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1.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8.xml" ContentType="application/vnd.openxmlformats-officedocument.presentationml.notesSlide+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74.xml" ContentType="application/vnd.openxmlformats-officedocument.presentationml.tags+xml"/>
  <Override PartName="/ppt/notesSlides/notesSlide85.xml" ContentType="application/vnd.openxmlformats-officedocument.presentationml.notesSlide+xml"/>
  <Override PartName="/ppt/tags/tag75.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76.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77.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tags/tag80.xml" ContentType="application/vnd.openxmlformats-officedocument.presentationml.tags+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81.xml" ContentType="application/vnd.openxmlformats-officedocument.presentationml.tag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2.xml" ContentType="application/vnd.openxmlformats-officedocument.presentationml.tags+xml"/>
  <Override PartName="/ppt/notesSlides/notesSlide158.xml" ContentType="application/vnd.openxmlformats-officedocument.presentationml.notesSlide+xml"/>
  <Override PartName="/ppt/tags/tag83.xml" ContentType="application/vnd.openxmlformats-officedocument.presentationml.tags+xml"/>
  <Override PartName="/ppt/notesSlides/notesSlide159.xml" ContentType="application/vnd.openxmlformats-officedocument.presentationml.notesSlide+xml"/>
  <Override PartName="/ppt/tags/tag84.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76" r:id="rId3"/>
    <p:sldMasterId id="2147483683" r:id="rId4"/>
    <p:sldMasterId id="2147483697" r:id="rId5"/>
    <p:sldMasterId id="2147483699" r:id="rId6"/>
    <p:sldMasterId id="2147483702" r:id="rId7"/>
    <p:sldMasterId id="2147483709" r:id="rId8"/>
    <p:sldMasterId id="2147483722" r:id="rId9"/>
    <p:sldMasterId id="2147483735" r:id="rId10"/>
    <p:sldMasterId id="2147483751" r:id="rId11"/>
    <p:sldMasterId id="2147483758" r:id="rId12"/>
  </p:sldMasterIdLst>
  <p:notesMasterIdLst>
    <p:notesMasterId r:id="rId255"/>
  </p:notesMasterIdLst>
  <p:sldIdLst>
    <p:sldId id="3738" r:id="rId13"/>
    <p:sldId id="536" r:id="rId14"/>
    <p:sldId id="3741" r:id="rId15"/>
    <p:sldId id="3739" r:id="rId16"/>
    <p:sldId id="3740" r:id="rId17"/>
    <p:sldId id="4014" r:id="rId18"/>
    <p:sldId id="4248" r:id="rId19"/>
    <p:sldId id="4249" r:id="rId20"/>
    <p:sldId id="4250" r:id="rId21"/>
    <p:sldId id="3743" r:id="rId22"/>
    <p:sldId id="3744" r:id="rId23"/>
    <p:sldId id="3749" r:id="rId24"/>
    <p:sldId id="2623" r:id="rId25"/>
    <p:sldId id="3759" r:id="rId26"/>
    <p:sldId id="619" r:id="rId27"/>
    <p:sldId id="573" r:id="rId28"/>
    <p:sldId id="620" r:id="rId29"/>
    <p:sldId id="621" r:id="rId30"/>
    <p:sldId id="626" r:id="rId31"/>
    <p:sldId id="625" r:id="rId32"/>
    <p:sldId id="622" r:id="rId33"/>
    <p:sldId id="627" r:id="rId34"/>
    <p:sldId id="3752" r:id="rId35"/>
    <p:sldId id="3416" r:id="rId36"/>
    <p:sldId id="3417" r:id="rId37"/>
    <p:sldId id="2888" r:id="rId38"/>
    <p:sldId id="411" r:id="rId39"/>
    <p:sldId id="412" r:id="rId40"/>
    <p:sldId id="3418" r:id="rId41"/>
    <p:sldId id="3419" r:id="rId42"/>
    <p:sldId id="3420" r:id="rId43"/>
    <p:sldId id="3421" r:id="rId44"/>
    <p:sldId id="3422" r:id="rId45"/>
    <p:sldId id="3423" r:id="rId46"/>
    <p:sldId id="3424" r:id="rId47"/>
    <p:sldId id="3425" r:id="rId48"/>
    <p:sldId id="3426" r:id="rId49"/>
    <p:sldId id="2898" r:id="rId50"/>
    <p:sldId id="2899" r:id="rId51"/>
    <p:sldId id="3427" r:id="rId52"/>
    <p:sldId id="2916" r:id="rId53"/>
    <p:sldId id="2903" r:id="rId54"/>
    <p:sldId id="2904" r:id="rId55"/>
    <p:sldId id="2906" r:id="rId56"/>
    <p:sldId id="2907" r:id="rId57"/>
    <p:sldId id="2905" r:id="rId58"/>
    <p:sldId id="2908" r:id="rId59"/>
    <p:sldId id="2910" r:id="rId60"/>
    <p:sldId id="584" r:id="rId61"/>
    <p:sldId id="2911" r:id="rId62"/>
    <p:sldId id="2649" r:id="rId63"/>
    <p:sldId id="2650" r:id="rId64"/>
    <p:sldId id="2653" r:id="rId65"/>
    <p:sldId id="2651" r:id="rId66"/>
    <p:sldId id="2644" r:id="rId67"/>
    <p:sldId id="2645" r:id="rId68"/>
    <p:sldId id="2900" r:id="rId69"/>
    <p:sldId id="1200" r:id="rId70"/>
    <p:sldId id="2824" r:id="rId71"/>
    <p:sldId id="2825" r:id="rId72"/>
    <p:sldId id="3702" r:id="rId73"/>
    <p:sldId id="2636" r:id="rId74"/>
    <p:sldId id="3428" r:id="rId75"/>
    <p:sldId id="3760" r:id="rId76"/>
    <p:sldId id="3429" r:id="rId77"/>
    <p:sldId id="3430" r:id="rId78"/>
    <p:sldId id="266" r:id="rId79"/>
    <p:sldId id="614" r:id="rId80"/>
    <p:sldId id="615" r:id="rId81"/>
    <p:sldId id="616" r:id="rId82"/>
    <p:sldId id="617" r:id="rId83"/>
    <p:sldId id="618" r:id="rId84"/>
    <p:sldId id="295" r:id="rId85"/>
    <p:sldId id="3709" r:id="rId86"/>
    <p:sldId id="296" r:id="rId87"/>
    <p:sldId id="297" r:id="rId88"/>
    <p:sldId id="3710" r:id="rId89"/>
    <p:sldId id="282" r:id="rId90"/>
    <p:sldId id="3711" r:id="rId91"/>
    <p:sldId id="3762" r:id="rId92"/>
    <p:sldId id="3691" r:id="rId93"/>
    <p:sldId id="284" r:id="rId94"/>
    <p:sldId id="610" r:id="rId95"/>
    <p:sldId id="285" r:id="rId96"/>
    <p:sldId id="3698" r:id="rId97"/>
    <p:sldId id="611" r:id="rId98"/>
    <p:sldId id="286" r:id="rId99"/>
    <p:sldId id="305" r:id="rId100"/>
    <p:sldId id="612" r:id="rId101"/>
    <p:sldId id="3699" r:id="rId102"/>
    <p:sldId id="289" r:id="rId103"/>
    <p:sldId id="645" r:id="rId104"/>
    <p:sldId id="4251" r:id="rId105"/>
    <p:sldId id="4252" r:id="rId106"/>
    <p:sldId id="4253" r:id="rId107"/>
    <p:sldId id="935" r:id="rId108"/>
    <p:sldId id="942" r:id="rId109"/>
    <p:sldId id="980" r:id="rId110"/>
    <p:sldId id="981" r:id="rId111"/>
    <p:sldId id="943" r:id="rId112"/>
    <p:sldId id="944" r:id="rId113"/>
    <p:sldId id="945" r:id="rId114"/>
    <p:sldId id="634" r:id="rId115"/>
    <p:sldId id="635" r:id="rId116"/>
    <p:sldId id="636" r:id="rId117"/>
    <p:sldId id="637" r:id="rId118"/>
    <p:sldId id="648" r:id="rId119"/>
    <p:sldId id="638" r:id="rId120"/>
    <p:sldId id="946" r:id="rId121"/>
    <p:sldId id="947" r:id="rId122"/>
    <p:sldId id="949" r:id="rId123"/>
    <p:sldId id="951" r:id="rId124"/>
    <p:sldId id="4342" r:id="rId125"/>
    <p:sldId id="952" r:id="rId126"/>
    <p:sldId id="953" r:id="rId127"/>
    <p:sldId id="954" r:id="rId128"/>
    <p:sldId id="3916" r:id="rId129"/>
    <p:sldId id="3892" r:id="rId130"/>
    <p:sldId id="955" r:id="rId131"/>
    <p:sldId id="3907" r:id="rId132"/>
    <p:sldId id="3908" r:id="rId133"/>
    <p:sldId id="3909" r:id="rId134"/>
    <p:sldId id="3910" r:id="rId135"/>
    <p:sldId id="956" r:id="rId136"/>
    <p:sldId id="4345" r:id="rId137"/>
    <p:sldId id="957" r:id="rId138"/>
    <p:sldId id="982" r:id="rId139"/>
    <p:sldId id="959" r:id="rId140"/>
    <p:sldId id="983" r:id="rId141"/>
    <p:sldId id="4344" r:id="rId142"/>
    <p:sldId id="4167" r:id="rId143"/>
    <p:sldId id="4168" r:id="rId144"/>
    <p:sldId id="4169" r:id="rId145"/>
    <p:sldId id="4170" r:id="rId146"/>
    <p:sldId id="4171" r:id="rId147"/>
    <p:sldId id="4172" r:id="rId148"/>
    <p:sldId id="4173" r:id="rId149"/>
    <p:sldId id="4174" r:id="rId150"/>
    <p:sldId id="4175" r:id="rId151"/>
    <p:sldId id="4176" r:id="rId152"/>
    <p:sldId id="4177" r:id="rId153"/>
    <p:sldId id="4178" r:id="rId154"/>
    <p:sldId id="4179" r:id="rId155"/>
    <p:sldId id="4180" r:id="rId156"/>
    <p:sldId id="4181" r:id="rId157"/>
    <p:sldId id="4182" r:id="rId158"/>
    <p:sldId id="4183" r:id="rId159"/>
    <p:sldId id="4855" r:id="rId160"/>
    <p:sldId id="358" r:id="rId161"/>
    <p:sldId id="644" r:id="rId162"/>
    <p:sldId id="440" r:id="rId163"/>
    <p:sldId id="4351" r:id="rId164"/>
    <p:sldId id="642" r:id="rId165"/>
    <p:sldId id="4853" r:id="rId166"/>
    <p:sldId id="4854" r:id="rId167"/>
    <p:sldId id="359" r:id="rId168"/>
    <p:sldId id="360" r:id="rId169"/>
    <p:sldId id="4184" r:id="rId170"/>
    <p:sldId id="4185" r:id="rId171"/>
    <p:sldId id="452" r:id="rId172"/>
    <p:sldId id="453" r:id="rId173"/>
    <p:sldId id="2758" r:id="rId174"/>
    <p:sldId id="4186" r:id="rId175"/>
    <p:sldId id="4187" r:id="rId176"/>
    <p:sldId id="4188" r:id="rId177"/>
    <p:sldId id="461" r:id="rId178"/>
    <p:sldId id="2766" r:id="rId179"/>
    <p:sldId id="3432" r:id="rId180"/>
    <p:sldId id="468" r:id="rId181"/>
    <p:sldId id="469" r:id="rId182"/>
    <p:sldId id="4189" r:id="rId183"/>
    <p:sldId id="4190" r:id="rId184"/>
    <p:sldId id="2777" r:id="rId185"/>
    <p:sldId id="2776" r:id="rId186"/>
    <p:sldId id="4191" r:id="rId187"/>
    <p:sldId id="2767" r:id="rId188"/>
    <p:sldId id="4192" r:id="rId189"/>
    <p:sldId id="4193" r:id="rId190"/>
    <p:sldId id="4194" r:id="rId191"/>
    <p:sldId id="4195" r:id="rId192"/>
    <p:sldId id="4196" r:id="rId193"/>
    <p:sldId id="4197" r:id="rId194"/>
    <p:sldId id="4198" r:id="rId195"/>
    <p:sldId id="4199" r:id="rId196"/>
    <p:sldId id="4200" r:id="rId197"/>
    <p:sldId id="4201" r:id="rId198"/>
    <p:sldId id="4202" r:id="rId199"/>
    <p:sldId id="658" r:id="rId200"/>
    <p:sldId id="659" r:id="rId201"/>
    <p:sldId id="661" r:id="rId202"/>
    <p:sldId id="2783" r:id="rId203"/>
    <p:sldId id="4246" r:id="rId204"/>
    <p:sldId id="4247" r:id="rId205"/>
    <p:sldId id="4346" r:id="rId206"/>
    <p:sldId id="4347" r:id="rId207"/>
    <p:sldId id="4348" r:id="rId208"/>
    <p:sldId id="4296" r:id="rId209"/>
    <p:sldId id="4203" r:id="rId210"/>
    <p:sldId id="4204" r:id="rId211"/>
    <p:sldId id="4205" r:id="rId212"/>
    <p:sldId id="4206" r:id="rId213"/>
    <p:sldId id="4207" r:id="rId214"/>
    <p:sldId id="4208" r:id="rId215"/>
    <p:sldId id="4209" r:id="rId216"/>
    <p:sldId id="4210" r:id="rId217"/>
    <p:sldId id="4211" r:id="rId218"/>
    <p:sldId id="4212" r:id="rId219"/>
    <p:sldId id="4213" r:id="rId220"/>
    <p:sldId id="4214" r:id="rId221"/>
    <p:sldId id="4215" r:id="rId222"/>
    <p:sldId id="4216" r:id="rId223"/>
    <p:sldId id="4217" r:id="rId224"/>
    <p:sldId id="4218" r:id="rId225"/>
    <p:sldId id="4219" r:id="rId226"/>
    <p:sldId id="4220" r:id="rId227"/>
    <p:sldId id="4221" r:id="rId228"/>
    <p:sldId id="4222" r:id="rId229"/>
    <p:sldId id="4223" r:id="rId230"/>
    <p:sldId id="4224" r:id="rId231"/>
    <p:sldId id="4225" r:id="rId232"/>
    <p:sldId id="4226" r:id="rId233"/>
    <p:sldId id="4227" r:id="rId234"/>
    <p:sldId id="4228" r:id="rId235"/>
    <p:sldId id="4229" r:id="rId236"/>
    <p:sldId id="4230" r:id="rId237"/>
    <p:sldId id="4231" r:id="rId238"/>
    <p:sldId id="4232" r:id="rId239"/>
    <p:sldId id="4233" r:id="rId240"/>
    <p:sldId id="4234" r:id="rId241"/>
    <p:sldId id="4349" r:id="rId242"/>
    <p:sldId id="4350" r:id="rId243"/>
    <p:sldId id="4235" r:id="rId244"/>
    <p:sldId id="4236" r:id="rId245"/>
    <p:sldId id="4237" r:id="rId246"/>
    <p:sldId id="4238" r:id="rId247"/>
    <p:sldId id="4239" r:id="rId248"/>
    <p:sldId id="4240" r:id="rId249"/>
    <p:sldId id="4241" r:id="rId250"/>
    <p:sldId id="4242" r:id="rId251"/>
    <p:sldId id="4243" r:id="rId252"/>
    <p:sldId id="4244" r:id="rId253"/>
    <p:sldId id="4245" r:id="rId254"/>
  </p:sldIdLst>
  <p:sldSz cx="12192000" cy="6858000"/>
  <p:notesSz cx="6858000" cy="9144000"/>
  <p:custDataLst>
    <p:tags r:id="rId2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44E1E03-8647-461A-B183-E81F2DC7B522}">
          <p14:sldIdLst>
            <p14:sldId id="3738"/>
            <p14:sldId id="536"/>
            <p14:sldId id="3741"/>
            <p14:sldId id="3739"/>
            <p14:sldId id="3740"/>
            <p14:sldId id="4014"/>
            <p14:sldId id="4248"/>
            <p14:sldId id="4249"/>
            <p14:sldId id="4250"/>
            <p14:sldId id="3743"/>
            <p14:sldId id="3744"/>
            <p14:sldId id="3749"/>
            <p14:sldId id="2623"/>
            <p14:sldId id="3759"/>
            <p14:sldId id="619"/>
            <p14:sldId id="573"/>
            <p14:sldId id="620"/>
            <p14:sldId id="621"/>
            <p14:sldId id="626"/>
            <p14:sldId id="625"/>
            <p14:sldId id="622"/>
            <p14:sldId id="627"/>
            <p14:sldId id="3752"/>
            <p14:sldId id="3416"/>
            <p14:sldId id="3417"/>
            <p14:sldId id="2888"/>
            <p14:sldId id="411"/>
            <p14:sldId id="412"/>
            <p14:sldId id="3418"/>
            <p14:sldId id="3419"/>
            <p14:sldId id="3420"/>
            <p14:sldId id="3421"/>
            <p14:sldId id="3422"/>
            <p14:sldId id="3423"/>
            <p14:sldId id="3424"/>
            <p14:sldId id="3425"/>
            <p14:sldId id="3426"/>
            <p14:sldId id="2898"/>
            <p14:sldId id="2899"/>
            <p14:sldId id="3427"/>
            <p14:sldId id="2916"/>
            <p14:sldId id="2903"/>
            <p14:sldId id="2904"/>
            <p14:sldId id="2906"/>
            <p14:sldId id="2907"/>
            <p14:sldId id="2905"/>
            <p14:sldId id="2908"/>
            <p14:sldId id="2910"/>
            <p14:sldId id="584"/>
            <p14:sldId id="2911"/>
            <p14:sldId id="2649"/>
            <p14:sldId id="2650"/>
            <p14:sldId id="2653"/>
            <p14:sldId id="2651"/>
            <p14:sldId id="2644"/>
            <p14:sldId id="2645"/>
            <p14:sldId id="2900"/>
            <p14:sldId id="1200"/>
            <p14:sldId id="2824"/>
            <p14:sldId id="2825"/>
            <p14:sldId id="3702"/>
            <p14:sldId id="2636"/>
            <p14:sldId id="3428"/>
            <p14:sldId id="3760"/>
            <p14:sldId id="3429"/>
            <p14:sldId id="3430"/>
            <p14:sldId id="266"/>
            <p14:sldId id="614"/>
            <p14:sldId id="615"/>
            <p14:sldId id="616"/>
            <p14:sldId id="617"/>
            <p14:sldId id="618"/>
            <p14:sldId id="295"/>
            <p14:sldId id="3709"/>
            <p14:sldId id="296"/>
            <p14:sldId id="297"/>
            <p14:sldId id="3710"/>
            <p14:sldId id="282"/>
            <p14:sldId id="3711"/>
            <p14:sldId id="3762"/>
            <p14:sldId id="3691"/>
            <p14:sldId id="284"/>
            <p14:sldId id="610"/>
            <p14:sldId id="285"/>
            <p14:sldId id="3698"/>
            <p14:sldId id="611"/>
            <p14:sldId id="286"/>
            <p14:sldId id="305"/>
            <p14:sldId id="612"/>
            <p14:sldId id="3699"/>
            <p14:sldId id="289"/>
            <p14:sldId id="645"/>
            <p14:sldId id="4251"/>
            <p14:sldId id="4252"/>
            <p14:sldId id="4253"/>
            <p14:sldId id="935"/>
            <p14:sldId id="942"/>
            <p14:sldId id="980"/>
            <p14:sldId id="981"/>
            <p14:sldId id="943"/>
            <p14:sldId id="944"/>
            <p14:sldId id="945"/>
            <p14:sldId id="634"/>
            <p14:sldId id="635"/>
            <p14:sldId id="636"/>
            <p14:sldId id="637"/>
            <p14:sldId id="648"/>
            <p14:sldId id="638"/>
            <p14:sldId id="946"/>
            <p14:sldId id="947"/>
            <p14:sldId id="949"/>
            <p14:sldId id="951"/>
            <p14:sldId id="4342"/>
            <p14:sldId id="952"/>
            <p14:sldId id="953"/>
            <p14:sldId id="954"/>
            <p14:sldId id="3916"/>
            <p14:sldId id="3892"/>
            <p14:sldId id="955"/>
            <p14:sldId id="3907"/>
            <p14:sldId id="3908"/>
            <p14:sldId id="3909"/>
            <p14:sldId id="3910"/>
            <p14:sldId id="956"/>
            <p14:sldId id="4345"/>
            <p14:sldId id="957"/>
            <p14:sldId id="982"/>
            <p14:sldId id="959"/>
            <p14:sldId id="983"/>
            <p14:sldId id="4344"/>
            <p14:sldId id="4167"/>
            <p14:sldId id="4168"/>
            <p14:sldId id="4169"/>
            <p14:sldId id="4170"/>
            <p14:sldId id="4171"/>
            <p14:sldId id="4172"/>
            <p14:sldId id="4173"/>
            <p14:sldId id="4174"/>
            <p14:sldId id="4175"/>
            <p14:sldId id="4176"/>
            <p14:sldId id="4177"/>
            <p14:sldId id="4178"/>
            <p14:sldId id="4179"/>
            <p14:sldId id="4180"/>
            <p14:sldId id="4181"/>
            <p14:sldId id="4182"/>
            <p14:sldId id="4183"/>
            <p14:sldId id="4855"/>
            <p14:sldId id="358"/>
            <p14:sldId id="644"/>
            <p14:sldId id="440"/>
            <p14:sldId id="4351"/>
            <p14:sldId id="642"/>
            <p14:sldId id="4853"/>
            <p14:sldId id="4854"/>
            <p14:sldId id="359"/>
            <p14:sldId id="360"/>
            <p14:sldId id="4184"/>
            <p14:sldId id="4185"/>
            <p14:sldId id="452"/>
            <p14:sldId id="453"/>
            <p14:sldId id="2758"/>
            <p14:sldId id="4186"/>
            <p14:sldId id="4187"/>
            <p14:sldId id="4188"/>
            <p14:sldId id="461"/>
            <p14:sldId id="2766"/>
            <p14:sldId id="3432"/>
            <p14:sldId id="468"/>
            <p14:sldId id="469"/>
            <p14:sldId id="4189"/>
            <p14:sldId id="4190"/>
            <p14:sldId id="2777"/>
            <p14:sldId id="2776"/>
            <p14:sldId id="4191"/>
            <p14:sldId id="2767"/>
            <p14:sldId id="4192"/>
            <p14:sldId id="4193"/>
            <p14:sldId id="4194"/>
            <p14:sldId id="4195"/>
            <p14:sldId id="4196"/>
            <p14:sldId id="4197"/>
            <p14:sldId id="4198"/>
            <p14:sldId id="4199"/>
            <p14:sldId id="4200"/>
            <p14:sldId id="4201"/>
            <p14:sldId id="4202"/>
            <p14:sldId id="658"/>
            <p14:sldId id="659"/>
            <p14:sldId id="661"/>
            <p14:sldId id="2783"/>
            <p14:sldId id="4246"/>
            <p14:sldId id="4247"/>
            <p14:sldId id="4346"/>
            <p14:sldId id="4347"/>
            <p14:sldId id="4348"/>
            <p14:sldId id="4296"/>
            <p14:sldId id="4203"/>
            <p14:sldId id="4204"/>
            <p14:sldId id="4205"/>
            <p14:sldId id="4206"/>
            <p14:sldId id="4207"/>
            <p14:sldId id="4208"/>
            <p14:sldId id="4209"/>
            <p14:sldId id="4210"/>
            <p14:sldId id="4211"/>
            <p14:sldId id="4212"/>
            <p14:sldId id="4213"/>
            <p14:sldId id="4214"/>
            <p14:sldId id="4215"/>
            <p14:sldId id="4216"/>
            <p14:sldId id="4217"/>
            <p14:sldId id="4218"/>
            <p14:sldId id="4219"/>
            <p14:sldId id="4220"/>
            <p14:sldId id="4221"/>
            <p14:sldId id="4222"/>
            <p14:sldId id="4223"/>
            <p14:sldId id="4224"/>
            <p14:sldId id="4225"/>
            <p14:sldId id="4226"/>
            <p14:sldId id="4227"/>
            <p14:sldId id="4228"/>
            <p14:sldId id="4229"/>
            <p14:sldId id="4230"/>
            <p14:sldId id="4231"/>
            <p14:sldId id="4232"/>
            <p14:sldId id="4233"/>
            <p14:sldId id="4234"/>
            <p14:sldId id="4349"/>
            <p14:sldId id="4350"/>
            <p14:sldId id="4235"/>
            <p14:sldId id="4236"/>
            <p14:sldId id="4237"/>
            <p14:sldId id="4238"/>
            <p14:sldId id="4239"/>
            <p14:sldId id="4240"/>
            <p14:sldId id="4241"/>
            <p14:sldId id="4242"/>
            <p14:sldId id="4243"/>
            <p14:sldId id="4244"/>
            <p14:sldId id="4245"/>
          </p14:sldIdLst>
        </p14:section>
      </p14:sectionLst>
    </p:ext>
    <p:ext uri="{EFAFB233-063F-42B5-8137-9DF3F51BA10A}">
      <p15:sldGuideLst xmlns:p15="http://schemas.microsoft.com/office/powerpoint/2012/main">
        <p15:guide id="1" orient="horz" pos="2175">
          <p15:clr>
            <a:srgbClr val="A4A3A4"/>
          </p15:clr>
        </p15:guide>
        <p15:guide id="2" pos="6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E98829"/>
    <a:srgbClr val="F8DC3B"/>
    <a:srgbClr val="F0963D"/>
    <a:srgbClr val="EB8B2F"/>
    <a:srgbClr val="E79273"/>
    <a:srgbClr val="FDA963"/>
    <a:srgbClr val="E17751"/>
    <a:srgbClr val="FFEEB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7" autoAdjust="0"/>
    <p:restoredTop sz="78023" autoAdjust="0"/>
  </p:normalViewPr>
  <p:slideViewPr>
    <p:cSldViewPr snapToGrid="0">
      <p:cViewPr varScale="1">
        <p:scale>
          <a:sx n="61" d="100"/>
          <a:sy n="61" d="100"/>
        </p:scale>
        <p:origin x="508" y="56"/>
      </p:cViewPr>
      <p:guideLst>
        <p:guide orient="horz" pos="2175"/>
        <p:guide pos="688"/>
      </p:guideLst>
    </p:cSldViewPr>
  </p:slideViewPr>
  <p:notesTextViewPr>
    <p:cViewPr>
      <p:scale>
        <a:sx n="1" d="1"/>
        <a:sy n="1" d="1"/>
      </p:scale>
      <p:origin x="0" y="0"/>
    </p:cViewPr>
  </p:notesTextViewPr>
  <p:sorterViewPr>
    <p:cViewPr varScale="1">
      <p:scale>
        <a:sx n="1" d="1"/>
        <a:sy n="1" d="1"/>
      </p:scale>
      <p:origin x="0" y="-3750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slide" Target="slides/slide193.xml"/><Relationship Id="rId226" Type="http://schemas.openxmlformats.org/officeDocument/2006/relationships/slide" Target="slides/slide214.xml"/><Relationship Id="rId247" Type="http://schemas.openxmlformats.org/officeDocument/2006/relationships/slide" Target="slides/slide235.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5.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16" Type="http://schemas.openxmlformats.org/officeDocument/2006/relationships/slide" Target="slides/slide204.xml"/><Relationship Id="rId237" Type="http://schemas.openxmlformats.org/officeDocument/2006/relationships/slide" Target="slides/slide225.xml"/><Relationship Id="rId258" Type="http://schemas.openxmlformats.org/officeDocument/2006/relationships/viewProps" Target="viewProp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slide" Target="slides/slide159.xml"/><Relationship Id="rId192" Type="http://schemas.openxmlformats.org/officeDocument/2006/relationships/slide" Target="slides/slide180.xml"/><Relationship Id="rId206" Type="http://schemas.openxmlformats.org/officeDocument/2006/relationships/slide" Target="slides/slide194.xml"/><Relationship Id="rId227" Type="http://schemas.openxmlformats.org/officeDocument/2006/relationships/slide" Target="slides/slide215.xml"/><Relationship Id="rId248" Type="http://schemas.openxmlformats.org/officeDocument/2006/relationships/slide" Target="slides/slide236.xml"/><Relationship Id="rId12" Type="http://schemas.openxmlformats.org/officeDocument/2006/relationships/slideMaster" Target="slideMasters/slideMaster12.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5" Type="http://schemas.openxmlformats.org/officeDocument/2006/relationships/slide" Target="slides/slide63.xml"/><Relationship Id="rId96" Type="http://schemas.openxmlformats.org/officeDocument/2006/relationships/slide" Target="slides/slide84.xml"/><Relationship Id="rId140" Type="http://schemas.openxmlformats.org/officeDocument/2006/relationships/slide" Target="slides/slide128.xml"/><Relationship Id="rId161" Type="http://schemas.openxmlformats.org/officeDocument/2006/relationships/slide" Target="slides/slide149.xml"/><Relationship Id="rId182" Type="http://schemas.openxmlformats.org/officeDocument/2006/relationships/slide" Target="slides/slide170.xml"/><Relationship Id="rId217" Type="http://schemas.openxmlformats.org/officeDocument/2006/relationships/slide" Target="slides/slide205.xml"/><Relationship Id="rId6" Type="http://schemas.openxmlformats.org/officeDocument/2006/relationships/slideMaster" Target="slideMasters/slideMaster6.xml"/><Relationship Id="rId238" Type="http://schemas.openxmlformats.org/officeDocument/2006/relationships/slide" Target="slides/slide226.xml"/><Relationship Id="rId259" Type="http://schemas.openxmlformats.org/officeDocument/2006/relationships/theme" Target="theme/theme1.xml"/><Relationship Id="rId23" Type="http://schemas.openxmlformats.org/officeDocument/2006/relationships/slide" Target="slides/slide11.xml"/><Relationship Id="rId119" Type="http://schemas.openxmlformats.org/officeDocument/2006/relationships/slide" Target="slides/slide107.xml"/><Relationship Id="rId44" Type="http://schemas.openxmlformats.org/officeDocument/2006/relationships/slide" Target="slides/slide32.xml"/><Relationship Id="rId65" Type="http://schemas.openxmlformats.org/officeDocument/2006/relationships/slide" Target="slides/slide53.xml"/><Relationship Id="rId86" Type="http://schemas.openxmlformats.org/officeDocument/2006/relationships/slide" Target="slides/slide74.xml"/><Relationship Id="rId130" Type="http://schemas.openxmlformats.org/officeDocument/2006/relationships/slide" Target="slides/slide118.xml"/><Relationship Id="rId151" Type="http://schemas.openxmlformats.org/officeDocument/2006/relationships/slide" Target="slides/slide139.xml"/><Relationship Id="rId172" Type="http://schemas.openxmlformats.org/officeDocument/2006/relationships/slide" Target="slides/slide160.xml"/><Relationship Id="rId193" Type="http://schemas.openxmlformats.org/officeDocument/2006/relationships/slide" Target="slides/slide181.xml"/><Relationship Id="rId207" Type="http://schemas.openxmlformats.org/officeDocument/2006/relationships/slide" Target="slides/slide195.xml"/><Relationship Id="rId228" Type="http://schemas.openxmlformats.org/officeDocument/2006/relationships/slide" Target="slides/slide216.xml"/><Relationship Id="rId249" Type="http://schemas.openxmlformats.org/officeDocument/2006/relationships/slide" Target="slides/slide237.xml"/><Relationship Id="rId13" Type="http://schemas.openxmlformats.org/officeDocument/2006/relationships/slide" Target="slides/slide1.xml"/><Relationship Id="rId109" Type="http://schemas.openxmlformats.org/officeDocument/2006/relationships/slide" Target="slides/slide97.xml"/><Relationship Id="rId260" Type="http://schemas.openxmlformats.org/officeDocument/2006/relationships/tableStyles" Target="tableStyles.xml"/><Relationship Id="rId34" Type="http://schemas.openxmlformats.org/officeDocument/2006/relationships/slide" Target="slides/slide22.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20" Type="http://schemas.openxmlformats.org/officeDocument/2006/relationships/slide" Target="slides/slide108.xml"/><Relationship Id="rId141" Type="http://schemas.openxmlformats.org/officeDocument/2006/relationships/slide" Target="slides/slide129.xml"/><Relationship Id="rId7" Type="http://schemas.openxmlformats.org/officeDocument/2006/relationships/slideMaster" Target="slideMasters/slideMaster7.xml"/><Relationship Id="rId162" Type="http://schemas.openxmlformats.org/officeDocument/2006/relationships/slide" Target="slides/slide150.xml"/><Relationship Id="rId183" Type="http://schemas.openxmlformats.org/officeDocument/2006/relationships/slide" Target="slides/slide171.xml"/><Relationship Id="rId218" Type="http://schemas.openxmlformats.org/officeDocument/2006/relationships/slide" Target="slides/slide206.xml"/><Relationship Id="rId239" Type="http://schemas.openxmlformats.org/officeDocument/2006/relationships/slide" Target="slides/slide227.xml"/><Relationship Id="rId250" Type="http://schemas.openxmlformats.org/officeDocument/2006/relationships/slide" Target="slides/slide238.xml"/><Relationship Id="rId24" Type="http://schemas.openxmlformats.org/officeDocument/2006/relationships/slide" Target="slides/slide12.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31" Type="http://schemas.openxmlformats.org/officeDocument/2006/relationships/slide" Target="slides/slide119.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208" Type="http://schemas.openxmlformats.org/officeDocument/2006/relationships/slide" Target="slides/slide196.xml"/><Relationship Id="rId229" Type="http://schemas.openxmlformats.org/officeDocument/2006/relationships/slide" Target="slides/slide217.xml"/><Relationship Id="rId240" Type="http://schemas.openxmlformats.org/officeDocument/2006/relationships/slide" Target="slides/slide228.xml"/><Relationship Id="rId14" Type="http://schemas.openxmlformats.org/officeDocument/2006/relationships/slide" Target="slides/slide2.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8" Type="http://schemas.openxmlformats.org/officeDocument/2006/relationships/slideMaster" Target="slideMasters/slideMaster8.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219" Type="http://schemas.openxmlformats.org/officeDocument/2006/relationships/slide" Target="slides/slide207.xml"/><Relationship Id="rId230" Type="http://schemas.openxmlformats.org/officeDocument/2006/relationships/slide" Target="slides/slide218.xml"/><Relationship Id="rId251" Type="http://schemas.openxmlformats.org/officeDocument/2006/relationships/slide" Target="slides/slide239.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95" Type="http://schemas.openxmlformats.org/officeDocument/2006/relationships/slide" Target="slides/slide183.xml"/><Relationship Id="rId209" Type="http://schemas.openxmlformats.org/officeDocument/2006/relationships/slide" Target="slides/slide197.xml"/><Relationship Id="rId220" Type="http://schemas.openxmlformats.org/officeDocument/2006/relationships/slide" Target="slides/slide208.xml"/><Relationship Id="rId241" Type="http://schemas.openxmlformats.org/officeDocument/2006/relationships/slide" Target="slides/slide22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78" Type="http://schemas.openxmlformats.org/officeDocument/2006/relationships/slide" Target="slides/slide66.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64" Type="http://schemas.openxmlformats.org/officeDocument/2006/relationships/slide" Target="slides/slide152.xml"/><Relationship Id="rId185" Type="http://schemas.openxmlformats.org/officeDocument/2006/relationships/slide" Target="slides/slide173.xml"/><Relationship Id="rId9" Type="http://schemas.openxmlformats.org/officeDocument/2006/relationships/slideMaster" Target="slideMasters/slideMaster9.xml"/><Relationship Id="rId210" Type="http://schemas.openxmlformats.org/officeDocument/2006/relationships/slide" Target="slides/slide198.xml"/><Relationship Id="rId26" Type="http://schemas.openxmlformats.org/officeDocument/2006/relationships/slide" Target="slides/slide14.xml"/><Relationship Id="rId231" Type="http://schemas.openxmlformats.org/officeDocument/2006/relationships/slide" Target="slides/slide219.xml"/><Relationship Id="rId252" Type="http://schemas.openxmlformats.org/officeDocument/2006/relationships/slide" Target="slides/slide240.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221" Type="http://schemas.openxmlformats.org/officeDocument/2006/relationships/slide" Target="slides/slide209.xml"/><Relationship Id="rId242" Type="http://schemas.openxmlformats.org/officeDocument/2006/relationships/slide" Target="slides/slide230.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 Id="rId211" Type="http://schemas.openxmlformats.org/officeDocument/2006/relationships/slide" Target="slides/slide199.xml"/><Relationship Id="rId232" Type="http://schemas.openxmlformats.org/officeDocument/2006/relationships/slide" Target="slides/slide220.xml"/><Relationship Id="rId253" Type="http://schemas.openxmlformats.org/officeDocument/2006/relationships/slide" Target="slides/slide241.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6" Type="http://schemas.openxmlformats.org/officeDocument/2006/relationships/slide" Target="slides/slide164.xml"/><Relationship Id="rId197" Type="http://schemas.openxmlformats.org/officeDocument/2006/relationships/slide" Target="slides/slide185.xml"/><Relationship Id="rId201" Type="http://schemas.openxmlformats.org/officeDocument/2006/relationships/slide" Target="slides/slide189.xml"/><Relationship Id="rId222" Type="http://schemas.openxmlformats.org/officeDocument/2006/relationships/slide" Target="slides/slide210.xml"/><Relationship Id="rId243" Type="http://schemas.openxmlformats.org/officeDocument/2006/relationships/slide" Target="slides/slide231.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 Id="rId70" Type="http://schemas.openxmlformats.org/officeDocument/2006/relationships/slide" Target="slides/slide58.xml"/><Relationship Id="rId91" Type="http://schemas.openxmlformats.org/officeDocument/2006/relationships/slide" Target="slides/slide79.xml"/><Relationship Id="rId145" Type="http://schemas.openxmlformats.org/officeDocument/2006/relationships/slide" Target="slides/slide133.xml"/><Relationship Id="rId166" Type="http://schemas.openxmlformats.org/officeDocument/2006/relationships/slide" Target="slides/slide154.xml"/><Relationship Id="rId187" Type="http://schemas.openxmlformats.org/officeDocument/2006/relationships/slide" Target="slides/slide175.xml"/><Relationship Id="rId1" Type="http://schemas.openxmlformats.org/officeDocument/2006/relationships/slideMaster" Target="slideMasters/slideMaster1.xml"/><Relationship Id="rId212" Type="http://schemas.openxmlformats.org/officeDocument/2006/relationships/slide" Target="slides/slide200.xml"/><Relationship Id="rId233" Type="http://schemas.openxmlformats.org/officeDocument/2006/relationships/slide" Target="slides/slide221.xml"/><Relationship Id="rId254" Type="http://schemas.openxmlformats.org/officeDocument/2006/relationships/slide" Target="slides/slide242.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60" Type="http://schemas.openxmlformats.org/officeDocument/2006/relationships/slide" Target="slides/slide48.xml"/><Relationship Id="rId81" Type="http://schemas.openxmlformats.org/officeDocument/2006/relationships/slide" Target="slides/slide69.xml"/><Relationship Id="rId135" Type="http://schemas.openxmlformats.org/officeDocument/2006/relationships/slide" Target="slides/slide123.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202" Type="http://schemas.openxmlformats.org/officeDocument/2006/relationships/slide" Target="slides/slide190.xml"/><Relationship Id="rId223" Type="http://schemas.openxmlformats.org/officeDocument/2006/relationships/slide" Target="slides/slide211.xml"/><Relationship Id="rId244" Type="http://schemas.openxmlformats.org/officeDocument/2006/relationships/slide" Target="slides/slide232.xml"/><Relationship Id="rId18" Type="http://schemas.openxmlformats.org/officeDocument/2006/relationships/slide" Target="slides/slide6.xml"/><Relationship Id="rId39" Type="http://schemas.openxmlformats.org/officeDocument/2006/relationships/slide" Target="slides/slide27.xml"/><Relationship Id="rId50" Type="http://schemas.openxmlformats.org/officeDocument/2006/relationships/slide" Target="slides/slide38.xml"/><Relationship Id="rId104" Type="http://schemas.openxmlformats.org/officeDocument/2006/relationships/slide" Target="slides/slide92.xml"/><Relationship Id="rId125" Type="http://schemas.openxmlformats.org/officeDocument/2006/relationships/slide" Target="slides/slide113.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1" Type="http://schemas.openxmlformats.org/officeDocument/2006/relationships/slide" Target="slides/slide59.xml"/><Relationship Id="rId92" Type="http://schemas.openxmlformats.org/officeDocument/2006/relationships/slide" Target="slides/slide80.xml"/><Relationship Id="rId213" Type="http://schemas.openxmlformats.org/officeDocument/2006/relationships/slide" Target="slides/slide201.xml"/><Relationship Id="rId234" Type="http://schemas.openxmlformats.org/officeDocument/2006/relationships/slide" Target="slides/slide222.xml"/><Relationship Id="rId2" Type="http://schemas.openxmlformats.org/officeDocument/2006/relationships/slideMaster" Target="slideMasters/slideMaster2.xml"/><Relationship Id="rId29" Type="http://schemas.openxmlformats.org/officeDocument/2006/relationships/slide" Target="slides/slide17.xml"/><Relationship Id="rId255" Type="http://schemas.openxmlformats.org/officeDocument/2006/relationships/notesMaster" Target="notesMasters/notesMaster1.xml"/><Relationship Id="rId40" Type="http://schemas.openxmlformats.org/officeDocument/2006/relationships/slide" Target="slides/slide28.xml"/><Relationship Id="rId115" Type="http://schemas.openxmlformats.org/officeDocument/2006/relationships/slide" Target="slides/slide103.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99" Type="http://schemas.openxmlformats.org/officeDocument/2006/relationships/slide" Target="slides/slide187.xml"/><Relationship Id="rId203" Type="http://schemas.openxmlformats.org/officeDocument/2006/relationships/slide" Target="slides/slide191.xml"/><Relationship Id="rId19" Type="http://schemas.openxmlformats.org/officeDocument/2006/relationships/slide" Target="slides/slide7.xml"/><Relationship Id="rId224" Type="http://schemas.openxmlformats.org/officeDocument/2006/relationships/slide" Target="slides/slide212.xml"/><Relationship Id="rId245" Type="http://schemas.openxmlformats.org/officeDocument/2006/relationships/slide" Target="slides/slide233.xml"/><Relationship Id="rId30" Type="http://schemas.openxmlformats.org/officeDocument/2006/relationships/slide" Target="slides/slide1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189" Type="http://schemas.openxmlformats.org/officeDocument/2006/relationships/slide" Target="slides/slide177.xml"/><Relationship Id="rId3" Type="http://schemas.openxmlformats.org/officeDocument/2006/relationships/slideMaster" Target="slideMasters/slideMaster3.xml"/><Relationship Id="rId214" Type="http://schemas.openxmlformats.org/officeDocument/2006/relationships/slide" Target="slides/slide202.xml"/><Relationship Id="rId235" Type="http://schemas.openxmlformats.org/officeDocument/2006/relationships/slide" Target="slides/slide223.xml"/><Relationship Id="rId256" Type="http://schemas.openxmlformats.org/officeDocument/2006/relationships/tags" Target="tags/tag1.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179" Type="http://schemas.openxmlformats.org/officeDocument/2006/relationships/slide" Target="slides/slide167.xml"/><Relationship Id="rId190" Type="http://schemas.openxmlformats.org/officeDocument/2006/relationships/slide" Target="slides/slide178.xml"/><Relationship Id="rId204" Type="http://schemas.openxmlformats.org/officeDocument/2006/relationships/slide" Target="slides/slide192.xml"/><Relationship Id="rId225" Type="http://schemas.openxmlformats.org/officeDocument/2006/relationships/slide" Target="slides/slide213.xml"/><Relationship Id="rId246" Type="http://schemas.openxmlformats.org/officeDocument/2006/relationships/slide" Target="slides/slide234.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94" Type="http://schemas.openxmlformats.org/officeDocument/2006/relationships/slide" Target="slides/slide82.xml"/><Relationship Id="rId148" Type="http://schemas.openxmlformats.org/officeDocument/2006/relationships/slide" Target="slides/slide136.xml"/><Relationship Id="rId169" Type="http://schemas.openxmlformats.org/officeDocument/2006/relationships/slide" Target="slides/slide157.xml"/><Relationship Id="rId4" Type="http://schemas.openxmlformats.org/officeDocument/2006/relationships/slideMaster" Target="slideMasters/slideMaster4.xml"/><Relationship Id="rId180" Type="http://schemas.openxmlformats.org/officeDocument/2006/relationships/slide" Target="slides/slide168.xml"/><Relationship Id="rId215" Type="http://schemas.openxmlformats.org/officeDocument/2006/relationships/slide" Target="slides/slide203.xml"/><Relationship Id="rId236" Type="http://schemas.openxmlformats.org/officeDocument/2006/relationships/slide" Target="slides/slide224.xml"/><Relationship Id="rId257"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B8AEE-AB04-44E0-94D2-26FF523FF023}" type="doc">
      <dgm:prSet loTypeId="urn:microsoft.com/office/officeart/2005/8/layout/arrow2" loCatId="process" qsTypeId="urn:microsoft.com/office/officeart/2005/8/quickstyle/simple1" qsCatId="simple" csTypeId="urn:microsoft.com/office/officeart/2005/8/colors/accent1_2" csCatId="accent1" phldr="1"/>
      <dgm:spPr/>
    </dgm:pt>
    <dgm:pt modelId="{9033BECA-1C6F-4877-A332-C9D30D57F6E6}">
      <dgm:prSet phldrT="[文本]"/>
      <dgm:spPr/>
      <dgm:t>
        <a:bodyPr/>
        <a:lstStyle/>
        <a:p>
          <a:r>
            <a:rPr lang="zh-CN" altLang="en-US" dirty="0"/>
            <a:t>偶然交换</a:t>
          </a:r>
        </a:p>
      </dgm:t>
    </dgm:pt>
    <dgm:pt modelId="{3D1AFBB3-6EA7-467D-B1DB-4D166287FD74}" type="parTrans" cxnId="{0C64A367-84C3-4577-960C-510281AA57A5}">
      <dgm:prSet/>
      <dgm:spPr/>
      <dgm:t>
        <a:bodyPr/>
        <a:lstStyle/>
        <a:p>
          <a:endParaRPr lang="zh-CN" altLang="en-US"/>
        </a:p>
      </dgm:t>
    </dgm:pt>
    <dgm:pt modelId="{9659E57B-3E9C-4C42-9ABC-9E3304F57281}" type="sibTrans" cxnId="{0C64A367-84C3-4577-960C-510281AA57A5}">
      <dgm:prSet/>
      <dgm:spPr/>
      <dgm:t>
        <a:bodyPr/>
        <a:lstStyle/>
        <a:p>
          <a:endParaRPr lang="zh-CN" altLang="en-US"/>
        </a:p>
      </dgm:t>
    </dgm:pt>
    <dgm:pt modelId="{806DA15C-13D7-4E3D-986E-1A7539F3D987}">
      <dgm:prSet phldrT="[文本]"/>
      <dgm:spPr/>
      <dgm:t>
        <a:bodyPr/>
        <a:lstStyle/>
        <a:p>
          <a:r>
            <a:rPr lang="zh-CN" altLang="en-US" dirty="0"/>
            <a:t>重复</a:t>
          </a:r>
        </a:p>
      </dgm:t>
    </dgm:pt>
    <dgm:pt modelId="{04EDE9EF-E900-45EA-AF07-ED79D85DBEF7}" type="parTrans" cxnId="{513ED57B-0516-414E-A2DA-F29BE5FBB74D}">
      <dgm:prSet/>
      <dgm:spPr/>
      <dgm:t>
        <a:bodyPr/>
        <a:lstStyle/>
        <a:p>
          <a:endParaRPr lang="zh-CN" altLang="en-US"/>
        </a:p>
      </dgm:t>
    </dgm:pt>
    <dgm:pt modelId="{5BBD2362-BA67-4498-8341-3D2919D99A6B}" type="sibTrans" cxnId="{513ED57B-0516-414E-A2DA-F29BE5FBB74D}">
      <dgm:prSet/>
      <dgm:spPr/>
      <dgm:t>
        <a:bodyPr/>
        <a:lstStyle/>
        <a:p>
          <a:endParaRPr lang="zh-CN" altLang="en-US"/>
        </a:p>
      </dgm:t>
    </dgm:pt>
    <dgm:pt modelId="{85D5FF89-F5BB-43FD-A56E-8DF849797A5F}">
      <dgm:prSet phldrT="[文本]"/>
      <dgm:spPr/>
      <dgm:t>
        <a:bodyPr/>
        <a:lstStyle/>
        <a:p>
          <a:r>
            <a:rPr lang="zh-CN" altLang="en-US" dirty="0"/>
            <a:t>固定</a:t>
          </a:r>
        </a:p>
      </dgm:t>
    </dgm:pt>
    <dgm:pt modelId="{A768B095-F866-4102-82F9-5BFE33D52E76}" type="parTrans" cxnId="{EFF6716C-4EBB-4DED-A5AE-109F1CE9CCD7}">
      <dgm:prSet/>
      <dgm:spPr/>
      <dgm:t>
        <a:bodyPr/>
        <a:lstStyle/>
        <a:p>
          <a:endParaRPr lang="zh-CN" altLang="en-US"/>
        </a:p>
      </dgm:t>
    </dgm:pt>
    <dgm:pt modelId="{4452F42A-2D65-4C76-B1BF-F02582585C27}" type="sibTrans" cxnId="{EFF6716C-4EBB-4DED-A5AE-109F1CE9CCD7}">
      <dgm:prSet/>
      <dgm:spPr/>
      <dgm:t>
        <a:bodyPr/>
        <a:lstStyle/>
        <a:p>
          <a:endParaRPr lang="zh-CN" altLang="en-US"/>
        </a:p>
      </dgm:t>
    </dgm:pt>
    <dgm:pt modelId="{F3F1B83A-843D-4165-B0F6-C38D735DE9D9}" type="pres">
      <dgm:prSet presAssocID="{679B8AEE-AB04-44E0-94D2-26FF523FF023}" presName="arrowDiagram" presStyleCnt="0">
        <dgm:presLayoutVars>
          <dgm:chMax val="5"/>
          <dgm:dir/>
          <dgm:resizeHandles val="exact"/>
        </dgm:presLayoutVars>
      </dgm:prSet>
      <dgm:spPr/>
    </dgm:pt>
    <dgm:pt modelId="{A5363C76-4D35-42F7-990C-456885FF3433}" type="pres">
      <dgm:prSet presAssocID="{679B8AEE-AB04-44E0-94D2-26FF523FF023}" presName="arrow" presStyleLbl="bgShp" presStyleIdx="0" presStyleCnt="1" custLinFactNeighborX="25000" custLinFactNeighborY="40000"/>
      <dgm:spPr/>
    </dgm:pt>
    <dgm:pt modelId="{49382B20-B9D3-40A3-934A-5D6E5928B07C}" type="pres">
      <dgm:prSet presAssocID="{679B8AEE-AB04-44E0-94D2-26FF523FF023}" presName="arrowDiagram3" presStyleCnt="0"/>
      <dgm:spPr/>
    </dgm:pt>
    <dgm:pt modelId="{08432F28-B710-4F95-AE2A-2E6501F00FB5}" type="pres">
      <dgm:prSet presAssocID="{9033BECA-1C6F-4877-A332-C9D30D57F6E6}" presName="bullet3a" presStyleLbl="node1" presStyleIdx="0" presStyleCnt="3"/>
      <dgm:spPr/>
    </dgm:pt>
    <dgm:pt modelId="{34AEF66C-CA0C-4356-AEEB-344CA7A33FCD}" type="pres">
      <dgm:prSet presAssocID="{9033BECA-1C6F-4877-A332-C9D30D57F6E6}" presName="textBox3a" presStyleLbl="revTx" presStyleIdx="0" presStyleCnt="3">
        <dgm:presLayoutVars>
          <dgm:bulletEnabled val="1"/>
        </dgm:presLayoutVars>
      </dgm:prSet>
      <dgm:spPr/>
    </dgm:pt>
    <dgm:pt modelId="{C38D6AA2-01F2-4168-9D77-151144D45CF9}" type="pres">
      <dgm:prSet presAssocID="{806DA15C-13D7-4E3D-986E-1A7539F3D987}" presName="bullet3b" presStyleLbl="node1" presStyleIdx="1" presStyleCnt="3"/>
      <dgm:spPr/>
    </dgm:pt>
    <dgm:pt modelId="{88BA50DB-4E2D-4E70-BE33-773034DBFE2D}" type="pres">
      <dgm:prSet presAssocID="{806DA15C-13D7-4E3D-986E-1A7539F3D987}" presName="textBox3b" presStyleLbl="revTx" presStyleIdx="1" presStyleCnt="3">
        <dgm:presLayoutVars>
          <dgm:bulletEnabled val="1"/>
        </dgm:presLayoutVars>
      </dgm:prSet>
      <dgm:spPr/>
    </dgm:pt>
    <dgm:pt modelId="{FE93B579-BD5D-4A5B-886F-1074F3B51273}" type="pres">
      <dgm:prSet presAssocID="{85D5FF89-F5BB-43FD-A56E-8DF849797A5F}" presName="bullet3c" presStyleLbl="node1" presStyleIdx="2" presStyleCnt="3"/>
      <dgm:spPr/>
    </dgm:pt>
    <dgm:pt modelId="{FB2F267A-76DD-42B0-9483-D73FAF309B6D}" type="pres">
      <dgm:prSet presAssocID="{85D5FF89-F5BB-43FD-A56E-8DF849797A5F}" presName="textBox3c" presStyleLbl="revTx" presStyleIdx="2" presStyleCnt="3">
        <dgm:presLayoutVars>
          <dgm:bulletEnabled val="1"/>
        </dgm:presLayoutVars>
      </dgm:prSet>
      <dgm:spPr/>
    </dgm:pt>
  </dgm:ptLst>
  <dgm:cxnLst>
    <dgm:cxn modelId="{0C64A367-84C3-4577-960C-510281AA57A5}" srcId="{679B8AEE-AB04-44E0-94D2-26FF523FF023}" destId="{9033BECA-1C6F-4877-A332-C9D30D57F6E6}" srcOrd="0" destOrd="0" parTransId="{3D1AFBB3-6EA7-467D-B1DB-4D166287FD74}" sibTransId="{9659E57B-3E9C-4C42-9ABC-9E3304F57281}"/>
    <dgm:cxn modelId="{EFF6716C-4EBB-4DED-A5AE-109F1CE9CCD7}" srcId="{679B8AEE-AB04-44E0-94D2-26FF523FF023}" destId="{85D5FF89-F5BB-43FD-A56E-8DF849797A5F}" srcOrd="2" destOrd="0" parTransId="{A768B095-F866-4102-82F9-5BFE33D52E76}" sibTransId="{4452F42A-2D65-4C76-B1BF-F02582585C27}"/>
    <dgm:cxn modelId="{45923D56-D6DE-41DA-A1DC-ADE7C5803EFA}" type="presOf" srcId="{679B8AEE-AB04-44E0-94D2-26FF523FF023}" destId="{F3F1B83A-843D-4165-B0F6-C38D735DE9D9}" srcOrd="0" destOrd="0" presId="urn:microsoft.com/office/officeart/2005/8/layout/arrow2"/>
    <dgm:cxn modelId="{513ED57B-0516-414E-A2DA-F29BE5FBB74D}" srcId="{679B8AEE-AB04-44E0-94D2-26FF523FF023}" destId="{806DA15C-13D7-4E3D-986E-1A7539F3D987}" srcOrd="1" destOrd="0" parTransId="{04EDE9EF-E900-45EA-AF07-ED79D85DBEF7}" sibTransId="{5BBD2362-BA67-4498-8341-3D2919D99A6B}"/>
    <dgm:cxn modelId="{3D44AEA3-9C53-4F11-B23C-9D942411356F}" type="presOf" srcId="{806DA15C-13D7-4E3D-986E-1A7539F3D987}" destId="{88BA50DB-4E2D-4E70-BE33-773034DBFE2D}" srcOrd="0" destOrd="0" presId="urn:microsoft.com/office/officeart/2005/8/layout/arrow2"/>
    <dgm:cxn modelId="{B7C7AECA-0C08-461B-8110-3CC9309FC04C}" type="presOf" srcId="{9033BECA-1C6F-4877-A332-C9D30D57F6E6}" destId="{34AEF66C-CA0C-4356-AEEB-344CA7A33FCD}" srcOrd="0" destOrd="0" presId="urn:microsoft.com/office/officeart/2005/8/layout/arrow2"/>
    <dgm:cxn modelId="{99F92BE5-E2DF-43E8-9C1D-13DFF5F8218D}" type="presOf" srcId="{85D5FF89-F5BB-43FD-A56E-8DF849797A5F}" destId="{FB2F267A-76DD-42B0-9483-D73FAF309B6D}" srcOrd="0" destOrd="0" presId="urn:microsoft.com/office/officeart/2005/8/layout/arrow2"/>
    <dgm:cxn modelId="{D6636BA9-3941-4659-B6AC-1EEF663701B5}" type="presParOf" srcId="{F3F1B83A-843D-4165-B0F6-C38D735DE9D9}" destId="{A5363C76-4D35-42F7-990C-456885FF3433}" srcOrd="0" destOrd="0" presId="urn:microsoft.com/office/officeart/2005/8/layout/arrow2"/>
    <dgm:cxn modelId="{340663B5-742A-4B86-A251-44E3818F6839}" type="presParOf" srcId="{F3F1B83A-843D-4165-B0F6-C38D735DE9D9}" destId="{49382B20-B9D3-40A3-934A-5D6E5928B07C}" srcOrd="1" destOrd="0" presId="urn:microsoft.com/office/officeart/2005/8/layout/arrow2"/>
    <dgm:cxn modelId="{36B32CCC-6AAB-4EC1-A11C-0D0BB55717E9}" type="presParOf" srcId="{49382B20-B9D3-40A3-934A-5D6E5928B07C}" destId="{08432F28-B710-4F95-AE2A-2E6501F00FB5}" srcOrd="0" destOrd="0" presId="urn:microsoft.com/office/officeart/2005/8/layout/arrow2"/>
    <dgm:cxn modelId="{8CD28768-8CF8-4374-B5A1-625725E7FF53}" type="presParOf" srcId="{49382B20-B9D3-40A3-934A-5D6E5928B07C}" destId="{34AEF66C-CA0C-4356-AEEB-344CA7A33FCD}" srcOrd="1" destOrd="0" presId="urn:microsoft.com/office/officeart/2005/8/layout/arrow2"/>
    <dgm:cxn modelId="{6747AA20-E16F-4778-B106-76B1476670BE}" type="presParOf" srcId="{49382B20-B9D3-40A3-934A-5D6E5928B07C}" destId="{C38D6AA2-01F2-4168-9D77-151144D45CF9}" srcOrd="2" destOrd="0" presId="urn:microsoft.com/office/officeart/2005/8/layout/arrow2"/>
    <dgm:cxn modelId="{3D8E95BC-CAD0-44E7-8C7F-5589397F7868}" type="presParOf" srcId="{49382B20-B9D3-40A3-934A-5D6E5928B07C}" destId="{88BA50DB-4E2D-4E70-BE33-773034DBFE2D}" srcOrd="3" destOrd="0" presId="urn:microsoft.com/office/officeart/2005/8/layout/arrow2"/>
    <dgm:cxn modelId="{09B10943-94F4-48A3-A7F0-6221C9AF8835}" type="presParOf" srcId="{49382B20-B9D3-40A3-934A-5D6E5928B07C}" destId="{FE93B579-BD5D-4A5B-886F-1074F3B51273}" srcOrd="4" destOrd="0" presId="urn:microsoft.com/office/officeart/2005/8/layout/arrow2"/>
    <dgm:cxn modelId="{D6C872CB-3000-4F47-907B-C10664206776}" type="presParOf" srcId="{49382B20-B9D3-40A3-934A-5D6E5928B07C}" destId="{FB2F267A-76DD-42B0-9483-D73FAF309B6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AC494E-DC05-4884-BE61-F60E37BB4A44}"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zh-CN" altLang="en-US"/>
        </a:p>
      </dgm:t>
    </dgm:pt>
    <dgm:pt modelId="{E12DAB9F-DCC3-47F7-9C40-49FC2A3B3104}">
      <dgm:prSet phldrT="[文本]" custT="1"/>
      <dgm:spPr/>
      <dgm:t>
        <a:bodyPr/>
        <a:lstStyle/>
        <a:p>
          <a:r>
            <a:rPr lang="zh-CN" altLang="en-US" sz="2800" dirty="0"/>
            <a:t>产品交换</a:t>
          </a:r>
        </a:p>
      </dgm:t>
    </dgm:pt>
    <dgm:pt modelId="{C362A913-C82F-4CC9-B35E-D7B1F3E6265D}" type="parTrans" cxnId="{679E3A94-1880-45F0-804A-CE0C60A80673}">
      <dgm:prSet/>
      <dgm:spPr/>
      <dgm:t>
        <a:bodyPr/>
        <a:lstStyle/>
        <a:p>
          <a:endParaRPr lang="zh-CN" altLang="en-US"/>
        </a:p>
      </dgm:t>
    </dgm:pt>
    <dgm:pt modelId="{6A5B1DC4-AF56-4D00-B516-61DA44BCF50B}" type="sibTrans" cxnId="{679E3A94-1880-45F0-804A-CE0C60A80673}">
      <dgm:prSet/>
      <dgm:spPr/>
      <dgm:t>
        <a:bodyPr/>
        <a:lstStyle/>
        <a:p>
          <a:endParaRPr lang="zh-CN" altLang="en-US"/>
        </a:p>
      </dgm:t>
    </dgm:pt>
    <dgm:pt modelId="{10BA8F1A-2A01-43F0-A52F-50C1BE15372F}">
      <dgm:prSet phldrT="[文本]"/>
      <dgm:spPr/>
      <dgm:t>
        <a:bodyPr/>
        <a:lstStyle/>
        <a:p>
          <a:r>
            <a:rPr lang="zh-CN" altLang="en-US" dirty="0"/>
            <a:t>其次</a:t>
          </a:r>
        </a:p>
      </dgm:t>
    </dgm:pt>
    <dgm:pt modelId="{21F8C6A6-2704-4AD2-B49B-406B7259FC2F}" type="parTrans" cxnId="{4CCC3C70-CD4C-46DA-8773-816438BBCADC}">
      <dgm:prSet/>
      <dgm:spPr/>
      <dgm:t>
        <a:bodyPr/>
        <a:lstStyle/>
        <a:p>
          <a:endParaRPr lang="zh-CN" altLang="en-US"/>
        </a:p>
      </dgm:t>
    </dgm:pt>
    <dgm:pt modelId="{5D2FCC61-66EA-490A-A2B9-7747187DC3AD}" type="sibTrans" cxnId="{4CCC3C70-CD4C-46DA-8773-816438BBCADC}">
      <dgm:prSet/>
      <dgm:spPr/>
      <dgm:t>
        <a:bodyPr/>
        <a:lstStyle/>
        <a:p>
          <a:endParaRPr lang="zh-CN" altLang="en-US"/>
        </a:p>
      </dgm:t>
    </dgm:pt>
    <dgm:pt modelId="{85C94D21-E930-488D-8D51-F78E2DADAFA4}">
      <dgm:prSet phldrT="[文本]" custT="1"/>
      <dgm:spPr/>
      <dgm:t>
        <a:bodyPr/>
        <a:lstStyle/>
        <a:p>
          <a:r>
            <a:rPr lang="zh-CN" altLang="en-US" sz="2800" dirty="0"/>
            <a:t>商品生产</a:t>
          </a:r>
        </a:p>
      </dgm:t>
    </dgm:pt>
    <dgm:pt modelId="{797FCE5B-42C6-4261-8FAF-D0CB0F862AD2}" type="parTrans" cxnId="{3750685A-5E9B-41C3-9118-EA72357F58FA}">
      <dgm:prSet/>
      <dgm:spPr/>
      <dgm:t>
        <a:bodyPr/>
        <a:lstStyle/>
        <a:p>
          <a:endParaRPr lang="zh-CN" altLang="en-US"/>
        </a:p>
      </dgm:t>
    </dgm:pt>
    <dgm:pt modelId="{442EFE0D-43E6-47FA-B21C-99A2CF71993B}" type="sibTrans" cxnId="{3750685A-5E9B-41C3-9118-EA72357F58FA}">
      <dgm:prSet/>
      <dgm:spPr/>
      <dgm:t>
        <a:bodyPr/>
        <a:lstStyle/>
        <a:p>
          <a:endParaRPr lang="zh-CN" altLang="en-US"/>
        </a:p>
      </dgm:t>
    </dgm:pt>
    <dgm:pt modelId="{F1D79D99-D208-4BA9-A924-9BFCB772D653}">
      <dgm:prSet phldrT="[文本]"/>
      <dgm:spPr/>
      <dgm:t>
        <a:bodyPr/>
        <a:lstStyle/>
        <a:p>
          <a:r>
            <a:rPr lang="zh-CN" altLang="en-US" dirty="0"/>
            <a:t>最后</a:t>
          </a:r>
        </a:p>
      </dgm:t>
    </dgm:pt>
    <dgm:pt modelId="{60D14D85-D12F-49A6-839F-C0EEAAE94322}" type="parTrans" cxnId="{6DBC4580-CD7F-42CC-AD20-FE24FA21F0FB}">
      <dgm:prSet/>
      <dgm:spPr/>
      <dgm:t>
        <a:bodyPr/>
        <a:lstStyle/>
        <a:p>
          <a:endParaRPr lang="zh-CN" altLang="en-US"/>
        </a:p>
      </dgm:t>
    </dgm:pt>
    <dgm:pt modelId="{8146FC75-375E-4F56-9F60-48EF6B9A79BE}" type="sibTrans" cxnId="{6DBC4580-CD7F-42CC-AD20-FE24FA21F0FB}">
      <dgm:prSet/>
      <dgm:spPr/>
      <dgm:t>
        <a:bodyPr/>
        <a:lstStyle/>
        <a:p>
          <a:endParaRPr lang="zh-CN" altLang="en-US"/>
        </a:p>
      </dgm:t>
    </dgm:pt>
    <dgm:pt modelId="{5C898362-3D68-4303-95BA-72600B3178BF}">
      <dgm:prSet phldrT="[文本]" custT="1"/>
      <dgm:spPr/>
      <dgm:t>
        <a:bodyPr/>
        <a:lstStyle/>
        <a:p>
          <a:r>
            <a:rPr lang="zh-CN" altLang="en-US" sz="2800" dirty="0"/>
            <a:t>商品经济</a:t>
          </a:r>
        </a:p>
      </dgm:t>
    </dgm:pt>
    <dgm:pt modelId="{6D5102B9-BAB3-432D-B200-64EEBA9898D9}" type="parTrans" cxnId="{7B6B6456-D2AE-4424-AA11-A7A22D0687CA}">
      <dgm:prSet/>
      <dgm:spPr/>
      <dgm:t>
        <a:bodyPr/>
        <a:lstStyle/>
        <a:p>
          <a:endParaRPr lang="zh-CN" altLang="en-US"/>
        </a:p>
      </dgm:t>
    </dgm:pt>
    <dgm:pt modelId="{B1D19A6F-FE1E-46A1-A89A-0F6BB60233FE}" type="sibTrans" cxnId="{7B6B6456-D2AE-4424-AA11-A7A22D0687CA}">
      <dgm:prSet/>
      <dgm:spPr/>
      <dgm:t>
        <a:bodyPr/>
        <a:lstStyle/>
        <a:p>
          <a:endParaRPr lang="zh-CN" altLang="en-US"/>
        </a:p>
      </dgm:t>
    </dgm:pt>
    <dgm:pt modelId="{9AE7E893-ECE1-4B3A-9B69-178094AE59EF}">
      <dgm:prSet phldrT="[文本]"/>
      <dgm:spPr/>
      <dgm:t>
        <a:bodyPr/>
        <a:lstStyle/>
        <a:p>
          <a:r>
            <a:rPr lang="zh-CN" altLang="en-US" dirty="0"/>
            <a:t>首先</a:t>
          </a:r>
        </a:p>
      </dgm:t>
    </dgm:pt>
    <dgm:pt modelId="{812C41F5-049F-41D3-9964-759C54FE5FEE}" type="sibTrans" cxnId="{8105BC94-E830-404B-A301-E59C8EEDE059}">
      <dgm:prSet/>
      <dgm:spPr/>
      <dgm:t>
        <a:bodyPr/>
        <a:lstStyle/>
        <a:p>
          <a:endParaRPr lang="zh-CN" altLang="en-US"/>
        </a:p>
      </dgm:t>
    </dgm:pt>
    <dgm:pt modelId="{F5E74C56-0865-4D7F-B1A6-9AB005AC1A29}" type="parTrans" cxnId="{8105BC94-E830-404B-A301-E59C8EEDE059}">
      <dgm:prSet/>
      <dgm:spPr/>
      <dgm:t>
        <a:bodyPr/>
        <a:lstStyle/>
        <a:p>
          <a:endParaRPr lang="zh-CN" altLang="en-US"/>
        </a:p>
      </dgm:t>
    </dgm:pt>
    <dgm:pt modelId="{4338C174-FC20-4DE6-8C54-8BD49D9B4CBF}" type="pres">
      <dgm:prSet presAssocID="{0FAC494E-DC05-4884-BE61-F60E37BB4A44}" presName="Name0" presStyleCnt="0">
        <dgm:presLayoutVars>
          <dgm:chMax val="7"/>
          <dgm:chPref val="7"/>
          <dgm:dir/>
          <dgm:animOne val="branch"/>
          <dgm:animLvl val="lvl"/>
        </dgm:presLayoutVars>
      </dgm:prSet>
      <dgm:spPr/>
    </dgm:pt>
    <dgm:pt modelId="{2B30D692-7078-4BA4-8CD6-848EA4FF7675}" type="pres">
      <dgm:prSet presAssocID="{9AE7E893-ECE1-4B3A-9B69-178094AE59EF}" presName="composite" presStyleCnt="0"/>
      <dgm:spPr/>
    </dgm:pt>
    <dgm:pt modelId="{C66DAA36-7C18-440B-83C7-B01950B52BD1}" type="pres">
      <dgm:prSet presAssocID="{9AE7E893-ECE1-4B3A-9B69-178094AE59EF}" presName="BackAccent" presStyleLbl="bgShp" presStyleIdx="0" presStyleCnt="3"/>
      <dgm:spPr/>
    </dgm:pt>
    <dgm:pt modelId="{5101B811-A025-4CF2-B621-29D0281937E2}" type="pres">
      <dgm:prSet presAssocID="{9AE7E893-ECE1-4B3A-9B69-178094AE59EF}" presName="Accent" presStyleLbl="alignNode1" presStyleIdx="0" presStyleCnt="3"/>
      <dgm:spPr/>
    </dgm:pt>
    <dgm:pt modelId="{2D1BFAB9-D1F5-412D-90DD-D92E5215582B}" type="pres">
      <dgm:prSet presAssocID="{9AE7E893-ECE1-4B3A-9B69-178094AE59EF}" presName="Child" presStyleLbl="revTx" presStyleIdx="0" presStyleCnt="6">
        <dgm:presLayoutVars>
          <dgm:chMax val="0"/>
          <dgm:chPref val="0"/>
          <dgm:bulletEnabled val="1"/>
        </dgm:presLayoutVars>
      </dgm:prSet>
      <dgm:spPr/>
    </dgm:pt>
    <dgm:pt modelId="{5CF4E5DF-F7FC-4008-AC98-F7F422B0B56A}" type="pres">
      <dgm:prSet presAssocID="{9AE7E893-ECE1-4B3A-9B69-178094AE59EF}" presName="Parent" presStyleLbl="revTx" presStyleIdx="1" presStyleCnt="6">
        <dgm:presLayoutVars>
          <dgm:chMax val="1"/>
          <dgm:chPref val="1"/>
          <dgm:bulletEnabled val="1"/>
        </dgm:presLayoutVars>
      </dgm:prSet>
      <dgm:spPr/>
    </dgm:pt>
    <dgm:pt modelId="{6ECAE43C-63D2-4D0A-A7AA-92ED8F57B56C}" type="pres">
      <dgm:prSet presAssocID="{812C41F5-049F-41D3-9964-759C54FE5FEE}" presName="sibTrans" presStyleCnt="0"/>
      <dgm:spPr/>
    </dgm:pt>
    <dgm:pt modelId="{F41D9BBE-7014-4953-B13C-41C05F526F3B}" type="pres">
      <dgm:prSet presAssocID="{10BA8F1A-2A01-43F0-A52F-50C1BE15372F}" presName="composite" presStyleCnt="0"/>
      <dgm:spPr/>
    </dgm:pt>
    <dgm:pt modelId="{FA3611A3-05DC-41AA-A1F2-CFAD453332D9}" type="pres">
      <dgm:prSet presAssocID="{10BA8F1A-2A01-43F0-A52F-50C1BE15372F}" presName="BackAccent" presStyleLbl="bgShp" presStyleIdx="1" presStyleCnt="3"/>
      <dgm:spPr/>
    </dgm:pt>
    <dgm:pt modelId="{2626C8CB-E1E8-47CB-86C1-D77611821974}" type="pres">
      <dgm:prSet presAssocID="{10BA8F1A-2A01-43F0-A52F-50C1BE15372F}" presName="Accent" presStyleLbl="alignNode1" presStyleIdx="1" presStyleCnt="3"/>
      <dgm:spPr/>
    </dgm:pt>
    <dgm:pt modelId="{E7436C19-044B-4A6B-93A4-B85F7B66E7D7}" type="pres">
      <dgm:prSet presAssocID="{10BA8F1A-2A01-43F0-A52F-50C1BE15372F}" presName="Child" presStyleLbl="revTx" presStyleIdx="2" presStyleCnt="6">
        <dgm:presLayoutVars>
          <dgm:chMax val="0"/>
          <dgm:chPref val="0"/>
          <dgm:bulletEnabled val="1"/>
        </dgm:presLayoutVars>
      </dgm:prSet>
      <dgm:spPr/>
    </dgm:pt>
    <dgm:pt modelId="{17F54C47-C441-4279-9B48-ACDB409ED961}" type="pres">
      <dgm:prSet presAssocID="{10BA8F1A-2A01-43F0-A52F-50C1BE15372F}" presName="Parent" presStyleLbl="revTx" presStyleIdx="3" presStyleCnt="6">
        <dgm:presLayoutVars>
          <dgm:chMax val="1"/>
          <dgm:chPref val="1"/>
          <dgm:bulletEnabled val="1"/>
        </dgm:presLayoutVars>
      </dgm:prSet>
      <dgm:spPr/>
    </dgm:pt>
    <dgm:pt modelId="{6C413A44-CA17-468D-B1EC-8C70B0F25F27}" type="pres">
      <dgm:prSet presAssocID="{5D2FCC61-66EA-490A-A2B9-7747187DC3AD}" presName="sibTrans" presStyleCnt="0"/>
      <dgm:spPr/>
    </dgm:pt>
    <dgm:pt modelId="{26234D44-2AFF-4CE1-AF74-5692A7DE2FD7}" type="pres">
      <dgm:prSet presAssocID="{F1D79D99-D208-4BA9-A924-9BFCB772D653}" presName="composite" presStyleCnt="0"/>
      <dgm:spPr/>
    </dgm:pt>
    <dgm:pt modelId="{D64BD146-A118-412E-843B-96C1071CBEFD}" type="pres">
      <dgm:prSet presAssocID="{F1D79D99-D208-4BA9-A924-9BFCB772D653}" presName="BackAccent" presStyleLbl="bgShp" presStyleIdx="2" presStyleCnt="3"/>
      <dgm:spPr/>
    </dgm:pt>
    <dgm:pt modelId="{81D71641-730B-4171-97DE-9F19E1CF38FB}" type="pres">
      <dgm:prSet presAssocID="{F1D79D99-D208-4BA9-A924-9BFCB772D653}" presName="Accent" presStyleLbl="alignNode1" presStyleIdx="2" presStyleCnt="3"/>
      <dgm:spPr/>
    </dgm:pt>
    <dgm:pt modelId="{0A938330-2F7C-4FC0-B517-6D3A5FF97D63}" type="pres">
      <dgm:prSet presAssocID="{F1D79D99-D208-4BA9-A924-9BFCB772D653}" presName="Child" presStyleLbl="revTx" presStyleIdx="4" presStyleCnt="6">
        <dgm:presLayoutVars>
          <dgm:chMax val="0"/>
          <dgm:chPref val="0"/>
          <dgm:bulletEnabled val="1"/>
        </dgm:presLayoutVars>
      </dgm:prSet>
      <dgm:spPr/>
    </dgm:pt>
    <dgm:pt modelId="{43EE3A14-AF12-45EB-8434-D27F5C953974}" type="pres">
      <dgm:prSet presAssocID="{F1D79D99-D208-4BA9-A924-9BFCB772D653}" presName="Parent" presStyleLbl="revTx" presStyleIdx="5" presStyleCnt="6">
        <dgm:presLayoutVars>
          <dgm:chMax val="1"/>
          <dgm:chPref val="1"/>
          <dgm:bulletEnabled val="1"/>
        </dgm:presLayoutVars>
      </dgm:prSet>
      <dgm:spPr/>
    </dgm:pt>
  </dgm:ptLst>
  <dgm:cxnLst>
    <dgm:cxn modelId="{4526A417-7D78-4563-AAFD-BA35CA48D5D7}" type="presOf" srcId="{E12DAB9F-DCC3-47F7-9C40-49FC2A3B3104}" destId="{2D1BFAB9-D1F5-412D-90DD-D92E5215582B}" srcOrd="0" destOrd="0" presId="urn:microsoft.com/office/officeart/2008/layout/IncreasingCircleProcess"/>
    <dgm:cxn modelId="{DFFD9229-046C-43E5-AFE1-EDFAAF438EBA}" type="presOf" srcId="{10BA8F1A-2A01-43F0-A52F-50C1BE15372F}" destId="{17F54C47-C441-4279-9B48-ACDB409ED961}" srcOrd="0" destOrd="0" presId="urn:microsoft.com/office/officeart/2008/layout/IncreasingCircleProcess"/>
    <dgm:cxn modelId="{9B0A1B30-2A41-4DBA-9CEC-9BE11EA0E8B8}" type="presOf" srcId="{9AE7E893-ECE1-4B3A-9B69-178094AE59EF}" destId="{5CF4E5DF-F7FC-4008-AC98-F7F422B0B56A}" srcOrd="0" destOrd="0" presId="urn:microsoft.com/office/officeart/2008/layout/IncreasingCircleProcess"/>
    <dgm:cxn modelId="{4CCC3C70-CD4C-46DA-8773-816438BBCADC}" srcId="{0FAC494E-DC05-4884-BE61-F60E37BB4A44}" destId="{10BA8F1A-2A01-43F0-A52F-50C1BE15372F}" srcOrd="1" destOrd="0" parTransId="{21F8C6A6-2704-4AD2-B49B-406B7259FC2F}" sibTransId="{5D2FCC61-66EA-490A-A2B9-7747187DC3AD}"/>
    <dgm:cxn modelId="{7B6B6456-D2AE-4424-AA11-A7A22D0687CA}" srcId="{F1D79D99-D208-4BA9-A924-9BFCB772D653}" destId="{5C898362-3D68-4303-95BA-72600B3178BF}" srcOrd="0" destOrd="0" parTransId="{6D5102B9-BAB3-432D-B200-64EEBA9898D9}" sibTransId="{B1D19A6F-FE1E-46A1-A89A-0F6BB60233FE}"/>
    <dgm:cxn modelId="{ABF3CE79-6B9D-4817-8FDC-E351B85DFB11}" type="presOf" srcId="{85C94D21-E930-488D-8D51-F78E2DADAFA4}" destId="{E7436C19-044B-4A6B-93A4-B85F7B66E7D7}" srcOrd="0" destOrd="0" presId="urn:microsoft.com/office/officeart/2008/layout/IncreasingCircleProcess"/>
    <dgm:cxn modelId="{3750685A-5E9B-41C3-9118-EA72357F58FA}" srcId="{10BA8F1A-2A01-43F0-A52F-50C1BE15372F}" destId="{85C94D21-E930-488D-8D51-F78E2DADAFA4}" srcOrd="0" destOrd="0" parTransId="{797FCE5B-42C6-4261-8FAF-D0CB0F862AD2}" sibTransId="{442EFE0D-43E6-47FA-B21C-99A2CF71993B}"/>
    <dgm:cxn modelId="{6DBC4580-CD7F-42CC-AD20-FE24FA21F0FB}" srcId="{0FAC494E-DC05-4884-BE61-F60E37BB4A44}" destId="{F1D79D99-D208-4BA9-A924-9BFCB772D653}" srcOrd="2" destOrd="0" parTransId="{60D14D85-D12F-49A6-839F-C0EEAAE94322}" sibTransId="{8146FC75-375E-4F56-9F60-48EF6B9A79BE}"/>
    <dgm:cxn modelId="{679E3A94-1880-45F0-804A-CE0C60A80673}" srcId="{9AE7E893-ECE1-4B3A-9B69-178094AE59EF}" destId="{E12DAB9F-DCC3-47F7-9C40-49FC2A3B3104}" srcOrd="0" destOrd="0" parTransId="{C362A913-C82F-4CC9-B35E-D7B1F3E6265D}" sibTransId="{6A5B1DC4-AF56-4D00-B516-61DA44BCF50B}"/>
    <dgm:cxn modelId="{8105BC94-E830-404B-A301-E59C8EEDE059}" srcId="{0FAC494E-DC05-4884-BE61-F60E37BB4A44}" destId="{9AE7E893-ECE1-4B3A-9B69-178094AE59EF}" srcOrd="0" destOrd="0" parTransId="{F5E74C56-0865-4D7F-B1A6-9AB005AC1A29}" sibTransId="{812C41F5-049F-41D3-9964-759C54FE5FEE}"/>
    <dgm:cxn modelId="{FB328AB0-A200-4BBE-B5DA-D28FE7E40DE4}" type="presOf" srcId="{0FAC494E-DC05-4884-BE61-F60E37BB4A44}" destId="{4338C174-FC20-4DE6-8C54-8BD49D9B4CBF}" srcOrd="0" destOrd="0" presId="urn:microsoft.com/office/officeart/2008/layout/IncreasingCircleProcess"/>
    <dgm:cxn modelId="{0910AEBE-30E9-4703-9148-5A7807F5FC9C}" type="presOf" srcId="{5C898362-3D68-4303-95BA-72600B3178BF}" destId="{0A938330-2F7C-4FC0-B517-6D3A5FF97D63}" srcOrd="0" destOrd="0" presId="urn:microsoft.com/office/officeart/2008/layout/IncreasingCircleProcess"/>
    <dgm:cxn modelId="{A3DAF6D1-5BE0-40CF-B7B6-F82339EEFFC1}" type="presOf" srcId="{F1D79D99-D208-4BA9-A924-9BFCB772D653}" destId="{43EE3A14-AF12-45EB-8434-D27F5C953974}" srcOrd="0" destOrd="0" presId="urn:microsoft.com/office/officeart/2008/layout/IncreasingCircleProcess"/>
    <dgm:cxn modelId="{8B670670-40BC-40E9-8A30-0BBC5FAB2C94}" type="presParOf" srcId="{4338C174-FC20-4DE6-8C54-8BD49D9B4CBF}" destId="{2B30D692-7078-4BA4-8CD6-848EA4FF7675}" srcOrd="0" destOrd="0" presId="urn:microsoft.com/office/officeart/2008/layout/IncreasingCircleProcess"/>
    <dgm:cxn modelId="{70F13DC5-4F3E-40C5-B9F6-CC41A0D1BC49}" type="presParOf" srcId="{2B30D692-7078-4BA4-8CD6-848EA4FF7675}" destId="{C66DAA36-7C18-440B-83C7-B01950B52BD1}" srcOrd="0" destOrd="0" presId="urn:microsoft.com/office/officeart/2008/layout/IncreasingCircleProcess"/>
    <dgm:cxn modelId="{7C7C8801-4F11-44B4-94DA-3507E53B696B}" type="presParOf" srcId="{2B30D692-7078-4BA4-8CD6-848EA4FF7675}" destId="{5101B811-A025-4CF2-B621-29D0281937E2}" srcOrd="1" destOrd="0" presId="urn:microsoft.com/office/officeart/2008/layout/IncreasingCircleProcess"/>
    <dgm:cxn modelId="{79907F75-7B0D-427F-8769-234C418E4CDF}" type="presParOf" srcId="{2B30D692-7078-4BA4-8CD6-848EA4FF7675}" destId="{2D1BFAB9-D1F5-412D-90DD-D92E5215582B}" srcOrd="2" destOrd="0" presId="urn:microsoft.com/office/officeart/2008/layout/IncreasingCircleProcess"/>
    <dgm:cxn modelId="{CD59D080-1BDD-479D-98AB-5DACE7C738C0}" type="presParOf" srcId="{2B30D692-7078-4BA4-8CD6-848EA4FF7675}" destId="{5CF4E5DF-F7FC-4008-AC98-F7F422B0B56A}" srcOrd="3" destOrd="0" presId="urn:microsoft.com/office/officeart/2008/layout/IncreasingCircleProcess"/>
    <dgm:cxn modelId="{DE58688A-F5FB-4A86-8473-89A42EEE66A8}" type="presParOf" srcId="{4338C174-FC20-4DE6-8C54-8BD49D9B4CBF}" destId="{6ECAE43C-63D2-4D0A-A7AA-92ED8F57B56C}" srcOrd="1" destOrd="0" presId="urn:microsoft.com/office/officeart/2008/layout/IncreasingCircleProcess"/>
    <dgm:cxn modelId="{11AD1EAB-47DB-4782-8D26-2CC2123D1BA3}" type="presParOf" srcId="{4338C174-FC20-4DE6-8C54-8BD49D9B4CBF}" destId="{F41D9BBE-7014-4953-B13C-41C05F526F3B}" srcOrd="2" destOrd="0" presId="urn:microsoft.com/office/officeart/2008/layout/IncreasingCircleProcess"/>
    <dgm:cxn modelId="{64568235-6E5B-4332-BD48-6913363A4B21}" type="presParOf" srcId="{F41D9BBE-7014-4953-B13C-41C05F526F3B}" destId="{FA3611A3-05DC-41AA-A1F2-CFAD453332D9}" srcOrd="0" destOrd="0" presId="urn:microsoft.com/office/officeart/2008/layout/IncreasingCircleProcess"/>
    <dgm:cxn modelId="{A5E10695-0147-4984-B84E-C59773831866}" type="presParOf" srcId="{F41D9BBE-7014-4953-B13C-41C05F526F3B}" destId="{2626C8CB-E1E8-47CB-86C1-D77611821974}" srcOrd="1" destOrd="0" presId="urn:microsoft.com/office/officeart/2008/layout/IncreasingCircleProcess"/>
    <dgm:cxn modelId="{1B23AB78-2E08-47CA-883F-1423C75EC9D4}" type="presParOf" srcId="{F41D9BBE-7014-4953-B13C-41C05F526F3B}" destId="{E7436C19-044B-4A6B-93A4-B85F7B66E7D7}" srcOrd="2" destOrd="0" presId="urn:microsoft.com/office/officeart/2008/layout/IncreasingCircleProcess"/>
    <dgm:cxn modelId="{61EECED0-3F6D-4FF8-BA48-F5DD0060ADD4}" type="presParOf" srcId="{F41D9BBE-7014-4953-B13C-41C05F526F3B}" destId="{17F54C47-C441-4279-9B48-ACDB409ED961}" srcOrd="3" destOrd="0" presId="urn:microsoft.com/office/officeart/2008/layout/IncreasingCircleProcess"/>
    <dgm:cxn modelId="{86DCC822-BDFD-4186-8245-FD71E96C250B}" type="presParOf" srcId="{4338C174-FC20-4DE6-8C54-8BD49D9B4CBF}" destId="{6C413A44-CA17-468D-B1EC-8C70B0F25F27}" srcOrd="3" destOrd="0" presId="urn:microsoft.com/office/officeart/2008/layout/IncreasingCircleProcess"/>
    <dgm:cxn modelId="{B7394A1B-4F34-4A09-8CBD-E814161CB7BB}" type="presParOf" srcId="{4338C174-FC20-4DE6-8C54-8BD49D9B4CBF}" destId="{26234D44-2AFF-4CE1-AF74-5692A7DE2FD7}" srcOrd="4" destOrd="0" presId="urn:microsoft.com/office/officeart/2008/layout/IncreasingCircleProcess"/>
    <dgm:cxn modelId="{51CDBEF8-F550-4A55-828E-1D0BE6D94939}" type="presParOf" srcId="{26234D44-2AFF-4CE1-AF74-5692A7DE2FD7}" destId="{D64BD146-A118-412E-843B-96C1071CBEFD}" srcOrd="0" destOrd="0" presId="urn:microsoft.com/office/officeart/2008/layout/IncreasingCircleProcess"/>
    <dgm:cxn modelId="{85711597-D92A-48C9-83C9-A564EA42E035}" type="presParOf" srcId="{26234D44-2AFF-4CE1-AF74-5692A7DE2FD7}" destId="{81D71641-730B-4171-97DE-9F19E1CF38FB}" srcOrd="1" destOrd="0" presId="urn:microsoft.com/office/officeart/2008/layout/IncreasingCircleProcess"/>
    <dgm:cxn modelId="{8B9E28DC-FCAD-46A1-B6A6-9F8DB3350A24}" type="presParOf" srcId="{26234D44-2AFF-4CE1-AF74-5692A7DE2FD7}" destId="{0A938330-2F7C-4FC0-B517-6D3A5FF97D63}" srcOrd="2" destOrd="0" presId="urn:microsoft.com/office/officeart/2008/layout/IncreasingCircleProcess"/>
    <dgm:cxn modelId="{B9FF0223-0033-487A-8025-1178B981D619}" type="presParOf" srcId="{26234D44-2AFF-4CE1-AF74-5692A7DE2FD7}" destId="{43EE3A14-AF12-45EB-8434-D27F5C953974}" srcOrd="3" destOrd="0" presId="urn:microsoft.com/office/officeart/2008/layout/Increasing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F590C0-2F38-4933-B729-AAE6EDB869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08945D32-8F15-4E1F-AD00-9843135AABFE}">
      <dgm:prSet phldrT="[文本]"/>
      <dgm:spPr/>
      <dgm:t>
        <a:bodyPr/>
        <a:lstStyle/>
        <a:p>
          <a:r>
            <a:rPr lang="zh-CN" altLang="en-US" dirty="0">
              <a:solidFill>
                <a:srgbClr val="FF0000"/>
              </a:solidFill>
            </a:rPr>
            <a:t>中世纪</a:t>
          </a:r>
        </a:p>
      </dgm:t>
    </dgm:pt>
    <dgm:pt modelId="{D54728C2-12D7-4266-BDC0-F74E897AF114}" type="parTrans" cxnId="{A1DD602F-65F3-4BD3-976E-1EFFD78CE79C}">
      <dgm:prSet/>
      <dgm:spPr/>
      <dgm:t>
        <a:bodyPr/>
        <a:lstStyle/>
        <a:p>
          <a:endParaRPr lang="zh-CN" altLang="en-US"/>
        </a:p>
      </dgm:t>
    </dgm:pt>
    <dgm:pt modelId="{70780BBE-7EAA-4C2A-80D5-2AD1586C79D4}" type="sibTrans" cxnId="{A1DD602F-65F3-4BD3-976E-1EFFD78CE79C}">
      <dgm:prSet/>
      <dgm:spPr/>
      <dgm:t>
        <a:bodyPr/>
        <a:lstStyle/>
        <a:p>
          <a:endParaRPr lang="zh-CN" altLang="en-US"/>
        </a:p>
      </dgm:t>
    </dgm:pt>
    <dgm:pt modelId="{613DA1AC-C97B-42A3-BB37-2DD281D57646}">
      <dgm:prSet phldrT="[文本]"/>
      <dgm:spPr/>
      <dgm:t>
        <a:bodyPr/>
        <a:lstStyle/>
        <a:p>
          <a:r>
            <a:rPr lang="zh-CN" altLang="en-US" sz="4200" dirty="0"/>
            <a:t>阿奎那</a:t>
          </a:r>
        </a:p>
      </dgm:t>
    </dgm:pt>
    <dgm:pt modelId="{18B7456A-64BC-4D99-AA8A-1E3B092A79D7}" type="parTrans" cxnId="{B99EC556-13CC-4E7B-A872-6DE81CD1811A}">
      <dgm:prSet/>
      <dgm:spPr/>
      <dgm:t>
        <a:bodyPr/>
        <a:lstStyle/>
        <a:p>
          <a:endParaRPr lang="zh-CN" altLang="en-US"/>
        </a:p>
      </dgm:t>
    </dgm:pt>
    <dgm:pt modelId="{F7C07ED0-B941-4FEA-B741-438E701AB2F4}" type="sibTrans" cxnId="{B99EC556-13CC-4E7B-A872-6DE81CD1811A}">
      <dgm:prSet/>
      <dgm:spPr/>
      <dgm:t>
        <a:bodyPr/>
        <a:lstStyle/>
        <a:p>
          <a:endParaRPr lang="zh-CN" altLang="en-US"/>
        </a:p>
      </dgm:t>
    </dgm:pt>
    <dgm:pt modelId="{FB9DA570-2259-4E00-8FF4-9FD23221D892}">
      <dgm:prSet phldrT="[文本]" custT="1"/>
      <dgm:spPr/>
      <dgm:t>
        <a:bodyPr/>
        <a:lstStyle/>
        <a:p>
          <a:r>
            <a:rPr lang="zh-CN" altLang="en-US" sz="2000" dirty="0"/>
            <a:t>公平价格理论</a:t>
          </a:r>
        </a:p>
      </dgm:t>
    </dgm:pt>
    <dgm:pt modelId="{4C7C7A3B-FD90-416A-9F24-F2BA7EE5C5BE}" type="parTrans" cxnId="{F80CAE57-F3DE-4EC8-A1F1-34F2309F4471}">
      <dgm:prSet/>
      <dgm:spPr/>
      <dgm:t>
        <a:bodyPr/>
        <a:lstStyle/>
        <a:p>
          <a:endParaRPr lang="zh-CN" altLang="en-US"/>
        </a:p>
      </dgm:t>
    </dgm:pt>
    <dgm:pt modelId="{47042637-3CEF-4B4E-BC2B-F4FF2DF140D8}" type="sibTrans" cxnId="{F80CAE57-F3DE-4EC8-A1F1-34F2309F4471}">
      <dgm:prSet/>
      <dgm:spPr/>
      <dgm:t>
        <a:bodyPr/>
        <a:lstStyle/>
        <a:p>
          <a:endParaRPr lang="zh-CN" altLang="en-US"/>
        </a:p>
      </dgm:t>
    </dgm:pt>
    <dgm:pt modelId="{E79AE4FA-3EC3-48C6-A264-6327480629DD}">
      <dgm:prSet phldrT="[文本]"/>
      <dgm:spPr/>
      <dgm:t>
        <a:bodyPr/>
        <a:lstStyle/>
        <a:p>
          <a:r>
            <a:rPr lang="en-US" altLang="zh-CN" dirty="0">
              <a:solidFill>
                <a:srgbClr val="FF0000"/>
              </a:solidFill>
            </a:rPr>
            <a:t>1492</a:t>
          </a:r>
          <a:r>
            <a:rPr lang="zh-CN" altLang="en-US" dirty="0">
              <a:solidFill>
                <a:srgbClr val="FF0000"/>
              </a:solidFill>
            </a:rPr>
            <a:t>美洲大陆发现</a:t>
          </a:r>
        </a:p>
      </dgm:t>
    </dgm:pt>
    <dgm:pt modelId="{63F48D30-698C-4C95-94B4-D207A796D2A3}" type="parTrans" cxnId="{47DAC4A0-5CBE-4481-98FA-C6486912ED72}">
      <dgm:prSet/>
      <dgm:spPr/>
      <dgm:t>
        <a:bodyPr/>
        <a:lstStyle/>
        <a:p>
          <a:endParaRPr lang="zh-CN" altLang="en-US"/>
        </a:p>
      </dgm:t>
    </dgm:pt>
    <dgm:pt modelId="{24A0C37C-C7C4-494F-A7DD-01C06D2CD416}" type="sibTrans" cxnId="{47DAC4A0-5CBE-4481-98FA-C6486912ED72}">
      <dgm:prSet/>
      <dgm:spPr/>
      <dgm:t>
        <a:bodyPr/>
        <a:lstStyle/>
        <a:p>
          <a:endParaRPr lang="zh-CN" altLang="en-US"/>
        </a:p>
      </dgm:t>
    </dgm:pt>
    <dgm:pt modelId="{ADD42920-6BAD-4ED8-9A5C-85E55146FE9A}">
      <dgm:prSet phldrT="[文本]"/>
      <dgm:spPr/>
      <dgm:t>
        <a:bodyPr/>
        <a:lstStyle/>
        <a:p>
          <a:r>
            <a:rPr lang="zh-CN" altLang="en-US" dirty="0"/>
            <a:t>重商主义</a:t>
          </a:r>
        </a:p>
      </dgm:t>
    </dgm:pt>
    <dgm:pt modelId="{C48D6A54-3C21-4B85-85D6-449C8EC4062A}" type="parTrans" cxnId="{36C27759-9CE0-4435-81EF-01E0228BA397}">
      <dgm:prSet/>
      <dgm:spPr/>
      <dgm:t>
        <a:bodyPr/>
        <a:lstStyle/>
        <a:p>
          <a:endParaRPr lang="zh-CN" altLang="en-US"/>
        </a:p>
      </dgm:t>
    </dgm:pt>
    <dgm:pt modelId="{A0C407E4-16AE-4DA2-80BB-999D928A5FE2}" type="sibTrans" cxnId="{36C27759-9CE0-4435-81EF-01E0228BA397}">
      <dgm:prSet/>
      <dgm:spPr/>
      <dgm:t>
        <a:bodyPr/>
        <a:lstStyle/>
        <a:p>
          <a:endParaRPr lang="zh-CN" altLang="en-US"/>
        </a:p>
      </dgm:t>
    </dgm:pt>
    <dgm:pt modelId="{94E95749-9BD3-4032-9D4F-F4AD8511E239}">
      <dgm:prSet phldrT="[文本]"/>
      <dgm:spPr/>
      <dgm:t>
        <a:bodyPr/>
        <a:lstStyle/>
        <a:p>
          <a:r>
            <a:rPr lang="zh-CN" altLang="en-US" dirty="0"/>
            <a:t>早期：货币差额论</a:t>
          </a:r>
        </a:p>
      </dgm:t>
    </dgm:pt>
    <dgm:pt modelId="{8FCBDEE3-A03C-44D7-9DAA-6E60864D775F}" type="parTrans" cxnId="{9209B611-F016-4D77-AF7C-3ABC7B615584}">
      <dgm:prSet/>
      <dgm:spPr/>
      <dgm:t>
        <a:bodyPr/>
        <a:lstStyle/>
        <a:p>
          <a:endParaRPr lang="zh-CN" altLang="en-US"/>
        </a:p>
      </dgm:t>
    </dgm:pt>
    <dgm:pt modelId="{5D098809-F473-4FE0-85CE-268131A5B5A3}" type="sibTrans" cxnId="{9209B611-F016-4D77-AF7C-3ABC7B615584}">
      <dgm:prSet/>
      <dgm:spPr/>
      <dgm:t>
        <a:bodyPr/>
        <a:lstStyle/>
        <a:p>
          <a:endParaRPr lang="zh-CN" altLang="en-US"/>
        </a:p>
      </dgm:t>
    </dgm:pt>
    <dgm:pt modelId="{088151B7-515A-4E5F-908D-EF07A6B56640}">
      <dgm:prSet phldrT="[文本]"/>
      <dgm:spPr/>
      <dgm:t>
        <a:bodyPr/>
        <a:lstStyle/>
        <a:p>
          <a:r>
            <a:rPr lang="en-US" altLang="zh-CN" dirty="0">
              <a:solidFill>
                <a:srgbClr val="FF0000"/>
              </a:solidFill>
            </a:rPr>
            <a:t>18</a:t>
          </a:r>
          <a:r>
            <a:rPr lang="zh-CN" altLang="en-US" dirty="0">
              <a:solidFill>
                <a:srgbClr val="FF0000"/>
              </a:solidFill>
            </a:rPr>
            <a:t>世纪：</a:t>
          </a:r>
        </a:p>
      </dgm:t>
    </dgm:pt>
    <dgm:pt modelId="{C5063B47-2C06-4681-AC97-D23505E227C5}" type="parTrans" cxnId="{407767E7-8D01-400C-AA6C-3B3F7419CABC}">
      <dgm:prSet/>
      <dgm:spPr/>
      <dgm:t>
        <a:bodyPr/>
        <a:lstStyle/>
        <a:p>
          <a:endParaRPr lang="zh-CN" altLang="en-US"/>
        </a:p>
      </dgm:t>
    </dgm:pt>
    <dgm:pt modelId="{521C8557-B360-4FC2-848E-0160C2396B7E}" type="sibTrans" cxnId="{407767E7-8D01-400C-AA6C-3B3F7419CABC}">
      <dgm:prSet/>
      <dgm:spPr/>
      <dgm:t>
        <a:bodyPr/>
        <a:lstStyle/>
        <a:p>
          <a:endParaRPr lang="zh-CN" altLang="en-US"/>
        </a:p>
      </dgm:t>
    </dgm:pt>
    <dgm:pt modelId="{6EC67D6C-1FAE-4E5C-A946-C9736BD1B5F4}">
      <dgm:prSet phldrT="[文本]"/>
      <dgm:spPr/>
      <dgm:t>
        <a:bodyPr/>
        <a:lstStyle/>
        <a:p>
          <a:r>
            <a:rPr lang="en-US" altLang="zh-CN" dirty="0"/>
            <a:t>1.</a:t>
          </a:r>
          <a:r>
            <a:rPr lang="zh-CN" altLang="en-US" dirty="0"/>
            <a:t>英国经济学家配第</a:t>
          </a:r>
        </a:p>
      </dgm:t>
    </dgm:pt>
    <dgm:pt modelId="{5CF187F3-224F-4342-9278-B24EAD9D0D07}" type="parTrans" cxnId="{2618F6C3-2875-4676-A70B-336EE1931F6A}">
      <dgm:prSet/>
      <dgm:spPr/>
      <dgm:t>
        <a:bodyPr/>
        <a:lstStyle/>
        <a:p>
          <a:endParaRPr lang="zh-CN" altLang="en-US"/>
        </a:p>
      </dgm:t>
    </dgm:pt>
    <dgm:pt modelId="{7521993C-BB06-4613-944A-99E351841E59}" type="sibTrans" cxnId="{2618F6C3-2875-4676-A70B-336EE1931F6A}">
      <dgm:prSet/>
      <dgm:spPr/>
      <dgm:t>
        <a:bodyPr/>
        <a:lstStyle/>
        <a:p>
          <a:endParaRPr lang="zh-CN" altLang="en-US"/>
        </a:p>
      </dgm:t>
    </dgm:pt>
    <dgm:pt modelId="{B6CC44B6-A19D-4CD0-BF9A-5689631BF5BD}">
      <dgm:prSet phldrT="[文本]"/>
      <dgm:spPr/>
      <dgm:t>
        <a:bodyPr/>
        <a:lstStyle/>
        <a:p>
          <a:r>
            <a:rPr lang="en-US" altLang="zh-CN" dirty="0"/>
            <a:t>2.</a:t>
          </a:r>
          <a:r>
            <a:rPr lang="zh-CN" altLang="en-US" dirty="0"/>
            <a:t>法国重农学派：魁奈</a:t>
          </a:r>
        </a:p>
      </dgm:t>
    </dgm:pt>
    <dgm:pt modelId="{FD6AD022-E65D-4EB4-82BE-C15532CCFD03}" type="parTrans" cxnId="{8C4EB1BE-DFC2-4C33-A7FD-EE5BB1152777}">
      <dgm:prSet/>
      <dgm:spPr/>
      <dgm:t>
        <a:bodyPr/>
        <a:lstStyle/>
        <a:p>
          <a:endParaRPr lang="zh-CN" altLang="en-US"/>
        </a:p>
      </dgm:t>
    </dgm:pt>
    <dgm:pt modelId="{09D41E3A-51D2-4A3F-963F-8DE9806F0881}" type="sibTrans" cxnId="{8C4EB1BE-DFC2-4C33-A7FD-EE5BB1152777}">
      <dgm:prSet/>
      <dgm:spPr/>
      <dgm:t>
        <a:bodyPr/>
        <a:lstStyle/>
        <a:p>
          <a:endParaRPr lang="zh-CN" altLang="en-US"/>
        </a:p>
      </dgm:t>
    </dgm:pt>
    <dgm:pt modelId="{CD2117F5-4C83-4F5B-AB81-AF6DEF76098D}">
      <dgm:prSet phldrT="[文本]" custT="1"/>
      <dgm:spPr/>
      <dgm:t>
        <a:bodyPr/>
        <a:lstStyle/>
        <a:p>
          <a:r>
            <a:rPr lang="zh-CN" altLang="en-US" sz="2000" dirty="0"/>
            <a:t>货币理论</a:t>
          </a:r>
        </a:p>
      </dgm:t>
    </dgm:pt>
    <dgm:pt modelId="{C7127E45-E47C-48FC-BA3A-052872B4CC2E}" type="parTrans" cxnId="{858D61ED-D8A7-437F-8B52-78774453F286}">
      <dgm:prSet/>
      <dgm:spPr/>
      <dgm:t>
        <a:bodyPr/>
        <a:lstStyle/>
        <a:p>
          <a:endParaRPr lang="zh-CN" altLang="en-US"/>
        </a:p>
      </dgm:t>
    </dgm:pt>
    <dgm:pt modelId="{6F88304B-2923-4DA9-B292-116A1EF323D4}" type="sibTrans" cxnId="{858D61ED-D8A7-437F-8B52-78774453F286}">
      <dgm:prSet/>
      <dgm:spPr/>
      <dgm:t>
        <a:bodyPr/>
        <a:lstStyle/>
        <a:p>
          <a:endParaRPr lang="zh-CN" altLang="en-US"/>
        </a:p>
      </dgm:t>
    </dgm:pt>
    <dgm:pt modelId="{DE4EC285-DDFF-42D1-ACAD-12860692E989}">
      <dgm:prSet phldrT="[文本]" custT="1"/>
      <dgm:spPr/>
      <dgm:t>
        <a:bodyPr/>
        <a:lstStyle/>
        <a:p>
          <a:r>
            <a:rPr lang="zh-CN" altLang="en-US" sz="2000" dirty="0"/>
            <a:t>商业理论</a:t>
          </a:r>
        </a:p>
      </dgm:t>
    </dgm:pt>
    <dgm:pt modelId="{1D000623-5210-45C6-A4C5-63873DC0E846}" type="parTrans" cxnId="{593308BE-6807-47DF-90BF-12BF75340C52}">
      <dgm:prSet/>
      <dgm:spPr/>
      <dgm:t>
        <a:bodyPr/>
        <a:lstStyle/>
        <a:p>
          <a:endParaRPr lang="zh-CN" altLang="en-US"/>
        </a:p>
      </dgm:t>
    </dgm:pt>
    <dgm:pt modelId="{657C169E-0AC2-4F6F-A32D-6094F25272EE}" type="sibTrans" cxnId="{593308BE-6807-47DF-90BF-12BF75340C52}">
      <dgm:prSet/>
      <dgm:spPr/>
      <dgm:t>
        <a:bodyPr/>
        <a:lstStyle/>
        <a:p>
          <a:endParaRPr lang="zh-CN" altLang="en-US"/>
        </a:p>
      </dgm:t>
    </dgm:pt>
    <dgm:pt modelId="{77FB19C2-9878-481E-9A1E-B2D883B79B94}">
      <dgm:prSet phldrT="[文本]" custT="1"/>
      <dgm:spPr/>
      <dgm:t>
        <a:bodyPr/>
        <a:lstStyle/>
        <a:p>
          <a:r>
            <a:rPr lang="zh-CN" altLang="en-US" sz="2000" dirty="0"/>
            <a:t>利息论</a:t>
          </a:r>
        </a:p>
      </dgm:t>
    </dgm:pt>
    <dgm:pt modelId="{EE863EEB-B6AA-4B8F-B24A-CDA993FCE70B}" type="parTrans" cxnId="{4533872F-95A6-454B-A877-A704B9534265}">
      <dgm:prSet/>
      <dgm:spPr/>
      <dgm:t>
        <a:bodyPr/>
        <a:lstStyle/>
        <a:p>
          <a:endParaRPr lang="zh-CN" altLang="en-US"/>
        </a:p>
      </dgm:t>
    </dgm:pt>
    <dgm:pt modelId="{27E2ECCE-3134-4054-8BBB-30581C258426}" type="sibTrans" cxnId="{4533872F-95A6-454B-A877-A704B9534265}">
      <dgm:prSet/>
      <dgm:spPr/>
      <dgm:t>
        <a:bodyPr/>
        <a:lstStyle/>
        <a:p>
          <a:endParaRPr lang="zh-CN" altLang="en-US"/>
        </a:p>
      </dgm:t>
    </dgm:pt>
    <dgm:pt modelId="{66A7DE1B-7469-4FE4-82F9-0C7F0A269625}">
      <dgm:prSet phldrT="[文本]" custT="1"/>
      <dgm:spPr/>
      <dgm:t>
        <a:bodyPr/>
        <a:lstStyle/>
        <a:p>
          <a:r>
            <a:rPr lang="zh-CN" altLang="en-US" sz="2000" dirty="0"/>
            <a:t>为商品经济发展作折中和辩护，有一定的历史进步意义</a:t>
          </a:r>
        </a:p>
      </dgm:t>
    </dgm:pt>
    <dgm:pt modelId="{E11918D7-41A5-4A17-8B5E-8E9AE3D93175}" type="parTrans" cxnId="{33CCA5F3-EBF2-4748-BD9B-D76089E1BAA8}">
      <dgm:prSet/>
      <dgm:spPr/>
      <dgm:t>
        <a:bodyPr/>
        <a:lstStyle/>
        <a:p>
          <a:endParaRPr lang="zh-CN" altLang="en-US"/>
        </a:p>
      </dgm:t>
    </dgm:pt>
    <dgm:pt modelId="{112978B2-DD36-4E2A-BBF0-CEF8CA4E6E36}" type="sibTrans" cxnId="{33CCA5F3-EBF2-4748-BD9B-D76089E1BAA8}">
      <dgm:prSet/>
      <dgm:spPr/>
      <dgm:t>
        <a:bodyPr/>
        <a:lstStyle/>
        <a:p>
          <a:endParaRPr lang="zh-CN" altLang="en-US"/>
        </a:p>
      </dgm:t>
    </dgm:pt>
    <dgm:pt modelId="{55FA7B92-3470-4467-A9F8-B3FE338D1E78}">
      <dgm:prSet phldrT="[文本]"/>
      <dgm:spPr/>
      <dgm:t>
        <a:bodyPr/>
        <a:lstStyle/>
        <a:p>
          <a:r>
            <a:rPr lang="zh-CN" altLang="en-US" dirty="0"/>
            <a:t>第一次正面肯定商业和商品经济</a:t>
          </a:r>
        </a:p>
      </dgm:t>
    </dgm:pt>
    <dgm:pt modelId="{E672EF1D-3641-45D4-9C70-8C4BE5576F00}" type="parTrans" cxnId="{24F912FF-CA0F-47B2-99EC-3B4950CD7A5E}">
      <dgm:prSet/>
      <dgm:spPr/>
      <dgm:t>
        <a:bodyPr/>
        <a:lstStyle/>
        <a:p>
          <a:endParaRPr lang="zh-CN" altLang="en-US"/>
        </a:p>
      </dgm:t>
    </dgm:pt>
    <dgm:pt modelId="{76CBD4EC-124B-4EF5-BDBF-FF6B7AE67329}" type="sibTrans" cxnId="{24F912FF-CA0F-47B2-99EC-3B4950CD7A5E}">
      <dgm:prSet/>
      <dgm:spPr/>
      <dgm:t>
        <a:bodyPr/>
        <a:lstStyle/>
        <a:p>
          <a:endParaRPr lang="zh-CN" altLang="en-US"/>
        </a:p>
      </dgm:t>
    </dgm:pt>
    <dgm:pt modelId="{F2848981-98C0-40E4-84A2-11380E9BABFF}">
      <dgm:prSet phldrT="[文本]"/>
      <dgm:spPr/>
      <dgm:t>
        <a:bodyPr/>
        <a:lstStyle/>
        <a:p>
          <a:r>
            <a:rPr lang="zh-CN" altLang="en-US" dirty="0"/>
            <a:t>晚期：贸易差额论</a:t>
          </a:r>
        </a:p>
      </dgm:t>
    </dgm:pt>
    <dgm:pt modelId="{59B657A5-45EB-46CB-994F-42E7363D44C1}" type="parTrans" cxnId="{00BAD7B6-4777-48B7-B156-FE48D5490E2B}">
      <dgm:prSet/>
      <dgm:spPr/>
      <dgm:t>
        <a:bodyPr/>
        <a:lstStyle/>
        <a:p>
          <a:endParaRPr lang="zh-CN" altLang="en-US"/>
        </a:p>
      </dgm:t>
    </dgm:pt>
    <dgm:pt modelId="{F12CDE6E-7211-4619-9E42-119A7CCF357B}" type="sibTrans" cxnId="{00BAD7B6-4777-48B7-B156-FE48D5490E2B}">
      <dgm:prSet/>
      <dgm:spPr/>
      <dgm:t>
        <a:bodyPr/>
        <a:lstStyle/>
        <a:p>
          <a:endParaRPr lang="zh-CN" altLang="en-US"/>
        </a:p>
      </dgm:t>
    </dgm:pt>
    <dgm:pt modelId="{F1B99C5F-FA9D-4FDA-BC12-BA28CB23A500}">
      <dgm:prSet phldrT="[文本]"/>
      <dgm:spPr/>
      <dgm:t>
        <a:bodyPr/>
        <a:lstStyle/>
        <a:p>
          <a:r>
            <a:rPr lang="zh-CN" altLang="en-US" dirty="0"/>
            <a:t>（</a:t>
          </a:r>
          <a:r>
            <a:rPr lang="en-US" altLang="zh-CN" dirty="0"/>
            <a:t>1</a:t>
          </a:r>
          <a:r>
            <a:rPr lang="zh-CN" altLang="en-US" dirty="0"/>
            <a:t>）劳动是财富的源泉</a:t>
          </a:r>
        </a:p>
      </dgm:t>
    </dgm:pt>
    <dgm:pt modelId="{BC4458EB-2278-4C31-9885-962BEE6290AC}" type="parTrans" cxnId="{02B45D34-5107-496F-8CEC-5687B1DBE28C}">
      <dgm:prSet/>
      <dgm:spPr/>
      <dgm:t>
        <a:bodyPr/>
        <a:lstStyle/>
        <a:p>
          <a:endParaRPr lang="zh-CN" altLang="en-US"/>
        </a:p>
      </dgm:t>
    </dgm:pt>
    <dgm:pt modelId="{B6E37E74-2739-4418-AD17-F25058C3AA47}" type="sibTrans" cxnId="{02B45D34-5107-496F-8CEC-5687B1DBE28C}">
      <dgm:prSet/>
      <dgm:spPr/>
      <dgm:t>
        <a:bodyPr/>
        <a:lstStyle/>
        <a:p>
          <a:endParaRPr lang="zh-CN" altLang="en-US"/>
        </a:p>
      </dgm:t>
    </dgm:pt>
    <dgm:pt modelId="{B08E719B-A233-4FD3-8F38-B1BEE25B9028}">
      <dgm:prSet phldrT="[文本]"/>
      <dgm:spPr/>
      <dgm:t>
        <a:bodyPr/>
        <a:lstStyle/>
        <a:p>
          <a:r>
            <a:rPr lang="zh-CN" altLang="en-US" dirty="0"/>
            <a:t>（</a:t>
          </a:r>
          <a:r>
            <a:rPr lang="en-US" altLang="zh-CN" dirty="0"/>
            <a:t>2</a:t>
          </a:r>
          <a:r>
            <a:rPr lang="zh-CN" altLang="en-US" dirty="0"/>
            <a:t>）主张自由放任</a:t>
          </a:r>
        </a:p>
      </dgm:t>
    </dgm:pt>
    <dgm:pt modelId="{63E8E1E7-4D04-40CA-ADA1-AD3591097DB3}" type="parTrans" cxnId="{8B98B478-1C11-4A19-A399-1EA67091B702}">
      <dgm:prSet/>
      <dgm:spPr/>
      <dgm:t>
        <a:bodyPr/>
        <a:lstStyle/>
        <a:p>
          <a:endParaRPr lang="zh-CN" altLang="en-US"/>
        </a:p>
      </dgm:t>
    </dgm:pt>
    <dgm:pt modelId="{C9A19378-5123-40E7-967D-C514C4794521}" type="sibTrans" cxnId="{8B98B478-1C11-4A19-A399-1EA67091B702}">
      <dgm:prSet/>
      <dgm:spPr/>
      <dgm:t>
        <a:bodyPr/>
        <a:lstStyle/>
        <a:p>
          <a:endParaRPr lang="zh-CN" altLang="en-US"/>
        </a:p>
      </dgm:t>
    </dgm:pt>
    <dgm:pt modelId="{40C9A52C-B501-4E7A-AF19-4CD8A293BE1F}">
      <dgm:prSet phldrT="[文本]"/>
      <dgm:spPr/>
      <dgm:t>
        <a:bodyPr/>
        <a:lstStyle/>
        <a:p>
          <a:endParaRPr lang="zh-CN" altLang="en-US" dirty="0"/>
        </a:p>
      </dgm:t>
    </dgm:pt>
    <dgm:pt modelId="{62A3C1A2-D5C1-47A7-B81A-1F836365E12E}" type="parTrans" cxnId="{519551C6-4B82-4F66-BE8B-766CCB351C11}">
      <dgm:prSet/>
      <dgm:spPr/>
      <dgm:t>
        <a:bodyPr/>
        <a:lstStyle/>
        <a:p>
          <a:endParaRPr lang="zh-CN" altLang="en-US"/>
        </a:p>
      </dgm:t>
    </dgm:pt>
    <dgm:pt modelId="{038C7697-186B-4E9D-AD4F-034D66713DDB}" type="sibTrans" cxnId="{519551C6-4B82-4F66-BE8B-766CCB351C11}">
      <dgm:prSet/>
      <dgm:spPr/>
      <dgm:t>
        <a:bodyPr/>
        <a:lstStyle/>
        <a:p>
          <a:endParaRPr lang="zh-CN" altLang="en-US"/>
        </a:p>
      </dgm:t>
    </dgm:pt>
    <dgm:pt modelId="{B2C33FCC-79B6-4E65-B0F0-270B7493AC3B}" type="pres">
      <dgm:prSet presAssocID="{8FF590C0-2F38-4933-B729-AAE6EDB86984}" presName="Name0" presStyleCnt="0">
        <dgm:presLayoutVars>
          <dgm:dir/>
          <dgm:animLvl val="lvl"/>
          <dgm:resizeHandles val="exact"/>
        </dgm:presLayoutVars>
      </dgm:prSet>
      <dgm:spPr/>
    </dgm:pt>
    <dgm:pt modelId="{E1CC5A3A-4B30-4D93-9871-BA64FE60AE84}" type="pres">
      <dgm:prSet presAssocID="{08945D32-8F15-4E1F-AD00-9843135AABFE}" presName="composite" presStyleCnt="0"/>
      <dgm:spPr/>
    </dgm:pt>
    <dgm:pt modelId="{17420020-A2FE-461F-AB85-C90DD7DD818D}" type="pres">
      <dgm:prSet presAssocID="{08945D32-8F15-4E1F-AD00-9843135AABFE}" presName="parTx" presStyleLbl="alignNode1" presStyleIdx="0" presStyleCnt="3" custLinFactNeighborX="-1165" custLinFactNeighborY="-7710">
        <dgm:presLayoutVars>
          <dgm:chMax val="0"/>
          <dgm:chPref val="0"/>
          <dgm:bulletEnabled val="1"/>
        </dgm:presLayoutVars>
      </dgm:prSet>
      <dgm:spPr/>
    </dgm:pt>
    <dgm:pt modelId="{B5386FCB-126F-484C-9905-4BE4F8CC9597}" type="pres">
      <dgm:prSet presAssocID="{08945D32-8F15-4E1F-AD00-9843135AABFE}" presName="desTx" presStyleLbl="alignAccFollowNode1" presStyleIdx="0" presStyleCnt="3">
        <dgm:presLayoutVars>
          <dgm:bulletEnabled val="1"/>
        </dgm:presLayoutVars>
      </dgm:prSet>
      <dgm:spPr/>
    </dgm:pt>
    <dgm:pt modelId="{4D4CC68F-5502-402D-98C4-C92AB80FF86F}" type="pres">
      <dgm:prSet presAssocID="{70780BBE-7EAA-4C2A-80D5-2AD1586C79D4}" presName="space" presStyleCnt="0"/>
      <dgm:spPr/>
    </dgm:pt>
    <dgm:pt modelId="{5D1C11F8-FE36-4AAB-A11B-0E3C2AD1D40C}" type="pres">
      <dgm:prSet presAssocID="{E79AE4FA-3EC3-48C6-A264-6327480629DD}" presName="composite" presStyleCnt="0"/>
      <dgm:spPr/>
    </dgm:pt>
    <dgm:pt modelId="{FAFEEF65-E156-48BC-85FE-842142F00C24}" type="pres">
      <dgm:prSet presAssocID="{E79AE4FA-3EC3-48C6-A264-6327480629DD}" presName="parTx" presStyleLbl="alignNode1" presStyleIdx="1" presStyleCnt="3">
        <dgm:presLayoutVars>
          <dgm:chMax val="0"/>
          <dgm:chPref val="0"/>
          <dgm:bulletEnabled val="1"/>
        </dgm:presLayoutVars>
      </dgm:prSet>
      <dgm:spPr/>
    </dgm:pt>
    <dgm:pt modelId="{A27E7763-49B9-44B7-AAAF-CCFFB54B7FB1}" type="pres">
      <dgm:prSet presAssocID="{E79AE4FA-3EC3-48C6-A264-6327480629DD}" presName="desTx" presStyleLbl="alignAccFollowNode1" presStyleIdx="1" presStyleCnt="3">
        <dgm:presLayoutVars>
          <dgm:bulletEnabled val="1"/>
        </dgm:presLayoutVars>
      </dgm:prSet>
      <dgm:spPr/>
    </dgm:pt>
    <dgm:pt modelId="{F387E0E7-BD5C-401E-BD5D-2CB1033519B2}" type="pres">
      <dgm:prSet presAssocID="{24A0C37C-C7C4-494F-A7DD-01C06D2CD416}" presName="space" presStyleCnt="0"/>
      <dgm:spPr/>
    </dgm:pt>
    <dgm:pt modelId="{1EA40CE5-B772-4142-BD35-1CCEE75D3F10}" type="pres">
      <dgm:prSet presAssocID="{088151B7-515A-4E5F-908D-EF07A6B56640}" presName="composite" presStyleCnt="0"/>
      <dgm:spPr/>
    </dgm:pt>
    <dgm:pt modelId="{5281F30E-45B9-4BD5-A23E-6A53EA14FAB6}" type="pres">
      <dgm:prSet presAssocID="{088151B7-515A-4E5F-908D-EF07A6B56640}" presName="parTx" presStyleLbl="alignNode1" presStyleIdx="2" presStyleCnt="3">
        <dgm:presLayoutVars>
          <dgm:chMax val="0"/>
          <dgm:chPref val="0"/>
          <dgm:bulletEnabled val="1"/>
        </dgm:presLayoutVars>
      </dgm:prSet>
      <dgm:spPr/>
    </dgm:pt>
    <dgm:pt modelId="{3F47EEB6-4F13-4199-8D75-E8DA13F4EE38}" type="pres">
      <dgm:prSet presAssocID="{088151B7-515A-4E5F-908D-EF07A6B56640}" presName="desTx" presStyleLbl="alignAccFollowNode1" presStyleIdx="2" presStyleCnt="3">
        <dgm:presLayoutVars>
          <dgm:bulletEnabled val="1"/>
        </dgm:presLayoutVars>
      </dgm:prSet>
      <dgm:spPr/>
    </dgm:pt>
  </dgm:ptLst>
  <dgm:cxnLst>
    <dgm:cxn modelId="{9209B611-F016-4D77-AF7C-3ABC7B615584}" srcId="{E79AE4FA-3EC3-48C6-A264-6327480629DD}" destId="{94E95749-9BD3-4032-9D4F-F4AD8511E239}" srcOrd="2" destOrd="0" parTransId="{8FCBDEE3-A03C-44D7-9DAA-6E60864D775F}" sibTransId="{5D098809-F473-4FE0-85CE-268131A5B5A3}"/>
    <dgm:cxn modelId="{E68EFB15-A261-4295-B98F-32CF78C3F375}" type="presOf" srcId="{94E95749-9BD3-4032-9D4F-F4AD8511E239}" destId="{A27E7763-49B9-44B7-AAAF-CCFFB54B7FB1}" srcOrd="0" destOrd="2" presId="urn:microsoft.com/office/officeart/2005/8/layout/hList1"/>
    <dgm:cxn modelId="{26A8A226-2EFD-49BF-A2F9-EB96317388EC}" type="presOf" srcId="{CD2117F5-4C83-4F5B-AB81-AF6DEF76098D}" destId="{B5386FCB-126F-484C-9905-4BE4F8CC9597}" srcOrd="0" destOrd="2" presId="urn:microsoft.com/office/officeart/2005/8/layout/hList1"/>
    <dgm:cxn modelId="{5825DC2A-CAEB-463C-85F1-6599F820BC40}" type="presOf" srcId="{55FA7B92-3470-4467-A9F8-B3FE338D1E78}" destId="{A27E7763-49B9-44B7-AAAF-CCFFB54B7FB1}" srcOrd="0" destOrd="1" presId="urn:microsoft.com/office/officeart/2005/8/layout/hList1"/>
    <dgm:cxn modelId="{F25AB02C-0FD3-4C42-9E2C-0DE7ED0E4CA6}" type="presOf" srcId="{E79AE4FA-3EC3-48C6-A264-6327480629DD}" destId="{FAFEEF65-E156-48BC-85FE-842142F00C24}" srcOrd="0" destOrd="0" presId="urn:microsoft.com/office/officeart/2005/8/layout/hList1"/>
    <dgm:cxn modelId="{A1DD602F-65F3-4BD3-976E-1EFFD78CE79C}" srcId="{8FF590C0-2F38-4933-B729-AAE6EDB86984}" destId="{08945D32-8F15-4E1F-AD00-9843135AABFE}" srcOrd="0" destOrd="0" parTransId="{D54728C2-12D7-4266-BDC0-F74E897AF114}" sibTransId="{70780BBE-7EAA-4C2A-80D5-2AD1586C79D4}"/>
    <dgm:cxn modelId="{4533872F-95A6-454B-A877-A704B9534265}" srcId="{08945D32-8F15-4E1F-AD00-9843135AABFE}" destId="{77FB19C2-9878-481E-9A1E-B2D883B79B94}" srcOrd="4" destOrd="0" parTransId="{EE863EEB-B6AA-4B8F-B24A-CDA993FCE70B}" sibTransId="{27E2ECCE-3134-4054-8BBB-30581C258426}"/>
    <dgm:cxn modelId="{02B45D34-5107-496F-8CEC-5687B1DBE28C}" srcId="{088151B7-515A-4E5F-908D-EF07A6B56640}" destId="{F1B99C5F-FA9D-4FDA-BC12-BA28CB23A500}" srcOrd="1" destOrd="0" parTransId="{BC4458EB-2278-4C31-9885-962BEE6290AC}" sibTransId="{B6E37E74-2739-4418-AD17-F25058C3AA47}"/>
    <dgm:cxn modelId="{11A2843C-9E4A-44E9-8073-7CBFD6F042E6}" type="presOf" srcId="{66A7DE1B-7469-4FE4-82F9-0C7F0A269625}" destId="{B5386FCB-126F-484C-9905-4BE4F8CC9597}" srcOrd="0" destOrd="5" presId="urn:microsoft.com/office/officeart/2005/8/layout/hList1"/>
    <dgm:cxn modelId="{DA858063-1448-45F4-A86A-4A231173442E}" type="presOf" srcId="{8FF590C0-2F38-4933-B729-AAE6EDB86984}" destId="{B2C33FCC-79B6-4E65-B0F0-270B7493AC3B}" srcOrd="0" destOrd="0" presId="urn:microsoft.com/office/officeart/2005/8/layout/hList1"/>
    <dgm:cxn modelId="{A9CA4644-160A-41DA-8D7D-E4CF00D75A98}" type="presOf" srcId="{77FB19C2-9878-481E-9A1E-B2D883B79B94}" destId="{B5386FCB-126F-484C-9905-4BE4F8CC9597}" srcOrd="0" destOrd="4" presId="urn:microsoft.com/office/officeart/2005/8/layout/hList1"/>
    <dgm:cxn modelId="{52D86848-AC24-4E4E-822E-1FEC188339ED}" type="presOf" srcId="{B6CC44B6-A19D-4CD0-BF9A-5689631BF5BD}" destId="{3F47EEB6-4F13-4199-8D75-E8DA13F4EE38}" srcOrd="0" destOrd="3" presId="urn:microsoft.com/office/officeart/2005/8/layout/hList1"/>
    <dgm:cxn modelId="{4CA4CB48-06DE-4921-958B-6232CB53013C}" type="presOf" srcId="{DE4EC285-DDFF-42D1-ACAD-12860692E989}" destId="{B5386FCB-126F-484C-9905-4BE4F8CC9597}" srcOrd="0" destOrd="3" presId="urn:microsoft.com/office/officeart/2005/8/layout/hList1"/>
    <dgm:cxn modelId="{B99EC556-13CC-4E7B-A872-6DE81CD1811A}" srcId="{08945D32-8F15-4E1F-AD00-9843135AABFE}" destId="{613DA1AC-C97B-42A3-BB37-2DD281D57646}" srcOrd="0" destOrd="0" parTransId="{18B7456A-64BC-4D99-AA8A-1E3B092A79D7}" sibTransId="{F7C07ED0-B941-4FEA-B741-438E701AB2F4}"/>
    <dgm:cxn modelId="{0DD2F256-5B9E-4AC3-963A-D0A7006EF411}" type="presOf" srcId="{40C9A52C-B501-4E7A-AF19-4CD8A293BE1F}" destId="{3F47EEB6-4F13-4199-8D75-E8DA13F4EE38}" srcOrd="0" destOrd="4" presId="urn:microsoft.com/office/officeart/2005/8/layout/hList1"/>
    <dgm:cxn modelId="{F80CAE57-F3DE-4EC8-A1F1-34F2309F4471}" srcId="{08945D32-8F15-4E1F-AD00-9843135AABFE}" destId="{FB9DA570-2259-4E00-8FF4-9FD23221D892}" srcOrd="1" destOrd="0" parTransId="{4C7C7A3B-FD90-416A-9F24-F2BA7EE5C5BE}" sibTransId="{47042637-3CEF-4B4E-BC2B-F4FF2DF140D8}"/>
    <dgm:cxn modelId="{8B98B478-1C11-4A19-A399-1EA67091B702}" srcId="{088151B7-515A-4E5F-908D-EF07A6B56640}" destId="{B08E719B-A233-4FD3-8F38-B1BEE25B9028}" srcOrd="2" destOrd="0" parTransId="{63E8E1E7-4D04-40CA-ADA1-AD3591097DB3}" sibTransId="{C9A19378-5123-40E7-967D-C514C4794521}"/>
    <dgm:cxn modelId="{36C27759-9CE0-4435-81EF-01E0228BA397}" srcId="{E79AE4FA-3EC3-48C6-A264-6327480629DD}" destId="{ADD42920-6BAD-4ED8-9A5C-85E55146FE9A}" srcOrd="0" destOrd="0" parTransId="{C48D6A54-3C21-4B85-85D6-449C8EC4062A}" sibTransId="{A0C407E4-16AE-4DA2-80BB-999D928A5FE2}"/>
    <dgm:cxn modelId="{936E8F83-BB8F-4178-8995-8BEB1465CD07}" type="presOf" srcId="{F2848981-98C0-40E4-84A2-11380E9BABFF}" destId="{A27E7763-49B9-44B7-AAAF-CCFFB54B7FB1}" srcOrd="0" destOrd="3" presId="urn:microsoft.com/office/officeart/2005/8/layout/hList1"/>
    <dgm:cxn modelId="{5437708D-45D8-48F2-B765-9350E8C4D0AB}" type="presOf" srcId="{613DA1AC-C97B-42A3-BB37-2DD281D57646}" destId="{B5386FCB-126F-484C-9905-4BE4F8CC9597}" srcOrd="0" destOrd="0" presId="urn:microsoft.com/office/officeart/2005/8/layout/hList1"/>
    <dgm:cxn modelId="{47DAC4A0-5CBE-4481-98FA-C6486912ED72}" srcId="{8FF590C0-2F38-4933-B729-AAE6EDB86984}" destId="{E79AE4FA-3EC3-48C6-A264-6327480629DD}" srcOrd="1" destOrd="0" parTransId="{63F48D30-698C-4C95-94B4-D207A796D2A3}" sibTransId="{24A0C37C-C7C4-494F-A7DD-01C06D2CD416}"/>
    <dgm:cxn modelId="{6B465DA2-3959-4987-990A-B9636FFE4F5F}" type="presOf" srcId="{08945D32-8F15-4E1F-AD00-9843135AABFE}" destId="{17420020-A2FE-461F-AB85-C90DD7DD818D}" srcOrd="0" destOrd="0" presId="urn:microsoft.com/office/officeart/2005/8/layout/hList1"/>
    <dgm:cxn modelId="{C42AF1A3-B23B-4A14-ADCC-B727CF8437B5}" type="presOf" srcId="{6EC67D6C-1FAE-4E5C-A946-C9736BD1B5F4}" destId="{3F47EEB6-4F13-4199-8D75-E8DA13F4EE38}" srcOrd="0" destOrd="0" presId="urn:microsoft.com/office/officeart/2005/8/layout/hList1"/>
    <dgm:cxn modelId="{F8A57FB0-5BDB-4C75-8EBD-7BBEAECE652D}" type="presOf" srcId="{FB9DA570-2259-4E00-8FF4-9FD23221D892}" destId="{B5386FCB-126F-484C-9905-4BE4F8CC9597}" srcOrd="0" destOrd="1" presId="urn:microsoft.com/office/officeart/2005/8/layout/hList1"/>
    <dgm:cxn modelId="{00BAD7B6-4777-48B7-B156-FE48D5490E2B}" srcId="{E79AE4FA-3EC3-48C6-A264-6327480629DD}" destId="{F2848981-98C0-40E4-84A2-11380E9BABFF}" srcOrd="3" destOrd="0" parTransId="{59B657A5-45EB-46CB-994F-42E7363D44C1}" sibTransId="{F12CDE6E-7211-4619-9E42-119A7CCF357B}"/>
    <dgm:cxn modelId="{593308BE-6807-47DF-90BF-12BF75340C52}" srcId="{08945D32-8F15-4E1F-AD00-9843135AABFE}" destId="{DE4EC285-DDFF-42D1-ACAD-12860692E989}" srcOrd="3" destOrd="0" parTransId="{1D000623-5210-45C6-A4C5-63873DC0E846}" sibTransId="{657C169E-0AC2-4F6F-A32D-6094F25272EE}"/>
    <dgm:cxn modelId="{8C4EB1BE-DFC2-4C33-A7FD-EE5BB1152777}" srcId="{088151B7-515A-4E5F-908D-EF07A6B56640}" destId="{B6CC44B6-A19D-4CD0-BF9A-5689631BF5BD}" srcOrd="3" destOrd="0" parTransId="{FD6AD022-E65D-4EB4-82BE-C15532CCFD03}" sibTransId="{09D41E3A-51D2-4A3F-963F-8DE9806F0881}"/>
    <dgm:cxn modelId="{2618F6C3-2875-4676-A70B-336EE1931F6A}" srcId="{088151B7-515A-4E5F-908D-EF07A6B56640}" destId="{6EC67D6C-1FAE-4E5C-A946-C9736BD1B5F4}" srcOrd="0" destOrd="0" parTransId="{5CF187F3-224F-4342-9278-B24EAD9D0D07}" sibTransId="{7521993C-BB06-4613-944A-99E351841E59}"/>
    <dgm:cxn modelId="{519551C6-4B82-4F66-BE8B-766CCB351C11}" srcId="{088151B7-515A-4E5F-908D-EF07A6B56640}" destId="{40C9A52C-B501-4E7A-AF19-4CD8A293BE1F}" srcOrd="4" destOrd="0" parTransId="{62A3C1A2-D5C1-47A7-B81A-1F836365E12E}" sibTransId="{038C7697-186B-4E9D-AD4F-034D66713DDB}"/>
    <dgm:cxn modelId="{A73E15D1-7E88-4878-9523-EFAC4AFEDB6D}" type="presOf" srcId="{F1B99C5F-FA9D-4FDA-BC12-BA28CB23A500}" destId="{3F47EEB6-4F13-4199-8D75-E8DA13F4EE38}" srcOrd="0" destOrd="1" presId="urn:microsoft.com/office/officeart/2005/8/layout/hList1"/>
    <dgm:cxn modelId="{407767E7-8D01-400C-AA6C-3B3F7419CABC}" srcId="{8FF590C0-2F38-4933-B729-AAE6EDB86984}" destId="{088151B7-515A-4E5F-908D-EF07A6B56640}" srcOrd="2" destOrd="0" parTransId="{C5063B47-2C06-4681-AC97-D23505E227C5}" sibTransId="{521C8557-B360-4FC2-848E-0160C2396B7E}"/>
    <dgm:cxn modelId="{858D61ED-D8A7-437F-8B52-78774453F286}" srcId="{08945D32-8F15-4E1F-AD00-9843135AABFE}" destId="{CD2117F5-4C83-4F5B-AB81-AF6DEF76098D}" srcOrd="2" destOrd="0" parTransId="{C7127E45-E47C-48FC-BA3A-052872B4CC2E}" sibTransId="{6F88304B-2923-4DA9-B292-116A1EF323D4}"/>
    <dgm:cxn modelId="{4E5380EE-5E91-471E-957D-C2C9E55E2260}" type="presOf" srcId="{ADD42920-6BAD-4ED8-9A5C-85E55146FE9A}" destId="{A27E7763-49B9-44B7-AAAF-CCFFB54B7FB1}" srcOrd="0" destOrd="0" presId="urn:microsoft.com/office/officeart/2005/8/layout/hList1"/>
    <dgm:cxn modelId="{D42ED6EF-8D07-4FEC-9700-9ED0977D5396}" type="presOf" srcId="{B08E719B-A233-4FD3-8F38-B1BEE25B9028}" destId="{3F47EEB6-4F13-4199-8D75-E8DA13F4EE38}" srcOrd="0" destOrd="2" presId="urn:microsoft.com/office/officeart/2005/8/layout/hList1"/>
    <dgm:cxn modelId="{33CCA5F3-EBF2-4748-BD9B-D76089E1BAA8}" srcId="{08945D32-8F15-4E1F-AD00-9843135AABFE}" destId="{66A7DE1B-7469-4FE4-82F9-0C7F0A269625}" srcOrd="5" destOrd="0" parTransId="{E11918D7-41A5-4A17-8B5E-8E9AE3D93175}" sibTransId="{112978B2-DD36-4E2A-BBF0-CEF8CA4E6E36}"/>
    <dgm:cxn modelId="{711EF2FD-667D-4FE1-898C-71C30ACB3EED}" type="presOf" srcId="{088151B7-515A-4E5F-908D-EF07A6B56640}" destId="{5281F30E-45B9-4BD5-A23E-6A53EA14FAB6}" srcOrd="0" destOrd="0" presId="urn:microsoft.com/office/officeart/2005/8/layout/hList1"/>
    <dgm:cxn modelId="{24F912FF-CA0F-47B2-99EC-3B4950CD7A5E}" srcId="{E79AE4FA-3EC3-48C6-A264-6327480629DD}" destId="{55FA7B92-3470-4467-A9F8-B3FE338D1E78}" srcOrd="1" destOrd="0" parTransId="{E672EF1D-3641-45D4-9C70-8C4BE5576F00}" sibTransId="{76CBD4EC-124B-4EF5-BDBF-FF6B7AE67329}"/>
    <dgm:cxn modelId="{1F973401-EAF9-492F-B08B-70E6EAF3D233}" type="presParOf" srcId="{B2C33FCC-79B6-4E65-B0F0-270B7493AC3B}" destId="{E1CC5A3A-4B30-4D93-9871-BA64FE60AE84}" srcOrd="0" destOrd="0" presId="urn:microsoft.com/office/officeart/2005/8/layout/hList1"/>
    <dgm:cxn modelId="{27DCF5E9-EBA3-4776-A96E-D226E9CA05C3}" type="presParOf" srcId="{E1CC5A3A-4B30-4D93-9871-BA64FE60AE84}" destId="{17420020-A2FE-461F-AB85-C90DD7DD818D}" srcOrd="0" destOrd="0" presId="urn:microsoft.com/office/officeart/2005/8/layout/hList1"/>
    <dgm:cxn modelId="{D1A05948-6CFE-482C-ABE1-DF98F3D94005}" type="presParOf" srcId="{E1CC5A3A-4B30-4D93-9871-BA64FE60AE84}" destId="{B5386FCB-126F-484C-9905-4BE4F8CC9597}" srcOrd="1" destOrd="0" presId="urn:microsoft.com/office/officeart/2005/8/layout/hList1"/>
    <dgm:cxn modelId="{BC03AA0A-1B69-4716-B718-4B2082226560}" type="presParOf" srcId="{B2C33FCC-79B6-4E65-B0F0-270B7493AC3B}" destId="{4D4CC68F-5502-402D-98C4-C92AB80FF86F}" srcOrd="1" destOrd="0" presId="urn:microsoft.com/office/officeart/2005/8/layout/hList1"/>
    <dgm:cxn modelId="{38FF9C3D-FE78-4E58-BA5C-C5639CDAE7E3}" type="presParOf" srcId="{B2C33FCC-79B6-4E65-B0F0-270B7493AC3B}" destId="{5D1C11F8-FE36-4AAB-A11B-0E3C2AD1D40C}" srcOrd="2" destOrd="0" presId="urn:microsoft.com/office/officeart/2005/8/layout/hList1"/>
    <dgm:cxn modelId="{B4C2F1F4-E69B-4AC2-BC0A-11FED2B608E7}" type="presParOf" srcId="{5D1C11F8-FE36-4AAB-A11B-0E3C2AD1D40C}" destId="{FAFEEF65-E156-48BC-85FE-842142F00C24}" srcOrd="0" destOrd="0" presId="urn:microsoft.com/office/officeart/2005/8/layout/hList1"/>
    <dgm:cxn modelId="{93D22FF2-864F-4B4F-B6F5-1F8EDCE35F06}" type="presParOf" srcId="{5D1C11F8-FE36-4AAB-A11B-0E3C2AD1D40C}" destId="{A27E7763-49B9-44B7-AAAF-CCFFB54B7FB1}" srcOrd="1" destOrd="0" presId="urn:microsoft.com/office/officeart/2005/8/layout/hList1"/>
    <dgm:cxn modelId="{964D58CD-F6AD-4A71-99E3-1562C6FA6B4D}" type="presParOf" srcId="{B2C33FCC-79B6-4E65-B0F0-270B7493AC3B}" destId="{F387E0E7-BD5C-401E-BD5D-2CB1033519B2}" srcOrd="3" destOrd="0" presId="urn:microsoft.com/office/officeart/2005/8/layout/hList1"/>
    <dgm:cxn modelId="{1EADDF18-16A3-4EA4-9D22-2C3B2A235624}" type="presParOf" srcId="{B2C33FCC-79B6-4E65-B0F0-270B7493AC3B}" destId="{1EA40CE5-B772-4142-BD35-1CCEE75D3F10}" srcOrd="4" destOrd="0" presId="urn:microsoft.com/office/officeart/2005/8/layout/hList1"/>
    <dgm:cxn modelId="{32CEA067-4251-4741-A5DA-A9231F6B4A3B}" type="presParOf" srcId="{1EA40CE5-B772-4142-BD35-1CCEE75D3F10}" destId="{5281F30E-45B9-4BD5-A23E-6A53EA14FAB6}" srcOrd="0" destOrd="0" presId="urn:microsoft.com/office/officeart/2005/8/layout/hList1"/>
    <dgm:cxn modelId="{4C459D90-8309-4DEA-BDCE-2FF95AF9BC54}" type="presParOf" srcId="{1EA40CE5-B772-4142-BD35-1CCEE75D3F10}" destId="{3F47EEB6-4F13-4199-8D75-E8DA13F4EE3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A572F6-DCC8-483B-A6C2-F7BB36A77277}"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3703932D-0E49-432A-948B-0D359406D29A}">
      <dgm:prSet phldrT="[文本]"/>
      <dgm:spPr/>
      <dgm:t>
        <a:bodyPr/>
        <a:lstStyle/>
        <a:p>
          <a:r>
            <a:rPr lang="zh-CN" altLang="en-US" dirty="0">
              <a:solidFill>
                <a:srgbClr val="FF0000"/>
              </a:solidFill>
            </a:rPr>
            <a:t>资产阶级古典经济学</a:t>
          </a:r>
        </a:p>
      </dgm:t>
    </dgm:pt>
    <dgm:pt modelId="{D8C117E4-387D-4955-A391-13C33BA2DBC3}" type="parTrans" cxnId="{29543D04-7DD3-4870-9E60-C14EC8CAB806}">
      <dgm:prSet/>
      <dgm:spPr/>
      <dgm:t>
        <a:bodyPr/>
        <a:lstStyle/>
        <a:p>
          <a:endParaRPr lang="zh-CN" altLang="en-US"/>
        </a:p>
      </dgm:t>
    </dgm:pt>
    <dgm:pt modelId="{B385E35E-3D2D-445C-9D0E-9C6125100CE9}" type="sibTrans" cxnId="{29543D04-7DD3-4870-9E60-C14EC8CAB806}">
      <dgm:prSet/>
      <dgm:spPr/>
      <dgm:t>
        <a:bodyPr/>
        <a:lstStyle/>
        <a:p>
          <a:endParaRPr lang="zh-CN" altLang="en-US"/>
        </a:p>
      </dgm:t>
    </dgm:pt>
    <dgm:pt modelId="{B0105E00-BAD8-460B-8DE4-3D9EA916B2FA}">
      <dgm:prSet phldrT="[文本]"/>
      <dgm:spPr/>
      <dgm:t>
        <a:bodyPr/>
        <a:lstStyle/>
        <a:p>
          <a:r>
            <a:rPr lang="zh-CN" altLang="en-US" dirty="0">
              <a:solidFill>
                <a:srgbClr val="FF0000"/>
              </a:solidFill>
            </a:rPr>
            <a:t>以马歇尔为代表的“新古典经济学”</a:t>
          </a:r>
        </a:p>
      </dgm:t>
    </dgm:pt>
    <dgm:pt modelId="{977EFE62-FBFB-494A-A4C5-FAF149111EA9}" type="parTrans" cxnId="{4E00248D-92E5-4807-8A26-32A956BD4702}">
      <dgm:prSet/>
      <dgm:spPr/>
      <dgm:t>
        <a:bodyPr/>
        <a:lstStyle/>
        <a:p>
          <a:endParaRPr lang="zh-CN" altLang="en-US"/>
        </a:p>
      </dgm:t>
    </dgm:pt>
    <dgm:pt modelId="{B7497C5E-9D10-404E-B505-97CCD852B271}" type="sibTrans" cxnId="{4E00248D-92E5-4807-8A26-32A956BD4702}">
      <dgm:prSet/>
      <dgm:spPr/>
      <dgm:t>
        <a:bodyPr/>
        <a:lstStyle/>
        <a:p>
          <a:endParaRPr lang="zh-CN" altLang="en-US"/>
        </a:p>
      </dgm:t>
    </dgm:pt>
    <dgm:pt modelId="{B79A2D4E-EA11-4268-85FC-48E55D711D34}">
      <dgm:prSet phldrT="[文本]"/>
      <dgm:spPr/>
      <dgm:t>
        <a:bodyPr/>
        <a:lstStyle/>
        <a:p>
          <a:r>
            <a:rPr lang="zh-CN" altLang="en-US" dirty="0">
              <a:solidFill>
                <a:srgbClr val="FF0000"/>
              </a:solidFill>
            </a:rPr>
            <a:t>以马克思、恩格斯为代表的马克思主义政治经济学</a:t>
          </a:r>
        </a:p>
      </dgm:t>
    </dgm:pt>
    <dgm:pt modelId="{0B79B0D6-B3CE-4F32-8F4E-CC942FA8A33C}" type="parTrans" cxnId="{16507840-3D5D-424B-8929-83597E78B5FA}">
      <dgm:prSet/>
      <dgm:spPr/>
      <dgm:t>
        <a:bodyPr/>
        <a:lstStyle/>
        <a:p>
          <a:endParaRPr lang="zh-CN" altLang="en-US"/>
        </a:p>
      </dgm:t>
    </dgm:pt>
    <dgm:pt modelId="{C2A892C4-24D8-403D-AA7A-7C37F1547C76}" type="sibTrans" cxnId="{16507840-3D5D-424B-8929-83597E78B5FA}">
      <dgm:prSet/>
      <dgm:spPr/>
      <dgm:t>
        <a:bodyPr/>
        <a:lstStyle/>
        <a:p>
          <a:endParaRPr lang="zh-CN" altLang="en-US"/>
        </a:p>
      </dgm:t>
    </dgm:pt>
    <dgm:pt modelId="{EFD53C63-A741-4F33-A6CF-E042F3A4BA96}" type="pres">
      <dgm:prSet presAssocID="{11A572F6-DCC8-483B-A6C2-F7BB36A77277}" presName="Name0" presStyleCnt="0">
        <dgm:presLayoutVars>
          <dgm:dir/>
          <dgm:resizeHandles val="exact"/>
        </dgm:presLayoutVars>
      </dgm:prSet>
      <dgm:spPr/>
    </dgm:pt>
    <dgm:pt modelId="{76EC986C-4356-4C98-8701-269C7F46404F}" type="pres">
      <dgm:prSet presAssocID="{3703932D-0E49-432A-948B-0D359406D29A}" presName="node" presStyleLbl="node1" presStyleIdx="0" presStyleCnt="3" custScaleX="144147">
        <dgm:presLayoutVars>
          <dgm:bulletEnabled val="1"/>
        </dgm:presLayoutVars>
      </dgm:prSet>
      <dgm:spPr/>
    </dgm:pt>
    <dgm:pt modelId="{B35222F5-46D7-451C-8501-29FA64A02BAD}" type="pres">
      <dgm:prSet presAssocID="{B385E35E-3D2D-445C-9D0E-9C6125100CE9}" presName="sibTrans" presStyleLbl="sibTrans2D1" presStyleIdx="0" presStyleCnt="3"/>
      <dgm:spPr/>
    </dgm:pt>
    <dgm:pt modelId="{9BFA2861-BB89-4A93-936B-548D615B8653}" type="pres">
      <dgm:prSet presAssocID="{B385E35E-3D2D-445C-9D0E-9C6125100CE9}" presName="connectorText" presStyleLbl="sibTrans2D1" presStyleIdx="0" presStyleCnt="3"/>
      <dgm:spPr/>
    </dgm:pt>
    <dgm:pt modelId="{B78F2E6D-AFEE-4DD5-B8F2-8AAB6D7EE48E}" type="pres">
      <dgm:prSet presAssocID="{B0105E00-BAD8-460B-8DE4-3D9EA916B2FA}" presName="node" presStyleLbl="node1" presStyleIdx="1" presStyleCnt="3">
        <dgm:presLayoutVars>
          <dgm:bulletEnabled val="1"/>
        </dgm:presLayoutVars>
      </dgm:prSet>
      <dgm:spPr/>
    </dgm:pt>
    <dgm:pt modelId="{1430F23A-4B01-4E86-A4DE-A35911E40574}" type="pres">
      <dgm:prSet presAssocID="{B7497C5E-9D10-404E-B505-97CCD852B271}" presName="sibTrans" presStyleLbl="sibTrans2D1" presStyleIdx="1" presStyleCnt="3"/>
      <dgm:spPr/>
    </dgm:pt>
    <dgm:pt modelId="{83F5A351-43B8-4667-BD18-C16A31A70418}" type="pres">
      <dgm:prSet presAssocID="{B7497C5E-9D10-404E-B505-97CCD852B271}" presName="connectorText" presStyleLbl="sibTrans2D1" presStyleIdx="1" presStyleCnt="3"/>
      <dgm:spPr/>
    </dgm:pt>
    <dgm:pt modelId="{A6B47604-DEA5-4F7F-B03A-33CDCDCE8C4E}" type="pres">
      <dgm:prSet presAssocID="{B79A2D4E-EA11-4268-85FC-48E55D711D34}" presName="node" presStyleLbl="node1" presStyleIdx="2" presStyleCnt="3">
        <dgm:presLayoutVars>
          <dgm:bulletEnabled val="1"/>
        </dgm:presLayoutVars>
      </dgm:prSet>
      <dgm:spPr/>
    </dgm:pt>
    <dgm:pt modelId="{17AF8C1E-F5B1-4E24-B333-E47C0F294FED}" type="pres">
      <dgm:prSet presAssocID="{C2A892C4-24D8-403D-AA7A-7C37F1547C76}" presName="sibTrans" presStyleLbl="sibTrans2D1" presStyleIdx="2" presStyleCnt="3"/>
      <dgm:spPr/>
    </dgm:pt>
    <dgm:pt modelId="{690E4BDB-618C-4864-A5D0-83A5699C2DD5}" type="pres">
      <dgm:prSet presAssocID="{C2A892C4-24D8-403D-AA7A-7C37F1547C76}" presName="connectorText" presStyleLbl="sibTrans2D1" presStyleIdx="2" presStyleCnt="3"/>
      <dgm:spPr/>
    </dgm:pt>
  </dgm:ptLst>
  <dgm:cxnLst>
    <dgm:cxn modelId="{29543D04-7DD3-4870-9E60-C14EC8CAB806}" srcId="{11A572F6-DCC8-483B-A6C2-F7BB36A77277}" destId="{3703932D-0E49-432A-948B-0D359406D29A}" srcOrd="0" destOrd="0" parTransId="{D8C117E4-387D-4955-A391-13C33BA2DBC3}" sibTransId="{B385E35E-3D2D-445C-9D0E-9C6125100CE9}"/>
    <dgm:cxn modelId="{56AE7E14-44C6-4AFD-B907-94808D92AA99}" type="presOf" srcId="{11A572F6-DCC8-483B-A6C2-F7BB36A77277}" destId="{EFD53C63-A741-4F33-A6CF-E042F3A4BA96}" srcOrd="0" destOrd="0" presId="urn:microsoft.com/office/officeart/2005/8/layout/cycle7"/>
    <dgm:cxn modelId="{7D438526-56F7-4E7C-AC0C-6932C88A4FFD}" type="presOf" srcId="{B0105E00-BAD8-460B-8DE4-3D9EA916B2FA}" destId="{B78F2E6D-AFEE-4DD5-B8F2-8AAB6D7EE48E}" srcOrd="0" destOrd="0" presId="urn:microsoft.com/office/officeart/2005/8/layout/cycle7"/>
    <dgm:cxn modelId="{16507840-3D5D-424B-8929-83597E78B5FA}" srcId="{11A572F6-DCC8-483B-A6C2-F7BB36A77277}" destId="{B79A2D4E-EA11-4268-85FC-48E55D711D34}" srcOrd="2" destOrd="0" parTransId="{0B79B0D6-B3CE-4F32-8F4E-CC942FA8A33C}" sibTransId="{C2A892C4-24D8-403D-AA7A-7C37F1547C76}"/>
    <dgm:cxn modelId="{69342F62-3A24-4FB1-B8F0-D8130C3AE0E2}" type="presOf" srcId="{C2A892C4-24D8-403D-AA7A-7C37F1547C76}" destId="{690E4BDB-618C-4864-A5D0-83A5699C2DD5}" srcOrd="1" destOrd="0" presId="urn:microsoft.com/office/officeart/2005/8/layout/cycle7"/>
    <dgm:cxn modelId="{F9879254-FCE6-4BA6-884F-5F15C59EC2D3}" type="presOf" srcId="{B7497C5E-9D10-404E-B505-97CCD852B271}" destId="{1430F23A-4B01-4E86-A4DE-A35911E40574}" srcOrd="0" destOrd="0" presId="urn:microsoft.com/office/officeart/2005/8/layout/cycle7"/>
    <dgm:cxn modelId="{3E76B57D-A4E6-441F-BDC9-F09CF4252B51}" type="presOf" srcId="{C2A892C4-24D8-403D-AA7A-7C37F1547C76}" destId="{17AF8C1E-F5B1-4E24-B333-E47C0F294FED}" srcOrd="0" destOrd="0" presId="urn:microsoft.com/office/officeart/2005/8/layout/cycle7"/>
    <dgm:cxn modelId="{4E00248D-92E5-4807-8A26-32A956BD4702}" srcId="{11A572F6-DCC8-483B-A6C2-F7BB36A77277}" destId="{B0105E00-BAD8-460B-8DE4-3D9EA916B2FA}" srcOrd="1" destOrd="0" parTransId="{977EFE62-FBFB-494A-A4C5-FAF149111EA9}" sibTransId="{B7497C5E-9D10-404E-B505-97CCD852B271}"/>
    <dgm:cxn modelId="{F365A59A-5762-479B-AEE4-97484BC0C7CB}" type="presOf" srcId="{B385E35E-3D2D-445C-9D0E-9C6125100CE9}" destId="{9BFA2861-BB89-4A93-936B-548D615B8653}" srcOrd="1" destOrd="0" presId="urn:microsoft.com/office/officeart/2005/8/layout/cycle7"/>
    <dgm:cxn modelId="{BEFFA2A5-0D54-4D92-BF94-CFC2A35F06B4}" type="presOf" srcId="{3703932D-0E49-432A-948B-0D359406D29A}" destId="{76EC986C-4356-4C98-8701-269C7F46404F}" srcOrd="0" destOrd="0" presId="urn:microsoft.com/office/officeart/2005/8/layout/cycle7"/>
    <dgm:cxn modelId="{BCBD0CD8-12C6-4CD3-AAB1-4344EDB6ECA7}" type="presOf" srcId="{B79A2D4E-EA11-4268-85FC-48E55D711D34}" destId="{A6B47604-DEA5-4F7F-B03A-33CDCDCE8C4E}" srcOrd="0" destOrd="0" presId="urn:microsoft.com/office/officeart/2005/8/layout/cycle7"/>
    <dgm:cxn modelId="{5FE488D9-A7B6-4E87-9B36-39CAF79D62EA}" type="presOf" srcId="{B385E35E-3D2D-445C-9D0E-9C6125100CE9}" destId="{B35222F5-46D7-451C-8501-29FA64A02BAD}" srcOrd="0" destOrd="0" presId="urn:microsoft.com/office/officeart/2005/8/layout/cycle7"/>
    <dgm:cxn modelId="{8BDB1BEE-4E52-4766-B514-8A4A94B32FF4}" type="presOf" srcId="{B7497C5E-9D10-404E-B505-97CCD852B271}" destId="{83F5A351-43B8-4667-BD18-C16A31A70418}" srcOrd="1" destOrd="0" presId="urn:microsoft.com/office/officeart/2005/8/layout/cycle7"/>
    <dgm:cxn modelId="{03B25ABD-E496-4A73-8BC4-1E51E2960ED6}" type="presParOf" srcId="{EFD53C63-A741-4F33-A6CF-E042F3A4BA96}" destId="{76EC986C-4356-4C98-8701-269C7F46404F}" srcOrd="0" destOrd="0" presId="urn:microsoft.com/office/officeart/2005/8/layout/cycle7"/>
    <dgm:cxn modelId="{DB43B55C-B351-4F4F-A61B-F8469ADF0157}" type="presParOf" srcId="{EFD53C63-A741-4F33-A6CF-E042F3A4BA96}" destId="{B35222F5-46D7-451C-8501-29FA64A02BAD}" srcOrd="1" destOrd="0" presId="urn:microsoft.com/office/officeart/2005/8/layout/cycle7"/>
    <dgm:cxn modelId="{E46709EB-29AB-43CE-B0F9-87063CC1E9B6}" type="presParOf" srcId="{B35222F5-46D7-451C-8501-29FA64A02BAD}" destId="{9BFA2861-BB89-4A93-936B-548D615B8653}" srcOrd="0" destOrd="0" presId="urn:microsoft.com/office/officeart/2005/8/layout/cycle7"/>
    <dgm:cxn modelId="{66CDC1A9-A30E-4E5D-B5E9-5BB8312626AC}" type="presParOf" srcId="{EFD53C63-A741-4F33-A6CF-E042F3A4BA96}" destId="{B78F2E6D-AFEE-4DD5-B8F2-8AAB6D7EE48E}" srcOrd="2" destOrd="0" presId="urn:microsoft.com/office/officeart/2005/8/layout/cycle7"/>
    <dgm:cxn modelId="{6A77E668-99E7-483D-88A7-ACEE66CD4621}" type="presParOf" srcId="{EFD53C63-A741-4F33-A6CF-E042F3A4BA96}" destId="{1430F23A-4B01-4E86-A4DE-A35911E40574}" srcOrd="3" destOrd="0" presId="urn:microsoft.com/office/officeart/2005/8/layout/cycle7"/>
    <dgm:cxn modelId="{3D7694C1-32F6-4FB8-B38D-C757D3D342C1}" type="presParOf" srcId="{1430F23A-4B01-4E86-A4DE-A35911E40574}" destId="{83F5A351-43B8-4667-BD18-C16A31A70418}" srcOrd="0" destOrd="0" presId="urn:microsoft.com/office/officeart/2005/8/layout/cycle7"/>
    <dgm:cxn modelId="{BD5320ED-36DD-4760-8745-51AB6F872378}" type="presParOf" srcId="{EFD53C63-A741-4F33-A6CF-E042F3A4BA96}" destId="{A6B47604-DEA5-4F7F-B03A-33CDCDCE8C4E}" srcOrd="4" destOrd="0" presId="urn:microsoft.com/office/officeart/2005/8/layout/cycle7"/>
    <dgm:cxn modelId="{D6874D51-E232-4DDB-85F8-6CA10CAA484B}" type="presParOf" srcId="{EFD53C63-A741-4F33-A6CF-E042F3A4BA96}" destId="{17AF8C1E-F5B1-4E24-B333-E47C0F294FED}" srcOrd="5" destOrd="0" presId="urn:microsoft.com/office/officeart/2005/8/layout/cycle7"/>
    <dgm:cxn modelId="{275D1872-B5F9-4616-B54B-AB84C7A8D231}" type="presParOf" srcId="{17AF8C1E-F5B1-4E24-B333-E47C0F294FED}" destId="{690E4BDB-618C-4864-A5D0-83A5699C2DD5}"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D2E480-3192-4751-8DCD-B29AF4DBE3F0}" type="doc">
      <dgm:prSet loTypeId="urn:microsoft.com/office/officeart/2005/8/layout/process1" loCatId="process" qsTypeId="urn:microsoft.com/office/officeart/2005/8/quickstyle/simple1" qsCatId="simple" csTypeId="urn:microsoft.com/office/officeart/2005/8/colors/accent1_2" csCatId="accent1" phldr="1"/>
      <dgm:spPr/>
    </dgm:pt>
    <dgm:pt modelId="{B0678A63-8554-44B5-A1EE-BD6A1F960A63}">
      <dgm:prSet phldrT="[文本]"/>
      <dgm:spPr/>
      <dgm:t>
        <a:bodyPr/>
        <a:lstStyle/>
        <a:p>
          <a:r>
            <a:rPr lang="en-US" altLang="zh-CN" dirty="0">
              <a:solidFill>
                <a:srgbClr val="FF0000"/>
              </a:solidFill>
            </a:rPr>
            <a:t>20</a:t>
          </a:r>
          <a:r>
            <a:rPr lang="zh-CN" altLang="en-US" dirty="0">
              <a:solidFill>
                <a:srgbClr val="FF0000"/>
              </a:solidFill>
            </a:rPr>
            <a:t>世纪</a:t>
          </a:r>
          <a:r>
            <a:rPr lang="en-US" altLang="zh-CN" dirty="0">
              <a:solidFill>
                <a:srgbClr val="FF0000"/>
              </a:solidFill>
            </a:rPr>
            <a:t>30</a:t>
          </a:r>
          <a:r>
            <a:rPr lang="zh-CN" altLang="en-US" dirty="0">
              <a:solidFill>
                <a:srgbClr val="FF0000"/>
              </a:solidFill>
            </a:rPr>
            <a:t>年代，“凯恩斯主义的革命”</a:t>
          </a:r>
        </a:p>
      </dgm:t>
    </dgm:pt>
    <dgm:pt modelId="{4EDDC40E-B5C5-4979-A462-212578489749}" type="parTrans" cxnId="{C43688E9-1117-4E62-A2AB-DBCF734078B6}">
      <dgm:prSet/>
      <dgm:spPr/>
      <dgm:t>
        <a:bodyPr/>
        <a:lstStyle/>
        <a:p>
          <a:endParaRPr lang="zh-CN" altLang="en-US"/>
        </a:p>
      </dgm:t>
    </dgm:pt>
    <dgm:pt modelId="{5C84B744-000E-4336-873C-ABDFF5970D0A}" type="sibTrans" cxnId="{C43688E9-1117-4E62-A2AB-DBCF734078B6}">
      <dgm:prSet/>
      <dgm:spPr/>
      <dgm:t>
        <a:bodyPr/>
        <a:lstStyle/>
        <a:p>
          <a:endParaRPr lang="zh-CN" altLang="en-US"/>
        </a:p>
      </dgm:t>
    </dgm:pt>
    <dgm:pt modelId="{A9AE88F9-8C3D-4CDD-9B89-64CCD0D7EBF7}">
      <dgm:prSet phldrT="[文本]"/>
      <dgm:spPr/>
      <dgm:t>
        <a:bodyPr/>
        <a:lstStyle/>
        <a:p>
          <a:r>
            <a:rPr lang="en-US" altLang="zh-CN" dirty="0">
              <a:solidFill>
                <a:srgbClr val="FF0000"/>
              </a:solidFill>
            </a:rPr>
            <a:t>20</a:t>
          </a:r>
          <a:r>
            <a:rPr lang="zh-CN" altLang="en-US" dirty="0">
              <a:solidFill>
                <a:srgbClr val="FF0000"/>
              </a:solidFill>
            </a:rPr>
            <a:t>世纪</a:t>
          </a:r>
          <a:r>
            <a:rPr lang="en-US" altLang="zh-CN" dirty="0">
              <a:solidFill>
                <a:srgbClr val="FF0000"/>
              </a:solidFill>
            </a:rPr>
            <a:t>70</a:t>
          </a:r>
          <a:r>
            <a:rPr lang="zh-CN" altLang="en-US" dirty="0">
              <a:solidFill>
                <a:srgbClr val="FF0000"/>
              </a:solidFill>
            </a:rPr>
            <a:t>、</a:t>
          </a:r>
          <a:r>
            <a:rPr lang="en-US" altLang="zh-CN" dirty="0">
              <a:solidFill>
                <a:srgbClr val="FF0000"/>
              </a:solidFill>
            </a:rPr>
            <a:t>80</a:t>
          </a:r>
          <a:r>
            <a:rPr lang="zh-CN" altLang="en-US" dirty="0">
              <a:solidFill>
                <a:srgbClr val="FF0000"/>
              </a:solidFill>
            </a:rPr>
            <a:t>年代新自由主义的回潮</a:t>
          </a:r>
          <a:endParaRPr lang="en-US" altLang="zh-CN" dirty="0">
            <a:solidFill>
              <a:srgbClr val="FF0000"/>
            </a:solidFill>
          </a:endParaRPr>
        </a:p>
        <a:p>
          <a:r>
            <a:rPr lang="zh-CN" altLang="en-US" dirty="0">
              <a:solidFill>
                <a:srgbClr val="FF0000"/>
              </a:solidFill>
            </a:rPr>
            <a:t>代表人物：撒切尔夫人和里根总统</a:t>
          </a:r>
        </a:p>
      </dgm:t>
    </dgm:pt>
    <dgm:pt modelId="{0D363911-4E6C-49DC-A09C-66D2C7BDBD66}" type="parTrans" cxnId="{A58AACC8-2CCB-4404-AA9D-DE886F96EC06}">
      <dgm:prSet/>
      <dgm:spPr/>
      <dgm:t>
        <a:bodyPr/>
        <a:lstStyle/>
        <a:p>
          <a:endParaRPr lang="zh-CN" altLang="en-US"/>
        </a:p>
      </dgm:t>
    </dgm:pt>
    <dgm:pt modelId="{E835B6E9-4477-415F-96D9-0CCCDB78E12B}" type="sibTrans" cxnId="{A58AACC8-2CCB-4404-AA9D-DE886F96EC06}">
      <dgm:prSet/>
      <dgm:spPr/>
      <dgm:t>
        <a:bodyPr/>
        <a:lstStyle/>
        <a:p>
          <a:endParaRPr lang="zh-CN" altLang="en-US"/>
        </a:p>
      </dgm:t>
    </dgm:pt>
    <dgm:pt modelId="{5911D005-29EB-4A14-940C-A58B054CC45C}" type="pres">
      <dgm:prSet presAssocID="{13D2E480-3192-4751-8DCD-B29AF4DBE3F0}" presName="Name0" presStyleCnt="0">
        <dgm:presLayoutVars>
          <dgm:dir/>
          <dgm:resizeHandles val="exact"/>
        </dgm:presLayoutVars>
      </dgm:prSet>
      <dgm:spPr/>
    </dgm:pt>
    <dgm:pt modelId="{451855B1-B2F4-472B-8692-B1B809037A26}" type="pres">
      <dgm:prSet presAssocID="{B0678A63-8554-44B5-A1EE-BD6A1F960A63}" presName="node" presStyleLbl="node1" presStyleIdx="0" presStyleCnt="2">
        <dgm:presLayoutVars>
          <dgm:bulletEnabled val="1"/>
        </dgm:presLayoutVars>
      </dgm:prSet>
      <dgm:spPr/>
    </dgm:pt>
    <dgm:pt modelId="{9D868986-754D-4EFD-9F53-BF3E6B91D306}" type="pres">
      <dgm:prSet presAssocID="{5C84B744-000E-4336-873C-ABDFF5970D0A}" presName="sibTrans" presStyleLbl="sibTrans2D1" presStyleIdx="0" presStyleCnt="1"/>
      <dgm:spPr/>
    </dgm:pt>
    <dgm:pt modelId="{A628F66E-2CBA-412C-8CDF-B8F44F08210A}" type="pres">
      <dgm:prSet presAssocID="{5C84B744-000E-4336-873C-ABDFF5970D0A}" presName="connectorText" presStyleLbl="sibTrans2D1" presStyleIdx="0" presStyleCnt="1"/>
      <dgm:spPr/>
    </dgm:pt>
    <dgm:pt modelId="{B82429FF-098D-49FD-82E7-2453391392C2}" type="pres">
      <dgm:prSet presAssocID="{A9AE88F9-8C3D-4CDD-9B89-64CCD0D7EBF7}" presName="node" presStyleLbl="node1" presStyleIdx="1" presStyleCnt="2">
        <dgm:presLayoutVars>
          <dgm:bulletEnabled val="1"/>
        </dgm:presLayoutVars>
      </dgm:prSet>
      <dgm:spPr/>
    </dgm:pt>
  </dgm:ptLst>
  <dgm:cxnLst>
    <dgm:cxn modelId="{45B1A002-6406-4FEA-AE33-8F6342C2068F}" type="presOf" srcId="{13D2E480-3192-4751-8DCD-B29AF4DBE3F0}" destId="{5911D005-29EB-4A14-940C-A58B054CC45C}" srcOrd="0" destOrd="0" presId="urn:microsoft.com/office/officeart/2005/8/layout/process1"/>
    <dgm:cxn modelId="{D616511A-30E1-449D-BBB8-8BF2DBBDB9E6}" type="presOf" srcId="{B0678A63-8554-44B5-A1EE-BD6A1F960A63}" destId="{451855B1-B2F4-472B-8692-B1B809037A26}" srcOrd="0" destOrd="0" presId="urn:microsoft.com/office/officeart/2005/8/layout/process1"/>
    <dgm:cxn modelId="{DB17945A-FD4D-4067-8D2D-1EB9A7DB07D7}" type="presOf" srcId="{5C84B744-000E-4336-873C-ABDFF5970D0A}" destId="{9D868986-754D-4EFD-9F53-BF3E6B91D306}" srcOrd="0" destOrd="0" presId="urn:microsoft.com/office/officeart/2005/8/layout/process1"/>
    <dgm:cxn modelId="{80926AAD-897B-4254-B5F6-988FAF359C0B}" type="presOf" srcId="{5C84B744-000E-4336-873C-ABDFF5970D0A}" destId="{A628F66E-2CBA-412C-8CDF-B8F44F08210A}" srcOrd="1" destOrd="0" presId="urn:microsoft.com/office/officeart/2005/8/layout/process1"/>
    <dgm:cxn modelId="{A58AACC8-2CCB-4404-AA9D-DE886F96EC06}" srcId="{13D2E480-3192-4751-8DCD-B29AF4DBE3F0}" destId="{A9AE88F9-8C3D-4CDD-9B89-64CCD0D7EBF7}" srcOrd="1" destOrd="0" parTransId="{0D363911-4E6C-49DC-A09C-66D2C7BDBD66}" sibTransId="{E835B6E9-4477-415F-96D9-0CCCDB78E12B}"/>
    <dgm:cxn modelId="{CF4C56D0-D780-4691-B957-038DFC29B750}" type="presOf" srcId="{A9AE88F9-8C3D-4CDD-9B89-64CCD0D7EBF7}" destId="{B82429FF-098D-49FD-82E7-2453391392C2}" srcOrd="0" destOrd="0" presId="urn:microsoft.com/office/officeart/2005/8/layout/process1"/>
    <dgm:cxn modelId="{C43688E9-1117-4E62-A2AB-DBCF734078B6}" srcId="{13D2E480-3192-4751-8DCD-B29AF4DBE3F0}" destId="{B0678A63-8554-44B5-A1EE-BD6A1F960A63}" srcOrd="0" destOrd="0" parTransId="{4EDDC40E-B5C5-4979-A462-212578489749}" sibTransId="{5C84B744-000E-4336-873C-ABDFF5970D0A}"/>
    <dgm:cxn modelId="{D9B5C904-1CCA-412E-99EA-D688367C32AB}" type="presParOf" srcId="{5911D005-29EB-4A14-940C-A58B054CC45C}" destId="{451855B1-B2F4-472B-8692-B1B809037A26}" srcOrd="0" destOrd="0" presId="urn:microsoft.com/office/officeart/2005/8/layout/process1"/>
    <dgm:cxn modelId="{62047727-4119-4848-9037-DB0D58E22663}" type="presParOf" srcId="{5911D005-29EB-4A14-940C-A58B054CC45C}" destId="{9D868986-754D-4EFD-9F53-BF3E6B91D306}" srcOrd="1" destOrd="0" presId="urn:microsoft.com/office/officeart/2005/8/layout/process1"/>
    <dgm:cxn modelId="{533FDE54-B578-464C-A47C-4B57D5A37ECA}" type="presParOf" srcId="{9D868986-754D-4EFD-9F53-BF3E6B91D306}" destId="{A628F66E-2CBA-412C-8CDF-B8F44F08210A}" srcOrd="0" destOrd="0" presId="urn:microsoft.com/office/officeart/2005/8/layout/process1"/>
    <dgm:cxn modelId="{5D379232-FF71-451D-BDDA-065F8F77C7F3}" type="presParOf" srcId="{5911D005-29EB-4A14-940C-A58B054CC45C}" destId="{B82429FF-098D-49FD-82E7-2453391392C2}"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6509E9-6C57-422C-BCB9-3C589BB9EEEE}" type="doc">
      <dgm:prSet loTypeId="urn:microsoft.com/office/officeart/2008/layout/VerticalCurvedList" loCatId="list" qsTypeId="urn:microsoft.com/office/officeart/2005/8/quickstyle/simple4" qsCatId="simple" csTypeId="urn:microsoft.com/office/officeart/2005/8/colors/accent2_4" csCatId="accent2" phldr="1"/>
      <dgm:spPr/>
      <dgm:t>
        <a:bodyPr/>
        <a:lstStyle/>
        <a:p>
          <a:endParaRPr lang="zh-CN" altLang="en-US"/>
        </a:p>
      </dgm:t>
    </dgm:pt>
    <dgm:pt modelId="{74BFC1AE-F60D-41F6-A607-720930218075}">
      <dgm:prSet custT="1"/>
      <dgm:spPr/>
      <dgm:t>
        <a:bodyPr/>
        <a:lstStyle/>
        <a:p>
          <a:r>
            <a:rPr lang="zh-CN" altLang="en-US" sz="2400"/>
            <a:t>劳动者的平均熟练程度</a:t>
          </a:r>
        </a:p>
      </dgm:t>
    </dgm:pt>
    <dgm:pt modelId="{CE4ED38D-4ECC-49C7-A6BF-656FEBBFCBC2}" type="parTrans" cxnId="{5040DE7A-297C-453B-837F-F92373D41E59}">
      <dgm:prSet/>
      <dgm:spPr/>
      <dgm:t>
        <a:bodyPr/>
        <a:lstStyle/>
        <a:p>
          <a:endParaRPr lang="zh-CN" altLang="en-US" sz="2400"/>
        </a:p>
      </dgm:t>
    </dgm:pt>
    <dgm:pt modelId="{97671820-4BA9-40F5-B8F4-092365C42564}" type="sibTrans" cxnId="{5040DE7A-297C-453B-837F-F92373D41E59}">
      <dgm:prSet/>
      <dgm:spPr/>
      <dgm:t>
        <a:bodyPr/>
        <a:lstStyle/>
        <a:p>
          <a:endParaRPr lang="zh-CN" altLang="en-US" sz="2400"/>
        </a:p>
      </dgm:t>
    </dgm:pt>
    <dgm:pt modelId="{C4765C9D-47DC-4B76-9850-BE9959176733}">
      <dgm:prSet custT="1"/>
      <dgm:spPr/>
      <dgm:t>
        <a:bodyPr/>
        <a:lstStyle/>
        <a:p>
          <a:r>
            <a:rPr lang="zh-CN" altLang="en-US" sz="2000" dirty="0"/>
            <a:t> </a:t>
          </a:r>
          <a:r>
            <a:rPr lang="zh-CN" altLang="en-US" sz="2000" b="1" dirty="0"/>
            <a:t>科学技术的发展水平及其在工艺上的应用程度</a:t>
          </a:r>
        </a:p>
      </dgm:t>
    </dgm:pt>
    <dgm:pt modelId="{F82CBBA8-C6B1-408E-978C-730DEEBDEDD8}" type="parTrans" cxnId="{46F67129-EA03-4274-BAE4-15761C74C281}">
      <dgm:prSet/>
      <dgm:spPr/>
      <dgm:t>
        <a:bodyPr/>
        <a:lstStyle/>
        <a:p>
          <a:endParaRPr lang="zh-CN" altLang="en-US" sz="2400"/>
        </a:p>
      </dgm:t>
    </dgm:pt>
    <dgm:pt modelId="{4B07C892-425A-406A-A624-D400DEAEEE3A}" type="sibTrans" cxnId="{46F67129-EA03-4274-BAE4-15761C74C281}">
      <dgm:prSet/>
      <dgm:spPr/>
      <dgm:t>
        <a:bodyPr/>
        <a:lstStyle/>
        <a:p>
          <a:endParaRPr lang="zh-CN" altLang="en-US" sz="2400"/>
        </a:p>
      </dgm:t>
    </dgm:pt>
    <dgm:pt modelId="{A670505D-AADB-4703-A508-580AF66C69F8}">
      <dgm:prSet custT="1"/>
      <dgm:spPr>
        <a:solidFill>
          <a:schemeClr val="accent2">
            <a:lumMod val="75000"/>
          </a:schemeClr>
        </a:solidFill>
      </dgm:spPr>
      <dgm:t>
        <a:bodyPr/>
        <a:lstStyle/>
        <a:p>
          <a:r>
            <a:rPr lang="zh-CN" altLang="en-US" sz="2400" dirty="0"/>
            <a:t>生产过程的社会结合</a:t>
          </a:r>
        </a:p>
      </dgm:t>
    </dgm:pt>
    <dgm:pt modelId="{653C16FC-5AA9-4C67-B2B1-CFE2520011A7}" type="parTrans" cxnId="{529F12C9-CDF3-464F-A103-A59BAF28AF48}">
      <dgm:prSet/>
      <dgm:spPr/>
      <dgm:t>
        <a:bodyPr/>
        <a:lstStyle/>
        <a:p>
          <a:endParaRPr lang="zh-CN" altLang="en-US" sz="2400"/>
        </a:p>
      </dgm:t>
    </dgm:pt>
    <dgm:pt modelId="{68566312-3438-4DCE-B85A-5CC30662EA6D}" type="sibTrans" cxnId="{529F12C9-CDF3-464F-A103-A59BAF28AF48}">
      <dgm:prSet/>
      <dgm:spPr/>
      <dgm:t>
        <a:bodyPr/>
        <a:lstStyle/>
        <a:p>
          <a:endParaRPr lang="zh-CN" altLang="en-US" sz="2400"/>
        </a:p>
      </dgm:t>
    </dgm:pt>
    <dgm:pt modelId="{CFC3F3FD-663B-4065-9FB5-FE717AF2F49F}">
      <dgm:prSet custT="1"/>
      <dgm:spPr>
        <a:solidFill>
          <a:schemeClr val="accent2"/>
        </a:solidFill>
      </dgm:spPr>
      <dgm:t>
        <a:bodyPr/>
        <a:lstStyle/>
        <a:p>
          <a:r>
            <a:rPr lang="zh-CN" altLang="en-US" sz="2400" dirty="0"/>
            <a:t>生产资料的规模和效能</a:t>
          </a:r>
        </a:p>
      </dgm:t>
    </dgm:pt>
    <dgm:pt modelId="{6941E6EE-2745-4FEA-BA7D-39F1D118A46B}" type="parTrans" cxnId="{B03478F0-0492-4E7C-8E32-F1D34A5E086A}">
      <dgm:prSet/>
      <dgm:spPr/>
      <dgm:t>
        <a:bodyPr/>
        <a:lstStyle/>
        <a:p>
          <a:endParaRPr lang="zh-CN" altLang="en-US" sz="2400"/>
        </a:p>
      </dgm:t>
    </dgm:pt>
    <dgm:pt modelId="{F297420E-F522-43F9-88F9-1F02C4D9FDF8}" type="sibTrans" cxnId="{B03478F0-0492-4E7C-8E32-F1D34A5E086A}">
      <dgm:prSet/>
      <dgm:spPr/>
      <dgm:t>
        <a:bodyPr/>
        <a:lstStyle/>
        <a:p>
          <a:endParaRPr lang="zh-CN" altLang="en-US" sz="2400"/>
        </a:p>
      </dgm:t>
    </dgm:pt>
    <dgm:pt modelId="{B2B4F66B-F693-48CC-AD30-3019BE7626ED}">
      <dgm:prSet custT="1"/>
      <dgm:spPr/>
      <dgm:t>
        <a:bodyPr/>
        <a:lstStyle/>
        <a:p>
          <a:r>
            <a:rPr lang="zh-CN" altLang="en-US" sz="2400"/>
            <a:t>自然条件</a:t>
          </a:r>
        </a:p>
      </dgm:t>
    </dgm:pt>
    <dgm:pt modelId="{16A4593D-79DB-4B3C-AEE2-67221553B08B}" type="parTrans" cxnId="{D22EC76E-BD3F-4C7B-A3C0-AFD2F7A66CD8}">
      <dgm:prSet/>
      <dgm:spPr/>
      <dgm:t>
        <a:bodyPr/>
        <a:lstStyle/>
        <a:p>
          <a:endParaRPr lang="zh-CN" altLang="en-US" sz="2400"/>
        </a:p>
      </dgm:t>
    </dgm:pt>
    <dgm:pt modelId="{A68E537B-F9DB-4E06-B289-ADC49AE772E4}" type="sibTrans" cxnId="{D22EC76E-BD3F-4C7B-A3C0-AFD2F7A66CD8}">
      <dgm:prSet/>
      <dgm:spPr/>
      <dgm:t>
        <a:bodyPr/>
        <a:lstStyle/>
        <a:p>
          <a:endParaRPr lang="zh-CN" altLang="en-US" sz="2400"/>
        </a:p>
      </dgm:t>
    </dgm:pt>
    <dgm:pt modelId="{2A3FC677-70E8-4C08-B9DC-9B1FE0E5E29F}" type="pres">
      <dgm:prSet presAssocID="{A16509E9-6C57-422C-BCB9-3C589BB9EEEE}" presName="Name0" presStyleCnt="0">
        <dgm:presLayoutVars>
          <dgm:chMax val="7"/>
          <dgm:chPref val="7"/>
          <dgm:dir/>
        </dgm:presLayoutVars>
      </dgm:prSet>
      <dgm:spPr/>
    </dgm:pt>
    <dgm:pt modelId="{CBC35A15-311D-406E-BA31-40A725D66DB0}" type="pres">
      <dgm:prSet presAssocID="{A16509E9-6C57-422C-BCB9-3C589BB9EEEE}" presName="Name1" presStyleCnt="0"/>
      <dgm:spPr/>
    </dgm:pt>
    <dgm:pt modelId="{C4BCD79D-4FC7-4D95-B27C-F26E81331D65}" type="pres">
      <dgm:prSet presAssocID="{A16509E9-6C57-422C-BCB9-3C589BB9EEEE}" presName="cycle" presStyleCnt="0"/>
      <dgm:spPr/>
    </dgm:pt>
    <dgm:pt modelId="{F41B5671-B77C-48BA-B742-482913D225DE}" type="pres">
      <dgm:prSet presAssocID="{A16509E9-6C57-422C-BCB9-3C589BB9EEEE}" presName="srcNode" presStyleLbl="node1" presStyleIdx="0" presStyleCnt="5"/>
      <dgm:spPr/>
    </dgm:pt>
    <dgm:pt modelId="{AC18D062-6B2C-43C6-9F12-4D70B9754760}" type="pres">
      <dgm:prSet presAssocID="{A16509E9-6C57-422C-BCB9-3C589BB9EEEE}" presName="conn" presStyleLbl="parChTrans1D2" presStyleIdx="0" presStyleCnt="1"/>
      <dgm:spPr/>
    </dgm:pt>
    <dgm:pt modelId="{B870A3ED-3A41-4CBD-BB9E-52862D4F50A0}" type="pres">
      <dgm:prSet presAssocID="{A16509E9-6C57-422C-BCB9-3C589BB9EEEE}" presName="extraNode" presStyleLbl="node1" presStyleIdx="0" presStyleCnt="5"/>
      <dgm:spPr/>
    </dgm:pt>
    <dgm:pt modelId="{DD309987-749E-4A0C-90F8-198B7F93AA0D}" type="pres">
      <dgm:prSet presAssocID="{A16509E9-6C57-422C-BCB9-3C589BB9EEEE}" presName="dstNode" presStyleLbl="node1" presStyleIdx="0" presStyleCnt="5"/>
      <dgm:spPr/>
    </dgm:pt>
    <dgm:pt modelId="{6084626D-ADB3-40E3-BF12-4645F719BF6F}" type="pres">
      <dgm:prSet presAssocID="{74BFC1AE-F60D-41F6-A607-720930218075}" presName="text_1" presStyleLbl="node1" presStyleIdx="0" presStyleCnt="5">
        <dgm:presLayoutVars>
          <dgm:bulletEnabled val="1"/>
        </dgm:presLayoutVars>
      </dgm:prSet>
      <dgm:spPr/>
    </dgm:pt>
    <dgm:pt modelId="{6CA039A3-37B2-48E1-B413-87E7B0DA658A}" type="pres">
      <dgm:prSet presAssocID="{74BFC1AE-F60D-41F6-A607-720930218075}" presName="accent_1" presStyleCnt="0"/>
      <dgm:spPr/>
    </dgm:pt>
    <dgm:pt modelId="{7E080737-F69F-4989-AF18-EE624FADC387}" type="pres">
      <dgm:prSet presAssocID="{74BFC1AE-F60D-41F6-A607-720930218075}" presName="accentRepeatNode" presStyleLbl="solidFgAcc1" presStyleIdx="0" presStyleCnt="5"/>
      <dgm:spPr/>
    </dgm:pt>
    <dgm:pt modelId="{2128554D-809F-4C2D-AD30-ADD8CD11289C}" type="pres">
      <dgm:prSet presAssocID="{C4765C9D-47DC-4B76-9850-BE9959176733}" presName="text_2" presStyleLbl="node1" presStyleIdx="1" presStyleCnt="5" custScaleX="103220" custLinFactNeighborX="3254" custLinFactNeighborY="-3512">
        <dgm:presLayoutVars>
          <dgm:bulletEnabled val="1"/>
        </dgm:presLayoutVars>
      </dgm:prSet>
      <dgm:spPr/>
    </dgm:pt>
    <dgm:pt modelId="{53A9C70E-9FDC-419A-8BF6-0EE714CE1AD2}" type="pres">
      <dgm:prSet presAssocID="{C4765C9D-47DC-4B76-9850-BE9959176733}" presName="accent_2" presStyleCnt="0"/>
      <dgm:spPr/>
    </dgm:pt>
    <dgm:pt modelId="{E5597910-CCE3-47DE-8ADB-1BDA842229FF}" type="pres">
      <dgm:prSet presAssocID="{C4765C9D-47DC-4B76-9850-BE9959176733}" presName="accentRepeatNode" presStyleLbl="solidFgAcc1" presStyleIdx="1" presStyleCnt="5"/>
      <dgm:spPr/>
    </dgm:pt>
    <dgm:pt modelId="{BD54CE44-015B-4FC2-BE43-CAB9323E6592}" type="pres">
      <dgm:prSet presAssocID="{A670505D-AADB-4703-A508-580AF66C69F8}" presName="text_3" presStyleLbl="node1" presStyleIdx="2" presStyleCnt="5">
        <dgm:presLayoutVars>
          <dgm:bulletEnabled val="1"/>
        </dgm:presLayoutVars>
      </dgm:prSet>
      <dgm:spPr/>
    </dgm:pt>
    <dgm:pt modelId="{D8BA3ED6-6DAA-4A11-B92D-4F561BB560E1}" type="pres">
      <dgm:prSet presAssocID="{A670505D-AADB-4703-A508-580AF66C69F8}" presName="accent_3" presStyleCnt="0"/>
      <dgm:spPr/>
    </dgm:pt>
    <dgm:pt modelId="{19B832B1-E423-4813-893D-3C263ADE4867}" type="pres">
      <dgm:prSet presAssocID="{A670505D-AADB-4703-A508-580AF66C69F8}" presName="accentRepeatNode" presStyleLbl="solidFgAcc1" presStyleIdx="2" presStyleCnt="5"/>
      <dgm:spPr/>
    </dgm:pt>
    <dgm:pt modelId="{D6E191F0-F237-4875-B652-0AFE2A4D76D6}" type="pres">
      <dgm:prSet presAssocID="{CFC3F3FD-663B-4065-9FB5-FE717AF2F49F}" presName="text_4" presStyleLbl="node1" presStyleIdx="3" presStyleCnt="5">
        <dgm:presLayoutVars>
          <dgm:bulletEnabled val="1"/>
        </dgm:presLayoutVars>
      </dgm:prSet>
      <dgm:spPr/>
    </dgm:pt>
    <dgm:pt modelId="{06431895-EEA8-4A95-9FD7-161D1107E339}" type="pres">
      <dgm:prSet presAssocID="{CFC3F3FD-663B-4065-9FB5-FE717AF2F49F}" presName="accent_4" presStyleCnt="0"/>
      <dgm:spPr/>
    </dgm:pt>
    <dgm:pt modelId="{C785A05F-EA56-457B-A0C6-9FB872F8E656}" type="pres">
      <dgm:prSet presAssocID="{CFC3F3FD-663B-4065-9FB5-FE717AF2F49F}" presName="accentRepeatNode" presStyleLbl="solidFgAcc1" presStyleIdx="3" presStyleCnt="5"/>
      <dgm:spPr/>
    </dgm:pt>
    <dgm:pt modelId="{0D8C9BDA-2CBE-41BE-AB28-A79EE6D78624}" type="pres">
      <dgm:prSet presAssocID="{B2B4F66B-F693-48CC-AD30-3019BE7626ED}" presName="text_5" presStyleLbl="node1" presStyleIdx="4" presStyleCnt="5">
        <dgm:presLayoutVars>
          <dgm:bulletEnabled val="1"/>
        </dgm:presLayoutVars>
      </dgm:prSet>
      <dgm:spPr/>
    </dgm:pt>
    <dgm:pt modelId="{B968FBFB-BE46-4C71-8CAD-E53D50CD12F8}" type="pres">
      <dgm:prSet presAssocID="{B2B4F66B-F693-48CC-AD30-3019BE7626ED}" presName="accent_5" presStyleCnt="0"/>
      <dgm:spPr/>
    </dgm:pt>
    <dgm:pt modelId="{328E2A23-5DDE-44AA-B41E-9EC070F5014B}" type="pres">
      <dgm:prSet presAssocID="{B2B4F66B-F693-48CC-AD30-3019BE7626ED}" presName="accentRepeatNode" presStyleLbl="solidFgAcc1" presStyleIdx="4" presStyleCnt="5"/>
      <dgm:spPr/>
    </dgm:pt>
  </dgm:ptLst>
  <dgm:cxnLst>
    <dgm:cxn modelId="{D1752006-DD7A-446A-BB92-971284C1793B}" type="presOf" srcId="{A670505D-AADB-4703-A508-580AF66C69F8}" destId="{BD54CE44-015B-4FC2-BE43-CAB9323E6592}" srcOrd="0" destOrd="0" presId="urn:microsoft.com/office/officeart/2008/layout/VerticalCurvedList"/>
    <dgm:cxn modelId="{4682030F-1897-4BE5-8ADA-08DC388FF23B}" type="presOf" srcId="{74BFC1AE-F60D-41F6-A607-720930218075}" destId="{6084626D-ADB3-40E3-BF12-4645F719BF6F}" srcOrd="0" destOrd="0" presId="urn:microsoft.com/office/officeart/2008/layout/VerticalCurvedList"/>
    <dgm:cxn modelId="{46F67129-EA03-4274-BAE4-15761C74C281}" srcId="{A16509E9-6C57-422C-BCB9-3C589BB9EEEE}" destId="{C4765C9D-47DC-4B76-9850-BE9959176733}" srcOrd="1" destOrd="0" parTransId="{F82CBBA8-C6B1-408E-978C-730DEEBDEDD8}" sibTransId="{4B07C892-425A-406A-A624-D400DEAEEE3A}"/>
    <dgm:cxn modelId="{ECA4843E-7200-4514-AF4E-F48FF2521054}" type="presOf" srcId="{CFC3F3FD-663B-4065-9FB5-FE717AF2F49F}" destId="{D6E191F0-F237-4875-B652-0AFE2A4D76D6}" srcOrd="0" destOrd="0" presId="urn:microsoft.com/office/officeart/2008/layout/VerticalCurvedList"/>
    <dgm:cxn modelId="{D22EC76E-BD3F-4C7B-A3C0-AFD2F7A66CD8}" srcId="{A16509E9-6C57-422C-BCB9-3C589BB9EEEE}" destId="{B2B4F66B-F693-48CC-AD30-3019BE7626ED}" srcOrd="4" destOrd="0" parTransId="{16A4593D-79DB-4B3C-AEE2-67221553B08B}" sibTransId="{A68E537B-F9DB-4E06-B289-ADC49AE772E4}"/>
    <dgm:cxn modelId="{5040DE7A-297C-453B-837F-F92373D41E59}" srcId="{A16509E9-6C57-422C-BCB9-3C589BB9EEEE}" destId="{74BFC1AE-F60D-41F6-A607-720930218075}" srcOrd="0" destOrd="0" parTransId="{CE4ED38D-4ECC-49C7-A6BF-656FEBBFCBC2}" sibTransId="{97671820-4BA9-40F5-B8F4-092365C42564}"/>
    <dgm:cxn modelId="{E2D570B1-57B8-4F64-AB07-97E1915C7C4D}" type="presOf" srcId="{A16509E9-6C57-422C-BCB9-3C589BB9EEEE}" destId="{2A3FC677-70E8-4C08-B9DC-9B1FE0E5E29F}" srcOrd="0" destOrd="0" presId="urn:microsoft.com/office/officeart/2008/layout/VerticalCurvedList"/>
    <dgm:cxn modelId="{529F12C9-CDF3-464F-A103-A59BAF28AF48}" srcId="{A16509E9-6C57-422C-BCB9-3C589BB9EEEE}" destId="{A670505D-AADB-4703-A508-580AF66C69F8}" srcOrd="2" destOrd="0" parTransId="{653C16FC-5AA9-4C67-B2B1-CFE2520011A7}" sibTransId="{68566312-3438-4DCE-B85A-5CC30662EA6D}"/>
    <dgm:cxn modelId="{101049D4-4924-4ED5-821C-ECE3A0977D69}" type="presOf" srcId="{C4765C9D-47DC-4B76-9850-BE9959176733}" destId="{2128554D-809F-4C2D-AD30-ADD8CD11289C}" srcOrd="0" destOrd="0" presId="urn:microsoft.com/office/officeart/2008/layout/VerticalCurvedList"/>
    <dgm:cxn modelId="{E76216D5-AD6C-4DA0-87B3-F36DC5697713}" type="presOf" srcId="{97671820-4BA9-40F5-B8F4-092365C42564}" destId="{AC18D062-6B2C-43C6-9F12-4D70B9754760}" srcOrd="0" destOrd="0" presId="urn:microsoft.com/office/officeart/2008/layout/VerticalCurvedList"/>
    <dgm:cxn modelId="{BC5B6AEC-76BC-41A6-941B-C5496CBE6804}" type="presOf" srcId="{B2B4F66B-F693-48CC-AD30-3019BE7626ED}" destId="{0D8C9BDA-2CBE-41BE-AB28-A79EE6D78624}" srcOrd="0" destOrd="0" presId="urn:microsoft.com/office/officeart/2008/layout/VerticalCurvedList"/>
    <dgm:cxn modelId="{B03478F0-0492-4E7C-8E32-F1D34A5E086A}" srcId="{A16509E9-6C57-422C-BCB9-3C589BB9EEEE}" destId="{CFC3F3FD-663B-4065-9FB5-FE717AF2F49F}" srcOrd="3" destOrd="0" parTransId="{6941E6EE-2745-4FEA-BA7D-39F1D118A46B}" sibTransId="{F297420E-F522-43F9-88F9-1F02C4D9FDF8}"/>
    <dgm:cxn modelId="{7F72908A-57D1-4FFC-8A8C-72687E6D5A8B}" type="presParOf" srcId="{2A3FC677-70E8-4C08-B9DC-9B1FE0E5E29F}" destId="{CBC35A15-311D-406E-BA31-40A725D66DB0}" srcOrd="0" destOrd="0" presId="urn:microsoft.com/office/officeart/2008/layout/VerticalCurvedList"/>
    <dgm:cxn modelId="{55C73233-5B04-47B0-B58A-2385BCEAFCED}" type="presParOf" srcId="{CBC35A15-311D-406E-BA31-40A725D66DB0}" destId="{C4BCD79D-4FC7-4D95-B27C-F26E81331D65}" srcOrd="0" destOrd="0" presId="urn:microsoft.com/office/officeart/2008/layout/VerticalCurvedList"/>
    <dgm:cxn modelId="{6717B2B2-BAEC-44A1-9311-BA4D5ED5BA48}" type="presParOf" srcId="{C4BCD79D-4FC7-4D95-B27C-F26E81331D65}" destId="{F41B5671-B77C-48BA-B742-482913D225DE}" srcOrd="0" destOrd="0" presId="urn:microsoft.com/office/officeart/2008/layout/VerticalCurvedList"/>
    <dgm:cxn modelId="{EBB8B02E-625F-49D0-A4F3-4425C9D4C3F3}" type="presParOf" srcId="{C4BCD79D-4FC7-4D95-B27C-F26E81331D65}" destId="{AC18D062-6B2C-43C6-9F12-4D70B9754760}" srcOrd="1" destOrd="0" presId="urn:microsoft.com/office/officeart/2008/layout/VerticalCurvedList"/>
    <dgm:cxn modelId="{0292263D-41C9-4C11-99A7-AC4A051D55E4}" type="presParOf" srcId="{C4BCD79D-4FC7-4D95-B27C-F26E81331D65}" destId="{B870A3ED-3A41-4CBD-BB9E-52862D4F50A0}" srcOrd="2" destOrd="0" presId="urn:microsoft.com/office/officeart/2008/layout/VerticalCurvedList"/>
    <dgm:cxn modelId="{0DB70602-6D2F-4D19-AAD5-0C8E39CB5658}" type="presParOf" srcId="{C4BCD79D-4FC7-4D95-B27C-F26E81331D65}" destId="{DD309987-749E-4A0C-90F8-198B7F93AA0D}" srcOrd="3" destOrd="0" presId="urn:microsoft.com/office/officeart/2008/layout/VerticalCurvedList"/>
    <dgm:cxn modelId="{D93284DA-C369-42D1-B148-9D3AE8038AAC}" type="presParOf" srcId="{CBC35A15-311D-406E-BA31-40A725D66DB0}" destId="{6084626D-ADB3-40E3-BF12-4645F719BF6F}" srcOrd="1" destOrd="0" presId="urn:microsoft.com/office/officeart/2008/layout/VerticalCurvedList"/>
    <dgm:cxn modelId="{52D51F05-D96A-4A4C-8AF7-72450A481A42}" type="presParOf" srcId="{CBC35A15-311D-406E-BA31-40A725D66DB0}" destId="{6CA039A3-37B2-48E1-B413-87E7B0DA658A}" srcOrd="2" destOrd="0" presId="urn:microsoft.com/office/officeart/2008/layout/VerticalCurvedList"/>
    <dgm:cxn modelId="{2BBFD36B-BE03-4CED-80F5-5566EDB90B9E}" type="presParOf" srcId="{6CA039A3-37B2-48E1-B413-87E7B0DA658A}" destId="{7E080737-F69F-4989-AF18-EE624FADC387}" srcOrd="0" destOrd="0" presId="urn:microsoft.com/office/officeart/2008/layout/VerticalCurvedList"/>
    <dgm:cxn modelId="{72310DCA-F14F-44AE-8CF3-9AE24A7D0577}" type="presParOf" srcId="{CBC35A15-311D-406E-BA31-40A725D66DB0}" destId="{2128554D-809F-4C2D-AD30-ADD8CD11289C}" srcOrd="3" destOrd="0" presId="urn:microsoft.com/office/officeart/2008/layout/VerticalCurvedList"/>
    <dgm:cxn modelId="{7087C90A-E153-4DE1-8A46-9453895FD0AF}" type="presParOf" srcId="{CBC35A15-311D-406E-BA31-40A725D66DB0}" destId="{53A9C70E-9FDC-419A-8BF6-0EE714CE1AD2}" srcOrd="4" destOrd="0" presId="urn:microsoft.com/office/officeart/2008/layout/VerticalCurvedList"/>
    <dgm:cxn modelId="{C8900909-4CDD-4DF3-B141-F7712B3ABF26}" type="presParOf" srcId="{53A9C70E-9FDC-419A-8BF6-0EE714CE1AD2}" destId="{E5597910-CCE3-47DE-8ADB-1BDA842229FF}" srcOrd="0" destOrd="0" presId="urn:microsoft.com/office/officeart/2008/layout/VerticalCurvedList"/>
    <dgm:cxn modelId="{ECF30F99-869E-4BD4-A3EB-CEDFDE99EBD4}" type="presParOf" srcId="{CBC35A15-311D-406E-BA31-40A725D66DB0}" destId="{BD54CE44-015B-4FC2-BE43-CAB9323E6592}" srcOrd="5" destOrd="0" presId="urn:microsoft.com/office/officeart/2008/layout/VerticalCurvedList"/>
    <dgm:cxn modelId="{02028384-DA88-4845-A684-0D70FA90BEC2}" type="presParOf" srcId="{CBC35A15-311D-406E-BA31-40A725D66DB0}" destId="{D8BA3ED6-6DAA-4A11-B92D-4F561BB560E1}" srcOrd="6" destOrd="0" presId="urn:microsoft.com/office/officeart/2008/layout/VerticalCurvedList"/>
    <dgm:cxn modelId="{E40C933F-5AE3-4664-B15A-EFF04D8992FB}" type="presParOf" srcId="{D8BA3ED6-6DAA-4A11-B92D-4F561BB560E1}" destId="{19B832B1-E423-4813-893D-3C263ADE4867}" srcOrd="0" destOrd="0" presId="urn:microsoft.com/office/officeart/2008/layout/VerticalCurvedList"/>
    <dgm:cxn modelId="{68917C38-BF44-40F6-9FBF-09BAC0FBDB6E}" type="presParOf" srcId="{CBC35A15-311D-406E-BA31-40A725D66DB0}" destId="{D6E191F0-F237-4875-B652-0AFE2A4D76D6}" srcOrd="7" destOrd="0" presId="urn:microsoft.com/office/officeart/2008/layout/VerticalCurvedList"/>
    <dgm:cxn modelId="{E0CD4B99-8D55-430F-A770-72137AAA908F}" type="presParOf" srcId="{CBC35A15-311D-406E-BA31-40A725D66DB0}" destId="{06431895-EEA8-4A95-9FD7-161D1107E339}" srcOrd="8" destOrd="0" presId="urn:microsoft.com/office/officeart/2008/layout/VerticalCurvedList"/>
    <dgm:cxn modelId="{9C2D1C75-5E67-4CC9-AFBC-09E27D3AAC55}" type="presParOf" srcId="{06431895-EEA8-4A95-9FD7-161D1107E339}" destId="{C785A05F-EA56-457B-A0C6-9FB872F8E656}" srcOrd="0" destOrd="0" presId="urn:microsoft.com/office/officeart/2008/layout/VerticalCurvedList"/>
    <dgm:cxn modelId="{AE226AF6-27D8-444D-AFBC-87FEDCD787BA}" type="presParOf" srcId="{CBC35A15-311D-406E-BA31-40A725D66DB0}" destId="{0D8C9BDA-2CBE-41BE-AB28-A79EE6D78624}" srcOrd="9" destOrd="0" presId="urn:microsoft.com/office/officeart/2008/layout/VerticalCurvedList"/>
    <dgm:cxn modelId="{1ACC4BC8-94D3-4C11-8FB7-7B9AF34E4FC0}" type="presParOf" srcId="{CBC35A15-311D-406E-BA31-40A725D66DB0}" destId="{B968FBFB-BE46-4C71-8CAD-E53D50CD12F8}" srcOrd="10" destOrd="0" presId="urn:microsoft.com/office/officeart/2008/layout/VerticalCurvedList"/>
    <dgm:cxn modelId="{FD39C563-FA00-4046-B296-50B66995D230}" type="presParOf" srcId="{B968FBFB-BE46-4C71-8CAD-E53D50CD12F8}" destId="{328E2A23-5DDE-44AA-B41E-9EC070F5014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63C76-4D35-42F7-990C-456885FF3433}">
      <dsp:nvSpPr>
        <dsp:cNvPr id="0" name=""/>
        <dsp:cNvSpPr/>
      </dsp:nvSpPr>
      <dsp:spPr>
        <a:xfrm>
          <a:off x="0" y="254000"/>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32F28-B710-4F95-AE2A-2E6501F00FB5}">
      <dsp:nvSpPr>
        <dsp:cNvPr id="0" name=""/>
        <dsp:cNvSpPr/>
      </dsp:nvSpPr>
      <dsp:spPr>
        <a:xfrm>
          <a:off x="774192" y="2756661"/>
          <a:ext cx="158496" cy="158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EF66C-CA0C-4356-AEEB-344CA7A33FCD}">
      <dsp:nvSpPr>
        <dsp:cNvPr id="0" name=""/>
        <dsp:cNvSpPr/>
      </dsp:nvSpPr>
      <dsp:spPr>
        <a:xfrm>
          <a:off x="853440" y="2835910"/>
          <a:ext cx="1420368" cy="11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marL="0" lvl="0" indent="0" algn="l" defTabSz="1644650">
            <a:lnSpc>
              <a:spcPct val="90000"/>
            </a:lnSpc>
            <a:spcBef>
              <a:spcPct val="0"/>
            </a:spcBef>
            <a:spcAft>
              <a:spcPct val="35000"/>
            </a:spcAft>
            <a:buNone/>
          </a:pPr>
          <a:r>
            <a:rPr lang="zh-CN" altLang="en-US" sz="3700" kern="1200" dirty="0"/>
            <a:t>偶然交换</a:t>
          </a:r>
        </a:p>
      </dsp:txBody>
      <dsp:txXfrm>
        <a:off x="853440" y="2835910"/>
        <a:ext cx="1420368" cy="1101090"/>
      </dsp:txXfrm>
    </dsp:sp>
    <dsp:sp modelId="{C38D6AA2-01F2-4168-9D77-151144D45CF9}">
      <dsp:nvSpPr>
        <dsp:cNvPr id="0" name=""/>
        <dsp:cNvSpPr/>
      </dsp:nvSpPr>
      <dsp:spPr>
        <a:xfrm>
          <a:off x="2173224" y="1721103"/>
          <a:ext cx="286512" cy="2865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A50DB-4E2D-4E70-BE33-773034DBFE2D}">
      <dsp:nvSpPr>
        <dsp:cNvPr id="0" name=""/>
        <dsp:cNvSpPr/>
      </dsp:nvSpPr>
      <dsp:spPr>
        <a:xfrm>
          <a:off x="2316480" y="1864359"/>
          <a:ext cx="14630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marL="0" lvl="0" indent="0" algn="l" defTabSz="1644650">
            <a:lnSpc>
              <a:spcPct val="90000"/>
            </a:lnSpc>
            <a:spcBef>
              <a:spcPct val="0"/>
            </a:spcBef>
            <a:spcAft>
              <a:spcPct val="35000"/>
            </a:spcAft>
            <a:buNone/>
          </a:pPr>
          <a:r>
            <a:rPr lang="zh-CN" altLang="en-US" sz="3700" kern="1200" dirty="0"/>
            <a:t>重复</a:t>
          </a:r>
        </a:p>
      </dsp:txBody>
      <dsp:txXfrm>
        <a:off x="2316480" y="1864359"/>
        <a:ext cx="1463040" cy="2072640"/>
      </dsp:txXfrm>
    </dsp:sp>
    <dsp:sp modelId="{FE93B579-BD5D-4A5B-886F-1074F3B51273}">
      <dsp:nvSpPr>
        <dsp:cNvPr id="0" name=""/>
        <dsp:cNvSpPr/>
      </dsp:nvSpPr>
      <dsp:spPr>
        <a:xfrm>
          <a:off x="3855720" y="1090929"/>
          <a:ext cx="396240" cy="3962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F267A-76DD-42B0-9483-D73FAF309B6D}">
      <dsp:nvSpPr>
        <dsp:cNvPr id="0" name=""/>
        <dsp:cNvSpPr/>
      </dsp:nvSpPr>
      <dsp:spPr>
        <a:xfrm>
          <a:off x="4053840" y="1289049"/>
          <a:ext cx="1463040" cy="264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marL="0" lvl="0" indent="0" algn="l" defTabSz="1644650">
            <a:lnSpc>
              <a:spcPct val="90000"/>
            </a:lnSpc>
            <a:spcBef>
              <a:spcPct val="0"/>
            </a:spcBef>
            <a:spcAft>
              <a:spcPct val="35000"/>
            </a:spcAft>
            <a:buNone/>
          </a:pPr>
          <a:r>
            <a:rPr lang="zh-CN" altLang="en-US" sz="3700" kern="1200" dirty="0"/>
            <a:t>固定</a:t>
          </a:r>
        </a:p>
      </dsp:txBody>
      <dsp:txXfrm>
        <a:off x="4053840" y="1289049"/>
        <a:ext cx="1463040" cy="2647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DAA36-7C18-440B-83C7-B01950B52BD1}">
      <dsp:nvSpPr>
        <dsp:cNvPr id="0" name=""/>
        <dsp:cNvSpPr/>
      </dsp:nvSpPr>
      <dsp:spPr>
        <a:xfrm>
          <a:off x="428327" y="0"/>
          <a:ext cx="307190" cy="3071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01B811-A025-4CF2-B621-29D0281937E2}">
      <dsp:nvSpPr>
        <dsp:cNvPr id="0" name=""/>
        <dsp:cNvSpPr/>
      </dsp:nvSpPr>
      <dsp:spPr>
        <a:xfrm>
          <a:off x="459046" y="30719"/>
          <a:ext cx="245752" cy="245752"/>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1BFAB9-D1F5-412D-90DD-D92E5215582B}">
      <dsp:nvSpPr>
        <dsp:cNvPr id="0" name=""/>
        <dsp:cNvSpPr/>
      </dsp:nvSpPr>
      <dsp:spPr>
        <a:xfrm>
          <a:off x="799516" y="307190"/>
          <a:ext cx="908772" cy="129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zh-CN" altLang="en-US" sz="2800" kern="1200" dirty="0"/>
            <a:t>产品交换</a:t>
          </a:r>
        </a:p>
      </dsp:txBody>
      <dsp:txXfrm>
        <a:off x="799516" y="307190"/>
        <a:ext cx="908772" cy="1292761"/>
      </dsp:txXfrm>
    </dsp:sp>
    <dsp:sp modelId="{5CF4E5DF-F7FC-4008-AC98-F7F422B0B56A}">
      <dsp:nvSpPr>
        <dsp:cNvPr id="0" name=""/>
        <dsp:cNvSpPr/>
      </dsp:nvSpPr>
      <dsp:spPr>
        <a:xfrm>
          <a:off x="799516" y="0"/>
          <a:ext cx="908772" cy="30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666750">
            <a:lnSpc>
              <a:spcPct val="90000"/>
            </a:lnSpc>
            <a:spcBef>
              <a:spcPct val="0"/>
            </a:spcBef>
            <a:spcAft>
              <a:spcPct val="35000"/>
            </a:spcAft>
            <a:buNone/>
          </a:pPr>
          <a:r>
            <a:rPr lang="zh-CN" altLang="en-US" sz="1500" kern="1200" dirty="0"/>
            <a:t>首先</a:t>
          </a:r>
        </a:p>
      </dsp:txBody>
      <dsp:txXfrm>
        <a:off x="799516" y="0"/>
        <a:ext cx="908772" cy="307190"/>
      </dsp:txXfrm>
    </dsp:sp>
    <dsp:sp modelId="{FA3611A3-05DC-41AA-A1F2-CFAD453332D9}">
      <dsp:nvSpPr>
        <dsp:cNvPr id="0" name=""/>
        <dsp:cNvSpPr/>
      </dsp:nvSpPr>
      <dsp:spPr>
        <a:xfrm>
          <a:off x="1772287" y="0"/>
          <a:ext cx="307190" cy="3071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6C8CB-E1E8-47CB-86C1-D77611821974}">
      <dsp:nvSpPr>
        <dsp:cNvPr id="0" name=""/>
        <dsp:cNvSpPr/>
      </dsp:nvSpPr>
      <dsp:spPr>
        <a:xfrm>
          <a:off x="1803006" y="30719"/>
          <a:ext cx="245752" cy="245752"/>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36C19-044B-4A6B-93A4-B85F7B66E7D7}">
      <dsp:nvSpPr>
        <dsp:cNvPr id="0" name=""/>
        <dsp:cNvSpPr/>
      </dsp:nvSpPr>
      <dsp:spPr>
        <a:xfrm>
          <a:off x="2143476" y="307190"/>
          <a:ext cx="908772" cy="129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zh-CN" altLang="en-US" sz="2800" kern="1200" dirty="0"/>
            <a:t>商品生产</a:t>
          </a:r>
        </a:p>
      </dsp:txBody>
      <dsp:txXfrm>
        <a:off x="2143476" y="307190"/>
        <a:ext cx="908772" cy="1292761"/>
      </dsp:txXfrm>
    </dsp:sp>
    <dsp:sp modelId="{17F54C47-C441-4279-9B48-ACDB409ED961}">
      <dsp:nvSpPr>
        <dsp:cNvPr id="0" name=""/>
        <dsp:cNvSpPr/>
      </dsp:nvSpPr>
      <dsp:spPr>
        <a:xfrm>
          <a:off x="2143476" y="0"/>
          <a:ext cx="908772" cy="30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666750">
            <a:lnSpc>
              <a:spcPct val="90000"/>
            </a:lnSpc>
            <a:spcBef>
              <a:spcPct val="0"/>
            </a:spcBef>
            <a:spcAft>
              <a:spcPct val="35000"/>
            </a:spcAft>
            <a:buNone/>
          </a:pPr>
          <a:r>
            <a:rPr lang="zh-CN" altLang="en-US" sz="1500" kern="1200" dirty="0"/>
            <a:t>其次</a:t>
          </a:r>
        </a:p>
      </dsp:txBody>
      <dsp:txXfrm>
        <a:off x="2143476" y="0"/>
        <a:ext cx="908772" cy="307190"/>
      </dsp:txXfrm>
    </dsp:sp>
    <dsp:sp modelId="{D64BD146-A118-412E-843B-96C1071CBEFD}">
      <dsp:nvSpPr>
        <dsp:cNvPr id="0" name=""/>
        <dsp:cNvSpPr/>
      </dsp:nvSpPr>
      <dsp:spPr>
        <a:xfrm>
          <a:off x="3116246" y="0"/>
          <a:ext cx="307190" cy="3071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71641-730B-4171-97DE-9F19E1CF38FB}">
      <dsp:nvSpPr>
        <dsp:cNvPr id="0" name=""/>
        <dsp:cNvSpPr/>
      </dsp:nvSpPr>
      <dsp:spPr>
        <a:xfrm>
          <a:off x="3146965" y="30719"/>
          <a:ext cx="245752" cy="245752"/>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938330-2F7C-4FC0-B517-6D3A5FF97D63}">
      <dsp:nvSpPr>
        <dsp:cNvPr id="0" name=""/>
        <dsp:cNvSpPr/>
      </dsp:nvSpPr>
      <dsp:spPr>
        <a:xfrm>
          <a:off x="3487435" y="307190"/>
          <a:ext cx="908772" cy="129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zh-CN" altLang="en-US" sz="2800" kern="1200" dirty="0"/>
            <a:t>商品经济</a:t>
          </a:r>
        </a:p>
      </dsp:txBody>
      <dsp:txXfrm>
        <a:off x="3487435" y="307190"/>
        <a:ext cx="908772" cy="1292761"/>
      </dsp:txXfrm>
    </dsp:sp>
    <dsp:sp modelId="{43EE3A14-AF12-45EB-8434-D27F5C953974}">
      <dsp:nvSpPr>
        <dsp:cNvPr id="0" name=""/>
        <dsp:cNvSpPr/>
      </dsp:nvSpPr>
      <dsp:spPr>
        <a:xfrm>
          <a:off x="3487435" y="0"/>
          <a:ext cx="908772" cy="30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666750">
            <a:lnSpc>
              <a:spcPct val="90000"/>
            </a:lnSpc>
            <a:spcBef>
              <a:spcPct val="0"/>
            </a:spcBef>
            <a:spcAft>
              <a:spcPct val="35000"/>
            </a:spcAft>
            <a:buNone/>
          </a:pPr>
          <a:r>
            <a:rPr lang="zh-CN" altLang="en-US" sz="1500" kern="1200" dirty="0"/>
            <a:t>最后</a:t>
          </a:r>
        </a:p>
      </dsp:txBody>
      <dsp:txXfrm>
        <a:off x="3487435" y="0"/>
        <a:ext cx="908772" cy="307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20020-A2FE-461F-AB85-C90DD7DD818D}">
      <dsp:nvSpPr>
        <dsp:cNvPr id="0" name=""/>
        <dsp:cNvSpPr/>
      </dsp:nvSpPr>
      <dsp:spPr>
        <a:xfrm>
          <a:off x="0" y="216020"/>
          <a:ext cx="2558689" cy="10234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FF0000"/>
              </a:solidFill>
            </a:rPr>
            <a:t>中世纪</a:t>
          </a:r>
        </a:p>
      </dsp:txBody>
      <dsp:txXfrm>
        <a:off x="0" y="216020"/>
        <a:ext cx="2558689" cy="1023475"/>
      </dsp:txXfrm>
    </dsp:sp>
    <dsp:sp modelId="{B5386FCB-126F-484C-9905-4BE4F8CC9597}">
      <dsp:nvSpPr>
        <dsp:cNvPr id="0" name=""/>
        <dsp:cNvSpPr/>
      </dsp:nvSpPr>
      <dsp:spPr>
        <a:xfrm>
          <a:off x="2624" y="1318405"/>
          <a:ext cx="2558689" cy="42178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85750" lvl="1" indent="-285750" algn="l" defTabSz="1866900">
            <a:lnSpc>
              <a:spcPct val="90000"/>
            </a:lnSpc>
            <a:spcBef>
              <a:spcPct val="0"/>
            </a:spcBef>
            <a:spcAft>
              <a:spcPct val="15000"/>
            </a:spcAft>
            <a:buChar char="•"/>
          </a:pPr>
          <a:r>
            <a:rPr lang="zh-CN" altLang="en-US" sz="4200" kern="1200" dirty="0"/>
            <a:t>阿奎那</a:t>
          </a:r>
        </a:p>
        <a:p>
          <a:pPr marL="228600" lvl="1" indent="-228600" algn="l" defTabSz="889000">
            <a:lnSpc>
              <a:spcPct val="90000"/>
            </a:lnSpc>
            <a:spcBef>
              <a:spcPct val="0"/>
            </a:spcBef>
            <a:spcAft>
              <a:spcPct val="15000"/>
            </a:spcAft>
            <a:buChar char="•"/>
          </a:pPr>
          <a:r>
            <a:rPr lang="zh-CN" altLang="en-US" sz="2000" kern="1200" dirty="0"/>
            <a:t>公平价格理论</a:t>
          </a:r>
        </a:p>
        <a:p>
          <a:pPr marL="228600" lvl="1" indent="-228600" algn="l" defTabSz="889000">
            <a:lnSpc>
              <a:spcPct val="90000"/>
            </a:lnSpc>
            <a:spcBef>
              <a:spcPct val="0"/>
            </a:spcBef>
            <a:spcAft>
              <a:spcPct val="15000"/>
            </a:spcAft>
            <a:buChar char="•"/>
          </a:pPr>
          <a:r>
            <a:rPr lang="zh-CN" altLang="en-US" sz="2000" kern="1200" dirty="0"/>
            <a:t>货币理论</a:t>
          </a:r>
        </a:p>
        <a:p>
          <a:pPr marL="228600" lvl="1" indent="-228600" algn="l" defTabSz="889000">
            <a:lnSpc>
              <a:spcPct val="90000"/>
            </a:lnSpc>
            <a:spcBef>
              <a:spcPct val="0"/>
            </a:spcBef>
            <a:spcAft>
              <a:spcPct val="15000"/>
            </a:spcAft>
            <a:buChar char="•"/>
          </a:pPr>
          <a:r>
            <a:rPr lang="zh-CN" altLang="en-US" sz="2000" kern="1200" dirty="0"/>
            <a:t>商业理论</a:t>
          </a:r>
        </a:p>
        <a:p>
          <a:pPr marL="228600" lvl="1" indent="-228600" algn="l" defTabSz="889000">
            <a:lnSpc>
              <a:spcPct val="90000"/>
            </a:lnSpc>
            <a:spcBef>
              <a:spcPct val="0"/>
            </a:spcBef>
            <a:spcAft>
              <a:spcPct val="15000"/>
            </a:spcAft>
            <a:buChar char="•"/>
          </a:pPr>
          <a:r>
            <a:rPr lang="zh-CN" altLang="en-US" sz="2000" kern="1200" dirty="0"/>
            <a:t>利息论</a:t>
          </a:r>
        </a:p>
        <a:p>
          <a:pPr marL="228600" lvl="1" indent="-228600" algn="l" defTabSz="889000">
            <a:lnSpc>
              <a:spcPct val="90000"/>
            </a:lnSpc>
            <a:spcBef>
              <a:spcPct val="0"/>
            </a:spcBef>
            <a:spcAft>
              <a:spcPct val="15000"/>
            </a:spcAft>
            <a:buChar char="•"/>
          </a:pPr>
          <a:r>
            <a:rPr lang="zh-CN" altLang="en-US" sz="2000" kern="1200" dirty="0"/>
            <a:t>为商品经济发展作折中和辩护，有一定的历史进步意义</a:t>
          </a:r>
        </a:p>
      </dsp:txBody>
      <dsp:txXfrm>
        <a:off x="2624" y="1318405"/>
        <a:ext cx="2558689" cy="4217823"/>
      </dsp:txXfrm>
    </dsp:sp>
    <dsp:sp modelId="{FAFEEF65-E156-48BC-85FE-842142F00C24}">
      <dsp:nvSpPr>
        <dsp:cNvPr id="0" name=""/>
        <dsp:cNvSpPr/>
      </dsp:nvSpPr>
      <dsp:spPr>
        <a:xfrm>
          <a:off x="2919530" y="294930"/>
          <a:ext cx="2558689" cy="10234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solidFill>
                <a:srgbClr val="FF0000"/>
              </a:solidFill>
            </a:rPr>
            <a:t>1492</a:t>
          </a:r>
          <a:r>
            <a:rPr lang="zh-CN" altLang="en-US" sz="2700" kern="1200" dirty="0">
              <a:solidFill>
                <a:srgbClr val="FF0000"/>
              </a:solidFill>
            </a:rPr>
            <a:t>美洲大陆发现</a:t>
          </a:r>
        </a:p>
      </dsp:txBody>
      <dsp:txXfrm>
        <a:off x="2919530" y="294930"/>
        <a:ext cx="2558689" cy="1023475"/>
      </dsp:txXfrm>
    </dsp:sp>
    <dsp:sp modelId="{A27E7763-49B9-44B7-AAAF-CCFFB54B7FB1}">
      <dsp:nvSpPr>
        <dsp:cNvPr id="0" name=""/>
        <dsp:cNvSpPr/>
      </dsp:nvSpPr>
      <dsp:spPr>
        <a:xfrm>
          <a:off x="2919530" y="1318405"/>
          <a:ext cx="2558689" cy="42178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重商主义</a:t>
          </a:r>
        </a:p>
        <a:p>
          <a:pPr marL="228600" lvl="1" indent="-228600" algn="l" defTabSz="1200150">
            <a:lnSpc>
              <a:spcPct val="90000"/>
            </a:lnSpc>
            <a:spcBef>
              <a:spcPct val="0"/>
            </a:spcBef>
            <a:spcAft>
              <a:spcPct val="15000"/>
            </a:spcAft>
            <a:buChar char="•"/>
          </a:pPr>
          <a:r>
            <a:rPr lang="zh-CN" altLang="en-US" sz="2700" kern="1200" dirty="0"/>
            <a:t>第一次正面肯定商业和商品经济</a:t>
          </a:r>
        </a:p>
        <a:p>
          <a:pPr marL="228600" lvl="1" indent="-228600" algn="l" defTabSz="1200150">
            <a:lnSpc>
              <a:spcPct val="90000"/>
            </a:lnSpc>
            <a:spcBef>
              <a:spcPct val="0"/>
            </a:spcBef>
            <a:spcAft>
              <a:spcPct val="15000"/>
            </a:spcAft>
            <a:buChar char="•"/>
          </a:pPr>
          <a:r>
            <a:rPr lang="zh-CN" altLang="en-US" sz="2700" kern="1200" dirty="0"/>
            <a:t>早期：货币差额论</a:t>
          </a:r>
        </a:p>
        <a:p>
          <a:pPr marL="228600" lvl="1" indent="-228600" algn="l" defTabSz="1200150">
            <a:lnSpc>
              <a:spcPct val="90000"/>
            </a:lnSpc>
            <a:spcBef>
              <a:spcPct val="0"/>
            </a:spcBef>
            <a:spcAft>
              <a:spcPct val="15000"/>
            </a:spcAft>
            <a:buChar char="•"/>
          </a:pPr>
          <a:r>
            <a:rPr lang="zh-CN" altLang="en-US" sz="2700" kern="1200" dirty="0"/>
            <a:t>晚期：贸易差额论</a:t>
          </a:r>
        </a:p>
      </dsp:txBody>
      <dsp:txXfrm>
        <a:off x="2919530" y="1318405"/>
        <a:ext cx="2558689" cy="4217823"/>
      </dsp:txXfrm>
    </dsp:sp>
    <dsp:sp modelId="{5281F30E-45B9-4BD5-A23E-6A53EA14FAB6}">
      <dsp:nvSpPr>
        <dsp:cNvPr id="0" name=""/>
        <dsp:cNvSpPr/>
      </dsp:nvSpPr>
      <dsp:spPr>
        <a:xfrm>
          <a:off x="5836436" y="294930"/>
          <a:ext cx="2558689" cy="10234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solidFill>
                <a:srgbClr val="FF0000"/>
              </a:solidFill>
            </a:rPr>
            <a:t>18</a:t>
          </a:r>
          <a:r>
            <a:rPr lang="zh-CN" altLang="en-US" sz="2700" kern="1200" dirty="0">
              <a:solidFill>
                <a:srgbClr val="FF0000"/>
              </a:solidFill>
            </a:rPr>
            <a:t>世纪：</a:t>
          </a:r>
        </a:p>
      </dsp:txBody>
      <dsp:txXfrm>
        <a:off x="5836436" y="294930"/>
        <a:ext cx="2558689" cy="1023475"/>
      </dsp:txXfrm>
    </dsp:sp>
    <dsp:sp modelId="{3F47EEB6-4F13-4199-8D75-E8DA13F4EE38}">
      <dsp:nvSpPr>
        <dsp:cNvPr id="0" name=""/>
        <dsp:cNvSpPr/>
      </dsp:nvSpPr>
      <dsp:spPr>
        <a:xfrm>
          <a:off x="5836436" y="1318405"/>
          <a:ext cx="2558689" cy="42178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altLang="zh-CN" sz="2700" kern="1200" dirty="0"/>
            <a:t>1.</a:t>
          </a:r>
          <a:r>
            <a:rPr lang="zh-CN" altLang="en-US" sz="2700" kern="1200" dirty="0"/>
            <a:t>英国经济学家配第</a:t>
          </a:r>
        </a:p>
        <a:p>
          <a:pPr marL="228600" lvl="1" indent="-228600" algn="l" defTabSz="1200150">
            <a:lnSpc>
              <a:spcPct val="90000"/>
            </a:lnSpc>
            <a:spcBef>
              <a:spcPct val="0"/>
            </a:spcBef>
            <a:spcAft>
              <a:spcPct val="15000"/>
            </a:spcAft>
            <a:buChar char="•"/>
          </a:pPr>
          <a:r>
            <a:rPr lang="zh-CN" altLang="en-US" sz="2700" kern="1200" dirty="0"/>
            <a:t>（</a:t>
          </a:r>
          <a:r>
            <a:rPr lang="en-US" altLang="zh-CN" sz="2700" kern="1200" dirty="0"/>
            <a:t>1</a:t>
          </a:r>
          <a:r>
            <a:rPr lang="zh-CN" altLang="en-US" sz="2700" kern="1200" dirty="0"/>
            <a:t>）劳动是财富的源泉</a:t>
          </a:r>
        </a:p>
        <a:p>
          <a:pPr marL="228600" lvl="1" indent="-228600" algn="l" defTabSz="1200150">
            <a:lnSpc>
              <a:spcPct val="90000"/>
            </a:lnSpc>
            <a:spcBef>
              <a:spcPct val="0"/>
            </a:spcBef>
            <a:spcAft>
              <a:spcPct val="15000"/>
            </a:spcAft>
            <a:buChar char="•"/>
          </a:pPr>
          <a:r>
            <a:rPr lang="zh-CN" altLang="en-US" sz="2700" kern="1200" dirty="0"/>
            <a:t>（</a:t>
          </a:r>
          <a:r>
            <a:rPr lang="en-US" altLang="zh-CN" sz="2700" kern="1200" dirty="0"/>
            <a:t>2</a:t>
          </a:r>
          <a:r>
            <a:rPr lang="zh-CN" altLang="en-US" sz="2700" kern="1200" dirty="0"/>
            <a:t>）主张自由放任</a:t>
          </a:r>
        </a:p>
        <a:p>
          <a:pPr marL="228600" lvl="1" indent="-228600" algn="l" defTabSz="1200150">
            <a:lnSpc>
              <a:spcPct val="90000"/>
            </a:lnSpc>
            <a:spcBef>
              <a:spcPct val="0"/>
            </a:spcBef>
            <a:spcAft>
              <a:spcPct val="15000"/>
            </a:spcAft>
            <a:buChar char="•"/>
          </a:pPr>
          <a:r>
            <a:rPr lang="en-US" altLang="zh-CN" sz="2700" kern="1200" dirty="0"/>
            <a:t>2.</a:t>
          </a:r>
          <a:r>
            <a:rPr lang="zh-CN" altLang="en-US" sz="2700" kern="1200" dirty="0"/>
            <a:t>法国重农学派：魁奈</a:t>
          </a:r>
        </a:p>
        <a:p>
          <a:pPr marL="228600" lvl="1" indent="-228600" algn="l" defTabSz="1200150">
            <a:lnSpc>
              <a:spcPct val="90000"/>
            </a:lnSpc>
            <a:spcBef>
              <a:spcPct val="0"/>
            </a:spcBef>
            <a:spcAft>
              <a:spcPct val="15000"/>
            </a:spcAft>
            <a:buChar char="•"/>
          </a:pPr>
          <a:endParaRPr lang="zh-CN" altLang="en-US" sz="2700" kern="1200" dirty="0"/>
        </a:p>
      </dsp:txBody>
      <dsp:txXfrm>
        <a:off x="5836436" y="1318405"/>
        <a:ext cx="2558689" cy="421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C986C-4356-4C98-8701-269C7F46404F}">
      <dsp:nvSpPr>
        <dsp:cNvPr id="0" name=""/>
        <dsp:cNvSpPr/>
      </dsp:nvSpPr>
      <dsp:spPr>
        <a:xfrm>
          <a:off x="1221934" y="455955"/>
          <a:ext cx="2908060" cy="1008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rgbClr val="FF0000"/>
              </a:solidFill>
            </a:rPr>
            <a:t>资产阶级古典经济学</a:t>
          </a:r>
        </a:p>
      </dsp:txBody>
      <dsp:txXfrm>
        <a:off x="1251478" y="485499"/>
        <a:ext cx="2848972" cy="949625"/>
      </dsp:txXfrm>
    </dsp:sp>
    <dsp:sp modelId="{B35222F5-46D7-451C-8501-29FA64A02BAD}">
      <dsp:nvSpPr>
        <dsp:cNvPr id="0" name=""/>
        <dsp:cNvSpPr/>
      </dsp:nvSpPr>
      <dsp:spPr>
        <a:xfrm rot="3600000">
          <a:off x="2983074" y="2226763"/>
          <a:ext cx="1051987" cy="35304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088989" y="2297373"/>
        <a:ext cx="840157" cy="211829"/>
      </dsp:txXfrm>
    </dsp:sp>
    <dsp:sp modelId="{B78F2E6D-AFEE-4DD5-B8F2-8AAB6D7EE48E}">
      <dsp:nvSpPr>
        <dsp:cNvPr id="0" name=""/>
        <dsp:cNvSpPr/>
      </dsp:nvSpPr>
      <dsp:spPr>
        <a:xfrm>
          <a:off x="3333456" y="3341907"/>
          <a:ext cx="2017426" cy="1008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rgbClr val="FF0000"/>
              </a:solidFill>
            </a:rPr>
            <a:t>以马歇尔为代表的“新古典经济学”</a:t>
          </a:r>
        </a:p>
      </dsp:txBody>
      <dsp:txXfrm>
        <a:off x="3363000" y="3371451"/>
        <a:ext cx="1958338" cy="949625"/>
      </dsp:txXfrm>
    </dsp:sp>
    <dsp:sp modelId="{1430F23A-4B01-4E86-A4DE-A35911E40574}">
      <dsp:nvSpPr>
        <dsp:cNvPr id="0" name=""/>
        <dsp:cNvSpPr/>
      </dsp:nvSpPr>
      <dsp:spPr>
        <a:xfrm rot="10800000">
          <a:off x="2149971" y="3669739"/>
          <a:ext cx="1051987" cy="35304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2255886" y="3740349"/>
        <a:ext cx="840157" cy="211829"/>
      </dsp:txXfrm>
    </dsp:sp>
    <dsp:sp modelId="{A6B47604-DEA5-4F7F-B03A-33CDCDCE8C4E}">
      <dsp:nvSpPr>
        <dsp:cNvPr id="0" name=""/>
        <dsp:cNvSpPr/>
      </dsp:nvSpPr>
      <dsp:spPr>
        <a:xfrm>
          <a:off x="1046" y="3341907"/>
          <a:ext cx="2017426" cy="1008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rgbClr val="FF0000"/>
              </a:solidFill>
            </a:rPr>
            <a:t>以马克思、恩格斯为代表的马克思主义政治经济学</a:t>
          </a:r>
        </a:p>
      </dsp:txBody>
      <dsp:txXfrm>
        <a:off x="30590" y="3371451"/>
        <a:ext cx="1958338" cy="949625"/>
      </dsp:txXfrm>
    </dsp:sp>
    <dsp:sp modelId="{17AF8C1E-F5B1-4E24-B333-E47C0F294FED}">
      <dsp:nvSpPr>
        <dsp:cNvPr id="0" name=""/>
        <dsp:cNvSpPr/>
      </dsp:nvSpPr>
      <dsp:spPr>
        <a:xfrm rot="18000000">
          <a:off x="1316868" y="2226763"/>
          <a:ext cx="1051987" cy="35304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422783" y="2297373"/>
        <a:ext cx="840157" cy="2118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855B1-B2F4-472B-8692-B1B809037A26}">
      <dsp:nvSpPr>
        <dsp:cNvPr id="0" name=""/>
        <dsp:cNvSpPr/>
      </dsp:nvSpPr>
      <dsp:spPr>
        <a:xfrm>
          <a:off x="904" y="1454867"/>
          <a:ext cx="1929342" cy="19715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rgbClr val="FF0000"/>
              </a:solidFill>
            </a:rPr>
            <a:t>20</a:t>
          </a:r>
          <a:r>
            <a:rPr lang="zh-CN" altLang="en-US" sz="1800" kern="1200" dirty="0">
              <a:solidFill>
                <a:srgbClr val="FF0000"/>
              </a:solidFill>
            </a:rPr>
            <a:t>世纪</a:t>
          </a:r>
          <a:r>
            <a:rPr lang="en-US" altLang="zh-CN" sz="1800" kern="1200" dirty="0">
              <a:solidFill>
                <a:srgbClr val="FF0000"/>
              </a:solidFill>
            </a:rPr>
            <a:t>30</a:t>
          </a:r>
          <a:r>
            <a:rPr lang="zh-CN" altLang="en-US" sz="1800" kern="1200" dirty="0">
              <a:solidFill>
                <a:srgbClr val="FF0000"/>
              </a:solidFill>
            </a:rPr>
            <a:t>年代，“凯恩斯主义的革命”</a:t>
          </a:r>
        </a:p>
      </dsp:txBody>
      <dsp:txXfrm>
        <a:off x="57412" y="1511375"/>
        <a:ext cx="1816326" cy="1858530"/>
      </dsp:txXfrm>
    </dsp:sp>
    <dsp:sp modelId="{9D868986-754D-4EFD-9F53-BF3E6B91D306}">
      <dsp:nvSpPr>
        <dsp:cNvPr id="0" name=""/>
        <dsp:cNvSpPr/>
      </dsp:nvSpPr>
      <dsp:spPr>
        <a:xfrm>
          <a:off x="2123181" y="2201402"/>
          <a:ext cx="409020" cy="478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2123181" y="2297097"/>
        <a:ext cx="286314" cy="287086"/>
      </dsp:txXfrm>
    </dsp:sp>
    <dsp:sp modelId="{B82429FF-098D-49FD-82E7-2453391392C2}">
      <dsp:nvSpPr>
        <dsp:cNvPr id="0" name=""/>
        <dsp:cNvSpPr/>
      </dsp:nvSpPr>
      <dsp:spPr>
        <a:xfrm>
          <a:off x="2701983" y="1454867"/>
          <a:ext cx="1929342" cy="19715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rgbClr val="FF0000"/>
              </a:solidFill>
            </a:rPr>
            <a:t>20</a:t>
          </a:r>
          <a:r>
            <a:rPr lang="zh-CN" altLang="en-US" sz="1800" kern="1200" dirty="0">
              <a:solidFill>
                <a:srgbClr val="FF0000"/>
              </a:solidFill>
            </a:rPr>
            <a:t>世纪</a:t>
          </a:r>
          <a:r>
            <a:rPr lang="en-US" altLang="zh-CN" sz="1800" kern="1200" dirty="0">
              <a:solidFill>
                <a:srgbClr val="FF0000"/>
              </a:solidFill>
            </a:rPr>
            <a:t>70</a:t>
          </a:r>
          <a:r>
            <a:rPr lang="zh-CN" altLang="en-US" sz="1800" kern="1200" dirty="0">
              <a:solidFill>
                <a:srgbClr val="FF0000"/>
              </a:solidFill>
            </a:rPr>
            <a:t>、</a:t>
          </a:r>
          <a:r>
            <a:rPr lang="en-US" altLang="zh-CN" sz="1800" kern="1200" dirty="0">
              <a:solidFill>
                <a:srgbClr val="FF0000"/>
              </a:solidFill>
            </a:rPr>
            <a:t>80</a:t>
          </a:r>
          <a:r>
            <a:rPr lang="zh-CN" altLang="en-US" sz="1800" kern="1200" dirty="0">
              <a:solidFill>
                <a:srgbClr val="FF0000"/>
              </a:solidFill>
            </a:rPr>
            <a:t>年代新自由主义的回潮</a:t>
          </a:r>
          <a:endParaRPr lang="en-US" altLang="zh-CN" sz="1800" kern="1200" dirty="0">
            <a:solidFill>
              <a:srgbClr val="FF0000"/>
            </a:solidFill>
          </a:endParaRPr>
        </a:p>
        <a:p>
          <a:pPr marL="0" lvl="0" indent="0" algn="ctr" defTabSz="800100">
            <a:lnSpc>
              <a:spcPct val="90000"/>
            </a:lnSpc>
            <a:spcBef>
              <a:spcPct val="0"/>
            </a:spcBef>
            <a:spcAft>
              <a:spcPct val="35000"/>
            </a:spcAft>
            <a:buNone/>
          </a:pPr>
          <a:r>
            <a:rPr lang="zh-CN" altLang="en-US" sz="1800" kern="1200" dirty="0">
              <a:solidFill>
                <a:srgbClr val="FF0000"/>
              </a:solidFill>
            </a:rPr>
            <a:t>代表人物：撒切尔夫人和里根总统</a:t>
          </a:r>
        </a:p>
      </dsp:txBody>
      <dsp:txXfrm>
        <a:off x="2758491" y="1511375"/>
        <a:ext cx="1816326" cy="1858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8D062-6B2C-43C6-9F12-4D70B9754760}">
      <dsp:nvSpPr>
        <dsp:cNvPr id="0" name=""/>
        <dsp:cNvSpPr/>
      </dsp:nvSpPr>
      <dsp:spPr>
        <a:xfrm>
          <a:off x="-5707135" y="-864944"/>
          <a:ext cx="6727238" cy="6727238"/>
        </a:xfrm>
        <a:prstGeom prst="blockArc">
          <a:avLst>
            <a:gd name="adj1" fmla="val 18900000"/>
            <a:gd name="adj2" fmla="val 2700000"/>
            <a:gd name="adj3" fmla="val 321"/>
          </a:avLst>
        </a:prstGeom>
        <a:noFill/>
        <a:ln w="6350" cap="flat" cmpd="sng" algn="ctr">
          <a:solidFill>
            <a:schemeClr val="accent2">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84626D-ADB3-40E3-BF12-4645F719BF6F}">
      <dsp:nvSpPr>
        <dsp:cNvPr id="0" name=""/>
        <dsp:cNvSpPr/>
      </dsp:nvSpPr>
      <dsp:spPr>
        <a:xfrm>
          <a:off x="413960" y="312234"/>
          <a:ext cx="7506761" cy="624868"/>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98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t>劳动者的平均熟练程度</a:t>
          </a:r>
        </a:p>
      </dsp:txBody>
      <dsp:txXfrm>
        <a:off x="413960" y="312234"/>
        <a:ext cx="7506761" cy="624868"/>
      </dsp:txXfrm>
    </dsp:sp>
    <dsp:sp modelId="{7E080737-F69F-4989-AF18-EE624FADC387}">
      <dsp:nvSpPr>
        <dsp:cNvPr id="0" name=""/>
        <dsp:cNvSpPr/>
      </dsp:nvSpPr>
      <dsp:spPr>
        <a:xfrm>
          <a:off x="23417" y="234125"/>
          <a:ext cx="781085" cy="781085"/>
        </a:xfrm>
        <a:prstGeom prst="ellipse">
          <a:avLst/>
        </a:prstGeom>
        <a:solidFill>
          <a:schemeClr val="lt1">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128554D-809F-4C2D-AD30-ADD8CD11289C}">
      <dsp:nvSpPr>
        <dsp:cNvPr id="0" name=""/>
        <dsp:cNvSpPr/>
      </dsp:nvSpPr>
      <dsp:spPr>
        <a:xfrm>
          <a:off x="761176" y="1227292"/>
          <a:ext cx="7286298" cy="624868"/>
        </a:xfrm>
        <a:prstGeom prst="rect">
          <a:avLst/>
        </a:prstGeom>
        <a:gradFill rotWithShape="0">
          <a:gsLst>
            <a:gs pos="0">
              <a:schemeClr val="accent2">
                <a:shade val="50000"/>
                <a:hueOff val="-236469"/>
                <a:satOff val="3113"/>
                <a:lumOff val="18647"/>
                <a:alphaOff val="0"/>
                <a:satMod val="103000"/>
                <a:lumMod val="102000"/>
                <a:tint val="94000"/>
              </a:schemeClr>
            </a:gs>
            <a:gs pos="50000">
              <a:schemeClr val="accent2">
                <a:shade val="50000"/>
                <a:hueOff val="-236469"/>
                <a:satOff val="3113"/>
                <a:lumOff val="18647"/>
                <a:alphaOff val="0"/>
                <a:satMod val="110000"/>
                <a:lumMod val="100000"/>
                <a:shade val="100000"/>
              </a:schemeClr>
            </a:gs>
            <a:gs pos="100000">
              <a:schemeClr val="accent2">
                <a:shade val="50000"/>
                <a:hueOff val="-236469"/>
                <a:satOff val="3113"/>
                <a:lumOff val="18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989"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 </a:t>
          </a:r>
          <a:r>
            <a:rPr lang="zh-CN" altLang="en-US" sz="2000" b="1" kern="1200" dirty="0"/>
            <a:t>科学技术的发展水平及其在工艺上的应用程度</a:t>
          </a:r>
        </a:p>
      </dsp:txBody>
      <dsp:txXfrm>
        <a:off x="761176" y="1227292"/>
        <a:ext cx="7286298" cy="624868"/>
      </dsp:txXfrm>
    </dsp:sp>
    <dsp:sp modelId="{E5597910-CCE3-47DE-8ADB-1BDA842229FF}">
      <dsp:nvSpPr>
        <dsp:cNvPr id="0" name=""/>
        <dsp:cNvSpPr/>
      </dsp:nvSpPr>
      <dsp:spPr>
        <a:xfrm>
          <a:off x="471180" y="1171128"/>
          <a:ext cx="781085" cy="781085"/>
        </a:xfrm>
        <a:prstGeom prst="ellipse">
          <a:avLst/>
        </a:prstGeom>
        <a:solidFill>
          <a:schemeClr val="lt1">
            <a:hueOff val="0"/>
            <a:satOff val="0"/>
            <a:lumOff val="0"/>
            <a:alphaOff val="0"/>
          </a:schemeClr>
        </a:solidFill>
        <a:ln w="6350" cap="flat" cmpd="sng" algn="ctr">
          <a:solidFill>
            <a:schemeClr val="accent2">
              <a:shade val="50000"/>
              <a:hueOff val="-222396"/>
              <a:satOff val="3463"/>
              <a:lumOff val="1725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D54CE44-015B-4FC2-BE43-CAB9323E6592}">
      <dsp:nvSpPr>
        <dsp:cNvPr id="0" name=""/>
        <dsp:cNvSpPr/>
      </dsp:nvSpPr>
      <dsp:spPr>
        <a:xfrm>
          <a:off x="999150" y="2186240"/>
          <a:ext cx="6921572" cy="624868"/>
        </a:xfrm>
        <a:prstGeom prst="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98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生产过程的社会结合</a:t>
          </a:r>
        </a:p>
      </dsp:txBody>
      <dsp:txXfrm>
        <a:off x="999150" y="2186240"/>
        <a:ext cx="6921572" cy="624868"/>
      </dsp:txXfrm>
    </dsp:sp>
    <dsp:sp modelId="{19B832B1-E423-4813-893D-3C263ADE4867}">
      <dsp:nvSpPr>
        <dsp:cNvPr id="0" name=""/>
        <dsp:cNvSpPr/>
      </dsp:nvSpPr>
      <dsp:spPr>
        <a:xfrm>
          <a:off x="608607" y="2108132"/>
          <a:ext cx="781085" cy="781085"/>
        </a:xfrm>
        <a:prstGeom prst="ellipse">
          <a:avLst/>
        </a:prstGeom>
        <a:solidFill>
          <a:schemeClr val="lt1">
            <a:hueOff val="0"/>
            <a:satOff val="0"/>
            <a:lumOff val="0"/>
            <a:alphaOff val="0"/>
          </a:schemeClr>
        </a:solidFill>
        <a:ln w="6350" cap="flat" cmpd="sng" algn="ctr">
          <a:solidFill>
            <a:schemeClr val="accent2">
              <a:shade val="50000"/>
              <a:hueOff val="-444793"/>
              <a:satOff val="6926"/>
              <a:lumOff val="344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E191F0-F237-4875-B652-0AFE2A4D76D6}">
      <dsp:nvSpPr>
        <dsp:cNvPr id="0" name=""/>
        <dsp:cNvSpPr/>
      </dsp:nvSpPr>
      <dsp:spPr>
        <a:xfrm>
          <a:off x="861723" y="3123243"/>
          <a:ext cx="7058999" cy="624868"/>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98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生产资料的规模和效能</a:t>
          </a:r>
        </a:p>
      </dsp:txBody>
      <dsp:txXfrm>
        <a:off x="861723" y="3123243"/>
        <a:ext cx="7058999" cy="624868"/>
      </dsp:txXfrm>
    </dsp:sp>
    <dsp:sp modelId="{C785A05F-EA56-457B-A0C6-9FB872F8E656}">
      <dsp:nvSpPr>
        <dsp:cNvPr id="0" name=""/>
        <dsp:cNvSpPr/>
      </dsp:nvSpPr>
      <dsp:spPr>
        <a:xfrm>
          <a:off x="471180" y="3045135"/>
          <a:ext cx="781085" cy="781085"/>
        </a:xfrm>
        <a:prstGeom prst="ellipse">
          <a:avLst/>
        </a:prstGeom>
        <a:solidFill>
          <a:schemeClr val="lt1">
            <a:hueOff val="0"/>
            <a:satOff val="0"/>
            <a:lumOff val="0"/>
            <a:alphaOff val="0"/>
          </a:schemeClr>
        </a:solidFill>
        <a:ln w="6350" cap="flat" cmpd="sng" algn="ctr">
          <a:solidFill>
            <a:schemeClr val="accent2">
              <a:shade val="50000"/>
              <a:hueOff val="-444793"/>
              <a:satOff val="6926"/>
              <a:lumOff val="344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8C9BDA-2CBE-41BE-AB28-A79EE6D78624}">
      <dsp:nvSpPr>
        <dsp:cNvPr id="0" name=""/>
        <dsp:cNvSpPr/>
      </dsp:nvSpPr>
      <dsp:spPr>
        <a:xfrm>
          <a:off x="413960" y="4060246"/>
          <a:ext cx="7506761" cy="624868"/>
        </a:xfrm>
        <a:prstGeom prst="rect">
          <a:avLst/>
        </a:prstGeom>
        <a:gradFill rotWithShape="0">
          <a:gsLst>
            <a:gs pos="0">
              <a:schemeClr val="accent2">
                <a:shade val="50000"/>
                <a:hueOff val="-236469"/>
                <a:satOff val="3113"/>
                <a:lumOff val="18647"/>
                <a:alphaOff val="0"/>
                <a:satMod val="103000"/>
                <a:lumMod val="102000"/>
                <a:tint val="94000"/>
              </a:schemeClr>
            </a:gs>
            <a:gs pos="50000">
              <a:schemeClr val="accent2">
                <a:shade val="50000"/>
                <a:hueOff val="-236469"/>
                <a:satOff val="3113"/>
                <a:lumOff val="18647"/>
                <a:alphaOff val="0"/>
                <a:satMod val="110000"/>
                <a:lumMod val="100000"/>
                <a:shade val="100000"/>
              </a:schemeClr>
            </a:gs>
            <a:gs pos="100000">
              <a:schemeClr val="accent2">
                <a:shade val="50000"/>
                <a:hueOff val="-236469"/>
                <a:satOff val="3113"/>
                <a:lumOff val="18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98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kern="1200"/>
            <a:t>自然条件</a:t>
          </a:r>
        </a:p>
      </dsp:txBody>
      <dsp:txXfrm>
        <a:off x="413960" y="4060246"/>
        <a:ext cx="7506761" cy="624868"/>
      </dsp:txXfrm>
    </dsp:sp>
    <dsp:sp modelId="{328E2A23-5DDE-44AA-B41E-9EC070F5014B}">
      <dsp:nvSpPr>
        <dsp:cNvPr id="0" name=""/>
        <dsp:cNvSpPr/>
      </dsp:nvSpPr>
      <dsp:spPr>
        <a:xfrm>
          <a:off x="23417" y="3982138"/>
          <a:ext cx="781085" cy="781085"/>
        </a:xfrm>
        <a:prstGeom prst="ellipse">
          <a:avLst/>
        </a:prstGeom>
        <a:solidFill>
          <a:schemeClr val="lt1">
            <a:hueOff val="0"/>
            <a:satOff val="0"/>
            <a:lumOff val="0"/>
            <a:alphaOff val="0"/>
          </a:schemeClr>
        </a:solidFill>
        <a:ln w="6350" cap="flat" cmpd="sng" algn="ctr">
          <a:solidFill>
            <a:schemeClr val="accent2">
              <a:shade val="50000"/>
              <a:hueOff val="-222396"/>
              <a:satOff val="3463"/>
              <a:lumOff val="1725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7C46A-4458-4EDE-859F-9E31C46F008D}" type="datetimeFigureOut">
              <a:rPr lang="zh-CN" altLang="en-US" smtClean="0"/>
              <a:t>2023/12/5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F4A69-C878-4BA0-B01C-5074C37BAB92}" type="slidenum">
              <a:rPr lang="zh-CN" altLang="en-US" smtClean="0"/>
              <a:t>‹#›</a:t>
            </a:fld>
            <a:endParaRPr lang="zh-CN" altLang="en-US"/>
          </a:p>
        </p:txBody>
      </p:sp>
    </p:spTree>
    <p:extLst>
      <p:ext uri="{BB962C8B-B14F-4D97-AF65-F5344CB8AC3E}">
        <p14:creationId xmlns:p14="http://schemas.microsoft.com/office/powerpoint/2010/main" val="3756799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a:t>
            </a:fld>
            <a:endParaRPr lang="zh-CN" altLang="en-US"/>
          </a:p>
        </p:txBody>
      </p:sp>
    </p:spTree>
    <p:extLst>
      <p:ext uri="{BB962C8B-B14F-4D97-AF65-F5344CB8AC3E}">
        <p14:creationId xmlns:p14="http://schemas.microsoft.com/office/powerpoint/2010/main" val="296715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10</a:t>
            </a:fld>
            <a:endParaRPr lang="zh-CN" altLang="en-US"/>
          </a:p>
        </p:txBody>
      </p:sp>
    </p:spTree>
    <p:extLst>
      <p:ext uri="{BB962C8B-B14F-4D97-AF65-F5344CB8AC3E}">
        <p14:creationId xmlns:p14="http://schemas.microsoft.com/office/powerpoint/2010/main" val="18673467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163</a:t>
            </a:fld>
            <a:endParaRPr lang="zh-CN" altLang="en-US"/>
          </a:p>
        </p:txBody>
      </p:sp>
    </p:spTree>
    <p:extLst>
      <p:ext uri="{BB962C8B-B14F-4D97-AF65-F5344CB8AC3E}">
        <p14:creationId xmlns:p14="http://schemas.microsoft.com/office/powerpoint/2010/main" val="38089781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164</a:t>
            </a:fld>
            <a:endParaRPr lang="zh-CN" altLang="en-US"/>
          </a:p>
        </p:txBody>
      </p:sp>
    </p:spTree>
    <p:extLst>
      <p:ext uri="{BB962C8B-B14F-4D97-AF65-F5344CB8AC3E}">
        <p14:creationId xmlns:p14="http://schemas.microsoft.com/office/powerpoint/2010/main" val="36377697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7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049EBCA8-7E09-44C1-AE42-93DD8798F8D1}" type="slidenum">
              <a:rPr lang="zh-CN" altLang="en-US" smtClean="0"/>
              <a:t>165</a:t>
            </a:fld>
            <a:endParaRPr lang="zh-CN" altLang="en-US"/>
          </a:p>
        </p:txBody>
      </p:sp>
    </p:spTree>
    <p:extLst>
      <p:ext uri="{BB962C8B-B14F-4D97-AF65-F5344CB8AC3E}">
        <p14:creationId xmlns:p14="http://schemas.microsoft.com/office/powerpoint/2010/main" val="37847517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a:extLst>
              <a:ext uri="{FF2B5EF4-FFF2-40B4-BE49-F238E27FC236}">
                <a16:creationId xmlns:a16="http://schemas.microsoft.com/office/drawing/2014/main" id="{5BEA5853-4DD7-4D73-BFFE-E9B6E7997B1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F70B912-EC8D-4751-ACA6-EAA5DD6F55D7}" type="slidenum">
              <a:rPr lang="en-US" altLang="zh-CN" smtClean="0">
                <a:solidFill>
                  <a:srgbClr val="000000"/>
                </a:solidFill>
                <a:latin typeface="Arial" panose="020B0604020202020204" pitchFamily="34" charset="0"/>
              </a:rPr>
              <a:pPr/>
              <a:t>166</a:t>
            </a:fld>
            <a:endParaRPr lang="en-US" altLang="zh-CN">
              <a:solidFill>
                <a:srgbClr val="000000"/>
              </a:solidFill>
              <a:latin typeface="Arial" panose="020B0604020202020204" pitchFamily="34" charset="0"/>
            </a:endParaRPr>
          </a:p>
        </p:txBody>
      </p:sp>
      <p:sp>
        <p:nvSpPr>
          <p:cNvPr id="371715" name="Rectangle 2">
            <a:extLst>
              <a:ext uri="{FF2B5EF4-FFF2-40B4-BE49-F238E27FC236}">
                <a16:creationId xmlns:a16="http://schemas.microsoft.com/office/drawing/2014/main" id="{1B96B62C-5191-4F03-B8C2-171F0D246992}"/>
              </a:ext>
            </a:extLst>
          </p:cNvPr>
          <p:cNvSpPr>
            <a:spLocks noGrp="1" noRot="1" noChangeAspect="1" noChangeArrowheads="1" noTextEdit="1"/>
          </p:cNvSpPr>
          <p:nvPr>
            <p:ph type="sldImg"/>
          </p:nvPr>
        </p:nvSpPr>
        <p:spPr>
          <a:ln/>
        </p:spPr>
      </p:sp>
      <p:sp>
        <p:nvSpPr>
          <p:cNvPr id="371716" name="Rectangle 3">
            <a:extLst>
              <a:ext uri="{FF2B5EF4-FFF2-40B4-BE49-F238E27FC236}">
                <a16:creationId xmlns:a16="http://schemas.microsoft.com/office/drawing/2014/main" id="{85231AFE-C0D3-4552-97DC-E52F048E7A45}"/>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幻灯片图像占位符 1">
            <a:extLst>
              <a:ext uri="{FF2B5EF4-FFF2-40B4-BE49-F238E27FC236}">
                <a16:creationId xmlns:a16="http://schemas.microsoft.com/office/drawing/2014/main" id="{9575C8FD-A50E-4D40-AF2D-9DD1297B7D27}"/>
              </a:ext>
            </a:extLst>
          </p:cNvPr>
          <p:cNvSpPr>
            <a:spLocks noGrp="1" noRot="1" noChangeAspect="1" noChangeArrowheads="1" noTextEdit="1"/>
          </p:cNvSpPr>
          <p:nvPr>
            <p:ph type="sldImg"/>
          </p:nvPr>
        </p:nvSpPr>
        <p:spPr>
          <a:ln/>
        </p:spPr>
      </p:sp>
      <p:sp>
        <p:nvSpPr>
          <p:cNvPr id="400387" name="备注占位符 2">
            <a:extLst>
              <a:ext uri="{FF2B5EF4-FFF2-40B4-BE49-F238E27FC236}">
                <a16:creationId xmlns:a16="http://schemas.microsoft.com/office/drawing/2014/main" id="{896FB1AA-D4BA-4668-AFA1-C297159508A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在资本家眼里，</a:t>
            </a:r>
            <a:r>
              <a:rPr lang="en-US" altLang="zh-CN" dirty="0"/>
              <a:t>m</a:t>
            </a:r>
            <a:r>
              <a:rPr lang="zh-CN" altLang="en-US" dirty="0"/>
              <a:t>是成本价格</a:t>
            </a:r>
            <a:r>
              <a:rPr lang="en-US" altLang="zh-CN" dirty="0"/>
              <a:t>K</a:t>
            </a:r>
            <a:r>
              <a:rPr lang="zh-CN" altLang="en-US" dirty="0"/>
              <a:t>的产物，不是一个工人，一个原料，还包括厂房和设备，就全部预付资本，这个时候就叫做利润。钱生钱，看不到剥削。</a:t>
            </a:r>
          </a:p>
          <a:p>
            <a:endParaRPr lang="zh-CN" altLang="en-US" dirty="0"/>
          </a:p>
        </p:txBody>
      </p:sp>
      <p:sp>
        <p:nvSpPr>
          <p:cNvPr id="400388" name="灯片编号占位符 3">
            <a:extLst>
              <a:ext uri="{FF2B5EF4-FFF2-40B4-BE49-F238E27FC236}">
                <a16:creationId xmlns:a16="http://schemas.microsoft.com/office/drawing/2014/main" id="{2B2C2C40-DA52-4778-93D4-AFA7FB4FA6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71F69B-B3F5-4087-A56B-C5A5567419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171</a:t>
            </a:fld>
            <a:endParaRPr lang="zh-CN" altLang="en-US"/>
          </a:p>
        </p:txBody>
      </p:sp>
    </p:spTree>
    <p:extLst>
      <p:ext uri="{BB962C8B-B14F-4D97-AF65-F5344CB8AC3E}">
        <p14:creationId xmlns:p14="http://schemas.microsoft.com/office/powerpoint/2010/main" val="31876934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172</a:t>
            </a:fld>
            <a:endParaRPr lang="zh-CN" altLang="en-US"/>
          </a:p>
        </p:txBody>
      </p:sp>
    </p:spTree>
    <p:extLst>
      <p:ext uri="{BB962C8B-B14F-4D97-AF65-F5344CB8AC3E}">
        <p14:creationId xmlns:p14="http://schemas.microsoft.com/office/powerpoint/2010/main" val="2837511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幻灯片图像占位符 1">
            <a:extLst>
              <a:ext uri="{FF2B5EF4-FFF2-40B4-BE49-F238E27FC236}">
                <a16:creationId xmlns:a16="http://schemas.microsoft.com/office/drawing/2014/main" id="{74F9127C-A33B-4A6A-8791-F1C13357C6F7}"/>
              </a:ext>
            </a:extLst>
          </p:cNvPr>
          <p:cNvSpPr>
            <a:spLocks noGrp="1" noRot="1" noChangeAspect="1" noChangeArrowheads="1" noTextEdit="1"/>
          </p:cNvSpPr>
          <p:nvPr>
            <p:ph type="sldImg"/>
          </p:nvPr>
        </p:nvSpPr>
        <p:spPr>
          <a:ln/>
        </p:spPr>
      </p:sp>
      <p:sp>
        <p:nvSpPr>
          <p:cNvPr id="405507" name="备注占位符 2">
            <a:extLst>
              <a:ext uri="{FF2B5EF4-FFF2-40B4-BE49-F238E27FC236}">
                <a16:creationId xmlns:a16="http://schemas.microsoft.com/office/drawing/2014/main" id="{06DDB206-9CA1-4573-925D-BA1D1173971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社会总资本（资本家投入的钱）</a:t>
            </a:r>
            <a:r>
              <a:rPr lang="en-US" altLang="zh-CN" dirty="0"/>
              <a:t>100+100</a:t>
            </a:r>
            <a:r>
              <a:rPr lang="zh-CN" altLang="en-US" dirty="0"/>
              <a:t>，剩余价值总量</a:t>
            </a:r>
            <a:r>
              <a:rPr lang="en-US" altLang="zh-CN" dirty="0"/>
              <a:t>30+10</a:t>
            </a:r>
            <a:r>
              <a:rPr lang="zh-CN" altLang="en-US" dirty="0"/>
              <a:t>，预付资本 </a:t>
            </a:r>
            <a:r>
              <a:rPr lang="en-US" altLang="zh-CN" dirty="0"/>
              <a:t>100</a:t>
            </a:r>
            <a:r>
              <a:rPr lang="zh-CN" altLang="en-US" dirty="0"/>
              <a:t>，平均利润率一定，好像我投入的钱多，获得的</a:t>
            </a:r>
            <a:r>
              <a:rPr lang="zh-CN" altLang="en-US" b="1" dirty="0">
                <a:solidFill>
                  <a:srgbClr val="FF0000"/>
                </a:solidFill>
              </a:rPr>
              <a:t>利润</a:t>
            </a:r>
            <a:r>
              <a:rPr lang="zh-CN" altLang="en-US" dirty="0"/>
              <a:t>就多，好像只跟投入的钱多和少有关。</a:t>
            </a:r>
          </a:p>
          <a:p>
            <a:endParaRPr lang="en-US" altLang="zh-CN" dirty="0"/>
          </a:p>
        </p:txBody>
      </p:sp>
      <p:sp>
        <p:nvSpPr>
          <p:cNvPr id="405508" name="灯片编号占位符 3">
            <a:extLst>
              <a:ext uri="{FF2B5EF4-FFF2-40B4-BE49-F238E27FC236}">
                <a16:creationId xmlns:a16="http://schemas.microsoft.com/office/drawing/2014/main" id="{C76BEBD6-FCC5-4F56-B842-B9BC60261FF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2A98DE0-2E8E-4244-9D4D-21867653BD78}" type="slidenum">
              <a:rPr lang="zh-CN" altLang="en-US" smtClean="0">
                <a:latin typeface="Arial" panose="020B0604020202020204" pitchFamily="34" charset="0"/>
              </a:rPr>
              <a:pPr/>
              <a:t>174</a:t>
            </a:fld>
            <a:endParaRPr lang="zh-CN" altLang="en-US">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175</a:t>
            </a:fld>
            <a:endParaRPr lang="zh-CN" altLang="en-US"/>
          </a:p>
        </p:txBody>
      </p:sp>
    </p:spTree>
    <p:extLst>
      <p:ext uri="{BB962C8B-B14F-4D97-AF65-F5344CB8AC3E}">
        <p14:creationId xmlns:p14="http://schemas.microsoft.com/office/powerpoint/2010/main" val="2885637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177</a:t>
            </a:fld>
            <a:endParaRPr lang="zh-CN" altLang="en-US"/>
          </a:p>
        </p:txBody>
      </p:sp>
    </p:spTree>
    <p:extLst>
      <p:ext uri="{BB962C8B-B14F-4D97-AF65-F5344CB8AC3E}">
        <p14:creationId xmlns:p14="http://schemas.microsoft.com/office/powerpoint/2010/main" val="347787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a:t>
            </a:fld>
            <a:endParaRPr lang="zh-CN" altLang="en-US"/>
          </a:p>
        </p:txBody>
      </p:sp>
    </p:spTree>
    <p:extLst>
      <p:ext uri="{BB962C8B-B14F-4D97-AF65-F5344CB8AC3E}">
        <p14:creationId xmlns:p14="http://schemas.microsoft.com/office/powerpoint/2010/main" val="12912338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本作“直”。本义：</a:t>
            </a:r>
            <a:r>
              <a:rPr lang="zh-CN" altLang="en-US" b="1" dirty="0"/>
              <a:t>措置，放置</a:t>
            </a:r>
            <a:r>
              <a:rPr lang="zh-CN" altLang="en-US" dirty="0"/>
              <a:t>。 价值，价钱：币～。产～。贬～。升～释义</a:t>
            </a:r>
          </a:p>
          <a:p>
            <a:r>
              <a:rPr lang="en-US" altLang="zh-CN" dirty="0"/>
              <a:t>1.</a:t>
            </a:r>
            <a:r>
              <a:rPr lang="zh-CN" altLang="en-US" dirty="0"/>
              <a:t>碰到；遇上。</a:t>
            </a:r>
            <a:r>
              <a:rPr lang="en-US" altLang="zh-CN" dirty="0"/>
              <a:t>2.</a:t>
            </a:r>
            <a:r>
              <a:rPr lang="zh-CN" altLang="en-US" dirty="0"/>
              <a:t>轮到（执行某种公务的时间）。</a:t>
            </a:r>
            <a:r>
              <a:rPr lang="en-US" altLang="zh-CN" dirty="0"/>
              <a:t>3.</a:t>
            </a:r>
            <a:r>
              <a:rPr lang="zh-CN" altLang="en-US" dirty="0"/>
              <a:t>介词。引进事情发生或存在的时间，相当于“当”“在”。</a:t>
            </a:r>
            <a:r>
              <a:rPr lang="en-US" altLang="zh-CN" dirty="0"/>
              <a:t>4.</a:t>
            </a:r>
            <a:r>
              <a:rPr lang="zh-CN" altLang="en-US" dirty="0"/>
              <a:t>商品的使用价值同价格相当。</a:t>
            </a:r>
            <a:r>
              <a:rPr lang="en-US" altLang="zh-CN" dirty="0"/>
              <a:t>5.</a:t>
            </a:r>
            <a:r>
              <a:rPr lang="zh-CN" altLang="en-US" dirty="0"/>
              <a:t>价值；价格。</a:t>
            </a:r>
            <a:r>
              <a:rPr lang="en-US" altLang="zh-CN" dirty="0"/>
              <a:t>6.</a:t>
            </a:r>
            <a:r>
              <a:rPr lang="zh-CN" altLang="en-US" dirty="0"/>
              <a:t>有价值；值得。</a:t>
            </a:r>
            <a:r>
              <a:rPr lang="en-US" altLang="zh-CN" dirty="0"/>
              <a:t>7.</a:t>
            </a:r>
            <a:r>
              <a:rPr lang="zh-CN" altLang="en-US" dirty="0"/>
              <a:t>数值。用数字表示的量或按照数学式演算所得的结果。</a:t>
            </a:r>
            <a:endParaRPr lang="en-US" altLang="zh-CN" dirty="0"/>
          </a:p>
          <a:p>
            <a:r>
              <a:rPr lang="zh-CN" altLang="en-US" dirty="0"/>
              <a:t>“殖”是形声字。小篆从歹（表示残骨），直声。隶变后楷书写作“殖”。</a:t>
            </a:r>
          </a:p>
          <a:p>
            <a:endParaRPr lang="zh-CN" altLang="en-US" dirty="0"/>
          </a:p>
          <a:p>
            <a:r>
              <a:rPr lang="en-US" altLang="zh-CN" dirty="0"/>
              <a:t>《</a:t>
            </a:r>
            <a:r>
              <a:rPr lang="zh-CN" altLang="en-US" dirty="0"/>
              <a:t>说文</a:t>
            </a:r>
            <a:r>
              <a:rPr lang="en-US" altLang="zh-CN" dirty="0"/>
              <a:t>·</a:t>
            </a:r>
            <a:r>
              <a:rPr lang="zh-CN" altLang="en-US" dirty="0"/>
              <a:t>歺部</a:t>
            </a:r>
            <a:r>
              <a:rPr lang="en-US" altLang="zh-CN" dirty="0"/>
              <a:t>》</a:t>
            </a:r>
            <a:r>
              <a:rPr lang="zh-CN" altLang="en-US" dirty="0"/>
              <a:t>：“殖，脂膏久殖也。从歺，直声。”（殖，膏油放久而腐坏。从歺，直声。）</a:t>
            </a:r>
          </a:p>
          <a:p>
            <a:endParaRPr lang="zh-CN" altLang="en-US" dirty="0"/>
          </a:p>
          <a:p>
            <a:r>
              <a:rPr lang="zh-CN" altLang="en-US" dirty="0"/>
              <a:t>“殖”的本义为脂膏因放置时间过久而变质。此义现已不用。又表示</a:t>
            </a:r>
            <a:r>
              <a:rPr lang="zh-CN" altLang="en-US" b="1" dirty="0"/>
              <a:t>生育、生长</a:t>
            </a:r>
            <a:r>
              <a:rPr lang="zh-CN" altLang="en-US" dirty="0"/>
              <a:t>。如</a:t>
            </a:r>
            <a:r>
              <a:rPr lang="en-US" altLang="zh-CN" dirty="0"/>
              <a:t>《</a:t>
            </a:r>
            <a:r>
              <a:rPr lang="zh-CN" altLang="en-US" dirty="0"/>
              <a:t>国语</a:t>
            </a:r>
            <a:r>
              <a:rPr lang="en-US" altLang="zh-CN" dirty="0"/>
              <a:t>·</a:t>
            </a:r>
            <a:r>
              <a:rPr lang="zh-CN" altLang="en-US" dirty="0"/>
              <a:t>晋语四</a:t>
            </a:r>
            <a:r>
              <a:rPr lang="en-US" altLang="zh-CN" dirty="0"/>
              <a:t>》</a:t>
            </a:r>
            <a:r>
              <a:rPr lang="zh-CN" altLang="en-US" dirty="0"/>
              <a:t>：“同姓不婚，恶不殖也。”又引申指</a:t>
            </a:r>
            <a:r>
              <a:rPr lang="zh-CN" altLang="en-US" b="1" dirty="0"/>
              <a:t>经营、增殖钱财</a:t>
            </a:r>
            <a:r>
              <a:rPr lang="zh-CN" altLang="en-US" dirty="0"/>
              <a:t>。如“货殖营生”。</a:t>
            </a:r>
          </a:p>
        </p:txBody>
      </p:sp>
      <p:sp>
        <p:nvSpPr>
          <p:cNvPr id="4" name="灯片编号占位符 3"/>
          <p:cNvSpPr>
            <a:spLocks noGrp="1"/>
          </p:cNvSpPr>
          <p:nvPr>
            <p:ph type="sldNum" sz="quarter" idx="5"/>
          </p:nvPr>
        </p:nvSpPr>
        <p:spPr/>
        <p:txBody>
          <a:bodyPr/>
          <a:lstStyle/>
          <a:p>
            <a:fld id="{54CF4A69-C878-4BA0-B01C-5074C37BAB92}" type="slidenum">
              <a:rPr lang="zh-CN" altLang="en-US" smtClean="0"/>
              <a:t>178</a:t>
            </a:fld>
            <a:endParaRPr lang="zh-CN" altLang="en-US"/>
          </a:p>
        </p:txBody>
      </p:sp>
    </p:spTree>
    <p:extLst>
      <p:ext uri="{BB962C8B-B14F-4D97-AF65-F5344CB8AC3E}">
        <p14:creationId xmlns:p14="http://schemas.microsoft.com/office/powerpoint/2010/main" val="36110287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179</a:t>
            </a:fld>
            <a:endParaRPr lang="zh-CN" altLang="en-US"/>
          </a:p>
        </p:txBody>
      </p:sp>
    </p:spTree>
    <p:extLst>
      <p:ext uri="{BB962C8B-B14F-4D97-AF65-F5344CB8AC3E}">
        <p14:creationId xmlns:p14="http://schemas.microsoft.com/office/powerpoint/2010/main" val="24132308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180</a:t>
            </a:fld>
            <a:endParaRPr lang="zh-CN" altLang="en-US"/>
          </a:p>
        </p:txBody>
      </p:sp>
    </p:spTree>
    <p:extLst>
      <p:ext uri="{BB962C8B-B14F-4D97-AF65-F5344CB8AC3E}">
        <p14:creationId xmlns:p14="http://schemas.microsoft.com/office/powerpoint/2010/main" val="946519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181</a:t>
            </a:fld>
            <a:endParaRPr lang="zh-CN" altLang="en-US"/>
          </a:p>
        </p:txBody>
      </p:sp>
    </p:spTree>
    <p:extLst>
      <p:ext uri="{BB962C8B-B14F-4D97-AF65-F5344CB8AC3E}">
        <p14:creationId xmlns:p14="http://schemas.microsoft.com/office/powerpoint/2010/main" val="3285468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182</a:t>
            </a:fld>
            <a:endParaRPr lang="zh-CN" altLang="en-US"/>
          </a:p>
        </p:txBody>
      </p:sp>
    </p:spTree>
    <p:extLst>
      <p:ext uri="{BB962C8B-B14F-4D97-AF65-F5344CB8AC3E}">
        <p14:creationId xmlns:p14="http://schemas.microsoft.com/office/powerpoint/2010/main" val="17281413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183</a:t>
            </a:fld>
            <a:endParaRPr lang="zh-CN" altLang="en-US"/>
          </a:p>
        </p:txBody>
      </p:sp>
    </p:spTree>
    <p:extLst>
      <p:ext uri="{BB962C8B-B14F-4D97-AF65-F5344CB8AC3E}">
        <p14:creationId xmlns:p14="http://schemas.microsoft.com/office/powerpoint/2010/main" val="16775002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184</a:t>
            </a:fld>
            <a:endParaRPr lang="zh-CN" altLang="en-US"/>
          </a:p>
        </p:txBody>
      </p:sp>
    </p:spTree>
    <p:extLst>
      <p:ext uri="{BB962C8B-B14F-4D97-AF65-F5344CB8AC3E}">
        <p14:creationId xmlns:p14="http://schemas.microsoft.com/office/powerpoint/2010/main" val="19392464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185</a:t>
            </a:fld>
            <a:endParaRPr lang="zh-CN" altLang="en-US"/>
          </a:p>
        </p:txBody>
      </p:sp>
    </p:spTree>
    <p:extLst>
      <p:ext uri="{BB962C8B-B14F-4D97-AF65-F5344CB8AC3E}">
        <p14:creationId xmlns:p14="http://schemas.microsoft.com/office/powerpoint/2010/main" val="42469988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186</a:t>
            </a:fld>
            <a:endParaRPr lang="zh-CN" altLang="en-US"/>
          </a:p>
        </p:txBody>
      </p:sp>
    </p:spTree>
    <p:extLst>
      <p:ext uri="{BB962C8B-B14F-4D97-AF65-F5344CB8AC3E}">
        <p14:creationId xmlns:p14="http://schemas.microsoft.com/office/powerpoint/2010/main" val="26292566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187</a:t>
            </a:fld>
            <a:endParaRPr lang="zh-CN" altLang="en-US"/>
          </a:p>
        </p:txBody>
      </p:sp>
    </p:spTree>
    <p:extLst>
      <p:ext uri="{BB962C8B-B14F-4D97-AF65-F5344CB8AC3E}">
        <p14:creationId xmlns:p14="http://schemas.microsoft.com/office/powerpoint/2010/main" val="273354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a:t>
            </a:fld>
            <a:endParaRPr lang="zh-CN" altLang="en-US"/>
          </a:p>
        </p:txBody>
      </p:sp>
    </p:spTree>
    <p:extLst>
      <p:ext uri="{BB962C8B-B14F-4D97-AF65-F5344CB8AC3E}">
        <p14:creationId xmlns:p14="http://schemas.microsoft.com/office/powerpoint/2010/main" val="15545128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192</a:t>
            </a:fld>
            <a:endParaRPr lang="zh-CN" altLang="en-US"/>
          </a:p>
        </p:txBody>
      </p:sp>
    </p:spTree>
    <p:extLst>
      <p:ext uri="{BB962C8B-B14F-4D97-AF65-F5344CB8AC3E}">
        <p14:creationId xmlns:p14="http://schemas.microsoft.com/office/powerpoint/2010/main" val="37814994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193</a:t>
            </a:fld>
            <a:endParaRPr lang="zh-CN" altLang="en-US"/>
          </a:p>
        </p:txBody>
      </p:sp>
    </p:spTree>
    <p:extLst>
      <p:ext uri="{BB962C8B-B14F-4D97-AF65-F5344CB8AC3E}">
        <p14:creationId xmlns:p14="http://schemas.microsoft.com/office/powerpoint/2010/main" val="762204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194</a:t>
            </a:fld>
            <a:endParaRPr lang="zh-CN" altLang="en-US"/>
          </a:p>
        </p:txBody>
      </p:sp>
    </p:spTree>
    <p:extLst>
      <p:ext uri="{BB962C8B-B14F-4D97-AF65-F5344CB8AC3E}">
        <p14:creationId xmlns:p14="http://schemas.microsoft.com/office/powerpoint/2010/main" val="27551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195</a:t>
            </a:fld>
            <a:endParaRPr lang="zh-CN" altLang="en-US"/>
          </a:p>
        </p:txBody>
      </p:sp>
    </p:spTree>
    <p:extLst>
      <p:ext uri="{BB962C8B-B14F-4D97-AF65-F5344CB8AC3E}">
        <p14:creationId xmlns:p14="http://schemas.microsoft.com/office/powerpoint/2010/main" val="4114963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196</a:t>
            </a:fld>
            <a:endParaRPr lang="zh-CN" altLang="en-US"/>
          </a:p>
        </p:txBody>
      </p:sp>
    </p:spTree>
    <p:extLst>
      <p:ext uri="{BB962C8B-B14F-4D97-AF65-F5344CB8AC3E}">
        <p14:creationId xmlns:p14="http://schemas.microsoft.com/office/powerpoint/2010/main" val="39548802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197</a:t>
            </a:fld>
            <a:endParaRPr lang="zh-CN" altLang="en-US"/>
          </a:p>
        </p:txBody>
      </p:sp>
    </p:spTree>
    <p:extLst>
      <p:ext uri="{BB962C8B-B14F-4D97-AF65-F5344CB8AC3E}">
        <p14:creationId xmlns:p14="http://schemas.microsoft.com/office/powerpoint/2010/main" val="506041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199</a:t>
            </a:fld>
            <a:endParaRPr lang="zh-CN" altLang="en-US"/>
          </a:p>
        </p:txBody>
      </p:sp>
    </p:spTree>
    <p:extLst>
      <p:ext uri="{BB962C8B-B14F-4D97-AF65-F5344CB8AC3E}">
        <p14:creationId xmlns:p14="http://schemas.microsoft.com/office/powerpoint/2010/main" val="25619627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201</a:t>
            </a:fld>
            <a:endParaRPr lang="zh-CN" altLang="en-US"/>
          </a:p>
        </p:txBody>
      </p:sp>
    </p:spTree>
    <p:extLst>
      <p:ext uri="{BB962C8B-B14F-4D97-AF65-F5344CB8AC3E}">
        <p14:creationId xmlns:p14="http://schemas.microsoft.com/office/powerpoint/2010/main" val="41801625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203</a:t>
            </a:fld>
            <a:endParaRPr lang="zh-CN" altLang="en-US"/>
          </a:p>
        </p:txBody>
      </p:sp>
    </p:spTree>
    <p:extLst>
      <p:ext uri="{BB962C8B-B14F-4D97-AF65-F5344CB8AC3E}">
        <p14:creationId xmlns:p14="http://schemas.microsoft.com/office/powerpoint/2010/main" val="28604270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204</a:t>
            </a:fld>
            <a:endParaRPr lang="zh-CN" altLang="en-US"/>
          </a:p>
        </p:txBody>
      </p:sp>
    </p:spTree>
    <p:extLst>
      <p:ext uri="{BB962C8B-B14F-4D97-AF65-F5344CB8AC3E}">
        <p14:creationId xmlns:p14="http://schemas.microsoft.com/office/powerpoint/2010/main" val="258584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a:t>
            </a:fld>
            <a:endParaRPr lang="zh-CN" altLang="en-US"/>
          </a:p>
        </p:txBody>
      </p:sp>
    </p:spTree>
    <p:extLst>
      <p:ext uri="{BB962C8B-B14F-4D97-AF65-F5344CB8AC3E}">
        <p14:creationId xmlns:p14="http://schemas.microsoft.com/office/powerpoint/2010/main" val="39560535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205</a:t>
            </a:fld>
            <a:endParaRPr lang="zh-CN" altLang="en-US"/>
          </a:p>
        </p:txBody>
      </p:sp>
    </p:spTree>
    <p:extLst>
      <p:ext uri="{BB962C8B-B14F-4D97-AF65-F5344CB8AC3E}">
        <p14:creationId xmlns:p14="http://schemas.microsoft.com/office/powerpoint/2010/main" val="34294643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206</a:t>
            </a:fld>
            <a:endParaRPr lang="zh-CN" altLang="en-US"/>
          </a:p>
        </p:txBody>
      </p:sp>
    </p:spTree>
    <p:extLst>
      <p:ext uri="{BB962C8B-B14F-4D97-AF65-F5344CB8AC3E}">
        <p14:creationId xmlns:p14="http://schemas.microsoft.com/office/powerpoint/2010/main" val="28307465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207</a:t>
            </a:fld>
            <a:endParaRPr lang="zh-CN" altLang="en-US"/>
          </a:p>
        </p:txBody>
      </p:sp>
    </p:spTree>
    <p:extLst>
      <p:ext uri="{BB962C8B-B14F-4D97-AF65-F5344CB8AC3E}">
        <p14:creationId xmlns:p14="http://schemas.microsoft.com/office/powerpoint/2010/main" val="384490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208</a:t>
            </a:fld>
            <a:endParaRPr lang="zh-CN" altLang="en-US"/>
          </a:p>
        </p:txBody>
      </p:sp>
    </p:spTree>
    <p:extLst>
      <p:ext uri="{BB962C8B-B14F-4D97-AF65-F5344CB8AC3E}">
        <p14:creationId xmlns:p14="http://schemas.microsoft.com/office/powerpoint/2010/main" val="24336291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209</a:t>
            </a:fld>
            <a:endParaRPr lang="zh-CN" altLang="en-US"/>
          </a:p>
        </p:txBody>
      </p:sp>
    </p:spTree>
    <p:extLst>
      <p:ext uri="{BB962C8B-B14F-4D97-AF65-F5344CB8AC3E}">
        <p14:creationId xmlns:p14="http://schemas.microsoft.com/office/powerpoint/2010/main" val="1004081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210</a:t>
            </a:fld>
            <a:endParaRPr lang="zh-CN" altLang="en-US"/>
          </a:p>
        </p:txBody>
      </p:sp>
    </p:spTree>
    <p:extLst>
      <p:ext uri="{BB962C8B-B14F-4D97-AF65-F5344CB8AC3E}">
        <p14:creationId xmlns:p14="http://schemas.microsoft.com/office/powerpoint/2010/main" val="21180440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211</a:t>
            </a:fld>
            <a:endParaRPr lang="zh-CN" altLang="en-US"/>
          </a:p>
        </p:txBody>
      </p:sp>
    </p:spTree>
    <p:extLst>
      <p:ext uri="{BB962C8B-B14F-4D97-AF65-F5344CB8AC3E}">
        <p14:creationId xmlns:p14="http://schemas.microsoft.com/office/powerpoint/2010/main" val="402319705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212</a:t>
            </a:fld>
            <a:endParaRPr lang="zh-CN" altLang="en-US"/>
          </a:p>
        </p:txBody>
      </p:sp>
    </p:spTree>
    <p:extLst>
      <p:ext uri="{BB962C8B-B14F-4D97-AF65-F5344CB8AC3E}">
        <p14:creationId xmlns:p14="http://schemas.microsoft.com/office/powerpoint/2010/main" val="12848373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213</a:t>
            </a:fld>
            <a:endParaRPr lang="zh-CN" altLang="en-US"/>
          </a:p>
        </p:txBody>
      </p:sp>
    </p:spTree>
    <p:extLst>
      <p:ext uri="{BB962C8B-B14F-4D97-AF65-F5344CB8AC3E}">
        <p14:creationId xmlns:p14="http://schemas.microsoft.com/office/powerpoint/2010/main" val="408162516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214</a:t>
            </a:fld>
            <a:endParaRPr lang="zh-CN" altLang="en-US"/>
          </a:p>
        </p:txBody>
      </p:sp>
    </p:spTree>
    <p:extLst>
      <p:ext uri="{BB962C8B-B14F-4D97-AF65-F5344CB8AC3E}">
        <p14:creationId xmlns:p14="http://schemas.microsoft.com/office/powerpoint/2010/main" val="1822473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a16="http://schemas.microsoft.com/office/drawing/2014/main" id="{DDC9236C-7148-47D4-9689-A58A2311E603}"/>
              </a:ext>
            </a:extLst>
          </p:cNvPr>
          <p:cNvSpPr>
            <a:spLocks noGrp="1" noRot="1" noChangeAspect="1" noChangeArrowheads="1" noTextEdit="1"/>
          </p:cNvSpPr>
          <p:nvPr>
            <p:ph type="sldImg"/>
          </p:nvPr>
        </p:nvSpPr>
        <p:spPr>
          <a:ln/>
        </p:spPr>
      </p:sp>
      <p:sp>
        <p:nvSpPr>
          <p:cNvPr id="151555" name="备注占位符 2">
            <a:extLst>
              <a:ext uri="{FF2B5EF4-FFF2-40B4-BE49-F238E27FC236}">
                <a16:creationId xmlns:a16="http://schemas.microsoft.com/office/drawing/2014/main" id="{708563E4-479E-4E9E-9908-07E99FF4C53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a:t>亚当</a:t>
            </a:r>
            <a:r>
              <a:rPr lang="en-US" altLang="zh-CN" b="1" dirty="0"/>
              <a:t>·</a:t>
            </a:r>
            <a:r>
              <a:rPr lang="zh-CN" altLang="en-US" b="1" dirty="0"/>
              <a:t>斯密：</a:t>
            </a:r>
            <a:endParaRPr lang="en-US" altLang="zh-CN" b="1" dirty="0"/>
          </a:p>
          <a:p>
            <a:r>
              <a:rPr lang="zh-CN" altLang="en-US" dirty="0"/>
              <a:t>在微观经济学方面，斯密的价值论把劳动看成是价值的惟一源泉，并且把每一种商品中所包含的劳动量视为是衡量交换价值的尺度，并以此为基础．通过考察自然价格和市场价格的关系．分析了竞争约束个人自利行为的作用形式和价格机制配置社会资源的运动过程。他的分配理论分析了工资、利润和地租的决定．并考察了三者之间的相互关系。他指出，利润是雇佣劳动创造的、超出工资以上的那部分剩余，但由于竞争的加剧和有利可图的投资机会减少．利润率将趋于下降：至于地租．则是土地所有者凭借其垄断权而获得的一种收入。但是．当他力图把价值论与分配论结合在一起时揾．斯密的论述有不少混乱甚至相互矛盾的观点．成为后来的学者各取所需的源泉。</a:t>
            </a:r>
            <a:endParaRPr lang="en-US" altLang="zh-CN" dirty="0"/>
          </a:p>
          <a:p>
            <a:r>
              <a:rPr lang="zh-CN" altLang="en-US" dirty="0"/>
              <a:t>理性经济人，看不见的手，每个人从私利出发，最后能获得最大多数人的最大幸福（公利）</a:t>
            </a:r>
            <a:r>
              <a:rPr lang="en-US" altLang="zh-CN" dirty="0"/>
              <a:t>——</a:t>
            </a:r>
            <a:r>
              <a:rPr lang="zh-CN" altLang="en-US" dirty="0"/>
              <a:t>商业社会，小商小贩统治的社会发展阶段。简单协作、工场手工业</a:t>
            </a:r>
            <a:r>
              <a:rPr lang="en-US" altLang="zh-CN" dirty="0"/>
              <a:t>-</a:t>
            </a:r>
            <a:r>
              <a:rPr lang="zh-CN" altLang="en-US" dirty="0"/>
              <a:t>机器大工业。</a:t>
            </a:r>
            <a:endParaRPr lang="en-US" altLang="zh-CN" dirty="0"/>
          </a:p>
          <a:p>
            <a:endParaRPr lang="en-US" altLang="zh-CN" dirty="0"/>
          </a:p>
          <a:p>
            <a:r>
              <a:rPr lang="zh-CN" altLang="en-US" b="1" dirty="0"/>
              <a:t>李嘉图：</a:t>
            </a:r>
            <a:r>
              <a:rPr lang="en-US" altLang="zh-CN" b="1" dirty="0"/>
              <a:t>1817</a:t>
            </a:r>
            <a:r>
              <a:rPr lang="zh-CN" altLang="en-US" b="1" dirty="0"/>
              <a:t>年发表</a:t>
            </a:r>
            <a:r>
              <a:rPr lang="en-US" altLang="zh-CN" b="1" dirty="0"/>
              <a:t>《</a:t>
            </a:r>
            <a:r>
              <a:rPr lang="zh-CN" altLang="en-US" b="1" dirty="0"/>
              <a:t>政治经济学及赋税原理</a:t>
            </a:r>
            <a:r>
              <a:rPr lang="en-US" altLang="zh-CN" b="1" dirty="0"/>
              <a:t>》</a:t>
            </a:r>
          </a:p>
          <a:p>
            <a:r>
              <a:rPr lang="zh-CN" altLang="en-US" dirty="0"/>
              <a:t>李嘉图以边沁的功利主义为出发点，建立起了以劳动价值论为基础，以分配论为中心的理论体系。他继承了斯密理论中的科学因素，坚持商品价值由生产中所耗费的劳动决定的原理，并批评了斯密价值论中的错误。他提出决定价值的劳动是社会必要劳动，决定商品价值的不仅有活劳动，还有投在生产资料中的劳动。他认为全部价值由劳动产生，并在</a:t>
            </a:r>
            <a:r>
              <a:rPr lang="en-US" altLang="zh-CN" dirty="0"/>
              <a:t>3</a:t>
            </a:r>
            <a:r>
              <a:rPr lang="zh-CN" altLang="en-US" dirty="0"/>
              <a:t>个阶级间分配：工资由工人的必要生活资料的价值决定，利润是工资以上的余额，地租是工资和利润以上的余额。由此说明了工资和利润、利润和地租的对立，从而实际上揭示了无产阶级和资产阶级、资产阶级和地主阶级之间的对立。他还论述了货币流通量的规律、对外贸易中的比较成本学说等。但他把资本主义制度看作永恒的，只注意经济范畴的数量关系，在方法论上又有形而上学的缺陷，因而不能在价值规律基础上说明资本和劳动的交换、等量资本获等量利润等，这两大难题最终导致李嘉图理论体系的解体。他的理论达到资产阶级界限内的高峰，对后来的经济思想有重大影响。</a:t>
            </a:r>
            <a:endParaRPr lang="en-US" altLang="zh-CN" dirty="0"/>
          </a:p>
          <a:p>
            <a:endParaRPr lang="en-US" altLang="zh-CN" dirty="0"/>
          </a:p>
          <a:p>
            <a:r>
              <a:rPr lang="zh-CN" altLang="en-US" b="1" dirty="0"/>
              <a:t>马尔萨斯：</a:t>
            </a:r>
            <a:endParaRPr lang="en-US" altLang="zh-CN" b="1" dirty="0"/>
          </a:p>
          <a:p>
            <a:r>
              <a:rPr lang="zh-CN" altLang="en-US" dirty="0"/>
              <a:t>在</a:t>
            </a:r>
            <a:r>
              <a:rPr lang="en-US" altLang="zh-CN" dirty="0"/>
              <a:t>《</a:t>
            </a:r>
            <a:r>
              <a:rPr lang="zh-CN" altLang="en-US" dirty="0"/>
              <a:t>人口论</a:t>
            </a:r>
            <a:r>
              <a:rPr lang="en-US" altLang="zh-CN" dirty="0"/>
              <a:t>》</a:t>
            </a:r>
            <a:r>
              <a:rPr lang="zh-CN" altLang="en-US" dirty="0"/>
              <a:t>（</a:t>
            </a:r>
            <a:r>
              <a:rPr lang="en-US" altLang="zh-CN" dirty="0"/>
              <a:t>1798</a:t>
            </a:r>
            <a:r>
              <a:rPr lang="zh-CN" altLang="en-US" dirty="0"/>
              <a:t>）中指出：人口按几何级数增长而生活资源只能按算术级数增长，所以不可避免地要导致饥馑、战争和疾病；呼吁采取果断措施，遏制人口出生率。其理论对李嘉图产生过影响。</a:t>
            </a:r>
            <a:endParaRPr lang="en-US" altLang="zh-CN" dirty="0"/>
          </a:p>
          <a:p>
            <a:r>
              <a:rPr lang="zh-CN" altLang="en-US" dirty="0"/>
              <a:t>人口学原理的基本思想是：如没有限制，人口是呈指数速率（即：</a:t>
            </a:r>
            <a:r>
              <a:rPr lang="en-US" altLang="zh-CN" dirty="0"/>
              <a:t>2</a:t>
            </a:r>
            <a:r>
              <a:rPr lang="zh-CN" altLang="en-US" dirty="0"/>
              <a:t>，</a:t>
            </a:r>
            <a:r>
              <a:rPr lang="en-US" altLang="zh-CN" dirty="0"/>
              <a:t>4</a:t>
            </a:r>
            <a:r>
              <a:rPr lang="zh-CN" altLang="en-US" dirty="0"/>
              <a:t>，</a:t>
            </a:r>
            <a:r>
              <a:rPr lang="en-US" altLang="zh-CN" dirty="0"/>
              <a:t>8</a:t>
            </a:r>
            <a:r>
              <a:rPr lang="zh-CN" altLang="en-US" dirty="0"/>
              <a:t>，</a:t>
            </a:r>
            <a:r>
              <a:rPr lang="en-US" altLang="zh-CN" dirty="0"/>
              <a:t>16</a:t>
            </a:r>
            <a:r>
              <a:rPr lang="zh-CN" altLang="en-US" dirty="0"/>
              <a:t>，</a:t>
            </a:r>
            <a:r>
              <a:rPr lang="en-US" altLang="zh-CN" dirty="0"/>
              <a:t>32</a:t>
            </a:r>
            <a:r>
              <a:rPr lang="zh-CN" altLang="en-US" dirty="0"/>
              <a:t>，</a:t>
            </a:r>
            <a:r>
              <a:rPr lang="en-US" altLang="zh-CN" dirty="0"/>
              <a:t>64</a:t>
            </a:r>
            <a:r>
              <a:rPr lang="zh-CN" altLang="en-US" dirty="0"/>
              <a:t>，</a:t>
            </a:r>
            <a:r>
              <a:rPr lang="en-US" altLang="zh-CN" dirty="0"/>
              <a:t>128</a:t>
            </a:r>
            <a:r>
              <a:rPr lang="zh-CN" altLang="en-US" dirty="0"/>
              <a:t>等）增长，而食物供应呈</a:t>
            </a:r>
            <a:r>
              <a:rPr lang="zh-CN" altLang="en-US" b="1" dirty="0"/>
              <a:t>线性</a:t>
            </a:r>
            <a:r>
              <a:rPr lang="zh-CN" altLang="en-US" dirty="0"/>
              <a:t>速率（即：</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等）增长。注意：马尔萨斯使用的相对应术语是几何和算术。</a:t>
            </a:r>
          </a:p>
          <a:p>
            <a:r>
              <a:rPr lang="zh-CN" altLang="en-US" dirty="0"/>
              <a:t>只有自然原因（事故和衰老），灾难（战争，瘟疫，及各类饥荒），道德限制和罪恶（马尔萨斯所指包括杀婴，谋杀，节育和同性恋）能够限制人口的过度增长。</a:t>
            </a:r>
            <a:endParaRPr lang="en-US" altLang="zh-CN" dirty="0"/>
          </a:p>
          <a:p>
            <a:endParaRPr lang="en-US" altLang="zh-CN" dirty="0"/>
          </a:p>
          <a:p>
            <a:r>
              <a:rPr lang="zh-CN" altLang="en-US" b="1" dirty="0">
                <a:solidFill>
                  <a:srgbClr val="FF0000"/>
                </a:solidFill>
              </a:rPr>
              <a:t>西斯蒙第：</a:t>
            </a:r>
            <a:endParaRPr lang="en-US" altLang="zh-CN" b="1" dirty="0">
              <a:solidFill>
                <a:srgbClr val="FF0000"/>
              </a:solidFill>
            </a:endParaRPr>
          </a:p>
          <a:p>
            <a:r>
              <a:rPr lang="zh-CN" altLang="en-US" b="1" dirty="0"/>
              <a:t>法国</a:t>
            </a:r>
            <a:r>
              <a:rPr lang="zh-CN" altLang="en-US" dirty="0"/>
              <a:t>古典政治经济学的完成者，经济浪漫主义的奠基人。</a:t>
            </a:r>
            <a:endParaRPr lang="en-US" altLang="zh-CN" dirty="0"/>
          </a:p>
          <a:p>
            <a:r>
              <a:rPr lang="zh-CN" altLang="en-US" b="1" dirty="0">
                <a:solidFill>
                  <a:srgbClr val="FF0000"/>
                </a:solidFill>
              </a:rPr>
              <a:t>否认自由经济主义</a:t>
            </a:r>
          </a:p>
          <a:p>
            <a:r>
              <a:rPr lang="zh-CN" altLang="en-US" dirty="0"/>
              <a:t>西斯蒙第是第一个和经济自由主义传统决裂的经济学家。他认为，经济自由主义给社会带来了灾难，私人利益的自由发展经常损害公共利益。他要求依靠国家政策来调节社会经济生活，以代替经济自由主义。他是在法国主张实行工厂法的第一个人。</a:t>
            </a:r>
          </a:p>
          <a:p>
            <a:r>
              <a:rPr lang="zh-CN" altLang="en-US" dirty="0"/>
              <a:t>西斯蒙第对分配制度作了批判。他比英国古典经济学前进了一步，确认企业家所得的报酬通常来自对工人的掠夺。他认为自由竞争造成了社会两级分化，富者愈富，贫者愈贫。他是提出经济发展中社会两极分化的第一人。西斯蒙第是</a:t>
            </a:r>
            <a:r>
              <a:rPr lang="zh-CN" altLang="en-US" b="1" dirty="0"/>
              <a:t>从分配角度来说明劳资关系的。</a:t>
            </a:r>
            <a:endParaRPr lang="en-US" altLang="zh-CN" b="1" dirty="0"/>
          </a:p>
          <a:p>
            <a:endParaRPr lang="en-US" altLang="zh-CN" b="1" dirty="0"/>
          </a:p>
          <a:p>
            <a:r>
              <a:rPr lang="zh-CN" altLang="en-US" b="1" dirty="0"/>
              <a:t>经济危机的必然性</a:t>
            </a:r>
          </a:p>
          <a:p>
            <a:r>
              <a:rPr lang="zh-CN" altLang="en-US" dirty="0"/>
              <a:t>萨伊、李嘉图等人，从“商品购买商品”这一错误公式出发，否定经济危机。西斯蒙第则阐述了经济危机的必然性，这是西斯蒙第的科学功绩，他把它归结为消费不足。西斯蒙第强调生产应服从于消费，消费是生产的动力和目的。他认为，生产无限的扩大</a:t>
            </a:r>
            <a:r>
              <a:rPr lang="en-US" altLang="zh-CN" dirty="0"/>
              <a:t>,</a:t>
            </a:r>
            <a:r>
              <a:rPr lang="zh-CN" altLang="en-US" dirty="0"/>
              <a:t>但由于不合理的分配制度</a:t>
            </a:r>
            <a:r>
              <a:rPr lang="en-US" altLang="zh-CN" dirty="0"/>
              <a:t>,</a:t>
            </a:r>
            <a:r>
              <a:rPr lang="zh-CN" altLang="en-US" dirty="0"/>
              <a:t>使劳动生产者收入不足</a:t>
            </a:r>
            <a:r>
              <a:rPr lang="en-US" altLang="zh-CN" dirty="0"/>
              <a:t>,</a:t>
            </a:r>
            <a:r>
              <a:rPr lang="zh-CN" altLang="en-US" dirty="0"/>
              <a:t>从而使国内市场日益缩小，产品实现受到阻碍</a:t>
            </a:r>
            <a:r>
              <a:rPr lang="en-US" altLang="zh-CN" dirty="0"/>
              <a:t>,</a:t>
            </a:r>
            <a:r>
              <a:rPr lang="zh-CN" altLang="en-US" dirty="0"/>
              <a:t>导致生产过剩的经济危机的必然爆发。西斯蒙第还指出，今年的产品是以去年的收入支付的，在生产不断扩大的情况下，今年的产品总是超过去年的收入。生产和收入失调所表现的消费不足更为严重，经济危机更是不可避免。西斯蒙第指出，正是由于消费不足而产生的生产和消费之间的矛盾，使得经济危机成为不可避免。</a:t>
            </a:r>
          </a:p>
          <a:p>
            <a:r>
              <a:rPr lang="zh-CN" altLang="en-US" b="1" dirty="0"/>
              <a:t>资本主义社会的替代</a:t>
            </a:r>
          </a:p>
          <a:p>
            <a:r>
              <a:rPr lang="zh-CN" altLang="en-US" dirty="0"/>
              <a:t>西斯蒙第试图建立符合于小生产者利益的社会以代替资本主义社会，他把宗法式的农民经济和城市手工业理想化，并把它和资本主义经济对立起来。但他并不想完全回到中世纪状态中去，他要求用宗法和行会原则来组织社会经济</a:t>
            </a:r>
            <a:r>
              <a:rPr lang="en-US" altLang="zh-CN" dirty="0"/>
              <a:t>,</a:t>
            </a:r>
            <a:r>
              <a:rPr lang="zh-CN" altLang="en-US" dirty="0"/>
              <a:t>以节制资本主义社会。他希望把城乡中的资本主义企业都分散成为数众多的小农场和小作坊。为了实现他的理想，西斯蒙第求助于法律。他要求法律在资本家和工人之间实行“完全合理的裁判”，要求法律促进遗产的分散，保证工人能够分享利润。西斯蒙第认为，这样一来私人利益就有一个正确的发展方向，由私人利益而给社会带来的不幸就可以得到弥补。 </a:t>
            </a:r>
            <a:endParaRPr lang="en-US" altLang="zh-CN" dirty="0"/>
          </a:p>
          <a:p>
            <a:endParaRPr lang="en-US" altLang="zh-CN" dirty="0"/>
          </a:p>
          <a:p>
            <a:endParaRPr lang="en-US" altLang="zh-CN" dirty="0"/>
          </a:p>
          <a:p>
            <a:endParaRPr lang="zh-CN" altLang="en-US" dirty="0"/>
          </a:p>
        </p:txBody>
      </p:sp>
      <p:sp>
        <p:nvSpPr>
          <p:cNvPr id="151556" name="灯片编号占位符 3">
            <a:extLst>
              <a:ext uri="{FF2B5EF4-FFF2-40B4-BE49-F238E27FC236}">
                <a16:creationId xmlns:a16="http://schemas.microsoft.com/office/drawing/2014/main" id="{98CF6381-18DA-49F9-B6FD-E51DE8BDFC1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D92908-8F1D-4DA1-973A-7A274A4E82B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215</a:t>
            </a:fld>
            <a:endParaRPr lang="zh-CN" altLang="en-US"/>
          </a:p>
        </p:txBody>
      </p:sp>
    </p:spTree>
    <p:extLst>
      <p:ext uri="{BB962C8B-B14F-4D97-AF65-F5344CB8AC3E}">
        <p14:creationId xmlns:p14="http://schemas.microsoft.com/office/powerpoint/2010/main" val="42553831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auto">
              <a:lnSpc>
                <a:spcPct val="150000"/>
              </a:lnSpc>
            </a:pPr>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216</a:t>
            </a:fld>
            <a:endParaRPr lang="zh-CN" altLang="en-US"/>
          </a:p>
        </p:txBody>
      </p:sp>
    </p:spTree>
    <p:extLst>
      <p:ext uri="{BB962C8B-B14F-4D97-AF65-F5344CB8AC3E}">
        <p14:creationId xmlns:p14="http://schemas.microsoft.com/office/powerpoint/2010/main" val="8649125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217</a:t>
            </a:fld>
            <a:endParaRPr lang="zh-CN" altLang="en-US"/>
          </a:p>
        </p:txBody>
      </p:sp>
    </p:spTree>
    <p:extLst>
      <p:ext uri="{BB962C8B-B14F-4D97-AF65-F5344CB8AC3E}">
        <p14:creationId xmlns:p14="http://schemas.microsoft.com/office/powerpoint/2010/main" val="165905730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7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049EBCA8-7E09-44C1-AE42-93DD8798F8D1}" type="slidenum">
              <a:rPr lang="zh-CN" altLang="en-US" smtClean="0"/>
              <a:t>218</a:t>
            </a:fld>
            <a:endParaRPr lang="zh-CN" altLang="en-US"/>
          </a:p>
        </p:txBody>
      </p:sp>
    </p:spTree>
    <p:extLst>
      <p:ext uri="{BB962C8B-B14F-4D97-AF65-F5344CB8AC3E}">
        <p14:creationId xmlns:p14="http://schemas.microsoft.com/office/powerpoint/2010/main" val="6477601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219</a:t>
            </a:fld>
            <a:endParaRPr lang="zh-CN" altLang="en-US"/>
          </a:p>
        </p:txBody>
      </p:sp>
    </p:spTree>
    <p:extLst>
      <p:ext uri="{BB962C8B-B14F-4D97-AF65-F5344CB8AC3E}">
        <p14:creationId xmlns:p14="http://schemas.microsoft.com/office/powerpoint/2010/main" val="31192922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两党制，是指在一个资本主义国家中，由两个势均力敌的政党通过竞选取得议会多数席位，或者赢得总统选举的胜利而轮流执掌政权的政党制度。是指一国内两大政党轮流执政的政治制度，并不是说实行两党制的国家内只存在两个政党。</a:t>
            </a:r>
          </a:p>
          <a:p>
            <a:endParaRPr lang="zh-CN" altLang="en-US" dirty="0"/>
          </a:p>
          <a:p>
            <a:r>
              <a:rPr lang="zh-CN" altLang="en-US" dirty="0"/>
              <a:t>早在内战前夕，美国就形成了共和党和民主党两大政党，当时两党之间 存在本质区别。但随着垄断组织的形成和工人运动、农民运动的发展，这两 个政党的差别基本消失，成为代表资产阶级内部两个不同集团利益的政党。 到</a:t>
            </a:r>
            <a:r>
              <a:rPr lang="en-US" altLang="zh-CN" dirty="0"/>
              <a:t>19</a:t>
            </a:r>
            <a:r>
              <a:rPr lang="zh-CN" altLang="en-US" dirty="0"/>
              <a:t>世纪晚期，美国最终形成了“两党制”。共和党和民主党轮流执政。两 大政党不但是垄断资本的工具，而且也成为政客们追求官职的手段。两党制度的形成在很大程度上保障了资产阶级内部的民主，在一定程度上有利于选民的利益。</a:t>
            </a:r>
          </a:p>
          <a:p>
            <a:endParaRPr lang="zh-CN" altLang="en-US" dirty="0"/>
          </a:p>
          <a:p>
            <a:r>
              <a:rPr lang="zh-CN" altLang="en-US" dirty="0"/>
              <a:t>美国是一个标榜宪法至上的国家，两党民主被吹嘘为美国民主的精髓与光荣。然而有趣的是美国宪法并没有规定政党的地位，美国早期领导人对政党都不抱好感，厌恶政党政治，认为政党代表小集团利益，认定政党就是阴谋、腐败、分裂、党争的同义词。美国开国总统华盛顿曾告诫人民要以最严肃的态度反对党派精神，认为党派精神是“政府的最危险的敌人”。在他的</a:t>
            </a:r>
            <a:r>
              <a:rPr lang="en-US" altLang="zh-CN" dirty="0"/>
              <a:t>《</a:t>
            </a:r>
            <a:r>
              <a:rPr lang="zh-CN" altLang="en-US" dirty="0"/>
              <a:t>告别演说</a:t>
            </a:r>
            <a:r>
              <a:rPr lang="en-US" altLang="zh-CN" dirty="0"/>
              <a:t>》</a:t>
            </a:r>
            <a:r>
              <a:rPr lang="zh-CN" altLang="en-US" dirty="0"/>
              <a:t>中，还一再提醒他的同胞们要谨防党争和派系倾扎破坏美国的民主政治，警告党争会酿成一场大火，把这一切都烧光。杰斐逊说：“如果非同一个政党一起就不能进天堂，我宁愿永不进天堂。“</a:t>
            </a:r>
          </a:p>
          <a:p>
            <a:endParaRPr lang="zh-CN" altLang="en-US" dirty="0"/>
          </a:p>
          <a:p>
            <a:r>
              <a:rPr lang="zh-CN" altLang="en-US" dirty="0"/>
              <a:t>但是，在实际政治发展过程中，两党制却逐渐发展起来，成为美国一项极为重要的、不成文的宪政制度。美国的两党</a:t>
            </a:r>
            <a:r>
              <a:rPr lang="zh-CN" altLang="en-US" b="1" dirty="0"/>
              <a:t>共和党和民主党</a:t>
            </a:r>
            <a:r>
              <a:rPr lang="zh-CN" altLang="en-US" dirty="0"/>
              <a:t>，谁成为执政党取决于谁的总统候选人在总统选举中获胜。至于在议会中是否成为多数并不重要。</a:t>
            </a:r>
            <a:endParaRPr lang="en-US" altLang="zh-CN" dirty="0"/>
          </a:p>
          <a:p>
            <a:endParaRPr lang="en-US" altLang="zh-CN" dirty="0"/>
          </a:p>
          <a:p>
            <a:r>
              <a:rPr lang="zh-CN" altLang="en-US" dirty="0"/>
              <a:t>拿大政党制度跟加拿大的其他机构一样</a:t>
            </a:r>
            <a:r>
              <a:rPr lang="en-US" altLang="zh-CN" dirty="0"/>
              <a:t>,</a:t>
            </a:r>
            <a:r>
              <a:rPr lang="zh-CN" altLang="en-US" dirty="0"/>
              <a:t>是按英国模式建立起来的。像英国一样</a:t>
            </a:r>
            <a:r>
              <a:rPr lang="en-US" altLang="zh-CN" dirty="0"/>
              <a:t>,</a:t>
            </a:r>
            <a:r>
              <a:rPr lang="zh-CN" altLang="en-US" dirty="0"/>
              <a:t>加拿大实行两党制。它们是自由党和保守党</a:t>
            </a:r>
            <a:r>
              <a:rPr lang="en-US" altLang="zh-CN" dirty="0"/>
              <a:t>(</a:t>
            </a:r>
            <a:r>
              <a:rPr lang="zh-CN" altLang="en-US" dirty="0"/>
              <a:t>现称为进步保守党</a:t>
            </a:r>
            <a:r>
              <a:rPr lang="en-US" altLang="zh-CN" dirty="0"/>
              <a:t>)</a:t>
            </a:r>
            <a:r>
              <a:rPr lang="zh-CN" altLang="en-US" dirty="0"/>
              <a:t>。</a:t>
            </a:r>
            <a:endParaRPr lang="en-US" altLang="zh-CN" dirty="0"/>
          </a:p>
          <a:p>
            <a:r>
              <a:rPr lang="zh-CN" altLang="en-US" dirty="0"/>
              <a:t>多党制</a:t>
            </a:r>
            <a:r>
              <a:rPr lang="en-US" altLang="zh-CN" dirty="0"/>
              <a:t>(Multiparty system)</a:t>
            </a:r>
            <a:r>
              <a:rPr lang="zh-CN" altLang="en-US" dirty="0"/>
              <a:t>是某些资本主义国家多党并立、互争政权的政治制度。各政党可以单独或联合参加议会选举或总统选举。由在议会中占多数席位的一个或几个政党联合组织政府，参加政府的政党即为执政党或在朝党</a:t>
            </a:r>
            <a:r>
              <a:rPr lang="en-US" altLang="zh-CN" dirty="0"/>
              <a:t>;</a:t>
            </a:r>
            <a:r>
              <a:rPr lang="zh-CN" altLang="en-US" dirty="0"/>
              <a:t>只有少数议席、不参加政府的政党则为在野党，起某种监督政府并牵制其活动的作用。多党制最早出现在法国，自</a:t>
            </a:r>
            <a:r>
              <a:rPr lang="en-US" altLang="zh-CN" b="1" dirty="0"/>
              <a:t>1870</a:t>
            </a:r>
            <a:r>
              <a:rPr lang="zh-CN" altLang="en-US" b="1" dirty="0"/>
              <a:t>年</a:t>
            </a:r>
            <a:r>
              <a:rPr lang="en-US" altLang="zh-CN" b="1" dirty="0"/>
              <a:t>9</a:t>
            </a:r>
            <a:r>
              <a:rPr lang="zh-CN" altLang="en-US" b="1" dirty="0"/>
              <a:t>月</a:t>
            </a:r>
            <a:r>
              <a:rPr lang="en-US" altLang="zh-CN" b="1" dirty="0"/>
              <a:t>4</a:t>
            </a:r>
            <a:r>
              <a:rPr lang="zh-CN" altLang="en-US" b="1" dirty="0"/>
              <a:t>日法兰西第三共和国</a:t>
            </a:r>
            <a:r>
              <a:rPr lang="zh-CN" altLang="en-US" dirty="0"/>
              <a:t>成立，基本上实行多党制。此外，意大利、比利时、丹麦、荷兰、挪威等国，也实行多党制。日本，中国台湾也实行多党制，但以其第一大党自由民主党长期执政为特点。多党制是资本主义民主政治制度的一种表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220</a:t>
            </a:fld>
            <a:endParaRPr lang="zh-CN" altLang="en-US"/>
          </a:p>
        </p:txBody>
      </p:sp>
    </p:spTree>
    <p:extLst>
      <p:ext uri="{BB962C8B-B14F-4D97-AF65-F5344CB8AC3E}">
        <p14:creationId xmlns:p14="http://schemas.microsoft.com/office/powerpoint/2010/main" val="534122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221</a:t>
            </a:fld>
            <a:endParaRPr lang="zh-CN" altLang="en-US"/>
          </a:p>
        </p:txBody>
      </p:sp>
    </p:spTree>
    <p:extLst>
      <p:ext uri="{BB962C8B-B14F-4D97-AF65-F5344CB8AC3E}">
        <p14:creationId xmlns:p14="http://schemas.microsoft.com/office/powerpoint/2010/main" val="20876236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222</a:t>
            </a:fld>
            <a:endParaRPr lang="zh-CN" altLang="en-US"/>
          </a:p>
        </p:txBody>
      </p:sp>
    </p:spTree>
    <p:extLst>
      <p:ext uri="{BB962C8B-B14F-4D97-AF65-F5344CB8AC3E}">
        <p14:creationId xmlns:p14="http://schemas.microsoft.com/office/powerpoint/2010/main" val="30876878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7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049EBCA8-7E09-44C1-AE42-93DD8798F8D1}" type="slidenum">
              <a:rPr lang="zh-CN" altLang="en-US" smtClean="0"/>
              <a:t>223</a:t>
            </a:fld>
            <a:endParaRPr lang="zh-CN" altLang="en-US"/>
          </a:p>
        </p:txBody>
      </p:sp>
    </p:spTree>
    <p:extLst>
      <p:ext uri="{BB962C8B-B14F-4D97-AF65-F5344CB8AC3E}">
        <p14:creationId xmlns:p14="http://schemas.microsoft.com/office/powerpoint/2010/main" val="3928510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224</a:t>
            </a:fld>
            <a:endParaRPr lang="zh-CN" altLang="en-US"/>
          </a:p>
        </p:txBody>
      </p:sp>
    </p:spTree>
    <p:extLst>
      <p:ext uri="{BB962C8B-B14F-4D97-AF65-F5344CB8AC3E}">
        <p14:creationId xmlns:p14="http://schemas.microsoft.com/office/powerpoint/2010/main" val="2145446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a:extLst>
              <a:ext uri="{FF2B5EF4-FFF2-40B4-BE49-F238E27FC236}">
                <a16:creationId xmlns:a16="http://schemas.microsoft.com/office/drawing/2014/main" id="{8A069BE8-43D1-4A31-8EB8-5B6D01952A95}"/>
              </a:ext>
            </a:extLst>
          </p:cNvPr>
          <p:cNvSpPr>
            <a:spLocks noGrp="1" noRot="1" noChangeAspect="1" noChangeArrowheads="1" noTextEdit="1"/>
          </p:cNvSpPr>
          <p:nvPr>
            <p:ph type="sldImg"/>
          </p:nvPr>
        </p:nvSpPr>
        <p:spPr>
          <a:ln/>
        </p:spPr>
      </p:sp>
      <p:sp>
        <p:nvSpPr>
          <p:cNvPr id="153603" name="备注占位符 2">
            <a:extLst>
              <a:ext uri="{FF2B5EF4-FFF2-40B4-BE49-F238E27FC236}">
                <a16:creationId xmlns:a16="http://schemas.microsoft.com/office/drawing/2014/main" id="{B46EE785-BBFD-4D8A-B9D3-A8BB54E37C3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4" name="灯片编号占位符 3">
            <a:extLst>
              <a:ext uri="{FF2B5EF4-FFF2-40B4-BE49-F238E27FC236}">
                <a16:creationId xmlns:a16="http://schemas.microsoft.com/office/drawing/2014/main" id="{48D82806-A8D4-471F-BC64-D9AE5EA099A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8050BE-FDD4-4D98-8A7C-C14A6DB6980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225</a:t>
            </a:fld>
            <a:endParaRPr lang="zh-CN" altLang="en-US"/>
          </a:p>
        </p:txBody>
      </p:sp>
    </p:spTree>
    <p:extLst>
      <p:ext uri="{BB962C8B-B14F-4D97-AF65-F5344CB8AC3E}">
        <p14:creationId xmlns:p14="http://schemas.microsoft.com/office/powerpoint/2010/main" val="1882470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226</a:t>
            </a:fld>
            <a:endParaRPr lang="zh-CN" altLang="en-US"/>
          </a:p>
        </p:txBody>
      </p:sp>
    </p:spTree>
    <p:extLst>
      <p:ext uri="{BB962C8B-B14F-4D97-AF65-F5344CB8AC3E}">
        <p14:creationId xmlns:p14="http://schemas.microsoft.com/office/powerpoint/2010/main" val="21157097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227</a:t>
            </a:fld>
            <a:endParaRPr lang="zh-CN" altLang="en-US"/>
          </a:p>
        </p:txBody>
      </p:sp>
    </p:spTree>
    <p:extLst>
      <p:ext uri="{BB962C8B-B14F-4D97-AF65-F5344CB8AC3E}">
        <p14:creationId xmlns:p14="http://schemas.microsoft.com/office/powerpoint/2010/main" val="42872350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周一班级</a:t>
            </a:r>
            <a:r>
              <a:rPr lang="en-US" altLang="zh-CN" dirty="0"/>
              <a:t>20231205</a:t>
            </a: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231</a:t>
            </a:fld>
            <a:endParaRPr lang="zh-CN" altLang="en-US"/>
          </a:p>
        </p:txBody>
      </p:sp>
    </p:spTree>
    <p:extLst>
      <p:ext uri="{BB962C8B-B14F-4D97-AF65-F5344CB8AC3E}">
        <p14:creationId xmlns:p14="http://schemas.microsoft.com/office/powerpoint/2010/main" val="39694206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233</a:t>
            </a:fld>
            <a:endParaRPr lang="zh-CN" altLang="en-US"/>
          </a:p>
        </p:txBody>
      </p:sp>
    </p:spTree>
    <p:extLst>
      <p:ext uri="{BB962C8B-B14F-4D97-AF65-F5344CB8AC3E}">
        <p14:creationId xmlns:p14="http://schemas.microsoft.com/office/powerpoint/2010/main" val="34196743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54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45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buFont typeface="Arial" panose="020B0604020202020204" pitchFamily="34" charset="0"/>
              <a:buNone/>
            </a:pPr>
            <a:fld id="{77DA26B7-1D37-F443-A54B-19EA61DC7C31}" type="slidenum">
              <a:rPr lang="zh-CN" altLang="en-US">
                <a:solidFill>
                  <a:srgbClr val="000000"/>
                </a:solidFill>
                <a:latin typeface="Calibri" panose="020F0502020204030204" pitchFamily="34" charset="0"/>
                <a:ea typeface="微软雅黑" panose="020B0503020204020204" charset="-122"/>
              </a:rPr>
              <a:t>234</a:t>
            </a:fld>
            <a:endParaRPr lang="zh-CN" altLang="en-US">
              <a:solidFill>
                <a:srgbClr val="000000"/>
              </a:solidFill>
              <a:latin typeface="Calibri" panose="020F0502020204030204" pitchFamily="34" charset="0"/>
              <a:ea typeface="微软雅黑" panose="020B0503020204020204" charset="-122"/>
            </a:endParaRPr>
          </a:p>
        </p:txBody>
      </p:sp>
    </p:spTree>
    <p:extLst>
      <p:ext uri="{BB962C8B-B14F-4D97-AF65-F5344CB8AC3E}">
        <p14:creationId xmlns:p14="http://schemas.microsoft.com/office/powerpoint/2010/main" val="35392481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235</a:t>
            </a:fld>
            <a:endParaRPr lang="zh-CN" altLang="en-US"/>
          </a:p>
        </p:txBody>
      </p:sp>
    </p:spTree>
    <p:extLst>
      <p:ext uri="{BB962C8B-B14F-4D97-AF65-F5344CB8AC3E}">
        <p14:creationId xmlns:p14="http://schemas.microsoft.com/office/powerpoint/2010/main" val="11565942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236</a:t>
            </a:fld>
            <a:endParaRPr lang="zh-CN" altLang="en-US"/>
          </a:p>
        </p:txBody>
      </p:sp>
    </p:spTree>
    <p:extLst>
      <p:ext uri="{BB962C8B-B14F-4D97-AF65-F5344CB8AC3E}">
        <p14:creationId xmlns:p14="http://schemas.microsoft.com/office/powerpoint/2010/main" val="7612825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74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47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buFont typeface="Arial" panose="020B0604020202020204" pitchFamily="34" charset="0"/>
              <a:buNone/>
            </a:pPr>
            <a:fld id="{EF1237E1-CF5A-864C-87BD-31C8B1B0E6A9}" type="slidenum">
              <a:rPr lang="zh-CN" altLang="en-US">
                <a:solidFill>
                  <a:srgbClr val="000000"/>
                </a:solidFill>
                <a:latin typeface="Calibri" panose="020F0502020204030204" pitchFamily="34" charset="0"/>
                <a:ea typeface="微软雅黑" panose="020B0503020204020204" charset="-122"/>
              </a:rPr>
              <a:t>237</a:t>
            </a:fld>
            <a:endParaRPr lang="zh-CN" altLang="en-US">
              <a:solidFill>
                <a:srgbClr val="000000"/>
              </a:solidFill>
              <a:latin typeface="Calibri" panose="020F0502020204030204" pitchFamily="34" charset="0"/>
              <a:ea typeface="微软雅黑" panose="020B0503020204020204" charset="-122"/>
            </a:endParaRPr>
          </a:p>
        </p:txBody>
      </p:sp>
    </p:spTree>
    <p:extLst>
      <p:ext uri="{BB962C8B-B14F-4D97-AF65-F5344CB8AC3E}">
        <p14:creationId xmlns:p14="http://schemas.microsoft.com/office/powerpoint/2010/main" val="7573514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74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47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buFont typeface="Arial" panose="020B0604020202020204" pitchFamily="34" charset="0"/>
              <a:buNone/>
            </a:pPr>
            <a:fld id="{EF1237E1-CF5A-864C-87BD-31C8B1B0E6A9}" type="slidenum">
              <a:rPr lang="zh-CN" altLang="en-US">
                <a:solidFill>
                  <a:srgbClr val="000000"/>
                </a:solidFill>
                <a:latin typeface="Calibri" panose="020F0502020204030204" pitchFamily="34" charset="0"/>
                <a:ea typeface="微软雅黑" panose="020B0503020204020204" charset="-122"/>
              </a:rPr>
              <a:t>238</a:t>
            </a:fld>
            <a:endParaRPr lang="zh-CN" altLang="en-US">
              <a:solidFill>
                <a:srgbClr val="000000"/>
              </a:solidFill>
              <a:latin typeface="Calibri" panose="020F0502020204030204" pitchFamily="34" charset="0"/>
              <a:ea typeface="微软雅黑" panose="020B0503020204020204" charset="-122"/>
            </a:endParaRPr>
          </a:p>
        </p:txBody>
      </p:sp>
    </p:spTree>
    <p:extLst>
      <p:ext uri="{BB962C8B-B14F-4D97-AF65-F5344CB8AC3E}">
        <p14:creationId xmlns:p14="http://schemas.microsoft.com/office/powerpoint/2010/main" val="40879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23</a:t>
            </a:fld>
            <a:endParaRPr lang="zh-CN" altLang="en-US"/>
          </a:p>
        </p:txBody>
      </p:sp>
    </p:spTree>
    <p:extLst>
      <p:ext uri="{BB962C8B-B14F-4D97-AF65-F5344CB8AC3E}">
        <p14:creationId xmlns:p14="http://schemas.microsoft.com/office/powerpoint/2010/main" val="29715358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74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47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buFont typeface="Arial" panose="020B0604020202020204" pitchFamily="34" charset="0"/>
              <a:buNone/>
            </a:pPr>
            <a:fld id="{EF1237E1-CF5A-864C-87BD-31C8B1B0E6A9}" type="slidenum">
              <a:rPr lang="zh-CN" altLang="en-US">
                <a:solidFill>
                  <a:srgbClr val="000000"/>
                </a:solidFill>
                <a:latin typeface="Calibri" panose="020F0502020204030204" pitchFamily="34" charset="0"/>
                <a:ea typeface="微软雅黑" panose="020B0503020204020204" charset="-122"/>
              </a:rPr>
              <a:t>239</a:t>
            </a:fld>
            <a:endParaRPr lang="zh-CN" altLang="en-US">
              <a:solidFill>
                <a:srgbClr val="000000"/>
              </a:solidFill>
              <a:latin typeface="Calibri" panose="020F0502020204030204" pitchFamily="34" charset="0"/>
              <a:ea typeface="微软雅黑" panose="020B0503020204020204" charset="-122"/>
            </a:endParaRPr>
          </a:p>
        </p:txBody>
      </p:sp>
    </p:spTree>
    <p:extLst>
      <p:ext uri="{BB962C8B-B14F-4D97-AF65-F5344CB8AC3E}">
        <p14:creationId xmlns:p14="http://schemas.microsoft.com/office/powerpoint/2010/main" val="33191855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240</a:t>
            </a:fld>
            <a:endParaRPr lang="zh-CN" altLang="en-US"/>
          </a:p>
        </p:txBody>
      </p:sp>
    </p:spTree>
    <p:extLst>
      <p:ext uri="{BB962C8B-B14F-4D97-AF65-F5344CB8AC3E}">
        <p14:creationId xmlns:p14="http://schemas.microsoft.com/office/powerpoint/2010/main" val="19012954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241</a:t>
            </a:fld>
            <a:endParaRPr lang="zh-CN" altLang="en-US"/>
          </a:p>
        </p:txBody>
      </p:sp>
    </p:spTree>
    <p:extLst>
      <p:ext uri="{BB962C8B-B14F-4D97-AF65-F5344CB8AC3E}">
        <p14:creationId xmlns:p14="http://schemas.microsoft.com/office/powerpoint/2010/main" val="36429218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242</a:t>
            </a:fld>
            <a:endParaRPr lang="zh-CN" altLang="en-US"/>
          </a:p>
        </p:txBody>
      </p:sp>
    </p:spTree>
    <p:extLst>
      <p:ext uri="{BB962C8B-B14F-4D97-AF65-F5344CB8AC3E}">
        <p14:creationId xmlns:p14="http://schemas.microsoft.com/office/powerpoint/2010/main" val="204508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a:extLst>
              <a:ext uri="{FF2B5EF4-FFF2-40B4-BE49-F238E27FC236}">
                <a16:creationId xmlns:a16="http://schemas.microsoft.com/office/drawing/2014/main" id="{A3D87F37-345E-42E1-8102-886D93FBE6D4}"/>
              </a:ext>
            </a:extLst>
          </p:cNvPr>
          <p:cNvSpPr>
            <a:spLocks noGrp="1" noRot="1" noChangeAspect="1" noChangeArrowheads="1" noTextEdit="1"/>
          </p:cNvSpPr>
          <p:nvPr>
            <p:ph type="sldImg"/>
          </p:nvPr>
        </p:nvSpPr>
        <p:spPr>
          <a:ln/>
        </p:spPr>
      </p:sp>
      <p:sp>
        <p:nvSpPr>
          <p:cNvPr id="165891" name="备注占位符 2">
            <a:extLst>
              <a:ext uri="{FF2B5EF4-FFF2-40B4-BE49-F238E27FC236}">
                <a16:creationId xmlns:a16="http://schemas.microsoft.com/office/drawing/2014/main" id="{82D97CC7-58CD-4075-9513-6A37D5CB12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a:extLst>
              <a:ext uri="{FF2B5EF4-FFF2-40B4-BE49-F238E27FC236}">
                <a16:creationId xmlns:a16="http://schemas.microsoft.com/office/drawing/2014/main" id="{A03BC7DF-5AA1-45E7-AAF7-1E29132460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A8B940-CABD-46C9-8B10-37AA25BA82EC}"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a:extLst>
              <a:ext uri="{FF2B5EF4-FFF2-40B4-BE49-F238E27FC236}">
                <a16:creationId xmlns:a16="http://schemas.microsoft.com/office/drawing/2014/main" id="{04D22CB5-6A58-412A-95D2-9DB27D79CDA3}"/>
              </a:ext>
            </a:extLst>
          </p:cNvPr>
          <p:cNvSpPr>
            <a:spLocks noGrp="1" noRot="1" noChangeAspect="1" noChangeArrowheads="1" noTextEdit="1"/>
          </p:cNvSpPr>
          <p:nvPr>
            <p:ph type="sldImg"/>
          </p:nvPr>
        </p:nvSpPr>
        <p:spPr>
          <a:ln/>
        </p:spPr>
      </p:sp>
      <p:sp>
        <p:nvSpPr>
          <p:cNvPr id="169987" name="备注占位符 2">
            <a:extLst>
              <a:ext uri="{FF2B5EF4-FFF2-40B4-BE49-F238E27FC236}">
                <a16:creationId xmlns:a16="http://schemas.microsoft.com/office/drawing/2014/main" id="{DE6FE27A-134D-4620-BF7B-C743D8C498A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9988" name="灯片编号占位符 3">
            <a:extLst>
              <a:ext uri="{FF2B5EF4-FFF2-40B4-BE49-F238E27FC236}">
                <a16:creationId xmlns:a16="http://schemas.microsoft.com/office/drawing/2014/main" id="{C5C1DD71-E127-48FD-9692-4D14660B42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A73F28-C449-4CE8-A345-18DD5D3AA51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a:extLst>
              <a:ext uri="{FF2B5EF4-FFF2-40B4-BE49-F238E27FC236}">
                <a16:creationId xmlns:a16="http://schemas.microsoft.com/office/drawing/2014/main" id="{1D1361BD-7DAC-4102-B692-D2B42294CFD7}"/>
              </a:ext>
            </a:extLst>
          </p:cNvPr>
          <p:cNvSpPr>
            <a:spLocks noGrp="1" noRot="1" noChangeAspect="1" noChangeArrowheads="1" noTextEdit="1"/>
          </p:cNvSpPr>
          <p:nvPr>
            <p:ph type="sldImg"/>
          </p:nvPr>
        </p:nvSpPr>
        <p:spPr>
          <a:ln/>
        </p:spPr>
      </p:sp>
      <p:sp>
        <p:nvSpPr>
          <p:cNvPr id="166915" name="备注占位符 2">
            <a:extLst>
              <a:ext uri="{FF2B5EF4-FFF2-40B4-BE49-F238E27FC236}">
                <a16:creationId xmlns:a16="http://schemas.microsoft.com/office/drawing/2014/main" id="{74089BA8-2485-4860-A9DF-6D373F0B099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6916" name="灯片编号占位符 3">
            <a:extLst>
              <a:ext uri="{FF2B5EF4-FFF2-40B4-BE49-F238E27FC236}">
                <a16:creationId xmlns:a16="http://schemas.microsoft.com/office/drawing/2014/main" id="{A7B54033-AF20-4BA2-8A04-EF72CC4415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E37964-6CF0-4C31-BCF0-A75B9D68CE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2</a:t>
            </a:fld>
            <a:endParaRPr lang="zh-CN" altLang="en-US"/>
          </a:p>
        </p:txBody>
      </p:sp>
    </p:spTree>
    <p:extLst>
      <p:ext uri="{BB962C8B-B14F-4D97-AF65-F5344CB8AC3E}">
        <p14:creationId xmlns:p14="http://schemas.microsoft.com/office/powerpoint/2010/main" val="278735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352C83D0-B302-4645-8149-539F1A3197CA}"/>
              </a:ext>
            </a:extLst>
          </p:cNvPr>
          <p:cNvSpPr>
            <a:spLocks noGrp="1" noRot="1" noChangeAspect="1" noChangeArrowheads="1" noTextEdit="1"/>
          </p:cNvSpPr>
          <p:nvPr>
            <p:ph type="sldImg"/>
          </p:nvPr>
        </p:nvSpPr>
        <p:spPr>
          <a:ln/>
        </p:spPr>
      </p:sp>
      <p:sp>
        <p:nvSpPr>
          <p:cNvPr id="168963" name="备注占位符 2">
            <a:extLst>
              <a:ext uri="{FF2B5EF4-FFF2-40B4-BE49-F238E27FC236}">
                <a16:creationId xmlns:a16="http://schemas.microsoft.com/office/drawing/2014/main" id="{F998554A-9251-4842-A96A-970EDF3B79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8964" name="灯片编号占位符 3">
            <a:extLst>
              <a:ext uri="{FF2B5EF4-FFF2-40B4-BE49-F238E27FC236}">
                <a16:creationId xmlns:a16="http://schemas.microsoft.com/office/drawing/2014/main" id="{82DC0E86-9572-4668-9D79-830CA1ED7C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B60EC0-C92C-49B8-B9AF-40F169DB376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A6BD8ABC-64FE-4A23-9C75-21E8B6C66A92}"/>
              </a:ext>
            </a:extLst>
          </p:cNvPr>
          <p:cNvSpPr>
            <a:spLocks noGrp="1" noRot="1" noChangeAspect="1" noChangeArrowheads="1" noTextEdit="1"/>
          </p:cNvSpPr>
          <p:nvPr>
            <p:ph type="sldImg"/>
          </p:nvPr>
        </p:nvSpPr>
        <p:spPr>
          <a:ln/>
        </p:spPr>
      </p:sp>
      <p:sp>
        <p:nvSpPr>
          <p:cNvPr id="171011" name="备注占位符 2">
            <a:extLst>
              <a:ext uri="{FF2B5EF4-FFF2-40B4-BE49-F238E27FC236}">
                <a16:creationId xmlns:a16="http://schemas.microsoft.com/office/drawing/2014/main" id="{816A8BF8-F0DB-420C-B8EB-3ABF11F0B2D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1012" name="灯片编号占位符 3">
            <a:extLst>
              <a:ext uri="{FF2B5EF4-FFF2-40B4-BE49-F238E27FC236}">
                <a16:creationId xmlns:a16="http://schemas.microsoft.com/office/drawing/2014/main" id="{12218EB3-2AC1-4EE6-97A2-01A4B8E3F0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1261C8-F3B0-4E16-8EB7-B82ABD100A7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26395DE9-D812-46E8-9DF4-3AC8D8D11517}"/>
              </a:ext>
            </a:extLst>
          </p:cNvPr>
          <p:cNvSpPr>
            <a:spLocks noGrp="1" noRot="1" noChangeAspect="1" noChangeArrowheads="1" noTextEdit="1"/>
          </p:cNvSpPr>
          <p:nvPr>
            <p:ph type="sldImg"/>
          </p:nvPr>
        </p:nvSpPr>
        <p:spPr>
          <a:ln/>
        </p:spPr>
      </p:sp>
      <p:sp>
        <p:nvSpPr>
          <p:cNvPr id="173059" name="备注占位符 2">
            <a:extLst>
              <a:ext uri="{FF2B5EF4-FFF2-40B4-BE49-F238E27FC236}">
                <a16:creationId xmlns:a16="http://schemas.microsoft.com/office/drawing/2014/main" id="{9A8A53FA-F912-461D-BF66-1F728213F5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3060" name="灯片编号占位符 3">
            <a:extLst>
              <a:ext uri="{FF2B5EF4-FFF2-40B4-BE49-F238E27FC236}">
                <a16:creationId xmlns:a16="http://schemas.microsoft.com/office/drawing/2014/main" id="{8730297B-F06B-4266-9966-6AFD4AB3F7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37D076-1616-47C4-8740-C1F8E1C0923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a:extLst>
              <a:ext uri="{FF2B5EF4-FFF2-40B4-BE49-F238E27FC236}">
                <a16:creationId xmlns:a16="http://schemas.microsoft.com/office/drawing/2014/main" id="{6291FA4D-90E2-4722-AE92-FCA146D691D5}"/>
              </a:ext>
            </a:extLst>
          </p:cNvPr>
          <p:cNvSpPr>
            <a:spLocks noGrp="1" noRot="1" noChangeAspect="1" noChangeArrowheads="1" noTextEdit="1"/>
          </p:cNvSpPr>
          <p:nvPr>
            <p:ph type="sldImg"/>
          </p:nvPr>
        </p:nvSpPr>
        <p:spPr>
          <a:ln/>
        </p:spPr>
      </p:sp>
      <p:sp>
        <p:nvSpPr>
          <p:cNvPr id="176131" name="备注占位符 2">
            <a:extLst>
              <a:ext uri="{FF2B5EF4-FFF2-40B4-BE49-F238E27FC236}">
                <a16:creationId xmlns:a16="http://schemas.microsoft.com/office/drawing/2014/main" id="{EA77AD03-21A3-473F-9041-2438C3FAE6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6132" name="灯片编号占位符 3">
            <a:extLst>
              <a:ext uri="{FF2B5EF4-FFF2-40B4-BE49-F238E27FC236}">
                <a16:creationId xmlns:a16="http://schemas.microsoft.com/office/drawing/2014/main" id="{10B92387-56D9-4F7D-B811-09C2E1DF97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6E2E6D-8AA3-48C6-8D5D-353143196E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a:extLst>
              <a:ext uri="{FF2B5EF4-FFF2-40B4-BE49-F238E27FC236}">
                <a16:creationId xmlns:a16="http://schemas.microsoft.com/office/drawing/2014/main" id="{57F46846-507F-4402-AC6A-6936E2316795}"/>
              </a:ext>
            </a:extLst>
          </p:cNvPr>
          <p:cNvSpPr>
            <a:spLocks noGrp="1" noRot="1" noChangeAspect="1" noChangeArrowheads="1" noTextEdit="1"/>
          </p:cNvSpPr>
          <p:nvPr>
            <p:ph type="sldImg"/>
          </p:nvPr>
        </p:nvSpPr>
        <p:spPr>
          <a:ln/>
        </p:spPr>
      </p:sp>
      <p:sp>
        <p:nvSpPr>
          <p:cNvPr id="178179" name="备注占位符 2">
            <a:extLst>
              <a:ext uri="{FF2B5EF4-FFF2-40B4-BE49-F238E27FC236}">
                <a16:creationId xmlns:a16="http://schemas.microsoft.com/office/drawing/2014/main" id="{10B52DFC-03CA-4FD8-BB47-183EB46F934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对象化的一般人类劳动之所以转化为价值，因为商品经济中包含了私人劳动与社会劳动的矛盾。</a:t>
            </a:r>
          </a:p>
        </p:txBody>
      </p:sp>
      <p:sp>
        <p:nvSpPr>
          <p:cNvPr id="178180" name="灯片编号占位符 3">
            <a:extLst>
              <a:ext uri="{FF2B5EF4-FFF2-40B4-BE49-F238E27FC236}">
                <a16:creationId xmlns:a16="http://schemas.microsoft.com/office/drawing/2014/main" id="{4AEA1D37-3CA0-479B-A401-59C24635D7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E8351E-2D30-4A86-8731-1DCD739C5A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id="{1B25CFB4-67D8-4304-A654-AD83BAD6B3E0}"/>
              </a:ext>
            </a:extLst>
          </p:cNvPr>
          <p:cNvSpPr>
            <a:spLocks noGrp="1" noRot="1" noChangeAspect="1" noChangeArrowheads="1" noTextEdit="1"/>
          </p:cNvSpPr>
          <p:nvPr>
            <p:ph type="sldImg"/>
          </p:nvPr>
        </p:nvSpPr>
        <p:spPr>
          <a:ln/>
        </p:spPr>
      </p:sp>
      <p:sp>
        <p:nvSpPr>
          <p:cNvPr id="180227" name="备注占位符 2">
            <a:extLst>
              <a:ext uri="{FF2B5EF4-FFF2-40B4-BE49-F238E27FC236}">
                <a16:creationId xmlns:a16="http://schemas.microsoft.com/office/drawing/2014/main" id="{3EE1B989-C4AB-41A6-A1CA-2C6EF17C5C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0228" name="灯片编号占位符 3">
            <a:extLst>
              <a:ext uri="{FF2B5EF4-FFF2-40B4-BE49-F238E27FC236}">
                <a16:creationId xmlns:a16="http://schemas.microsoft.com/office/drawing/2014/main" id="{8596DFE7-14D9-41D1-BDE7-8A1771ADC2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8B5ABE-A09E-41D1-AB52-54C12C20424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a:extLst>
              <a:ext uri="{FF2B5EF4-FFF2-40B4-BE49-F238E27FC236}">
                <a16:creationId xmlns:a16="http://schemas.microsoft.com/office/drawing/2014/main" id="{559DE73A-10D7-40C2-8AF3-ECD523442A5A}"/>
              </a:ext>
            </a:extLst>
          </p:cNvPr>
          <p:cNvSpPr>
            <a:spLocks noGrp="1" noRot="1" noChangeAspect="1" noChangeArrowheads="1" noTextEdit="1"/>
          </p:cNvSpPr>
          <p:nvPr>
            <p:ph type="sldImg"/>
          </p:nvPr>
        </p:nvSpPr>
        <p:spPr>
          <a:ln/>
        </p:spPr>
      </p:sp>
      <p:sp>
        <p:nvSpPr>
          <p:cNvPr id="184323" name="备注占位符 2">
            <a:extLst>
              <a:ext uri="{FF2B5EF4-FFF2-40B4-BE49-F238E27FC236}">
                <a16:creationId xmlns:a16="http://schemas.microsoft.com/office/drawing/2014/main" id="{9C4A4527-E148-46A5-AF9F-4C64184C80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商品经济为什么包含着私人劳动与社会劳动的矛盾，人的劳动社会性和社会联系为什么会具有间接性？</a:t>
            </a:r>
            <a:endParaRPr lang="en-US" altLang="zh-CN"/>
          </a:p>
          <a:p>
            <a:r>
              <a:rPr lang="zh-CN" altLang="en-US"/>
              <a:t>分工。社会分工只是为商品经济的产生和存在提供了“可能性”。</a:t>
            </a:r>
            <a:endParaRPr lang="en-US" altLang="zh-CN"/>
          </a:p>
          <a:p>
            <a:r>
              <a:rPr lang="zh-CN" altLang="en-US"/>
              <a:t>从分工出发只能说明人的需要与需要的满足，这是与商品的使用价值相关联，而不能说明价值规定。</a:t>
            </a:r>
            <a:endParaRPr lang="en-US" altLang="zh-CN"/>
          </a:p>
          <a:p>
            <a:r>
              <a:rPr lang="zh-CN" altLang="en-US"/>
              <a:t>使商品经济产生和存在由可能性向现实性转化的真正历史动因是，生产资料的私人所有制这种生产关系。</a:t>
            </a:r>
            <a:endParaRPr lang="en-US" altLang="zh-CN"/>
          </a:p>
          <a:p>
            <a:r>
              <a:rPr lang="zh-CN" altLang="en-US"/>
              <a:t>不具有排己性的劳动价值，就仅仅是劳动产品，而不是商品。</a:t>
            </a:r>
            <a:endParaRPr lang="en-US" altLang="zh-CN"/>
          </a:p>
          <a:p>
            <a:r>
              <a:rPr lang="zh-CN" altLang="en-US"/>
              <a:t>赋予这种排己性使用价值的，恰恰是生产资料私有制的存在。提供“必要性”，由可能性向现实性转化。</a:t>
            </a:r>
            <a:endParaRPr lang="en-US" altLang="zh-CN"/>
          </a:p>
          <a:p>
            <a:endParaRPr lang="zh-CN" altLang="en-US"/>
          </a:p>
        </p:txBody>
      </p:sp>
      <p:sp>
        <p:nvSpPr>
          <p:cNvPr id="184324" name="灯片编号占位符 3">
            <a:extLst>
              <a:ext uri="{FF2B5EF4-FFF2-40B4-BE49-F238E27FC236}">
                <a16:creationId xmlns:a16="http://schemas.microsoft.com/office/drawing/2014/main" id="{CDC70069-C19F-4105-9358-F576F56265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66FE8A-D801-4C72-93A9-E31886D4688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a:extLst>
              <a:ext uri="{FF2B5EF4-FFF2-40B4-BE49-F238E27FC236}">
                <a16:creationId xmlns:a16="http://schemas.microsoft.com/office/drawing/2014/main" id="{20AD9D85-9513-4A5C-A902-7781546739FD}"/>
              </a:ext>
            </a:extLst>
          </p:cNvPr>
          <p:cNvSpPr>
            <a:spLocks noGrp="1" noRot="1" noChangeAspect="1" noChangeArrowheads="1" noTextEdit="1"/>
          </p:cNvSpPr>
          <p:nvPr>
            <p:ph type="sldImg"/>
          </p:nvPr>
        </p:nvSpPr>
        <p:spPr>
          <a:ln/>
        </p:spPr>
      </p:sp>
      <p:sp>
        <p:nvSpPr>
          <p:cNvPr id="186371" name="备注占位符 2">
            <a:extLst>
              <a:ext uri="{FF2B5EF4-FFF2-40B4-BE49-F238E27FC236}">
                <a16:creationId xmlns:a16="http://schemas.microsoft.com/office/drawing/2014/main" id="{753681AE-2D5F-49DA-ADC3-36393E2F5D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生产关系从而商品的价值又进一步决定和影响着劳动者的社会地位和身家性命。</a:t>
            </a:r>
            <a:endParaRPr lang="en-US" altLang="zh-CN" dirty="0"/>
          </a:p>
          <a:p>
            <a:r>
              <a:rPr lang="zh-CN" altLang="en-US" dirty="0"/>
              <a:t>从劳动者来看，商品经济条件下，劳动产品转化为商品，</a:t>
            </a:r>
            <a:r>
              <a:rPr lang="zh-CN" altLang="en-US" b="1" dirty="0">
                <a:solidFill>
                  <a:srgbClr val="FF0000"/>
                </a:solidFill>
              </a:rPr>
              <a:t>产品中耗费的劳动能否转化为价值</a:t>
            </a:r>
            <a:r>
              <a:rPr lang="zh-CN" altLang="en-US" dirty="0"/>
              <a:t>，决定着他能否在市场上获得他所需要的使用价值，</a:t>
            </a:r>
            <a:endParaRPr lang="en-US" altLang="zh-CN" dirty="0"/>
          </a:p>
          <a:p>
            <a:r>
              <a:rPr lang="en-US" altLang="zh-CN" dirty="0"/>
              <a:t>                                                                                                                                           </a:t>
            </a:r>
            <a:r>
              <a:rPr lang="zh-CN" altLang="en-US" dirty="0"/>
              <a:t>决定着他的私人劳动能否转化为社会劳动，决定着它能否进入到社会的劳动体系中，成为其中的一部分。                        </a:t>
            </a:r>
            <a:endParaRPr lang="en-US" altLang="zh-CN" dirty="0"/>
          </a:p>
          <a:p>
            <a:r>
              <a:rPr lang="zh-CN" altLang="en-US" dirty="0"/>
              <a:t> 决定着能不能支配别人的劳动，能够支配他人多大的劳动。这关涉劳动者的社会地位问题。</a:t>
            </a:r>
            <a:endParaRPr lang="en-US" altLang="zh-CN" dirty="0"/>
          </a:p>
          <a:p>
            <a:r>
              <a:rPr lang="zh-CN" altLang="en-US" dirty="0"/>
              <a:t>越有价值，支配他人劳动越多，社会地位越高。</a:t>
            </a:r>
            <a:endParaRPr lang="en-US" altLang="zh-CN" dirty="0"/>
          </a:p>
          <a:p>
            <a:r>
              <a:rPr lang="zh-CN" altLang="en-US" dirty="0"/>
              <a:t>这种权力和地位在微观层面看，就是劳动者的身家性命问题。</a:t>
            </a:r>
            <a:endParaRPr lang="en-US" altLang="zh-CN" dirty="0"/>
          </a:p>
          <a:p>
            <a:r>
              <a:rPr lang="zh-CN" altLang="en-US" dirty="0"/>
              <a:t>无权从他人那里获得他所需要的产品，需要得不到满足，就会陷入困无所助、病无所医、幼无所教、老无所养的悲惨境地。</a:t>
            </a:r>
            <a:endParaRPr lang="en-US" altLang="zh-CN" dirty="0"/>
          </a:p>
          <a:p>
            <a:endParaRPr lang="en-US" altLang="zh-CN" dirty="0"/>
          </a:p>
          <a:p>
            <a:endParaRPr lang="en-US" altLang="zh-CN" dirty="0"/>
          </a:p>
          <a:p>
            <a:endParaRPr lang="en-US" altLang="zh-CN" dirty="0"/>
          </a:p>
          <a:p>
            <a:r>
              <a:rPr lang="en-US" altLang="zh-CN" dirty="0"/>
              <a:t>                       </a:t>
            </a:r>
          </a:p>
          <a:p>
            <a:r>
              <a:rPr lang="en-US" altLang="zh-CN" dirty="0"/>
              <a:t>                                                                                 </a:t>
            </a:r>
            <a:endParaRPr lang="zh-CN" altLang="en-US" dirty="0"/>
          </a:p>
        </p:txBody>
      </p:sp>
      <p:sp>
        <p:nvSpPr>
          <p:cNvPr id="186372" name="灯片编号占位符 3">
            <a:extLst>
              <a:ext uri="{FF2B5EF4-FFF2-40B4-BE49-F238E27FC236}">
                <a16:creationId xmlns:a16="http://schemas.microsoft.com/office/drawing/2014/main" id="{69D927B2-931B-4BFD-84E1-FBBACDEA60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F33038-BCA7-4D54-864E-986CFF48F4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a:extLst>
              <a:ext uri="{FF2B5EF4-FFF2-40B4-BE49-F238E27FC236}">
                <a16:creationId xmlns:a16="http://schemas.microsoft.com/office/drawing/2014/main" id="{B3DD704A-BF4C-409B-A2B3-5B1A90914093}"/>
              </a:ext>
            </a:extLst>
          </p:cNvPr>
          <p:cNvSpPr>
            <a:spLocks noGrp="1" noRot="1" noChangeAspect="1" noChangeArrowheads="1" noTextEdit="1"/>
          </p:cNvSpPr>
          <p:nvPr>
            <p:ph type="sldImg"/>
          </p:nvPr>
        </p:nvSpPr>
        <p:spPr>
          <a:xfrm>
            <a:off x="481013" y="1279525"/>
            <a:ext cx="6140450" cy="3454400"/>
          </a:xfrm>
          <a:ln/>
        </p:spPr>
      </p:sp>
      <p:sp>
        <p:nvSpPr>
          <p:cNvPr id="188419" name="备注占位符 2">
            <a:extLst>
              <a:ext uri="{FF2B5EF4-FFF2-40B4-BE49-F238E27FC236}">
                <a16:creationId xmlns:a16="http://schemas.microsoft.com/office/drawing/2014/main" id="{41F8DE75-B8BB-4B14-8495-90E723BADF1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0" name="灯片编号占位符 3">
            <a:extLst>
              <a:ext uri="{FF2B5EF4-FFF2-40B4-BE49-F238E27FC236}">
                <a16:creationId xmlns:a16="http://schemas.microsoft.com/office/drawing/2014/main" id="{A9AA469C-9CDE-449A-A16A-EACDA2793CC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59FAB9-E3A8-4F83-AC39-4C6F05E3B26B}"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a:extLst>
              <a:ext uri="{FF2B5EF4-FFF2-40B4-BE49-F238E27FC236}">
                <a16:creationId xmlns:a16="http://schemas.microsoft.com/office/drawing/2014/main" id="{492AB967-915B-4183-A585-FDBC69EC914F}"/>
              </a:ext>
            </a:extLst>
          </p:cNvPr>
          <p:cNvSpPr>
            <a:spLocks noGrp="1" noRot="1" noChangeAspect="1" noChangeArrowheads="1" noTextEdit="1"/>
          </p:cNvSpPr>
          <p:nvPr>
            <p:ph type="sldImg"/>
          </p:nvPr>
        </p:nvSpPr>
        <p:spPr>
          <a:ln/>
        </p:spPr>
      </p:sp>
      <p:sp>
        <p:nvSpPr>
          <p:cNvPr id="190467" name="备注占位符 2">
            <a:extLst>
              <a:ext uri="{FF2B5EF4-FFF2-40B4-BE49-F238E27FC236}">
                <a16:creationId xmlns:a16="http://schemas.microsoft.com/office/drawing/2014/main" id="{163CB119-E649-403B-9BAD-124334BDBD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0468" name="灯片编号占位符 3">
            <a:extLst>
              <a:ext uri="{FF2B5EF4-FFF2-40B4-BE49-F238E27FC236}">
                <a16:creationId xmlns:a16="http://schemas.microsoft.com/office/drawing/2014/main" id="{511A4D49-44FE-45AF-B638-E66AC9C672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E735EA-792E-40FC-B04E-893329FD7DF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3</a:t>
            </a:fld>
            <a:endParaRPr lang="zh-CN" altLang="en-US"/>
          </a:p>
        </p:txBody>
      </p:sp>
    </p:spTree>
    <p:extLst>
      <p:ext uri="{BB962C8B-B14F-4D97-AF65-F5344CB8AC3E}">
        <p14:creationId xmlns:p14="http://schemas.microsoft.com/office/powerpoint/2010/main" val="3832108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a:extLst>
              <a:ext uri="{FF2B5EF4-FFF2-40B4-BE49-F238E27FC236}">
                <a16:creationId xmlns:a16="http://schemas.microsoft.com/office/drawing/2014/main" id="{FD380B6A-6001-4AE0-9096-F0F17210CE22}"/>
              </a:ext>
            </a:extLst>
          </p:cNvPr>
          <p:cNvSpPr>
            <a:spLocks noGrp="1" noRot="1" noChangeAspect="1" noChangeArrowheads="1" noTextEdit="1"/>
          </p:cNvSpPr>
          <p:nvPr>
            <p:ph type="sldImg"/>
          </p:nvPr>
        </p:nvSpPr>
        <p:spPr>
          <a:ln/>
        </p:spPr>
      </p:sp>
      <p:sp>
        <p:nvSpPr>
          <p:cNvPr id="195587" name="备注占位符 2">
            <a:extLst>
              <a:ext uri="{FF2B5EF4-FFF2-40B4-BE49-F238E27FC236}">
                <a16:creationId xmlns:a16="http://schemas.microsoft.com/office/drawing/2014/main" id="{D993A8D2-670B-4317-9E4B-BD4C4264BE6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588" name="灯片编号占位符 3">
            <a:extLst>
              <a:ext uri="{FF2B5EF4-FFF2-40B4-BE49-F238E27FC236}">
                <a16:creationId xmlns:a16="http://schemas.microsoft.com/office/drawing/2014/main" id="{275B664B-3102-40DD-ADAB-5B02CE6A1F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42BBBE-FD72-4E50-9CF2-306EDCC7AA9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60B86-42F0-4E50-B81C-EFA5574332E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0979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a:extLst>
              <a:ext uri="{FF2B5EF4-FFF2-40B4-BE49-F238E27FC236}">
                <a16:creationId xmlns:a16="http://schemas.microsoft.com/office/drawing/2014/main" id="{3B34D4BC-4A14-404B-BB29-D116EDC710A1}"/>
              </a:ext>
            </a:extLst>
          </p:cNvPr>
          <p:cNvSpPr>
            <a:spLocks noGrp="1" noRot="1" noChangeAspect="1" noChangeArrowheads="1" noTextEdit="1"/>
          </p:cNvSpPr>
          <p:nvPr>
            <p:ph type="sldImg"/>
          </p:nvPr>
        </p:nvSpPr>
        <p:spPr>
          <a:ln/>
        </p:spPr>
      </p:sp>
      <p:sp>
        <p:nvSpPr>
          <p:cNvPr id="223235" name="备注占位符 2">
            <a:extLst>
              <a:ext uri="{FF2B5EF4-FFF2-40B4-BE49-F238E27FC236}">
                <a16:creationId xmlns:a16="http://schemas.microsoft.com/office/drawing/2014/main" id="{DCB8546F-08F5-45F5-A9F5-D20BB7591A8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3236" name="灯片编号占位符 3">
            <a:extLst>
              <a:ext uri="{FF2B5EF4-FFF2-40B4-BE49-F238E27FC236}">
                <a16:creationId xmlns:a16="http://schemas.microsoft.com/office/drawing/2014/main" id="{CA0C94C1-950C-43D5-B8E2-EAC4CC30D0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12661F-AC14-4043-B820-E59B5C33EF56}"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64</a:t>
            </a:fld>
            <a:endParaRPr lang="zh-CN" altLang="en-US"/>
          </a:p>
        </p:txBody>
      </p:sp>
    </p:spTree>
    <p:extLst>
      <p:ext uri="{BB962C8B-B14F-4D97-AF65-F5344CB8AC3E}">
        <p14:creationId xmlns:p14="http://schemas.microsoft.com/office/powerpoint/2010/main" val="42735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67</a:t>
            </a:fld>
            <a:endParaRPr lang="zh-CN" altLang="en-US"/>
          </a:p>
        </p:txBody>
      </p:sp>
    </p:spTree>
    <p:extLst>
      <p:ext uri="{BB962C8B-B14F-4D97-AF65-F5344CB8AC3E}">
        <p14:creationId xmlns:p14="http://schemas.microsoft.com/office/powerpoint/2010/main" val="70510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73</a:t>
            </a:fld>
            <a:endParaRPr lang="zh-CN" altLang="en-US"/>
          </a:p>
        </p:txBody>
      </p:sp>
    </p:spTree>
    <p:extLst>
      <p:ext uri="{BB962C8B-B14F-4D97-AF65-F5344CB8AC3E}">
        <p14:creationId xmlns:p14="http://schemas.microsoft.com/office/powerpoint/2010/main" val="3546842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74</a:t>
            </a:fld>
            <a:endParaRPr lang="zh-CN" altLang="en-US"/>
          </a:p>
        </p:txBody>
      </p:sp>
    </p:spTree>
    <p:extLst>
      <p:ext uri="{BB962C8B-B14F-4D97-AF65-F5344CB8AC3E}">
        <p14:creationId xmlns:p14="http://schemas.microsoft.com/office/powerpoint/2010/main" val="426053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75</a:t>
            </a:fld>
            <a:endParaRPr lang="zh-CN" altLang="en-US"/>
          </a:p>
        </p:txBody>
      </p:sp>
    </p:spTree>
    <p:extLst>
      <p:ext uri="{BB962C8B-B14F-4D97-AF65-F5344CB8AC3E}">
        <p14:creationId xmlns:p14="http://schemas.microsoft.com/office/powerpoint/2010/main" val="3641392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79</a:t>
            </a:fld>
            <a:endParaRPr lang="zh-CN" altLang="en-US"/>
          </a:p>
        </p:txBody>
      </p:sp>
    </p:spTree>
    <p:extLst>
      <p:ext uri="{BB962C8B-B14F-4D97-AF65-F5344CB8AC3E}">
        <p14:creationId xmlns:p14="http://schemas.microsoft.com/office/powerpoint/2010/main" val="4246258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80</a:t>
            </a:fld>
            <a:endParaRPr lang="zh-CN" altLang="en-US"/>
          </a:p>
        </p:txBody>
      </p:sp>
    </p:spTree>
    <p:extLst>
      <p:ext uri="{BB962C8B-B14F-4D97-AF65-F5344CB8AC3E}">
        <p14:creationId xmlns:p14="http://schemas.microsoft.com/office/powerpoint/2010/main" val="18273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4</a:t>
            </a:fld>
            <a:endParaRPr lang="zh-CN" altLang="en-US"/>
          </a:p>
        </p:txBody>
      </p:sp>
    </p:spTree>
    <p:extLst>
      <p:ext uri="{BB962C8B-B14F-4D97-AF65-F5344CB8AC3E}">
        <p14:creationId xmlns:p14="http://schemas.microsoft.com/office/powerpoint/2010/main" val="816460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t>81</a:t>
            </a:fld>
            <a:endParaRPr lang="zh-CN" altLang="en-US"/>
          </a:p>
        </p:txBody>
      </p:sp>
    </p:spTree>
    <p:extLst>
      <p:ext uri="{BB962C8B-B14F-4D97-AF65-F5344CB8AC3E}">
        <p14:creationId xmlns:p14="http://schemas.microsoft.com/office/powerpoint/2010/main" val="2087400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84</a:t>
            </a:fld>
            <a:endParaRPr lang="zh-CN" altLang="en-US"/>
          </a:p>
        </p:txBody>
      </p:sp>
    </p:spTree>
    <p:extLst>
      <p:ext uri="{BB962C8B-B14F-4D97-AF65-F5344CB8AC3E}">
        <p14:creationId xmlns:p14="http://schemas.microsoft.com/office/powerpoint/2010/main" val="816676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85</a:t>
            </a:fld>
            <a:endParaRPr lang="zh-CN" altLang="en-US"/>
          </a:p>
        </p:txBody>
      </p:sp>
    </p:spTree>
    <p:extLst>
      <p:ext uri="{BB962C8B-B14F-4D97-AF65-F5344CB8AC3E}">
        <p14:creationId xmlns:p14="http://schemas.microsoft.com/office/powerpoint/2010/main" val="2947091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88</a:t>
            </a:fld>
            <a:endParaRPr lang="zh-CN" altLang="en-US"/>
          </a:p>
        </p:txBody>
      </p:sp>
    </p:spTree>
    <p:extLst>
      <p:ext uri="{BB962C8B-B14F-4D97-AF65-F5344CB8AC3E}">
        <p14:creationId xmlns:p14="http://schemas.microsoft.com/office/powerpoint/2010/main" val="1347135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91</a:t>
            </a:fld>
            <a:endParaRPr lang="zh-CN" altLang="en-US"/>
          </a:p>
        </p:txBody>
      </p:sp>
    </p:spTree>
    <p:extLst>
      <p:ext uri="{BB962C8B-B14F-4D97-AF65-F5344CB8AC3E}">
        <p14:creationId xmlns:p14="http://schemas.microsoft.com/office/powerpoint/2010/main" val="2517912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kumimoji="0" lang="zh-CN" altLang="en-US" dirty="0"/>
          </a:p>
        </p:txBody>
      </p:sp>
      <p:sp>
        <p:nvSpPr>
          <p:cNvPr id="1331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fld id="{5E88A376-3DD1-492E-BB1C-9EF15BE36D3C}" type="slidenum">
              <a:rPr kumimoji="0" lang="zh-CN" altLang="en-US" sz="1200">
                <a:ea typeface="等线" panose="02010600030101010101" charset="-122"/>
              </a:rPr>
              <a:t>93</a:t>
            </a:fld>
            <a:endParaRPr kumimoji="0" lang="zh-CN" altLang="en-US" sz="1200">
              <a:ea typeface="等线" panose="02010600030101010101" charset="-122"/>
            </a:endParaRPr>
          </a:p>
        </p:txBody>
      </p:sp>
    </p:spTree>
    <p:extLst>
      <p:ext uri="{BB962C8B-B14F-4D97-AF65-F5344CB8AC3E}">
        <p14:creationId xmlns:p14="http://schemas.microsoft.com/office/powerpoint/2010/main" val="1828179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kumimoji="0" lang="zh-CN" altLang="en-US" dirty="0"/>
          </a:p>
        </p:txBody>
      </p:sp>
      <p:sp>
        <p:nvSpPr>
          <p:cNvPr id="153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fld id="{4945E2E6-5A38-4B23-BDF9-6A5600509E16}" type="slidenum">
              <a:rPr kumimoji="0" lang="zh-CN" altLang="en-US" sz="1200">
                <a:ea typeface="等线" panose="02010600030101010101" charset="-122"/>
              </a:rPr>
              <a:t>94</a:t>
            </a:fld>
            <a:endParaRPr kumimoji="0" lang="zh-CN" altLang="en-US" sz="1200">
              <a:ea typeface="等线" panose="02010600030101010101" charset="-122"/>
            </a:endParaRPr>
          </a:p>
        </p:txBody>
      </p:sp>
    </p:spTree>
    <p:extLst>
      <p:ext uri="{BB962C8B-B14F-4D97-AF65-F5344CB8AC3E}">
        <p14:creationId xmlns:p14="http://schemas.microsoft.com/office/powerpoint/2010/main" val="288232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kumimoji="0" lang="zh-CN" altLang="en-US" dirty="0"/>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fld id="{DADFA7BD-7387-4FC5-A5F2-5C652CE025C5}" type="slidenum">
              <a:rPr kumimoji="0" lang="zh-CN" altLang="en-US" sz="1200">
                <a:ea typeface="等线" panose="02010600030101010101" charset="-122"/>
              </a:rPr>
              <a:t>95</a:t>
            </a:fld>
            <a:endParaRPr kumimoji="0" lang="zh-CN" altLang="en-US" sz="1200">
              <a:ea typeface="等线" panose="02010600030101010101" charset="-122"/>
            </a:endParaRPr>
          </a:p>
        </p:txBody>
      </p:sp>
    </p:spTree>
    <p:extLst>
      <p:ext uri="{BB962C8B-B14F-4D97-AF65-F5344CB8AC3E}">
        <p14:creationId xmlns:p14="http://schemas.microsoft.com/office/powerpoint/2010/main" val="662163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96</a:t>
            </a:fld>
            <a:endParaRPr lang="zh-CN" altLang="en-US"/>
          </a:p>
        </p:txBody>
      </p:sp>
    </p:spTree>
    <p:extLst>
      <p:ext uri="{BB962C8B-B14F-4D97-AF65-F5344CB8AC3E}">
        <p14:creationId xmlns:p14="http://schemas.microsoft.com/office/powerpoint/2010/main" val="958898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97</a:t>
            </a:fld>
            <a:endParaRPr lang="zh-CN" altLang="en-US"/>
          </a:p>
        </p:txBody>
      </p:sp>
    </p:spTree>
    <p:extLst>
      <p:ext uri="{BB962C8B-B14F-4D97-AF65-F5344CB8AC3E}">
        <p14:creationId xmlns:p14="http://schemas.microsoft.com/office/powerpoint/2010/main" val="34762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5</a:t>
            </a:fld>
            <a:endParaRPr lang="zh-CN" altLang="en-US"/>
          </a:p>
        </p:txBody>
      </p:sp>
    </p:spTree>
    <p:extLst>
      <p:ext uri="{BB962C8B-B14F-4D97-AF65-F5344CB8AC3E}">
        <p14:creationId xmlns:p14="http://schemas.microsoft.com/office/powerpoint/2010/main" val="191124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98</a:t>
            </a:fld>
            <a:endParaRPr lang="zh-CN" altLang="en-US"/>
          </a:p>
        </p:txBody>
      </p:sp>
    </p:spTree>
    <p:extLst>
      <p:ext uri="{BB962C8B-B14F-4D97-AF65-F5344CB8AC3E}">
        <p14:creationId xmlns:p14="http://schemas.microsoft.com/office/powerpoint/2010/main" val="2136933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99</a:t>
            </a:fld>
            <a:endParaRPr lang="zh-CN" altLang="en-US"/>
          </a:p>
        </p:txBody>
      </p:sp>
    </p:spTree>
    <p:extLst>
      <p:ext uri="{BB962C8B-B14F-4D97-AF65-F5344CB8AC3E}">
        <p14:creationId xmlns:p14="http://schemas.microsoft.com/office/powerpoint/2010/main" val="53181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100</a:t>
            </a:fld>
            <a:endParaRPr lang="zh-CN" altLang="en-US"/>
          </a:p>
        </p:txBody>
      </p:sp>
    </p:spTree>
    <p:extLst>
      <p:ext uri="{BB962C8B-B14F-4D97-AF65-F5344CB8AC3E}">
        <p14:creationId xmlns:p14="http://schemas.microsoft.com/office/powerpoint/2010/main" val="205292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101</a:t>
            </a:fld>
            <a:endParaRPr lang="zh-CN" altLang="en-US"/>
          </a:p>
        </p:txBody>
      </p:sp>
    </p:spTree>
    <p:extLst>
      <p:ext uri="{BB962C8B-B14F-4D97-AF65-F5344CB8AC3E}">
        <p14:creationId xmlns:p14="http://schemas.microsoft.com/office/powerpoint/2010/main" val="2210418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102</a:t>
            </a:fld>
            <a:endParaRPr lang="zh-CN" altLang="en-US"/>
          </a:p>
        </p:txBody>
      </p:sp>
    </p:spTree>
    <p:extLst>
      <p:ext uri="{BB962C8B-B14F-4D97-AF65-F5344CB8AC3E}">
        <p14:creationId xmlns:p14="http://schemas.microsoft.com/office/powerpoint/2010/main" val="3888700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109</a:t>
            </a:fld>
            <a:endParaRPr lang="zh-CN" altLang="en-US"/>
          </a:p>
        </p:txBody>
      </p:sp>
    </p:spTree>
    <p:extLst>
      <p:ext uri="{BB962C8B-B14F-4D97-AF65-F5344CB8AC3E}">
        <p14:creationId xmlns:p14="http://schemas.microsoft.com/office/powerpoint/2010/main" val="363088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110</a:t>
            </a:fld>
            <a:endParaRPr lang="zh-CN" altLang="en-US"/>
          </a:p>
        </p:txBody>
      </p:sp>
    </p:spTree>
    <p:extLst>
      <p:ext uri="{BB962C8B-B14F-4D97-AF65-F5344CB8AC3E}">
        <p14:creationId xmlns:p14="http://schemas.microsoft.com/office/powerpoint/2010/main" val="2292218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111</a:t>
            </a:fld>
            <a:endParaRPr lang="zh-CN" altLang="en-US"/>
          </a:p>
        </p:txBody>
      </p:sp>
    </p:spTree>
    <p:extLst>
      <p:ext uri="{BB962C8B-B14F-4D97-AF65-F5344CB8AC3E}">
        <p14:creationId xmlns:p14="http://schemas.microsoft.com/office/powerpoint/2010/main" val="2369771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112</a:t>
            </a:fld>
            <a:endParaRPr lang="zh-CN" altLang="en-US"/>
          </a:p>
        </p:txBody>
      </p:sp>
    </p:spTree>
    <p:extLst>
      <p:ext uri="{BB962C8B-B14F-4D97-AF65-F5344CB8AC3E}">
        <p14:creationId xmlns:p14="http://schemas.microsoft.com/office/powerpoint/2010/main" val="4243659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113</a:t>
            </a:fld>
            <a:endParaRPr lang="zh-CN" altLang="en-US"/>
          </a:p>
        </p:txBody>
      </p:sp>
    </p:spTree>
    <p:extLst>
      <p:ext uri="{BB962C8B-B14F-4D97-AF65-F5344CB8AC3E}">
        <p14:creationId xmlns:p14="http://schemas.microsoft.com/office/powerpoint/2010/main" val="627880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6</a:t>
            </a:fld>
            <a:endParaRPr lang="zh-CN" altLang="en-US"/>
          </a:p>
        </p:txBody>
      </p:sp>
    </p:spTree>
    <p:extLst>
      <p:ext uri="{BB962C8B-B14F-4D97-AF65-F5344CB8AC3E}">
        <p14:creationId xmlns:p14="http://schemas.microsoft.com/office/powerpoint/2010/main" val="3544467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114</a:t>
            </a:fld>
            <a:endParaRPr lang="zh-CN" altLang="en-US"/>
          </a:p>
        </p:txBody>
      </p:sp>
    </p:spTree>
    <p:extLst>
      <p:ext uri="{BB962C8B-B14F-4D97-AF65-F5344CB8AC3E}">
        <p14:creationId xmlns:p14="http://schemas.microsoft.com/office/powerpoint/2010/main" val="3355473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115</a:t>
            </a:fld>
            <a:endParaRPr lang="zh-CN" altLang="en-US"/>
          </a:p>
        </p:txBody>
      </p:sp>
    </p:spTree>
    <p:extLst>
      <p:ext uri="{BB962C8B-B14F-4D97-AF65-F5344CB8AC3E}">
        <p14:creationId xmlns:p14="http://schemas.microsoft.com/office/powerpoint/2010/main" val="2198913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116</a:t>
            </a:fld>
            <a:endParaRPr lang="zh-CN" altLang="en-US"/>
          </a:p>
        </p:txBody>
      </p:sp>
    </p:spTree>
    <p:extLst>
      <p:ext uri="{BB962C8B-B14F-4D97-AF65-F5344CB8AC3E}">
        <p14:creationId xmlns:p14="http://schemas.microsoft.com/office/powerpoint/2010/main" val="3661779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117</a:t>
            </a:fld>
            <a:endParaRPr lang="zh-CN" altLang="en-US"/>
          </a:p>
        </p:txBody>
      </p:sp>
    </p:spTree>
    <p:extLst>
      <p:ext uri="{BB962C8B-B14F-4D97-AF65-F5344CB8AC3E}">
        <p14:creationId xmlns:p14="http://schemas.microsoft.com/office/powerpoint/2010/main" val="2770553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118</a:t>
            </a:fld>
            <a:endParaRPr lang="zh-CN" altLang="en-US"/>
          </a:p>
        </p:txBody>
      </p:sp>
    </p:spTree>
    <p:extLst>
      <p:ext uri="{BB962C8B-B14F-4D97-AF65-F5344CB8AC3E}">
        <p14:creationId xmlns:p14="http://schemas.microsoft.com/office/powerpoint/2010/main" val="2976931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119</a:t>
            </a:fld>
            <a:endParaRPr lang="zh-CN" altLang="en-US"/>
          </a:p>
        </p:txBody>
      </p:sp>
    </p:spTree>
    <p:extLst>
      <p:ext uri="{BB962C8B-B14F-4D97-AF65-F5344CB8AC3E}">
        <p14:creationId xmlns:p14="http://schemas.microsoft.com/office/powerpoint/2010/main" val="2340177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120</a:t>
            </a:fld>
            <a:endParaRPr lang="zh-CN" altLang="en-US"/>
          </a:p>
        </p:txBody>
      </p:sp>
    </p:spTree>
    <p:extLst>
      <p:ext uri="{BB962C8B-B14F-4D97-AF65-F5344CB8AC3E}">
        <p14:creationId xmlns:p14="http://schemas.microsoft.com/office/powerpoint/2010/main" val="675525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121</a:t>
            </a:fld>
            <a:endParaRPr lang="zh-CN" altLang="en-US"/>
          </a:p>
        </p:txBody>
      </p:sp>
    </p:spTree>
    <p:extLst>
      <p:ext uri="{BB962C8B-B14F-4D97-AF65-F5344CB8AC3E}">
        <p14:creationId xmlns:p14="http://schemas.microsoft.com/office/powerpoint/2010/main" val="1974237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122</a:t>
            </a:fld>
            <a:endParaRPr lang="zh-CN" altLang="en-US"/>
          </a:p>
        </p:txBody>
      </p:sp>
    </p:spTree>
    <p:extLst>
      <p:ext uri="{BB962C8B-B14F-4D97-AF65-F5344CB8AC3E}">
        <p14:creationId xmlns:p14="http://schemas.microsoft.com/office/powerpoint/2010/main" val="4262095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124</a:t>
            </a:fld>
            <a:endParaRPr lang="zh-CN" altLang="en-US"/>
          </a:p>
        </p:txBody>
      </p:sp>
    </p:spTree>
    <p:extLst>
      <p:ext uri="{BB962C8B-B14F-4D97-AF65-F5344CB8AC3E}">
        <p14:creationId xmlns:p14="http://schemas.microsoft.com/office/powerpoint/2010/main" val="209157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7</a:t>
            </a:fld>
            <a:endParaRPr lang="zh-CN" altLang="en-US"/>
          </a:p>
        </p:txBody>
      </p:sp>
    </p:spTree>
    <p:extLst>
      <p:ext uri="{BB962C8B-B14F-4D97-AF65-F5344CB8AC3E}">
        <p14:creationId xmlns:p14="http://schemas.microsoft.com/office/powerpoint/2010/main" val="15507931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125</a:t>
            </a:fld>
            <a:endParaRPr lang="zh-CN" altLang="en-US"/>
          </a:p>
        </p:txBody>
      </p:sp>
    </p:spTree>
    <p:extLst>
      <p:ext uri="{BB962C8B-B14F-4D97-AF65-F5344CB8AC3E}">
        <p14:creationId xmlns:p14="http://schemas.microsoft.com/office/powerpoint/2010/main" val="3810476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126</a:t>
            </a:fld>
            <a:endParaRPr lang="zh-CN" altLang="en-US"/>
          </a:p>
        </p:txBody>
      </p:sp>
    </p:spTree>
    <p:extLst>
      <p:ext uri="{BB962C8B-B14F-4D97-AF65-F5344CB8AC3E}">
        <p14:creationId xmlns:p14="http://schemas.microsoft.com/office/powerpoint/2010/main" val="3459369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127</a:t>
            </a:fld>
            <a:endParaRPr lang="zh-CN" altLang="en-US"/>
          </a:p>
        </p:txBody>
      </p:sp>
    </p:spTree>
    <p:extLst>
      <p:ext uri="{BB962C8B-B14F-4D97-AF65-F5344CB8AC3E}">
        <p14:creationId xmlns:p14="http://schemas.microsoft.com/office/powerpoint/2010/main" val="3281595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128</a:t>
            </a:fld>
            <a:endParaRPr lang="zh-CN" altLang="en-US"/>
          </a:p>
        </p:txBody>
      </p:sp>
    </p:spTree>
    <p:extLst>
      <p:ext uri="{BB962C8B-B14F-4D97-AF65-F5344CB8AC3E}">
        <p14:creationId xmlns:p14="http://schemas.microsoft.com/office/powerpoint/2010/main" val="29820902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129</a:t>
            </a:fld>
            <a:endParaRPr lang="zh-CN" altLang="en-US"/>
          </a:p>
        </p:txBody>
      </p:sp>
    </p:spTree>
    <p:extLst>
      <p:ext uri="{BB962C8B-B14F-4D97-AF65-F5344CB8AC3E}">
        <p14:creationId xmlns:p14="http://schemas.microsoft.com/office/powerpoint/2010/main" val="3769778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B60B86-42F0-4E50-B81C-EFA5574332EB}" type="slidenum">
              <a:rPr lang="zh-CN" altLang="en-US" smtClean="0"/>
              <a:t>130</a:t>
            </a:fld>
            <a:endParaRPr lang="zh-CN" altLang="en-US"/>
          </a:p>
        </p:txBody>
      </p:sp>
    </p:spTree>
    <p:extLst>
      <p:ext uri="{BB962C8B-B14F-4D97-AF65-F5344CB8AC3E}">
        <p14:creationId xmlns:p14="http://schemas.microsoft.com/office/powerpoint/2010/main" val="158887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CF4A69-C878-4BA0-B01C-5074C37BAB92}" type="slidenum">
              <a:rPr lang="zh-CN" altLang="en-US" smtClean="0"/>
              <a:t>131</a:t>
            </a:fld>
            <a:endParaRPr lang="zh-CN" altLang="en-US"/>
          </a:p>
        </p:txBody>
      </p:sp>
    </p:spTree>
    <p:extLst>
      <p:ext uri="{BB962C8B-B14F-4D97-AF65-F5344CB8AC3E}">
        <p14:creationId xmlns:p14="http://schemas.microsoft.com/office/powerpoint/2010/main" val="9971783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132</a:t>
            </a:fld>
            <a:endParaRPr lang="zh-CN" altLang="en-US"/>
          </a:p>
        </p:txBody>
      </p:sp>
    </p:spTree>
    <p:extLst>
      <p:ext uri="{BB962C8B-B14F-4D97-AF65-F5344CB8AC3E}">
        <p14:creationId xmlns:p14="http://schemas.microsoft.com/office/powerpoint/2010/main" val="423088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134</a:t>
            </a:fld>
            <a:endParaRPr lang="zh-CN" altLang="en-US"/>
          </a:p>
        </p:txBody>
      </p:sp>
    </p:spTree>
    <p:extLst>
      <p:ext uri="{BB962C8B-B14F-4D97-AF65-F5344CB8AC3E}">
        <p14:creationId xmlns:p14="http://schemas.microsoft.com/office/powerpoint/2010/main" val="20439843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135</a:t>
            </a:fld>
            <a:endParaRPr lang="zh-CN" altLang="en-US"/>
          </a:p>
        </p:txBody>
      </p:sp>
    </p:spTree>
    <p:extLst>
      <p:ext uri="{BB962C8B-B14F-4D97-AF65-F5344CB8AC3E}">
        <p14:creationId xmlns:p14="http://schemas.microsoft.com/office/powerpoint/2010/main" val="18040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8</a:t>
            </a:fld>
            <a:endParaRPr lang="zh-CN" altLang="en-US"/>
          </a:p>
        </p:txBody>
      </p:sp>
    </p:spTree>
    <p:extLst>
      <p:ext uri="{BB962C8B-B14F-4D97-AF65-F5344CB8AC3E}">
        <p14:creationId xmlns:p14="http://schemas.microsoft.com/office/powerpoint/2010/main" val="808060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136</a:t>
            </a:fld>
            <a:endParaRPr lang="zh-CN" altLang="en-US"/>
          </a:p>
        </p:txBody>
      </p:sp>
    </p:spTree>
    <p:extLst>
      <p:ext uri="{BB962C8B-B14F-4D97-AF65-F5344CB8AC3E}">
        <p14:creationId xmlns:p14="http://schemas.microsoft.com/office/powerpoint/2010/main" val="14524379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137</a:t>
            </a:fld>
            <a:endParaRPr lang="zh-CN" altLang="en-US"/>
          </a:p>
        </p:txBody>
      </p:sp>
    </p:spTree>
    <p:extLst>
      <p:ext uri="{BB962C8B-B14F-4D97-AF65-F5344CB8AC3E}">
        <p14:creationId xmlns:p14="http://schemas.microsoft.com/office/powerpoint/2010/main" val="24435489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138</a:t>
            </a:fld>
            <a:endParaRPr lang="zh-CN" altLang="en-US"/>
          </a:p>
        </p:txBody>
      </p:sp>
    </p:spTree>
    <p:extLst>
      <p:ext uri="{BB962C8B-B14F-4D97-AF65-F5344CB8AC3E}">
        <p14:creationId xmlns:p14="http://schemas.microsoft.com/office/powerpoint/2010/main" val="3640528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139</a:t>
            </a:fld>
            <a:endParaRPr lang="zh-CN" altLang="en-US"/>
          </a:p>
        </p:txBody>
      </p:sp>
    </p:spTree>
    <p:extLst>
      <p:ext uri="{BB962C8B-B14F-4D97-AF65-F5344CB8AC3E}">
        <p14:creationId xmlns:p14="http://schemas.microsoft.com/office/powerpoint/2010/main" val="40185492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140</a:t>
            </a:fld>
            <a:endParaRPr lang="zh-CN" altLang="en-US"/>
          </a:p>
        </p:txBody>
      </p:sp>
    </p:spTree>
    <p:extLst>
      <p:ext uri="{BB962C8B-B14F-4D97-AF65-F5344CB8AC3E}">
        <p14:creationId xmlns:p14="http://schemas.microsoft.com/office/powerpoint/2010/main" val="2212808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141</a:t>
            </a:fld>
            <a:endParaRPr lang="zh-CN" altLang="en-US"/>
          </a:p>
        </p:txBody>
      </p:sp>
    </p:spTree>
    <p:extLst>
      <p:ext uri="{BB962C8B-B14F-4D97-AF65-F5344CB8AC3E}">
        <p14:creationId xmlns:p14="http://schemas.microsoft.com/office/powerpoint/2010/main" val="36709509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周二上午班级</a:t>
            </a:r>
            <a:endParaRPr lang="en-US" altLang="zh-CN"/>
          </a:p>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142</a:t>
            </a:fld>
            <a:endParaRPr lang="zh-CN" altLang="en-US"/>
          </a:p>
        </p:txBody>
      </p:sp>
    </p:spTree>
    <p:extLst>
      <p:ext uri="{BB962C8B-B14F-4D97-AF65-F5344CB8AC3E}">
        <p14:creationId xmlns:p14="http://schemas.microsoft.com/office/powerpoint/2010/main" val="921532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143</a:t>
            </a:fld>
            <a:endParaRPr lang="zh-CN" altLang="en-US"/>
          </a:p>
        </p:txBody>
      </p:sp>
    </p:spTree>
    <p:extLst>
      <p:ext uri="{BB962C8B-B14F-4D97-AF65-F5344CB8AC3E}">
        <p14:creationId xmlns:p14="http://schemas.microsoft.com/office/powerpoint/2010/main" val="25596170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144</a:t>
            </a:fld>
            <a:endParaRPr lang="zh-CN" altLang="en-US"/>
          </a:p>
        </p:txBody>
      </p:sp>
    </p:spTree>
    <p:extLst>
      <p:ext uri="{BB962C8B-B14F-4D97-AF65-F5344CB8AC3E}">
        <p14:creationId xmlns:p14="http://schemas.microsoft.com/office/powerpoint/2010/main" val="13479006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145</a:t>
            </a:fld>
            <a:endParaRPr lang="zh-CN" altLang="en-US"/>
          </a:p>
        </p:txBody>
      </p:sp>
    </p:spTree>
    <p:extLst>
      <p:ext uri="{BB962C8B-B14F-4D97-AF65-F5344CB8AC3E}">
        <p14:creationId xmlns:p14="http://schemas.microsoft.com/office/powerpoint/2010/main" val="298923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9</a:t>
            </a:fld>
            <a:endParaRPr lang="zh-CN" altLang="en-US"/>
          </a:p>
        </p:txBody>
      </p:sp>
    </p:spTree>
    <p:extLst>
      <p:ext uri="{BB962C8B-B14F-4D97-AF65-F5344CB8AC3E}">
        <p14:creationId xmlns:p14="http://schemas.microsoft.com/office/powerpoint/2010/main" val="39379778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146</a:t>
            </a:fld>
            <a:endParaRPr lang="zh-CN" altLang="en-US"/>
          </a:p>
        </p:txBody>
      </p:sp>
    </p:spTree>
    <p:extLst>
      <p:ext uri="{BB962C8B-B14F-4D97-AF65-F5344CB8AC3E}">
        <p14:creationId xmlns:p14="http://schemas.microsoft.com/office/powerpoint/2010/main" val="21922397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147</a:t>
            </a:fld>
            <a:endParaRPr lang="zh-CN" altLang="en-US"/>
          </a:p>
        </p:txBody>
      </p:sp>
    </p:spTree>
    <p:extLst>
      <p:ext uri="{BB962C8B-B14F-4D97-AF65-F5344CB8AC3E}">
        <p14:creationId xmlns:p14="http://schemas.microsoft.com/office/powerpoint/2010/main" val="23511052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148</a:t>
            </a:fld>
            <a:endParaRPr lang="zh-CN" altLang="en-US"/>
          </a:p>
        </p:txBody>
      </p:sp>
    </p:spTree>
    <p:extLst>
      <p:ext uri="{BB962C8B-B14F-4D97-AF65-F5344CB8AC3E}">
        <p14:creationId xmlns:p14="http://schemas.microsoft.com/office/powerpoint/2010/main" val="12610876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       区分合伙劳动与雇佣劳动，第二种情况，尽管也请人参与劳动，但性质上并不是雇佣劳动。合作生产也是小生产，只是集体性加强。因为每个人的所得仍然是以其劳动为基础的，不存在剥削。</a:t>
            </a:r>
            <a:r>
              <a:rPr lang="en-US" altLang="zh-CN" dirty="0"/>
              <a:t>【</a:t>
            </a:r>
            <a:r>
              <a:rPr lang="zh-CN" altLang="en-US" dirty="0"/>
              <a:t>对应农业合作经营</a:t>
            </a:r>
            <a:r>
              <a:rPr lang="en-US" altLang="zh-CN" dirty="0"/>
              <a:t>】</a:t>
            </a:r>
          </a:p>
          <a:p>
            <a:pPr eaLnBrk="1" hangingPunct="1">
              <a:spcBef>
                <a:spcPct val="0"/>
              </a:spcBef>
            </a:pPr>
            <a:r>
              <a:rPr lang="en-US" altLang="zh-CN" dirty="0"/>
              <a:t>       </a:t>
            </a:r>
            <a:r>
              <a:rPr lang="zh-CN" altLang="en-US" dirty="0"/>
              <a:t>相应的，雇佣劳动中的剥削，其基础是其收入所得不以劳动为基础。</a:t>
            </a:r>
            <a:endParaRPr lang="en-US" altLang="zh-CN" dirty="0"/>
          </a:p>
          <a:p>
            <a:pPr eaLnBrk="1" hangingPunct="1">
              <a:spcBef>
                <a:spcPct val="0"/>
              </a:spcBef>
            </a:pPr>
            <a:r>
              <a:rPr lang="en-US" altLang="zh-CN" dirty="0"/>
              <a:t>       </a:t>
            </a:r>
            <a:r>
              <a:rPr lang="zh-CN" altLang="en-US" dirty="0"/>
              <a:t>马克思以此区分了简单商品生产和资本主义商品生产，小私有制和资本主义私有制。</a:t>
            </a:r>
            <a:endParaRPr lang="en-US" altLang="zh-CN" dirty="0"/>
          </a:p>
          <a:p>
            <a:pPr eaLnBrk="1" hangingPunct="1">
              <a:spcBef>
                <a:spcPct val="0"/>
              </a:spcBef>
            </a:pPr>
            <a:r>
              <a:rPr lang="en-US" altLang="zh-CN" dirty="0"/>
              <a:t>      </a:t>
            </a:r>
            <a:r>
              <a:rPr lang="zh-CN" altLang="en-US" dirty="0"/>
              <a:t>资本：</a:t>
            </a:r>
            <a:r>
              <a:rPr lang="en-US" altLang="zh-CN" dirty="0"/>
              <a:t>a</a:t>
            </a:r>
            <a:r>
              <a:rPr lang="zh-CN" altLang="en-US" dirty="0"/>
              <a:t>资本生产的目的是追求价值增殖，即获得剩余价值（表现为利润</a:t>
            </a:r>
            <a:r>
              <a:rPr lang="en-US" altLang="zh-CN" dirty="0"/>
              <a:t>-</a:t>
            </a:r>
            <a:r>
              <a:rPr lang="zh-CN" altLang="en-US" dirty="0"/>
              <a:t>现象形态。利润是价值的价格计算、现象计算）。</a:t>
            </a:r>
            <a:endParaRPr lang="en-US" altLang="zh-CN" dirty="0"/>
          </a:p>
          <a:p>
            <a:pPr eaLnBrk="1" hangingPunct="1">
              <a:spcBef>
                <a:spcPct val="0"/>
              </a:spcBef>
            </a:pPr>
            <a:r>
              <a:rPr lang="en-US" altLang="zh-CN" dirty="0"/>
              <a:t>                b</a:t>
            </a:r>
            <a:r>
              <a:rPr lang="zh-CN" altLang="en-US" dirty="0"/>
              <a:t>资本要实现价值增殖，必须雇佣劳动。</a:t>
            </a:r>
            <a:endParaRPr lang="en-US" altLang="zh-CN" dirty="0"/>
          </a:p>
          <a:p>
            <a:pPr eaLnBrk="1" hangingPunct="1">
              <a:spcBef>
                <a:spcPct val="0"/>
              </a:spcBef>
            </a:pPr>
            <a:r>
              <a:rPr lang="en-US" altLang="zh-CN" dirty="0"/>
              <a:t>                c</a:t>
            </a:r>
            <a:r>
              <a:rPr lang="zh-CN" altLang="en-US" dirty="0"/>
              <a:t>雇佣关系是一种生产关系。是一种结构化的关系，我控制了生产资料，而你被排斥在生产资料的权力之外。不是一个随机，偶然的关系。</a:t>
            </a:r>
            <a:endParaRPr lang="en-US" altLang="zh-CN" dirty="0"/>
          </a:p>
          <a:p>
            <a:pPr eaLnBrk="1" hangingPunct="1">
              <a:spcBef>
                <a:spcPct val="0"/>
              </a:spcBef>
            </a:pPr>
            <a:r>
              <a:rPr lang="zh-CN" altLang="en-US" dirty="0"/>
              <a:t>资本家是资本主义生产关系的人格化，不是一个自然人，而是一种社会角色。</a:t>
            </a:r>
            <a:endParaRPr lang="en-US" altLang="zh-CN" dirty="0"/>
          </a:p>
          <a:p>
            <a:pPr eaLnBrk="1" hangingPunct="1">
              <a:spcBef>
                <a:spcPct val="0"/>
              </a:spcBef>
            </a:pPr>
            <a:endParaRPr lang="en-US" altLang="zh-CN" dirty="0"/>
          </a:p>
          <a:p>
            <a:pPr eaLnBrk="1" hangingPunct="1">
              <a:spcBef>
                <a:spcPct val="0"/>
              </a:spcBef>
            </a:pP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24ACCF-45BB-49ED-8969-003B95525F88}" type="slidenum">
              <a:rPr lang="zh-CN" altLang="en-US" smtClean="0"/>
              <a:pPr/>
              <a:t>149</a:t>
            </a:fld>
            <a:endParaRPr lang="zh-CN" altLang="en-US"/>
          </a:p>
        </p:txBody>
      </p:sp>
    </p:spTree>
    <p:extLst>
      <p:ext uri="{BB962C8B-B14F-4D97-AF65-F5344CB8AC3E}">
        <p14:creationId xmlns:p14="http://schemas.microsoft.com/office/powerpoint/2010/main" val="661173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a:extLst>
              <a:ext uri="{FF2B5EF4-FFF2-40B4-BE49-F238E27FC236}">
                <a16:creationId xmlns:a16="http://schemas.microsoft.com/office/drawing/2014/main" id="{63D28814-4FE4-482A-A132-C124B816E52F}"/>
              </a:ext>
            </a:extLst>
          </p:cNvPr>
          <p:cNvSpPr>
            <a:spLocks noGrp="1" noRot="1" noChangeAspect="1" noChangeArrowheads="1" noTextEdit="1"/>
          </p:cNvSpPr>
          <p:nvPr>
            <p:ph type="sldImg"/>
          </p:nvPr>
        </p:nvSpPr>
        <p:spPr>
          <a:ln/>
        </p:spPr>
      </p:sp>
      <p:sp>
        <p:nvSpPr>
          <p:cNvPr id="307203" name="备注占位符 2">
            <a:extLst>
              <a:ext uri="{FF2B5EF4-FFF2-40B4-BE49-F238E27FC236}">
                <a16:creationId xmlns:a16="http://schemas.microsoft.com/office/drawing/2014/main" id="{733717DF-169A-454E-A865-49DDC0DB39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04" name="灯片编号占位符 3">
            <a:extLst>
              <a:ext uri="{FF2B5EF4-FFF2-40B4-BE49-F238E27FC236}">
                <a16:creationId xmlns:a16="http://schemas.microsoft.com/office/drawing/2014/main" id="{F63E6334-3651-4DF4-AAE9-97DA34DB50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958D890D-04A1-4270-BBF4-50F8F35BB5B7}" type="slidenum">
              <a:rPr lang="en-US" altLang="zh-CN">
                <a:latin typeface="Arial" panose="020B0604020202020204" pitchFamily="34" charset="0"/>
              </a:rPr>
              <a:pPr/>
              <a:t>150</a:t>
            </a:fld>
            <a:endParaRPr lang="en-US" altLang="zh-CN">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a:extLst>
              <a:ext uri="{FF2B5EF4-FFF2-40B4-BE49-F238E27FC236}">
                <a16:creationId xmlns:a16="http://schemas.microsoft.com/office/drawing/2014/main" id="{F63909AC-74C7-46E5-9700-A3ECBEFC8A7E}"/>
              </a:ext>
            </a:extLst>
          </p:cNvPr>
          <p:cNvSpPr>
            <a:spLocks noGrp="1" noRot="1" noChangeAspect="1" noChangeArrowheads="1" noTextEdit="1"/>
          </p:cNvSpPr>
          <p:nvPr>
            <p:ph type="sldImg"/>
          </p:nvPr>
        </p:nvSpPr>
        <p:spPr>
          <a:ln/>
        </p:spPr>
      </p:sp>
      <p:sp>
        <p:nvSpPr>
          <p:cNvPr id="311299" name="备注占位符 2">
            <a:extLst>
              <a:ext uri="{FF2B5EF4-FFF2-40B4-BE49-F238E27FC236}">
                <a16:creationId xmlns:a16="http://schemas.microsoft.com/office/drawing/2014/main" id="{28339A8D-9357-40EF-86F3-23CCE662B1C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资本从趋势来说，是不断地在摆脱劳动。皮凯蒂的</a:t>
            </a:r>
            <a:r>
              <a:rPr lang="en-US" altLang="zh-CN"/>
              <a:t>《21</a:t>
            </a:r>
            <a:r>
              <a:rPr lang="zh-CN" altLang="en-US"/>
              <a:t>世纪资本论</a:t>
            </a:r>
            <a:r>
              <a:rPr lang="en-US" altLang="zh-CN"/>
              <a:t>》</a:t>
            </a:r>
            <a:r>
              <a:rPr lang="zh-CN" altLang="en-US"/>
              <a:t>中提到高管。</a:t>
            </a:r>
          </a:p>
        </p:txBody>
      </p:sp>
      <p:sp>
        <p:nvSpPr>
          <p:cNvPr id="311300" name="灯片编号占位符 3">
            <a:extLst>
              <a:ext uri="{FF2B5EF4-FFF2-40B4-BE49-F238E27FC236}">
                <a16:creationId xmlns:a16="http://schemas.microsoft.com/office/drawing/2014/main" id="{FB7BB290-3354-4D64-9222-FC2972A130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3AB4B17-50C6-4FBB-8713-0AAED61C5722}" type="slidenum">
              <a:rPr lang="en-US" altLang="zh-CN">
                <a:latin typeface="Arial" panose="020B0604020202020204" pitchFamily="34" charset="0"/>
              </a:rPr>
              <a:pPr/>
              <a:t>153</a:t>
            </a:fld>
            <a:endParaRPr lang="en-US" altLang="zh-CN">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幻灯片图像占位符 1">
            <a:extLst>
              <a:ext uri="{FF2B5EF4-FFF2-40B4-BE49-F238E27FC236}">
                <a16:creationId xmlns:a16="http://schemas.microsoft.com/office/drawing/2014/main" id="{8A8AF28F-6B18-44DF-95A7-A85FF4964DF4}"/>
              </a:ext>
            </a:extLst>
          </p:cNvPr>
          <p:cNvSpPr>
            <a:spLocks noGrp="1" noRot="1" noChangeAspect="1" noChangeArrowheads="1" noTextEdit="1"/>
          </p:cNvSpPr>
          <p:nvPr>
            <p:ph type="sldImg"/>
          </p:nvPr>
        </p:nvSpPr>
        <p:spPr>
          <a:ln/>
        </p:spPr>
      </p:sp>
      <p:sp>
        <p:nvSpPr>
          <p:cNvPr id="313347" name="备注占位符 2">
            <a:extLst>
              <a:ext uri="{FF2B5EF4-FFF2-40B4-BE49-F238E27FC236}">
                <a16:creationId xmlns:a16="http://schemas.microsoft.com/office/drawing/2014/main" id="{4E23FF60-CD0D-4DE0-A50C-DCD278E0D91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活劳动规定与小私有结合形成价值，价值被具有各种物质规定的东西包围后，形成商品，货币就是，以固定在金银这种物质载体的商品时就形成货币，这是货币的本源形态，</a:t>
            </a:r>
            <a:endParaRPr lang="en-US" altLang="zh-CN"/>
          </a:p>
          <a:p>
            <a:r>
              <a:rPr lang="zh-CN" altLang="en-US"/>
              <a:t>实践的 操作和理论的道理是两个方面的内容。</a:t>
            </a:r>
            <a:endParaRPr lang="en-US" altLang="zh-CN"/>
          </a:p>
          <a:p>
            <a:r>
              <a:rPr lang="zh-CN" altLang="en-US"/>
              <a:t>资本是一种特殊的生产关系。</a:t>
            </a:r>
            <a:endParaRPr lang="en-US" altLang="zh-CN"/>
          </a:p>
          <a:p>
            <a:r>
              <a:rPr lang="zh-CN" altLang="en-US" b="1"/>
              <a:t>生产关系</a:t>
            </a:r>
            <a:r>
              <a:rPr lang="en-US" altLang="zh-CN" b="1"/>
              <a:t>II</a:t>
            </a:r>
            <a:r>
              <a:rPr lang="zh-CN" altLang="en-US" b="1"/>
              <a:t>是一种雇佣劳动，以货币形式存在、以商品形式存在、以一定价值额存在。内在来说表现一定的活劳动的耗费。</a:t>
            </a:r>
            <a:endParaRPr lang="en-US" altLang="zh-CN" b="1"/>
          </a:p>
          <a:p>
            <a:r>
              <a:rPr lang="zh-CN" altLang="en-US"/>
              <a:t>在古典经济学和庸俗经济学那里大量存在。</a:t>
            </a:r>
            <a:endParaRPr lang="en-US" altLang="zh-CN"/>
          </a:p>
          <a:p>
            <a:endParaRPr lang="zh-CN" altLang="en-US"/>
          </a:p>
        </p:txBody>
      </p:sp>
      <p:sp>
        <p:nvSpPr>
          <p:cNvPr id="313348" name="灯片编号占位符 3">
            <a:extLst>
              <a:ext uri="{FF2B5EF4-FFF2-40B4-BE49-F238E27FC236}">
                <a16:creationId xmlns:a16="http://schemas.microsoft.com/office/drawing/2014/main" id="{B4B1D6B5-C6F4-48E2-A176-6606C5C41CB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931CA322-5C2A-4FAD-91F7-FAFFB36D95CE}" type="slidenum">
              <a:rPr lang="en-US" altLang="zh-CN">
                <a:latin typeface="Arial" panose="020B0604020202020204" pitchFamily="34" charset="0"/>
              </a:rPr>
              <a:pPr/>
              <a:t>154</a:t>
            </a:fld>
            <a:endParaRPr lang="en-US" altLang="zh-CN">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a:extLst>
              <a:ext uri="{FF2B5EF4-FFF2-40B4-BE49-F238E27FC236}">
                <a16:creationId xmlns:a16="http://schemas.microsoft.com/office/drawing/2014/main" id="{C0EA28D1-2AEC-41B2-8D8C-74DD8868EFB7}"/>
              </a:ext>
            </a:extLst>
          </p:cNvPr>
          <p:cNvSpPr>
            <a:spLocks noGrp="1" noRot="1" noChangeAspect="1" noChangeArrowheads="1" noTextEdit="1"/>
          </p:cNvSpPr>
          <p:nvPr>
            <p:ph type="sldImg"/>
          </p:nvPr>
        </p:nvSpPr>
        <p:spPr>
          <a:ln/>
        </p:spPr>
      </p:sp>
      <p:sp>
        <p:nvSpPr>
          <p:cNvPr id="315395" name="备注占位符 2">
            <a:extLst>
              <a:ext uri="{FF2B5EF4-FFF2-40B4-BE49-F238E27FC236}">
                <a16:creationId xmlns:a16="http://schemas.microsoft.com/office/drawing/2014/main" id="{673DCE04-E497-4070-92AA-F5030897918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人工智能的悲观派和乐观派。</a:t>
            </a:r>
            <a:endParaRPr lang="en-US" altLang="zh-CN"/>
          </a:p>
          <a:p>
            <a:r>
              <a:rPr lang="zh-CN" altLang="en-US"/>
              <a:t>物的性质，取决于使用人工智能，也不取决于人工智能的使用，而是取决于人工智能被谁使用。</a:t>
            </a:r>
          </a:p>
        </p:txBody>
      </p:sp>
      <p:sp>
        <p:nvSpPr>
          <p:cNvPr id="315396" name="灯片编号占位符 3">
            <a:extLst>
              <a:ext uri="{FF2B5EF4-FFF2-40B4-BE49-F238E27FC236}">
                <a16:creationId xmlns:a16="http://schemas.microsoft.com/office/drawing/2014/main" id="{CB0B1B22-5527-409D-BB65-EEB4F0B5C8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1E96D62-8C58-4055-B2FF-82B78760F9C6}" type="slidenum">
              <a:rPr lang="en-US" altLang="zh-CN">
                <a:latin typeface="Arial" panose="020B0604020202020204" pitchFamily="34" charset="0"/>
              </a:rPr>
              <a:pPr/>
              <a:t>155</a:t>
            </a:fld>
            <a:endParaRPr lang="en-US" altLang="zh-CN">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158</a:t>
            </a:fld>
            <a:endParaRPr lang="zh-CN" altLang="en-US"/>
          </a:p>
        </p:txBody>
      </p:sp>
    </p:spTree>
    <p:extLst>
      <p:ext uri="{BB962C8B-B14F-4D97-AF65-F5344CB8AC3E}">
        <p14:creationId xmlns:p14="http://schemas.microsoft.com/office/powerpoint/2010/main" val="20837904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CF4A69-C878-4BA0-B01C-5074C37BAB92}" type="slidenum">
              <a:rPr lang="zh-CN" altLang="en-US" smtClean="0"/>
              <a:t>159</a:t>
            </a:fld>
            <a:endParaRPr lang="zh-CN" altLang="en-US"/>
          </a:p>
        </p:txBody>
      </p:sp>
    </p:spTree>
    <p:extLst>
      <p:ext uri="{BB962C8B-B14F-4D97-AF65-F5344CB8AC3E}">
        <p14:creationId xmlns:p14="http://schemas.microsoft.com/office/powerpoint/2010/main" val="428023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audio" Target="../media/audio1.wav"/></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讲">
    <p:bg>
      <p:bgPr>
        <a:solidFill>
          <a:schemeClr val="bg1"/>
        </a:solidFill>
        <a:effectLst/>
      </p:bgPr>
    </p:bg>
    <p:spTree>
      <p:nvGrpSpPr>
        <p:cNvPr id="1" name=""/>
        <p:cNvGrpSpPr/>
        <p:nvPr/>
      </p:nvGrpSpPr>
      <p:grpSpPr>
        <a:xfrm>
          <a:off x="0" y="0"/>
          <a:ext cx="0" cy="0"/>
          <a:chOff x="0" y="0"/>
          <a:chExt cx="0" cy="0"/>
        </a:xfrm>
      </p:grpSpPr>
      <p:sp>
        <p:nvSpPr>
          <p:cNvPr id="67" name="矩形 66"/>
          <p:cNvSpPr/>
          <p:nvPr userDrawn="1"/>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
        <p:nvSpPr>
          <p:cNvPr id="68" name="文本框 67"/>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 第一讲  马克思劳动价值论及其当代价值</a:t>
            </a:r>
          </a:p>
        </p:txBody>
      </p:sp>
      <p:sp>
        <p:nvSpPr>
          <p:cNvPr id="69" name="文本框 68"/>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charset="-122"/>
                <a:ea typeface="微软雅黑" panose="020B0503020204020204" charset="-122"/>
              </a:rPr>
              <a:t>马克思主义基本原理</a:t>
            </a:r>
            <a:endParaRPr lang="en-US" altLang="zh-CN" sz="1000" b="1" spc="120" dirty="0">
              <a:solidFill>
                <a:schemeClr val="bg1">
                  <a:lumMod val="50000"/>
                </a:schemeClr>
              </a:solidFill>
              <a:latin typeface="微软雅黑" panose="020B0503020204020204" charset="-122"/>
              <a:ea typeface="微软雅黑" panose="020B0503020204020204" charset="-122"/>
            </a:endParaRPr>
          </a:p>
        </p:txBody>
      </p:sp>
      <p:sp>
        <p:nvSpPr>
          <p:cNvPr id="70" name="矩形 69"/>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讲目录">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4" name="图片 3"/>
          <p:cNvPicPr>
            <a:picLocks noChangeAspect="1"/>
          </p:cNvPicPr>
          <p:nvPr userDrawn="1"/>
        </p:nvPicPr>
        <p:blipFill>
          <a:blip r:embed="rId2" cstate="print">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l="4971" r="5734"/>
          <a:stretch>
            <a:fillRect/>
          </a:stretch>
        </p:blipFill>
        <p:spPr>
          <a:xfrm rot="1875277">
            <a:off x="-781325" y="-2396620"/>
            <a:ext cx="13980795" cy="11278633"/>
          </a:xfrm>
          <a:custGeom>
            <a:avLst/>
            <a:gdLst>
              <a:gd name="connsiteX0" fmla="*/ 0 w 13980795"/>
              <a:gd name="connsiteY0" fmla="*/ 6088761 h 11278633"/>
              <a:gd name="connsiteX1" fmla="*/ 10032145 w 13980795"/>
              <a:gd name="connsiteY1" fmla="*/ 0 h 11278633"/>
              <a:gd name="connsiteX2" fmla="*/ 10566394 w 13980795"/>
              <a:gd name="connsiteY2" fmla="*/ 0 h 11278633"/>
              <a:gd name="connsiteX3" fmla="*/ 13980795 w 13980795"/>
              <a:gd name="connsiteY3" fmla="*/ 5625737 h 11278633"/>
              <a:gd name="connsiteX4" fmla="*/ 4666802 w 13980795"/>
              <a:gd name="connsiteY4" fmla="*/ 11278633 h 11278633"/>
              <a:gd name="connsiteX5" fmla="*/ 3149863 w 13980795"/>
              <a:gd name="connsiteY5" fmla="*/ 11278633 h 112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0795" h="11278633">
                <a:moveTo>
                  <a:pt x="0" y="6088761"/>
                </a:moveTo>
                <a:lnTo>
                  <a:pt x="10032145" y="0"/>
                </a:lnTo>
                <a:lnTo>
                  <a:pt x="10566394" y="0"/>
                </a:lnTo>
                <a:lnTo>
                  <a:pt x="13980795" y="5625737"/>
                </a:lnTo>
                <a:lnTo>
                  <a:pt x="4666802" y="11278633"/>
                </a:lnTo>
                <a:lnTo>
                  <a:pt x="3149863" y="11278633"/>
                </a:lnTo>
                <a:close/>
              </a:path>
            </a:pathLst>
          </a:custGeom>
        </p:spPr>
      </p:pic>
      <p:sp>
        <p:nvSpPr>
          <p:cNvPr id="5" name="iṩḻíḑe"/>
          <p:cNvSpPr/>
          <p:nvPr userDrawn="1"/>
        </p:nvSpPr>
        <p:spPr>
          <a:xfrm>
            <a:off x="0" y="0"/>
            <a:ext cx="12192000" cy="6858000"/>
          </a:xfrm>
          <a:prstGeom prst="rect">
            <a:avLst/>
          </a:prstGeom>
          <a:gradFill flip="none" rotWithShape="1">
            <a:gsLst>
              <a:gs pos="80000">
                <a:srgbClr val="F1E9D2">
                  <a:alpha val="50000"/>
                </a:srgbClr>
              </a:gs>
              <a:gs pos="100000">
                <a:srgbClr val="FEF6E1">
                  <a:alpha val="50000"/>
                </a:srgbClr>
              </a:gs>
              <a:gs pos="0">
                <a:srgbClr val="ECA285">
                  <a:alpha val="90000"/>
                </a:srgbClr>
              </a:gs>
              <a:gs pos="27000">
                <a:srgbClr val="FCCB90">
                  <a:alpha val="8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 name="标题 9801"/>
          <p:cNvSpPr txBox="1"/>
          <p:nvPr userDrawn="1"/>
        </p:nvSpPr>
        <p:spPr>
          <a:xfrm>
            <a:off x="876000" y="908999"/>
            <a:ext cx="10440000" cy="5040000"/>
          </a:xfrm>
          <a:prstGeom prst="rect">
            <a:avLst/>
          </a:prstGeom>
          <a:solidFill>
            <a:srgbClr val="FAFAFA"/>
          </a:solidFill>
          <a:ln w="50800">
            <a:noFill/>
          </a:ln>
          <a:effectLst>
            <a:outerShdw blurRad="508000" dist="38100" dir="2700000" algn="tl" rotWithShape="0">
              <a:srgbClr val="C00000">
                <a:alpha val="20000"/>
              </a:srgbClr>
            </a:outerShdw>
          </a:effectLst>
        </p:spPr>
        <p:txBody>
          <a:bodyPr anchor="ctr">
            <a:normAutofit/>
          </a:bodyPr>
          <a:lstStyle>
            <a:defPPr>
              <a:defRPr lang="zh-CN"/>
            </a:defPPr>
            <a:lvl1pPr>
              <a:lnSpc>
                <a:spcPct val="90000"/>
              </a:lnSpc>
              <a:spcBef>
                <a:spcPct val="0"/>
              </a:spcBef>
              <a:buNone/>
              <a:defRPr sz="4000">
                <a:solidFill>
                  <a:schemeClr val="bg1"/>
                </a:solidFill>
                <a:latin typeface="+mj-lt"/>
                <a:ea typeface="+mj-ea"/>
                <a:cs typeface="+mj-cs"/>
              </a:defRPr>
            </a:lvl1pPr>
          </a:lstStyle>
          <a:p>
            <a:endParaRPr lang="zh-CN" altLang="en-US" dirty="0"/>
          </a:p>
        </p:txBody>
      </p:sp>
      <p:sp>
        <p:nvSpPr>
          <p:cNvPr id="7" name="标题 9801"/>
          <p:cNvSpPr txBox="1"/>
          <p:nvPr userDrawn="1"/>
        </p:nvSpPr>
        <p:spPr>
          <a:xfrm rot="16200000">
            <a:off x="8801261" y="3423738"/>
            <a:ext cx="5136188" cy="106711"/>
          </a:xfrm>
          <a:prstGeom prst="parallelogram">
            <a:avLst>
              <a:gd name="adj" fmla="val 98875"/>
            </a:avLst>
          </a:prstGeom>
          <a:gradFill flip="none" rotWithShape="1">
            <a:gsLst>
              <a:gs pos="100000">
                <a:srgbClr val="E17751"/>
              </a:gs>
              <a:gs pos="0">
                <a:srgbClr val="FCCA8F"/>
              </a:gs>
            </a:gsLst>
            <a:lin ang="6000000" scaled="0"/>
            <a:tileRect/>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fontAlgn="auto">
              <a:lnSpc>
                <a:spcPct val="100000"/>
              </a:lnSpc>
              <a:spcBef>
                <a:spcPts val="0"/>
              </a:spcBef>
              <a:spcAft>
                <a:spcPts val="0"/>
              </a:spcAft>
              <a:buClrTx/>
              <a:buSzTx/>
              <a:buFontTx/>
              <a:buNone/>
              <a:defRPr kumimoji="0" b="0" i="0" u="none" strike="noStrike" cap="none" spc="0" normalizeH="0" baseline="0">
                <a:ln>
                  <a:noFill/>
                </a:ln>
                <a:solidFill>
                  <a:prstClr val="white"/>
                </a:solidFill>
                <a:effectLst/>
                <a:uLnTx/>
                <a:uFillTx/>
                <a:latin typeface="等线" panose="02010600030101010101" charset="-122"/>
                <a:ea typeface="等线" panose="0201060003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8" name="标题 9801"/>
          <p:cNvSpPr txBox="1"/>
          <p:nvPr userDrawn="1"/>
        </p:nvSpPr>
        <p:spPr>
          <a:xfrm flipH="1">
            <a:off x="875999" y="5945800"/>
            <a:ext cx="10546697" cy="108477"/>
          </a:xfrm>
          <a:prstGeom prst="parallelogram">
            <a:avLst>
              <a:gd name="adj" fmla="val 102209"/>
            </a:avLst>
          </a:prstGeom>
          <a:gradFill>
            <a:gsLst>
              <a:gs pos="43000">
                <a:srgbClr val="985125"/>
              </a:gs>
              <a:gs pos="0">
                <a:srgbClr val="EEA171"/>
              </a:gs>
              <a:gs pos="100000">
                <a:srgbClr val="E17751"/>
              </a:gs>
            </a:gsLst>
            <a:lin ang="6000000" scaled="0"/>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fontAlgn="auto">
              <a:lnSpc>
                <a:spcPct val="100000"/>
              </a:lnSpc>
              <a:spcBef>
                <a:spcPts val="0"/>
              </a:spcBef>
              <a:spcAft>
                <a:spcPts val="0"/>
              </a:spcAft>
              <a:buClrTx/>
              <a:buSzTx/>
              <a:buFontTx/>
              <a:buNone/>
              <a:defRPr kumimoji="0" b="0" i="0" u="none" strike="noStrike" cap="none" spc="0" normalizeH="0" baseline="0">
                <a:ln>
                  <a:noFill/>
                </a:ln>
                <a:solidFill>
                  <a:prstClr val="white"/>
                </a:solidFill>
                <a:effectLst/>
                <a:uLnTx/>
                <a:uFillTx/>
                <a:latin typeface="等线" panose="02010600030101010101" charset="-122"/>
                <a:ea typeface="等线" panose="02010600030101010101"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9" name="直接连接符 8"/>
          <p:cNvCxnSpPr/>
          <p:nvPr userDrawn="1"/>
        </p:nvCxnSpPr>
        <p:spPr>
          <a:xfrm rot="5400000" flipH="1">
            <a:off x="8796000" y="3429000"/>
            <a:ext cx="50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任意多边形: 形状 14"/>
          <p:cNvSpPr/>
          <p:nvPr userDrawn="1"/>
        </p:nvSpPr>
        <p:spPr bwMode="auto">
          <a:xfrm flipV="1">
            <a:off x="876000" y="2333724"/>
            <a:ext cx="1351578" cy="3615275"/>
          </a:xfrm>
          <a:custGeom>
            <a:avLst/>
            <a:gdLst>
              <a:gd name="connsiteX0" fmla="*/ 0 w 1751798"/>
              <a:gd name="connsiteY0" fmla="*/ 0 h 3360306"/>
              <a:gd name="connsiteX1" fmla="*/ 505320 w 1751798"/>
              <a:gd name="connsiteY1" fmla="*/ 0 h 3360306"/>
              <a:gd name="connsiteX2" fmla="*/ 1751798 w 1751798"/>
              <a:gd name="connsiteY2" fmla="*/ 1680153 h 3360306"/>
              <a:gd name="connsiteX3" fmla="*/ 505320 w 1751798"/>
              <a:gd name="connsiteY3" fmla="*/ 3360306 h 3360306"/>
              <a:gd name="connsiteX4" fmla="*/ 0 w 1751798"/>
              <a:gd name="connsiteY4" fmla="*/ 3360306 h 3360306"/>
              <a:gd name="connsiteX0-1" fmla="*/ 0 w 838350"/>
              <a:gd name="connsiteY0-2" fmla="*/ 0 h 3360306"/>
              <a:gd name="connsiteX1-3" fmla="*/ 505320 w 838350"/>
              <a:gd name="connsiteY1-4" fmla="*/ 0 h 3360306"/>
              <a:gd name="connsiteX2-5" fmla="*/ 601423 w 838350"/>
              <a:gd name="connsiteY2-6" fmla="*/ 1753895 h 3360306"/>
              <a:gd name="connsiteX3-7" fmla="*/ 505320 w 838350"/>
              <a:gd name="connsiteY3-8" fmla="*/ 3360306 h 3360306"/>
              <a:gd name="connsiteX4-9" fmla="*/ 0 w 838350"/>
              <a:gd name="connsiteY4-10" fmla="*/ 3360306 h 3360306"/>
              <a:gd name="connsiteX5" fmla="*/ 0 w 838350"/>
              <a:gd name="connsiteY5" fmla="*/ 0 h 3360306"/>
              <a:gd name="connsiteX0-11" fmla="*/ 0 w 1133934"/>
              <a:gd name="connsiteY0-12" fmla="*/ 0 h 3360306"/>
              <a:gd name="connsiteX1-13" fmla="*/ 505320 w 1133934"/>
              <a:gd name="connsiteY1-14" fmla="*/ 0 h 3360306"/>
              <a:gd name="connsiteX2-15" fmla="*/ 601423 w 1133934"/>
              <a:gd name="connsiteY2-16" fmla="*/ 1753895 h 3360306"/>
              <a:gd name="connsiteX3-17" fmla="*/ 505320 w 1133934"/>
              <a:gd name="connsiteY3-18" fmla="*/ 3360306 h 3360306"/>
              <a:gd name="connsiteX4-19" fmla="*/ 0 w 1133934"/>
              <a:gd name="connsiteY4-20" fmla="*/ 3360306 h 3360306"/>
              <a:gd name="connsiteX5-21" fmla="*/ 0 w 1133934"/>
              <a:gd name="connsiteY5-22" fmla="*/ 0 h 3360306"/>
              <a:gd name="connsiteX0-23" fmla="*/ 0 w 1263389"/>
              <a:gd name="connsiteY0-24" fmla="*/ 0 h 3360306"/>
              <a:gd name="connsiteX1-25" fmla="*/ 505320 w 1263389"/>
              <a:gd name="connsiteY1-26" fmla="*/ 0 h 3360306"/>
              <a:gd name="connsiteX2-27" fmla="*/ 807900 w 1263389"/>
              <a:gd name="connsiteY2-28" fmla="*/ 1562166 h 3360306"/>
              <a:gd name="connsiteX3-29" fmla="*/ 505320 w 1263389"/>
              <a:gd name="connsiteY3-30" fmla="*/ 3360306 h 3360306"/>
              <a:gd name="connsiteX4-31" fmla="*/ 0 w 1263389"/>
              <a:gd name="connsiteY4-32" fmla="*/ 3360306 h 3360306"/>
              <a:gd name="connsiteX5-33" fmla="*/ 0 w 1263389"/>
              <a:gd name="connsiteY5-34" fmla="*/ 0 h 3360306"/>
              <a:gd name="connsiteX0-35" fmla="*/ 0 w 1066553"/>
              <a:gd name="connsiteY0-36" fmla="*/ 0 h 3360306"/>
              <a:gd name="connsiteX1-37" fmla="*/ 505320 w 1066553"/>
              <a:gd name="connsiteY1-38" fmla="*/ 0 h 3360306"/>
              <a:gd name="connsiteX2-39" fmla="*/ 807900 w 1066553"/>
              <a:gd name="connsiteY2-40" fmla="*/ 1562166 h 3360306"/>
              <a:gd name="connsiteX3-41" fmla="*/ 505320 w 1066553"/>
              <a:gd name="connsiteY3-42" fmla="*/ 3360306 h 3360306"/>
              <a:gd name="connsiteX4-43" fmla="*/ 0 w 1066553"/>
              <a:gd name="connsiteY4-44" fmla="*/ 3360306 h 3360306"/>
              <a:gd name="connsiteX5-45" fmla="*/ 0 w 1066553"/>
              <a:gd name="connsiteY5-46" fmla="*/ 0 h 3360306"/>
              <a:gd name="connsiteX0-47" fmla="*/ 0 w 1256949"/>
              <a:gd name="connsiteY0-48" fmla="*/ 0 h 3360306"/>
              <a:gd name="connsiteX1-49" fmla="*/ 505320 w 1256949"/>
              <a:gd name="connsiteY1-50" fmla="*/ 0 h 3360306"/>
              <a:gd name="connsiteX2-51" fmla="*/ 807900 w 1256949"/>
              <a:gd name="connsiteY2-52" fmla="*/ 1562166 h 3360306"/>
              <a:gd name="connsiteX3-53" fmla="*/ 505320 w 1256949"/>
              <a:gd name="connsiteY3-54" fmla="*/ 3360306 h 3360306"/>
              <a:gd name="connsiteX4-55" fmla="*/ 0 w 1256949"/>
              <a:gd name="connsiteY4-56" fmla="*/ 3360306 h 3360306"/>
              <a:gd name="connsiteX5-57" fmla="*/ 0 w 1256949"/>
              <a:gd name="connsiteY5-58" fmla="*/ 0 h 3360306"/>
              <a:gd name="connsiteX0-59" fmla="*/ 0 w 1199870"/>
              <a:gd name="connsiteY0-60" fmla="*/ 0 h 3360306"/>
              <a:gd name="connsiteX1-61" fmla="*/ 903527 w 1199870"/>
              <a:gd name="connsiteY1-62" fmla="*/ 0 h 3360306"/>
              <a:gd name="connsiteX2-63" fmla="*/ 807900 w 1199870"/>
              <a:gd name="connsiteY2-64" fmla="*/ 1562166 h 3360306"/>
              <a:gd name="connsiteX3-65" fmla="*/ 505320 w 1199870"/>
              <a:gd name="connsiteY3-66" fmla="*/ 3360306 h 3360306"/>
              <a:gd name="connsiteX4-67" fmla="*/ 0 w 1199870"/>
              <a:gd name="connsiteY4-68" fmla="*/ 3360306 h 3360306"/>
              <a:gd name="connsiteX5-69" fmla="*/ 0 w 1199870"/>
              <a:gd name="connsiteY5-70" fmla="*/ 0 h 3360306"/>
              <a:gd name="connsiteX0-71" fmla="*/ 0 w 1378733"/>
              <a:gd name="connsiteY0-72" fmla="*/ 0 h 3360306"/>
              <a:gd name="connsiteX1-73" fmla="*/ 903527 w 1378733"/>
              <a:gd name="connsiteY1-74" fmla="*/ 0 h 3360306"/>
              <a:gd name="connsiteX2-75" fmla="*/ 807900 w 1378733"/>
              <a:gd name="connsiteY2-76" fmla="*/ 1562166 h 3360306"/>
              <a:gd name="connsiteX3-77" fmla="*/ 505320 w 1378733"/>
              <a:gd name="connsiteY3-78" fmla="*/ 3360306 h 3360306"/>
              <a:gd name="connsiteX4-79" fmla="*/ 0 w 1378733"/>
              <a:gd name="connsiteY4-80" fmla="*/ 3360306 h 3360306"/>
              <a:gd name="connsiteX5-81" fmla="*/ 0 w 1378733"/>
              <a:gd name="connsiteY5-82" fmla="*/ 0 h 3360306"/>
              <a:gd name="connsiteX0-83" fmla="*/ 0 w 1467121"/>
              <a:gd name="connsiteY0-84" fmla="*/ 0 h 3360306"/>
              <a:gd name="connsiteX1-85" fmla="*/ 903527 w 1467121"/>
              <a:gd name="connsiteY1-86" fmla="*/ 0 h 3360306"/>
              <a:gd name="connsiteX2-87" fmla="*/ 984881 w 1467121"/>
              <a:gd name="connsiteY2-88" fmla="*/ 1930875 h 3360306"/>
              <a:gd name="connsiteX3-89" fmla="*/ 505320 w 1467121"/>
              <a:gd name="connsiteY3-90" fmla="*/ 3360306 h 3360306"/>
              <a:gd name="connsiteX4-91" fmla="*/ 0 w 1467121"/>
              <a:gd name="connsiteY4-92" fmla="*/ 3360306 h 3360306"/>
              <a:gd name="connsiteX5-93" fmla="*/ 0 w 1467121"/>
              <a:gd name="connsiteY5-94" fmla="*/ 0 h 3360306"/>
              <a:gd name="connsiteX0-95" fmla="*/ 0 w 1699835"/>
              <a:gd name="connsiteY0-96" fmla="*/ 0 h 3360306"/>
              <a:gd name="connsiteX1-97" fmla="*/ 903527 w 1699835"/>
              <a:gd name="connsiteY1-98" fmla="*/ 0 h 3360306"/>
              <a:gd name="connsiteX2-99" fmla="*/ 984881 w 1699835"/>
              <a:gd name="connsiteY2-100" fmla="*/ 1930875 h 3360306"/>
              <a:gd name="connsiteX3-101" fmla="*/ 505320 w 1699835"/>
              <a:gd name="connsiteY3-102" fmla="*/ 3360306 h 3360306"/>
              <a:gd name="connsiteX4-103" fmla="*/ 0 w 1699835"/>
              <a:gd name="connsiteY4-104" fmla="*/ 3360306 h 3360306"/>
              <a:gd name="connsiteX5-105" fmla="*/ 0 w 1699835"/>
              <a:gd name="connsiteY5-106" fmla="*/ 0 h 3360306"/>
              <a:gd name="connsiteX0-107" fmla="*/ 0 w 1805805"/>
              <a:gd name="connsiteY0-108" fmla="*/ 0 h 3360306"/>
              <a:gd name="connsiteX1-109" fmla="*/ 903527 w 1805805"/>
              <a:gd name="connsiteY1-110" fmla="*/ 0 h 3360306"/>
              <a:gd name="connsiteX2-111" fmla="*/ 1147113 w 1805805"/>
              <a:gd name="connsiteY2-112" fmla="*/ 1763605 h 3360306"/>
              <a:gd name="connsiteX3-113" fmla="*/ 505320 w 1805805"/>
              <a:gd name="connsiteY3-114" fmla="*/ 3360306 h 3360306"/>
              <a:gd name="connsiteX4-115" fmla="*/ 0 w 1805805"/>
              <a:gd name="connsiteY4-116" fmla="*/ 3360306 h 3360306"/>
              <a:gd name="connsiteX5-117" fmla="*/ 0 w 1805805"/>
              <a:gd name="connsiteY5-118" fmla="*/ 0 h 3360306"/>
              <a:gd name="connsiteX0-119" fmla="*/ 0 w 2023263"/>
              <a:gd name="connsiteY0-120" fmla="*/ 0 h 3360306"/>
              <a:gd name="connsiteX1-121" fmla="*/ 903527 w 2023263"/>
              <a:gd name="connsiteY1-122" fmla="*/ 0 h 3360306"/>
              <a:gd name="connsiteX2-123" fmla="*/ 1451913 w 2023263"/>
              <a:gd name="connsiteY2-124" fmla="*/ 1595908 h 3360306"/>
              <a:gd name="connsiteX3-125" fmla="*/ 505320 w 2023263"/>
              <a:gd name="connsiteY3-126" fmla="*/ 3360306 h 3360306"/>
              <a:gd name="connsiteX4-127" fmla="*/ 0 w 2023263"/>
              <a:gd name="connsiteY4-128" fmla="*/ 3360306 h 3360306"/>
              <a:gd name="connsiteX5-129" fmla="*/ 0 w 2023263"/>
              <a:gd name="connsiteY5-130" fmla="*/ 0 h 33603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023263" h="3360306">
                <a:moveTo>
                  <a:pt x="0" y="0"/>
                </a:moveTo>
                <a:lnTo>
                  <a:pt x="903527" y="0"/>
                </a:lnTo>
                <a:cubicBezTo>
                  <a:pt x="1591938" y="0"/>
                  <a:pt x="2712901" y="691607"/>
                  <a:pt x="1451913" y="1595908"/>
                </a:cubicBezTo>
                <a:cubicBezTo>
                  <a:pt x="190925" y="2500209"/>
                  <a:pt x="1193731" y="3360306"/>
                  <a:pt x="505320" y="3360306"/>
                </a:cubicBezTo>
                <a:lnTo>
                  <a:pt x="0" y="3360306"/>
                </a:lnTo>
                <a:lnTo>
                  <a:pt x="0" y="0"/>
                </a:lnTo>
                <a:close/>
              </a:path>
            </a:pathLst>
          </a:custGeom>
          <a:gradFill>
            <a:gsLst>
              <a:gs pos="83000">
                <a:schemeClr val="bg1"/>
              </a:gs>
              <a:gs pos="0">
                <a:schemeClr val="bg1">
                  <a:alpha val="0"/>
                </a:schemeClr>
              </a:gs>
            </a:gsLst>
            <a:lin ang="14400000" scaled="0"/>
          </a:gradFill>
          <a:ln>
            <a:noFill/>
          </a:ln>
          <a:effectLst>
            <a:outerShdw blurRad="317500" dist="101600" dir="20400000" algn="t" rotWithShape="0">
              <a:srgbClr val="C00000">
                <a:alpha val="25000"/>
              </a:srgbClr>
            </a:outerShdw>
          </a:effectLst>
        </p:spPr>
        <p:txBody>
          <a:bodyPr vert="horz" wrap="square" lIns="91440" tIns="45720" rIns="91440" bIns="45720" numCol="1" anchor="t" anchorCtr="0" compatLnSpc="1"/>
          <a:lstStyle/>
          <a:p>
            <a:endParaRPr lang="zh-CN" altLang="en-US" dirty="0"/>
          </a:p>
        </p:txBody>
      </p:sp>
      <p:sp>
        <p:nvSpPr>
          <p:cNvPr id="11" name="任意多边形: 形状 15"/>
          <p:cNvSpPr/>
          <p:nvPr userDrawn="1"/>
        </p:nvSpPr>
        <p:spPr bwMode="auto">
          <a:xfrm>
            <a:off x="876000" y="908999"/>
            <a:ext cx="1605777" cy="5036796"/>
          </a:xfrm>
          <a:custGeom>
            <a:avLst/>
            <a:gdLst>
              <a:gd name="connsiteX0" fmla="*/ 0 w 1751798"/>
              <a:gd name="connsiteY0" fmla="*/ 0 h 3360306"/>
              <a:gd name="connsiteX1" fmla="*/ 505320 w 1751798"/>
              <a:gd name="connsiteY1" fmla="*/ 0 h 3360306"/>
              <a:gd name="connsiteX2" fmla="*/ 1751798 w 1751798"/>
              <a:gd name="connsiteY2" fmla="*/ 1680153 h 3360306"/>
              <a:gd name="connsiteX3" fmla="*/ 505320 w 1751798"/>
              <a:gd name="connsiteY3" fmla="*/ 3360306 h 3360306"/>
              <a:gd name="connsiteX4" fmla="*/ 0 w 1751798"/>
              <a:gd name="connsiteY4" fmla="*/ 3360306 h 3360306"/>
              <a:gd name="connsiteX0-1" fmla="*/ 0 w 838350"/>
              <a:gd name="connsiteY0-2" fmla="*/ 0 h 3360306"/>
              <a:gd name="connsiteX1-3" fmla="*/ 505320 w 838350"/>
              <a:gd name="connsiteY1-4" fmla="*/ 0 h 3360306"/>
              <a:gd name="connsiteX2-5" fmla="*/ 601423 w 838350"/>
              <a:gd name="connsiteY2-6" fmla="*/ 1753895 h 3360306"/>
              <a:gd name="connsiteX3-7" fmla="*/ 505320 w 838350"/>
              <a:gd name="connsiteY3-8" fmla="*/ 3360306 h 3360306"/>
              <a:gd name="connsiteX4-9" fmla="*/ 0 w 838350"/>
              <a:gd name="connsiteY4-10" fmla="*/ 3360306 h 3360306"/>
              <a:gd name="connsiteX5" fmla="*/ 0 w 838350"/>
              <a:gd name="connsiteY5" fmla="*/ 0 h 3360306"/>
              <a:gd name="connsiteX0-11" fmla="*/ 0 w 1133934"/>
              <a:gd name="connsiteY0-12" fmla="*/ 0 h 3360306"/>
              <a:gd name="connsiteX1-13" fmla="*/ 505320 w 1133934"/>
              <a:gd name="connsiteY1-14" fmla="*/ 0 h 3360306"/>
              <a:gd name="connsiteX2-15" fmla="*/ 601423 w 1133934"/>
              <a:gd name="connsiteY2-16" fmla="*/ 1753895 h 3360306"/>
              <a:gd name="connsiteX3-17" fmla="*/ 505320 w 1133934"/>
              <a:gd name="connsiteY3-18" fmla="*/ 3360306 h 3360306"/>
              <a:gd name="connsiteX4-19" fmla="*/ 0 w 1133934"/>
              <a:gd name="connsiteY4-20" fmla="*/ 3360306 h 3360306"/>
              <a:gd name="connsiteX5-21" fmla="*/ 0 w 1133934"/>
              <a:gd name="connsiteY5-22" fmla="*/ 0 h 3360306"/>
              <a:gd name="connsiteX0-23" fmla="*/ 0 w 1263389"/>
              <a:gd name="connsiteY0-24" fmla="*/ 0 h 3360306"/>
              <a:gd name="connsiteX1-25" fmla="*/ 505320 w 1263389"/>
              <a:gd name="connsiteY1-26" fmla="*/ 0 h 3360306"/>
              <a:gd name="connsiteX2-27" fmla="*/ 807900 w 1263389"/>
              <a:gd name="connsiteY2-28" fmla="*/ 1562166 h 3360306"/>
              <a:gd name="connsiteX3-29" fmla="*/ 505320 w 1263389"/>
              <a:gd name="connsiteY3-30" fmla="*/ 3360306 h 3360306"/>
              <a:gd name="connsiteX4-31" fmla="*/ 0 w 1263389"/>
              <a:gd name="connsiteY4-32" fmla="*/ 3360306 h 3360306"/>
              <a:gd name="connsiteX5-33" fmla="*/ 0 w 1263389"/>
              <a:gd name="connsiteY5-34" fmla="*/ 0 h 3360306"/>
              <a:gd name="connsiteX0-35" fmla="*/ 0 w 1066553"/>
              <a:gd name="connsiteY0-36" fmla="*/ 0 h 3360306"/>
              <a:gd name="connsiteX1-37" fmla="*/ 505320 w 1066553"/>
              <a:gd name="connsiteY1-38" fmla="*/ 0 h 3360306"/>
              <a:gd name="connsiteX2-39" fmla="*/ 807900 w 1066553"/>
              <a:gd name="connsiteY2-40" fmla="*/ 1562166 h 3360306"/>
              <a:gd name="connsiteX3-41" fmla="*/ 505320 w 1066553"/>
              <a:gd name="connsiteY3-42" fmla="*/ 3360306 h 3360306"/>
              <a:gd name="connsiteX4-43" fmla="*/ 0 w 1066553"/>
              <a:gd name="connsiteY4-44" fmla="*/ 3360306 h 3360306"/>
              <a:gd name="connsiteX5-45" fmla="*/ 0 w 1066553"/>
              <a:gd name="connsiteY5-46" fmla="*/ 0 h 3360306"/>
              <a:gd name="connsiteX0-47" fmla="*/ 0 w 1256949"/>
              <a:gd name="connsiteY0-48" fmla="*/ 0 h 3360306"/>
              <a:gd name="connsiteX1-49" fmla="*/ 505320 w 1256949"/>
              <a:gd name="connsiteY1-50" fmla="*/ 0 h 3360306"/>
              <a:gd name="connsiteX2-51" fmla="*/ 807900 w 1256949"/>
              <a:gd name="connsiteY2-52" fmla="*/ 1562166 h 3360306"/>
              <a:gd name="connsiteX3-53" fmla="*/ 505320 w 1256949"/>
              <a:gd name="connsiteY3-54" fmla="*/ 3360306 h 3360306"/>
              <a:gd name="connsiteX4-55" fmla="*/ 0 w 1256949"/>
              <a:gd name="connsiteY4-56" fmla="*/ 3360306 h 3360306"/>
              <a:gd name="connsiteX5-57" fmla="*/ 0 w 1256949"/>
              <a:gd name="connsiteY5-58" fmla="*/ 0 h 3360306"/>
              <a:gd name="connsiteX0-59" fmla="*/ 0 w 1199870"/>
              <a:gd name="connsiteY0-60" fmla="*/ 0 h 3360306"/>
              <a:gd name="connsiteX1-61" fmla="*/ 903527 w 1199870"/>
              <a:gd name="connsiteY1-62" fmla="*/ 0 h 3360306"/>
              <a:gd name="connsiteX2-63" fmla="*/ 807900 w 1199870"/>
              <a:gd name="connsiteY2-64" fmla="*/ 1562166 h 3360306"/>
              <a:gd name="connsiteX3-65" fmla="*/ 505320 w 1199870"/>
              <a:gd name="connsiteY3-66" fmla="*/ 3360306 h 3360306"/>
              <a:gd name="connsiteX4-67" fmla="*/ 0 w 1199870"/>
              <a:gd name="connsiteY4-68" fmla="*/ 3360306 h 3360306"/>
              <a:gd name="connsiteX5-69" fmla="*/ 0 w 1199870"/>
              <a:gd name="connsiteY5-70" fmla="*/ 0 h 3360306"/>
              <a:gd name="connsiteX0-71" fmla="*/ 0 w 1378733"/>
              <a:gd name="connsiteY0-72" fmla="*/ 0 h 3360306"/>
              <a:gd name="connsiteX1-73" fmla="*/ 903527 w 1378733"/>
              <a:gd name="connsiteY1-74" fmla="*/ 0 h 3360306"/>
              <a:gd name="connsiteX2-75" fmla="*/ 807900 w 1378733"/>
              <a:gd name="connsiteY2-76" fmla="*/ 1562166 h 3360306"/>
              <a:gd name="connsiteX3-77" fmla="*/ 505320 w 1378733"/>
              <a:gd name="connsiteY3-78" fmla="*/ 3360306 h 3360306"/>
              <a:gd name="connsiteX4-79" fmla="*/ 0 w 1378733"/>
              <a:gd name="connsiteY4-80" fmla="*/ 3360306 h 3360306"/>
              <a:gd name="connsiteX5-81" fmla="*/ 0 w 1378733"/>
              <a:gd name="connsiteY5-82" fmla="*/ 0 h 3360306"/>
              <a:gd name="connsiteX0-83" fmla="*/ 0 w 1467121"/>
              <a:gd name="connsiteY0-84" fmla="*/ 0 h 3360306"/>
              <a:gd name="connsiteX1-85" fmla="*/ 903527 w 1467121"/>
              <a:gd name="connsiteY1-86" fmla="*/ 0 h 3360306"/>
              <a:gd name="connsiteX2-87" fmla="*/ 984881 w 1467121"/>
              <a:gd name="connsiteY2-88" fmla="*/ 1930875 h 3360306"/>
              <a:gd name="connsiteX3-89" fmla="*/ 505320 w 1467121"/>
              <a:gd name="connsiteY3-90" fmla="*/ 3360306 h 3360306"/>
              <a:gd name="connsiteX4-91" fmla="*/ 0 w 1467121"/>
              <a:gd name="connsiteY4-92" fmla="*/ 3360306 h 3360306"/>
              <a:gd name="connsiteX5-93" fmla="*/ 0 w 1467121"/>
              <a:gd name="connsiteY5-94" fmla="*/ 0 h 3360306"/>
              <a:gd name="connsiteX0-95" fmla="*/ 0 w 1699835"/>
              <a:gd name="connsiteY0-96" fmla="*/ 0 h 3360306"/>
              <a:gd name="connsiteX1-97" fmla="*/ 903527 w 1699835"/>
              <a:gd name="connsiteY1-98" fmla="*/ 0 h 3360306"/>
              <a:gd name="connsiteX2-99" fmla="*/ 984881 w 1699835"/>
              <a:gd name="connsiteY2-100" fmla="*/ 1930875 h 3360306"/>
              <a:gd name="connsiteX3-101" fmla="*/ 505320 w 1699835"/>
              <a:gd name="connsiteY3-102" fmla="*/ 3360306 h 3360306"/>
              <a:gd name="connsiteX4-103" fmla="*/ 0 w 1699835"/>
              <a:gd name="connsiteY4-104" fmla="*/ 3360306 h 3360306"/>
              <a:gd name="connsiteX5-105" fmla="*/ 0 w 1699835"/>
              <a:gd name="connsiteY5-106" fmla="*/ 0 h 3360306"/>
              <a:gd name="connsiteX0-107" fmla="*/ 0 w 1805805"/>
              <a:gd name="connsiteY0-108" fmla="*/ 0 h 3360306"/>
              <a:gd name="connsiteX1-109" fmla="*/ 903527 w 1805805"/>
              <a:gd name="connsiteY1-110" fmla="*/ 0 h 3360306"/>
              <a:gd name="connsiteX2-111" fmla="*/ 1147113 w 1805805"/>
              <a:gd name="connsiteY2-112" fmla="*/ 1763605 h 3360306"/>
              <a:gd name="connsiteX3-113" fmla="*/ 505320 w 1805805"/>
              <a:gd name="connsiteY3-114" fmla="*/ 3360306 h 3360306"/>
              <a:gd name="connsiteX4-115" fmla="*/ 0 w 1805805"/>
              <a:gd name="connsiteY4-116" fmla="*/ 3360306 h 3360306"/>
              <a:gd name="connsiteX5-117" fmla="*/ 0 w 1805805"/>
              <a:gd name="connsiteY5-118" fmla="*/ 0 h 33603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805805" h="3360306">
                <a:moveTo>
                  <a:pt x="0" y="0"/>
                </a:moveTo>
                <a:lnTo>
                  <a:pt x="903527" y="0"/>
                </a:lnTo>
                <a:cubicBezTo>
                  <a:pt x="1591938" y="0"/>
                  <a:pt x="2408101" y="859304"/>
                  <a:pt x="1147113" y="1763605"/>
                </a:cubicBezTo>
                <a:cubicBezTo>
                  <a:pt x="-113875" y="2667906"/>
                  <a:pt x="1193731" y="3360306"/>
                  <a:pt x="505320" y="3360306"/>
                </a:cubicBezTo>
                <a:lnTo>
                  <a:pt x="0" y="3360306"/>
                </a:lnTo>
                <a:lnTo>
                  <a:pt x="0" y="0"/>
                </a:lnTo>
                <a:close/>
              </a:path>
            </a:pathLst>
          </a:custGeom>
          <a:gradFill>
            <a:gsLst>
              <a:gs pos="100000">
                <a:srgbClr val="E17751"/>
              </a:gs>
              <a:gs pos="27000">
                <a:srgbClr val="FDD5A6"/>
              </a:gs>
            </a:gsLst>
            <a:lin ang="12000000" scaled="0"/>
          </a:gradFill>
          <a:ln w="22225">
            <a:noFill/>
          </a:ln>
          <a:effectLst>
            <a:outerShdw blurRad="127000" dist="25400" algn="l" rotWithShape="0">
              <a:srgbClr val="C00000">
                <a:alpha val="20000"/>
              </a:srgbClr>
            </a:outerShdw>
          </a:effectLst>
        </p:spPr>
        <p:txBody>
          <a:bodyPr anchor="ctr">
            <a:normAutofit/>
          </a:bodyPr>
          <a:lstStyle/>
          <a:p>
            <a:pPr>
              <a:lnSpc>
                <a:spcPct val="90000"/>
              </a:lnSpc>
              <a:spcBef>
                <a:spcPct val="0"/>
              </a:spcBef>
            </a:pPr>
            <a:endParaRPr lang="zh-CN" altLang="en-US" sz="4000" dirty="0">
              <a:solidFill>
                <a:schemeClr val="bg1"/>
              </a:solidFill>
              <a:latin typeface="+mj-lt"/>
              <a:ea typeface="+mj-ea"/>
              <a:cs typeface="+mj-cs"/>
            </a:endParaRPr>
          </a:p>
        </p:txBody>
      </p:sp>
      <p:cxnSp>
        <p:nvCxnSpPr>
          <p:cNvPr id="12" name="直接连接符 11"/>
          <p:cNvCxnSpPr/>
          <p:nvPr userDrawn="1"/>
        </p:nvCxnSpPr>
        <p:spPr>
          <a:xfrm rot="5400000" flipH="1">
            <a:off x="-1644000" y="3429000"/>
            <a:ext cx="50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876000" y="909000"/>
            <a:ext cx="104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876000" y="5949000"/>
            <a:ext cx="1044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1199109" y="1490431"/>
            <a:ext cx="829306" cy="144000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25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25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3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3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22" presetClass="entr" presetSubtype="4"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250"/>
                                        <p:tgtEl>
                                          <p:spTgt spid="9"/>
                                        </p:tgtEl>
                                      </p:cBhvr>
                                    </p:animEffect>
                                  </p:childTnLst>
                                </p:cTn>
                              </p:par>
                              <p:par>
                                <p:cTn id="31" presetID="22" presetClass="entr" presetSubtype="4" fill="hold" grpId="0" nodeType="withEffect">
                                  <p:stCondLst>
                                    <p:cond delay="25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300"/>
                                        <p:tgtEl>
                                          <p:spTgt spid="7"/>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A6767BF0-9971-4318-AC10-B8504D10E886}"/>
              </a:ext>
            </a:extLst>
          </p:cNvPr>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412674" name="Rectangle 2"/>
          <p:cNvSpPr>
            <a:spLocks noGrp="1" noChangeArrowheads="1"/>
          </p:cNvSpPr>
          <p:nvPr>
            <p:ph type="ctrTitle"/>
          </p:nvPr>
        </p:nvSpPr>
        <p:spPr>
          <a:xfrm>
            <a:off x="914400" y="990600"/>
            <a:ext cx="10363200" cy="1371600"/>
          </a:xfrm>
        </p:spPr>
        <p:txBody>
          <a:bodyPr/>
          <a:lstStyle>
            <a:lvl1pPr>
              <a:defRPr sz="4000"/>
            </a:lvl1pPr>
          </a:lstStyle>
          <a:p>
            <a:pPr lvl="0"/>
            <a:r>
              <a:rPr lang="zh-CN" altLang="en-US" noProof="0"/>
              <a:t>单击此处编辑母版标题样式</a:t>
            </a:r>
          </a:p>
        </p:txBody>
      </p:sp>
      <p:sp>
        <p:nvSpPr>
          <p:cNvPr id="412675"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5" name="Rectangle 4">
            <a:extLst>
              <a:ext uri="{FF2B5EF4-FFF2-40B4-BE49-F238E27FC236}">
                <a16:creationId xmlns:a16="http://schemas.microsoft.com/office/drawing/2014/main" id="{3674ECED-20F5-4B05-88AB-321CAADE80D0}"/>
              </a:ext>
            </a:extLst>
          </p:cNvPr>
          <p:cNvSpPr>
            <a:spLocks noGrp="1" noChangeArrowheads="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DB07D2-027B-4EE5-8E0C-CA0CD114965A}"/>
              </a:ext>
            </a:extLst>
          </p:cNvPr>
          <p:cNvSpPr>
            <a:spLocks noGrp="1" noChangeArrowheads="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C3F31D8-0419-4CFC-A523-3CB152925C95}"/>
              </a:ext>
            </a:extLst>
          </p:cNvPr>
          <p:cNvSpPr>
            <a:spLocks noGrp="1" noChangeArrowheads="1"/>
          </p:cNvSpPr>
          <p:nvPr>
            <p:ph type="sldNum" sz="quarter" idx="12"/>
          </p:nvPr>
        </p:nvSpPr>
        <p:spPr>
          <a:xfrm>
            <a:off x="8737600" y="6248400"/>
            <a:ext cx="2540000" cy="457200"/>
          </a:xfrm>
        </p:spPr>
        <p:txBody>
          <a:bodyPr/>
          <a:lstStyle>
            <a:lvl1pPr>
              <a:defRPr/>
            </a:lvl1pPr>
          </a:lstStyle>
          <a:p>
            <a:pPr>
              <a:defRPr/>
            </a:pPr>
            <a:fld id="{A88490CA-DD77-4DB1-9AE9-86AE0F156128}" type="slidenum">
              <a:rPr lang="en-US" altLang="zh-CN"/>
              <a:pPr>
                <a:defRPr/>
              </a:pPr>
              <a:t>‹#›</a:t>
            </a:fld>
            <a:endParaRPr lang="en-US" altLang="zh-CN"/>
          </a:p>
        </p:txBody>
      </p:sp>
    </p:spTree>
    <p:extLst>
      <p:ext uri="{BB962C8B-B14F-4D97-AF65-F5344CB8AC3E}">
        <p14:creationId xmlns:p14="http://schemas.microsoft.com/office/powerpoint/2010/main" val="3112133041"/>
      </p:ext>
    </p:extLst>
  </p:cSld>
  <p:clrMapOvr>
    <a:masterClrMapping/>
  </p:clrMapOvr>
  <p:transition>
    <p:push/>
    <p:sndAc>
      <p:stSnd>
        <p:snd r:embed="rId1" name="chimes.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7581467E-817F-4C4F-AE0C-CBB470C95A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3F36722B-C034-4BE5-AA46-0E9C4ABABE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18AA93AD-8B0C-4B5A-B0A1-250284C450C6}"/>
              </a:ext>
            </a:extLst>
          </p:cNvPr>
          <p:cNvSpPr>
            <a:spLocks noGrp="1" noChangeArrowheads="1"/>
          </p:cNvSpPr>
          <p:nvPr>
            <p:ph type="sldNum" sz="quarter" idx="12"/>
          </p:nvPr>
        </p:nvSpPr>
        <p:spPr>
          <a:ln/>
        </p:spPr>
        <p:txBody>
          <a:bodyPr/>
          <a:lstStyle>
            <a:lvl1pPr>
              <a:defRPr/>
            </a:lvl1pPr>
          </a:lstStyle>
          <a:p>
            <a:pPr>
              <a:defRPr/>
            </a:pPr>
            <a:fld id="{910AE535-B1D4-48C0-AC7D-D883BAB97263}" type="slidenum">
              <a:rPr lang="en-US" altLang="zh-CN"/>
              <a:pPr>
                <a:defRPr/>
              </a:pPr>
              <a:t>‹#›</a:t>
            </a:fld>
            <a:endParaRPr lang="en-US" altLang="zh-CN"/>
          </a:p>
        </p:txBody>
      </p:sp>
    </p:spTree>
    <p:extLst>
      <p:ext uri="{BB962C8B-B14F-4D97-AF65-F5344CB8AC3E}">
        <p14:creationId xmlns:p14="http://schemas.microsoft.com/office/powerpoint/2010/main" val="1604524299"/>
      </p:ext>
    </p:extLst>
  </p:cSld>
  <p:clrMapOvr>
    <a:masterClrMapping/>
  </p:clrMapOvr>
  <p:transition>
    <p:push/>
    <p:sndAc>
      <p:stSnd>
        <p:snd r:embed="rId1" name="chimes.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16144098-F000-4207-87E8-3A9787CA0E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FA2FF520-DDA2-40C0-81A7-AB62E8166B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D8C0EE9C-182A-419C-9DBD-29050F3EEC9E}"/>
              </a:ext>
            </a:extLst>
          </p:cNvPr>
          <p:cNvSpPr>
            <a:spLocks noGrp="1" noChangeArrowheads="1"/>
          </p:cNvSpPr>
          <p:nvPr>
            <p:ph type="sldNum" sz="quarter" idx="12"/>
          </p:nvPr>
        </p:nvSpPr>
        <p:spPr>
          <a:ln/>
        </p:spPr>
        <p:txBody>
          <a:bodyPr/>
          <a:lstStyle>
            <a:lvl1pPr>
              <a:defRPr/>
            </a:lvl1pPr>
          </a:lstStyle>
          <a:p>
            <a:pPr>
              <a:defRPr/>
            </a:pPr>
            <a:fld id="{33FACE1F-6F1F-4D0D-A035-69677E4D9D7E}" type="slidenum">
              <a:rPr lang="en-US" altLang="zh-CN"/>
              <a:pPr>
                <a:defRPr/>
              </a:pPr>
              <a:t>‹#›</a:t>
            </a:fld>
            <a:endParaRPr lang="en-US" altLang="zh-CN"/>
          </a:p>
        </p:txBody>
      </p:sp>
    </p:spTree>
    <p:extLst>
      <p:ext uri="{BB962C8B-B14F-4D97-AF65-F5344CB8AC3E}">
        <p14:creationId xmlns:p14="http://schemas.microsoft.com/office/powerpoint/2010/main" val="3419142099"/>
      </p:ext>
    </p:extLst>
  </p:cSld>
  <p:clrMapOvr>
    <a:masterClrMapping/>
  </p:clrMapOvr>
  <p:transition>
    <p:push/>
    <p:sndAc>
      <p:stSnd>
        <p:snd r:embed="rId1" name="chimes.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CE06A2F8-DF2E-49FD-A008-950C4503F7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9B73FAB3-B240-4CE2-BACE-01EBB34BDE8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02ACFF2C-1931-4314-A450-C510455BE889}"/>
              </a:ext>
            </a:extLst>
          </p:cNvPr>
          <p:cNvSpPr>
            <a:spLocks noGrp="1" noChangeArrowheads="1"/>
          </p:cNvSpPr>
          <p:nvPr>
            <p:ph type="sldNum" sz="quarter" idx="12"/>
          </p:nvPr>
        </p:nvSpPr>
        <p:spPr>
          <a:ln/>
        </p:spPr>
        <p:txBody>
          <a:bodyPr/>
          <a:lstStyle>
            <a:lvl1pPr>
              <a:defRPr/>
            </a:lvl1pPr>
          </a:lstStyle>
          <a:p>
            <a:pPr>
              <a:defRPr/>
            </a:pPr>
            <a:fld id="{71389647-205D-49AC-A426-DA96161AC6F3}" type="slidenum">
              <a:rPr lang="en-US" altLang="zh-CN"/>
              <a:pPr>
                <a:defRPr/>
              </a:pPr>
              <a:t>‹#›</a:t>
            </a:fld>
            <a:endParaRPr lang="en-US" altLang="zh-CN"/>
          </a:p>
        </p:txBody>
      </p:sp>
    </p:spTree>
    <p:extLst>
      <p:ext uri="{BB962C8B-B14F-4D97-AF65-F5344CB8AC3E}">
        <p14:creationId xmlns:p14="http://schemas.microsoft.com/office/powerpoint/2010/main" val="2955894254"/>
      </p:ext>
    </p:extLst>
  </p:cSld>
  <p:clrMapOvr>
    <a:masterClrMapping/>
  </p:clrMapOvr>
  <p:transition>
    <p:push/>
    <p:sndAc>
      <p:stSnd>
        <p:snd r:embed="rId1" name="chimes.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313A94D6-83EC-43CE-AA40-DED76BF489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7D9F0262-0DDE-4723-AEA8-63155278E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E2C712C6-4C41-44C5-900B-34C9D1570F3F}"/>
              </a:ext>
            </a:extLst>
          </p:cNvPr>
          <p:cNvSpPr>
            <a:spLocks noGrp="1" noChangeArrowheads="1"/>
          </p:cNvSpPr>
          <p:nvPr>
            <p:ph type="sldNum" sz="quarter" idx="12"/>
          </p:nvPr>
        </p:nvSpPr>
        <p:spPr>
          <a:ln/>
        </p:spPr>
        <p:txBody>
          <a:bodyPr/>
          <a:lstStyle>
            <a:lvl1pPr>
              <a:defRPr/>
            </a:lvl1pPr>
          </a:lstStyle>
          <a:p>
            <a:pPr>
              <a:defRPr/>
            </a:pPr>
            <a:fld id="{B22DA8FD-A790-41C8-9307-5D7E4297082E}" type="slidenum">
              <a:rPr lang="en-US" altLang="zh-CN"/>
              <a:pPr>
                <a:defRPr/>
              </a:pPr>
              <a:t>‹#›</a:t>
            </a:fld>
            <a:endParaRPr lang="en-US" altLang="zh-CN"/>
          </a:p>
        </p:txBody>
      </p:sp>
    </p:spTree>
    <p:extLst>
      <p:ext uri="{BB962C8B-B14F-4D97-AF65-F5344CB8AC3E}">
        <p14:creationId xmlns:p14="http://schemas.microsoft.com/office/powerpoint/2010/main" val="1236141786"/>
      </p:ext>
    </p:extLst>
  </p:cSld>
  <p:clrMapOvr>
    <a:masterClrMapping/>
  </p:clrMapOvr>
  <p:transition>
    <p:push/>
    <p:sndAc>
      <p:stSnd>
        <p:snd r:embed="rId1" name="chimes.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DF5C68C7-50FA-4E42-9799-6F3BA0F8EE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5B8B4AE6-BF34-4A15-B9AD-A304AC3A6A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2A8A3ABF-1F33-4081-9CA6-96EB64E3C863}"/>
              </a:ext>
            </a:extLst>
          </p:cNvPr>
          <p:cNvSpPr>
            <a:spLocks noGrp="1" noChangeArrowheads="1"/>
          </p:cNvSpPr>
          <p:nvPr>
            <p:ph type="sldNum" sz="quarter" idx="12"/>
          </p:nvPr>
        </p:nvSpPr>
        <p:spPr>
          <a:ln/>
        </p:spPr>
        <p:txBody>
          <a:bodyPr/>
          <a:lstStyle>
            <a:lvl1pPr>
              <a:defRPr/>
            </a:lvl1pPr>
          </a:lstStyle>
          <a:p>
            <a:pPr>
              <a:defRPr/>
            </a:pPr>
            <a:fld id="{F5C0C278-B37B-473B-98B4-0C39FADDDF18}" type="slidenum">
              <a:rPr lang="en-US" altLang="zh-CN"/>
              <a:pPr>
                <a:defRPr/>
              </a:pPr>
              <a:t>‹#›</a:t>
            </a:fld>
            <a:endParaRPr lang="en-US" altLang="zh-CN"/>
          </a:p>
        </p:txBody>
      </p:sp>
    </p:spTree>
    <p:extLst>
      <p:ext uri="{BB962C8B-B14F-4D97-AF65-F5344CB8AC3E}">
        <p14:creationId xmlns:p14="http://schemas.microsoft.com/office/powerpoint/2010/main" val="3447337214"/>
      </p:ext>
    </p:extLst>
  </p:cSld>
  <p:clrMapOvr>
    <a:masterClrMapping/>
  </p:clrMapOvr>
  <p:transition>
    <p:push/>
    <p:sndAc>
      <p:stSnd>
        <p:snd r:embed="rId1" name="chimes.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72EF3ED-349D-41B2-B0A5-A6D0981841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113CC842-BA73-49C9-9718-219DD5D9AF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3B4503A6-DAE5-4A8F-825B-E0D5E489BBD5}"/>
              </a:ext>
            </a:extLst>
          </p:cNvPr>
          <p:cNvSpPr>
            <a:spLocks noGrp="1" noChangeArrowheads="1"/>
          </p:cNvSpPr>
          <p:nvPr>
            <p:ph type="sldNum" sz="quarter" idx="12"/>
          </p:nvPr>
        </p:nvSpPr>
        <p:spPr>
          <a:ln/>
        </p:spPr>
        <p:txBody>
          <a:bodyPr/>
          <a:lstStyle>
            <a:lvl1pPr>
              <a:defRPr/>
            </a:lvl1pPr>
          </a:lstStyle>
          <a:p>
            <a:pPr>
              <a:defRPr/>
            </a:pPr>
            <a:fld id="{45CADC40-2FF2-4FAF-8F0B-A12002B19C51}" type="slidenum">
              <a:rPr lang="en-US" altLang="zh-CN"/>
              <a:pPr>
                <a:defRPr/>
              </a:pPr>
              <a:t>‹#›</a:t>
            </a:fld>
            <a:endParaRPr lang="en-US" altLang="zh-CN"/>
          </a:p>
        </p:txBody>
      </p:sp>
    </p:spTree>
    <p:extLst>
      <p:ext uri="{BB962C8B-B14F-4D97-AF65-F5344CB8AC3E}">
        <p14:creationId xmlns:p14="http://schemas.microsoft.com/office/powerpoint/2010/main" val="712167559"/>
      </p:ext>
    </p:extLst>
  </p:cSld>
  <p:clrMapOvr>
    <a:masterClrMapping/>
  </p:clrMapOvr>
  <p:transition>
    <p:push/>
    <p:sndAc>
      <p:stSnd>
        <p:snd r:embed="rId1" name="chimes.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320D9154-9A3C-4AD8-938C-C2BD187B47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E7B9013-1933-42EA-A0DE-23E9E0B45E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BF928C03-3A47-414D-9383-7B9B65B2398F}"/>
              </a:ext>
            </a:extLst>
          </p:cNvPr>
          <p:cNvSpPr>
            <a:spLocks noGrp="1" noChangeArrowheads="1"/>
          </p:cNvSpPr>
          <p:nvPr>
            <p:ph type="sldNum" sz="quarter" idx="12"/>
          </p:nvPr>
        </p:nvSpPr>
        <p:spPr>
          <a:ln/>
        </p:spPr>
        <p:txBody>
          <a:bodyPr/>
          <a:lstStyle>
            <a:lvl1pPr>
              <a:defRPr/>
            </a:lvl1pPr>
          </a:lstStyle>
          <a:p>
            <a:pPr>
              <a:defRPr/>
            </a:pPr>
            <a:fld id="{AABC1EDC-B257-4231-9778-A4EE1CECB1B9}" type="slidenum">
              <a:rPr lang="en-US" altLang="zh-CN"/>
              <a:pPr>
                <a:defRPr/>
              </a:pPr>
              <a:t>‹#›</a:t>
            </a:fld>
            <a:endParaRPr lang="en-US" altLang="zh-CN"/>
          </a:p>
        </p:txBody>
      </p:sp>
    </p:spTree>
    <p:extLst>
      <p:ext uri="{BB962C8B-B14F-4D97-AF65-F5344CB8AC3E}">
        <p14:creationId xmlns:p14="http://schemas.microsoft.com/office/powerpoint/2010/main" val="3586486754"/>
      </p:ext>
    </p:extLst>
  </p:cSld>
  <p:clrMapOvr>
    <a:masterClrMapping/>
  </p:clrMapOvr>
  <p:transition>
    <p:push/>
    <p:sndAc>
      <p:stSnd>
        <p:snd r:embed="rId1" name="chimes.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5485D532-F920-4D9C-8FBD-AD5C329E36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27B53DE5-2959-46EF-A793-815C39B7DF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624AEA61-CEA2-48A9-A4C0-4B78EAA0C52D}"/>
              </a:ext>
            </a:extLst>
          </p:cNvPr>
          <p:cNvSpPr>
            <a:spLocks noGrp="1" noChangeArrowheads="1"/>
          </p:cNvSpPr>
          <p:nvPr>
            <p:ph type="sldNum" sz="quarter" idx="12"/>
          </p:nvPr>
        </p:nvSpPr>
        <p:spPr>
          <a:ln/>
        </p:spPr>
        <p:txBody>
          <a:bodyPr/>
          <a:lstStyle>
            <a:lvl1pPr>
              <a:defRPr/>
            </a:lvl1pPr>
          </a:lstStyle>
          <a:p>
            <a:pPr>
              <a:defRPr/>
            </a:pPr>
            <a:fld id="{8E840BC4-AAEF-47FD-BA5F-02DFB02815D5}" type="slidenum">
              <a:rPr lang="en-US" altLang="zh-CN"/>
              <a:pPr>
                <a:defRPr/>
              </a:pPr>
              <a:t>‹#›</a:t>
            </a:fld>
            <a:endParaRPr lang="en-US" altLang="zh-CN"/>
          </a:p>
        </p:txBody>
      </p:sp>
    </p:spTree>
    <p:extLst>
      <p:ext uri="{BB962C8B-B14F-4D97-AF65-F5344CB8AC3E}">
        <p14:creationId xmlns:p14="http://schemas.microsoft.com/office/powerpoint/2010/main" val="1814867613"/>
      </p:ext>
    </p:extLst>
  </p:cSld>
  <p:clrMapOvr>
    <a:masterClrMapping/>
  </p:clrMapOvr>
  <p:transition>
    <p:push/>
    <p:sndAc>
      <p:stSnd>
        <p:snd r:embed="rId1" name="chimes.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CF51D05-AC2A-412D-A324-22BF053E41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C70550E-3BAB-4048-8443-2BD5BB0454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824AB5D-4FEE-408F-BE89-03CCFEB359C8}"/>
              </a:ext>
            </a:extLst>
          </p:cNvPr>
          <p:cNvSpPr>
            <a:spLocks noGrp="1" noChangeArrowheads="1"/>
          </p:cNvSpPr>
          <p:nvPr>
            <p:ph type="sldNum" sz="quarter" idx="12"/>
          </p:nvPr>
        </p:nvSpPr>
        <p:spPr>
          <a:ln/>
        </p:spPr>
        <p:txBody>
          <a:bodyPr/>
          <a:lstStyle>
            <a:lvl1pPr>
              <a:defRPr/>
            </a:lvl1pPr>
          </a:lstStyle>
          <a:p>
            <a:pPr>
              <a:defRPr/>
            </a:pPr>
            <a:fld id="{4EE173C4-37A5-4B32-9546-39C156E5FF4A}" type="slidenum">
              <a:rPr lang="en-US" altLang="zh-CN"/>
              <a:pPr>
                <a:defRPr/>
              </a:pPr>
              <a:t>‹#›</a:t>
            </a:fld>
            <a:endParaRPr lang="en-US" altLang="zh-CN"/>
          </a:p>
        </p:txBody>
      </p:sp>
    </p:spTree>
    <p:extLst>
      <p:ext uri="{BB962C8B-B14F-4D97-AF65-F5344CB8AC3E}">
        <p14:creationId xmlns:p14="http://schemas.microsoft.com/office/powerpoint/2010/main" val="416792407"/>
      </p:ext>
    </p:extLst>
  </p:cSld>
  <p:clrMapOvr>
    <a:masterClrMapping/>
  </p:clrMapOvr>
  <p:transition>
    <p:push/>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页眉页脚">
    <p:spTree>
      <p:nvGrpSpPr>
        <p:cNvPr id="1" name=""/>
        <p:cNvGrpSpPr/>
        <p:nvPr/>
      </p:nvGrpSpPr>
      <p:grpSpPr>
        <a:xfrm>
          <a:off x="0" y="0"/>
          <a:ext cx="0" cy="0"/>
          <a:chOff x="0" y="0"/>
          <a:chExt cx="0" cy="0"/>
        </a:xfrm>
      </p:grpSpPr>
      <p:grpSp>
        <p:nvGrpSpPr>
          <p:cNvPr id="9" name="组合 8"/>
          <p:cNvGrpSpPr/>
          <p:nvPr userDrawn="1"/>
        </p:nvGrpSpPr>
        <p:grpSpPr>
          <a:xfrm>
            <a:off x="0" y="0"/>
            <a:ext cx="12192000" cy="6858000"/>
            <a:chOff x="0" y="0"/>
            <a:chExt cx="12192000" cy="6858000"/>
          </a:xfrm>
        </p:grpSpPr>
        <p:sp>
          <p:nvSpPr>
            <p:cNvPr id="10" name="矩形 9"/>
            <p:cNvSpPr/>
            <p:nvPr/>
          </p:nvSpPr>
          <p:spPr bwMode="auto">
            <a:xfrm>
              <a:off x="0" y="0"/>
              <a:ext cx="12192000" cy="6858000"/>
            </a:xfrm>
            <a:prstGeom prst="rect">
              <a:avLst/>
            </a:prstGeom>
            <a:gradFill>
              <a:gsLst>
                <a:gs pos="0">
                  <a:srgbClr val="E17751"/>
                </a:gs>
                <a:gs pos="100000">
                  <a:srgbClr val="F4AD7D"/>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1" name="任意多边形: 形状 115"/>
            <p:cNvSpPr>
              <a:spLocks noChangeAspect="1"/>
            </p:cNvSpPr>
            <p:nvPr/>
          </p:nvSpPr>
          <p:spPr bwMode="auto">
            <a:xfrm>
              <a:off x="754444" y="0"/>
              <a:ext cx="11437556" cy="6312353"/>
            </a:xfrm>
            <a:custGeom>
              <a:avLst/>
              <a:gdLst>
                <a:gd name="connsiteX0" fmla="*/ 0 w 11437556"/>
                <a:gd name="connsiteY0" fmla="*/ 0 h 6312353"/>
                <a:gd name="connsiteX1" fmla="*/ 11437556 w 11437556"/>
                <a:gd name="connsiteY1" fmla="*/ 0 h 6312353"/>
                <a:gd name="connsiteX2" fmla="*/ 11437556 w 11437556"/>
                <a:gd name="connsiteY2" fmla="*/ 5850316 h 6312353"/>
                <a:gd name="connsiteX3" fmla="*/ 11267872 w 11437556"/>
                <a:gd name="connsiteY3" fmla="*/ 5907731 h 6312353"/>
                <a:gd name="connsiteX4" fmla="*/ 8591547 w 11437556"/>
                <a:gd name="connsiteY4" fmla="*/ 6312353 h 6312353"/>
                <a:gd name="connsiteX5" fmla="*/ 137665 w 11437556"/>
                <a:gd name="connsiteY5" fmla="*/ 406855 h 631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7556" h="6312353">
                  <a:moveTo>
                    <a:pt x="0" y="0"/>
                  </a:moveTo>
                  <a:lnTo>
                    <a:pt x="11437556" y="0"/>
                  </a:lnTo>
                  <a:lnTo>
                    <a:pt x="11437556" y="5850316"/>
                  </a:lnTo>
                  <a:lnTo>
                    <a:pt x="11267872" y="5907731"/>
                  </a:lnTo>
                  <a:cubicBezTo>
                    <a:pt x="10422422" y="6170693"/>
                    <a:pt x="9523527" y="6312353"/>
                    <a:pt x="8591547" y="6312353"/>
                  </a:cubicBezTo>
                  <a:cubicBezTo>
                    <a:pt x="4708295" y="6312353"/>
                    <a:pt x="1399460" y="3852980"/>
                    <a:pt x="137665" y="406855"/>
                  </a:cubicBezTo>
                  <a:close/>
                </a:path>
              </a:pathLst>
            </a:custGeom>
            <a:gradFill>
              <a:gsLst>
                <a:gs pos="0">
                  <a:srgbClr val="E17751"/>
                </a:gs>
                <a:gs pos="100000">
                  <a:srgbClr val="FDD5A6">
                    <a:alpha val="50000"/>
                  </a:srgbClr>
                </a:gs>
              </a:gsLst>
              <a:lin ang="16800000" scaled="0"/>
            </a:gradFill>
            <a:ln>
              <a:noFill/>
            </a:ln>
            <a:effectLst>
              <a:innerShdw blurRad="254000" dist="127000" dir="8100000">
                <a:schemeClr val="accent2">
                  <a:lumMod val="7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2" name="矩形 11"/>
            <p:cNvSpPr/>
            <p:nvPr/>
          </p:nvSpPr>
          <p:spPr bwMode="auto">
            <a:xfrm>
              <a:off x="179400" y="180000"/>
              <a:ext cx="11833200" cy="6498000"/>
            </a:xfrm>
            <a:prstGeom prst="rect">
              <a:avLst/>
            </a:prstGeom>
            <a:solidFill>
              <a:srgbClr val="FDFBF9"/>
            </a:solidFill>
            <a:ln>
              <a:noFill/>
            </a:ln>
            <a:effectLst>
              <a:outerShdw blurRad="381000" sx="102000" sy="102000" algn="ctr" rotWithShape="0">
                <a:srgbClr val="E1775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5CF62F22-CD79-481E-BFF6-F1874638B5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90C2C90-CC96-49A1-9B44-5CC60981D2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D0AE3790-8251-4240-B304-61D12B357978}"/>
              </a:ext>
            </a:extLst>
          </p:cNvPr>
          <p:cNvSpPr>
            <a:spLocks noGrp="1" noChangeArrowheads="1"/>
          </p:cNvSpPr>
          <p:nvPr>
            <p:ph type="sldNum" sz="quarter" idx="12"/>
          </p:nvPr>
        </p:nvSpPr>
        <p:spPr>
          <a:ln/>
        </p:spPr>
        <p:txBody>
          <a:bodyPr/>
          <a:lstStyle>
            <a:lvl1pPr>
              <a:defRPr/>
            </a:lvl1pPr>
          </a:lstStyle>
          <a:p>
            <a:pPr>
              <a:defRPr/>
            </a:pPr>
            <a:fld id="{1BE984A5-1DE8-40FF-B738-9F43A7B13B9A}" type="slidenum">
              <a:rPr lang="en-US" altLang="zh-CN"/>
              <a:pPr>
                <a:defRPr/>
              </a:pPr>
              <a:t>‹#›</a:t>
            </a:fld>
            <a:endParaRPr lang="en-US" altLang="zh-CN"/>
          </a:p>
        </p:txBody>
      </p:sp>
    </p:spTree>
    <p:extLst>
      <p:ext uri="{BB962C8B-B14F-4D97-AF65-F5344CB8AC3E}">
        <p14:creationId xmlns:p14="http://schemas.microsoft.com/office/powerpoint/2010/main" val="2646440594"/>
      </p:ext>
    </p:extLst>
  </p:cSld>
  <p:clrMapOvr>
    <a:masterClrMapping/>
  </p:clrMapOvr>
  <p:transition>
    <p:push/>
    <p:sndAc>
      <p:stSnd>
        <p:snd r:embed="rId1" name="chimes.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1_标题幻灯片">
    <p:bg>
      <p:bgPr>
        <a:solidFill>
          <a:schemeClr val="bg1"/>
        </a:solidFill>
        <a:effectLst/>
      </p:bgPr>
    </p:bg>
    <p:spTree>
      <p:nvGrpSpPr>
        <p:cNvPr id="1" name=""/>
        <p:cNvGrpSpPr/>
        <p:nvPr/>
      </p:nvGrpSpPr>
      <p:grpSpPr>
        <a:xfrm>
          <a:off x="0" y="0"/>
          <a:ext cx="0" cy="0"/>
          <a:chOff x="0" y="0"/>
          <a:chExt cx="0" cy="0"/>
        </a:xfrm>
      </p:grpSpPr>
      <p:pic>
        <p:nvPicPr>
          <p:cNvPr id="2" name="Picture 2" descr="E:\KOLON SPORT\理工大学马克思学院刘宇\高校思政课教育教学改革与虚拟\定稿\终稿\PPT-1.jpg">
            <a:extLst>
              <a:ext uri="{FF2B5EF4-FFF2-40B4-BE49-F238E27FC236}">
                <a16:creationId xmlns:a16="http://schemas.microsoft.com/office/drawing/2014/main" id="{2A5CE783-95D5-4919-81C7-D9840FB80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306"/>
          <a:stretch>
            <a:fillRect/>
          </a:stretch>
        </p:blipFill>
        <p:spPr bwMode="auto">
          <a:xfrm>
            <a:off x="1" y="0"/>
            <a:ext cx="12661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9D7B08F7-23E9-4CA6-AE82-FD40AD716C4D}"/>
              </a:ext>
            </a:extLst>
          </p:cNvPr>
          <p:cNvSpPr>
            <a:spLocks noGrp="1" noChangeArrowheads="1"/>
          </p:cNvSpPr>
          <p:nvPr>
            <p:ph type="dt" sz="half" idx="10"/>
          </p:nvPr>
        </p:nvSpPr>
        <p:spPr>
          <a:xfrm>
            <a:off x="914400" y="6248400"/>
            <a:ext cx="2540000" cy="457200"/>
          </a:xfrm>
          <a:ln>
            <a:miter lim="800000"/>
          </a:ln>
        </p:spPr>
        <p:txBody>
          <a:bodyPr lIns="105403" tIns="52701" rIns="105403" bIns="52701"/>
          <a:lstStyle>
            <a:lvl1pPr>
              <a:defRPr/>
            </a:lvl1pPr>
          </a:lstStyle>
          <a:p>
            <a:pPr>
              <a:defRPr/>
            </a:pPr>
            <a:endParaRPr lang="zh-CN" altLang="en-US"/>
          </a:p>
        </p:txBody>
      </p:sp>
      <p:sp>
        <p:nvSpPr>
          <p:cNvPr id="4" name="Rectangle 5">
            <a:extLst>
              <a:ext uri="{FF2B5EF4-FFF2-40B4-BE49-F238E27FC236}">
                <a16:creationId xmlns:a16="http://schemas.microsoft.com/office/drawing/2014/main" id="{D3DD9654-F199-4656-9D54-9B7960E652B5}"/>
              </a:ext>
            </a:extLst>
          </p:cNvPr>
          <p:cNvSpPr>
            <a:spLocks noGrp="1" noChangeArrowheads="1"/>
          </p:cNvSpPr>
          <p:nvPr>
            <p:ph type="ftr" sz="quarter" idx="11"/>
          </p:nvPr>
        </p:nvSpPr>
        <p:spPr>
          <a:xfrm>
            <a:off x="4165600" y="6248400"/>
            <a:ext cx="3860800" cy="457200"/>
          </a:xfrm>
          <a:ln>
            <a:miter lim="800000"/>
          </a:ln>
        </p:spPr>
        <p:txBody>
          <a:bodyPr lIns="105403" tIns="52701" rIns="105403" bIns="52701"/>
          <a:lstStyle>
            <a:lvl1pPr>
              <a:defRPr/>
            </a:lvl1pPr>
          </a:lstStyle>
          <a:p>
            <a:pPr>
              <a:defRPr/>
            </a:pPr>
            <a:endParaRPr lang="zh-CN" altLang="en-US"/>
          </a:p>
        </p:txBody>
      </p:sp>
      <p:sp>
        <p:nvSpPr>
          <p:cNvPr id="5" name="Rectangle 6">
            <a:extLst>
              <a:ext uri="{FF2B5EF4-FFF2-40B4-BE49-F238E27FC236}">
                <a16:creationId xmlns:a16="http://schemas.microsoft.com/office/drawing/2014/main" id="{76627D3F-1244-4959-8795-614E008D6DF9}"/>
              </a:ext>
            </a:extLst>
          </p:cNvPr>
          <p:cNvSpPr>
            <a:spLocks noGrp="1" noChangeArrowheads="1"/>
          </p:cNvSpPr>
          <p:nvPr>
            <p:ph type="sldNum" sz="quarter" idx="12"/>
          </p:nvPr>
        </p:nvSpPr>
        <p:spPr>
          <a:xfrm>
            <a:off x="8737600" y="6248400"/>
            <a:ext cx="2540000" cy="457200"/>
          </a:xfrm>
          <a:ln>
            <a:miter lim="800000"/>
          </a:ln>
        </p:spPr>
        <p:txBody>
          <a:bodyPr lIns="105403" tIns="52701" rIns="105403" bIns="52701"/>
          <a:lstStyle>
            <a:lvl1pPr>
              <a:defRPr/>
            </a:lvl1pPr>
          </a:lstStyle>
          <a:p>
            <a:pPr>
              <a:defRPr/>
            </a:pPr>
            <a:fld id="{1535A3E8-D255-4BE3-B9CE-EE72F25CAF21}" type="slidenum">
              <a:rPr lang="zh-CN" altLang="en-US"/>
              <a:pPr>
                <a:defRPr/>
              </a:pPr>
              <a:t>‹#›</a:t>
            </a:fld>
            <a:endParaRPr lang="zh-CN" altLang="en-US"/>
          </a:p>
        </p:txBody>
      </p:sp>
    </p:spTree>
    <p:extLst>
      <p:ext uri="{BB962C8B-B14F-4D97-AF65-F5344CB8AC3E}">
        <p14:creationId xmlns:p14="http://schemas.microsoft.com/office/powerpoint/2010/main" val="6828198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50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专题小结">
    <p:spTree>
      <p:nvGrpSpPr>
        <p:cNvPr id="1" name=""/>
        <p:cNvGrpSpPr/>
        <p:nvPr/>
      </p:nvGrpSpPr>
      <p:grpSpPr>
        <a:xfrm>
          <a:off x="0" y="0"/>
          <a:ext cx="0" cy="0"/>
          <a:chOff x="0" y="0"/>
          <a:chExt cx="0" cy="0"/>
        </a:xfrm>
      </p:grpSpPr>
      <p:sp>
        <p:nvSpPr>
          <p:cNvPr id="6" name="iṩḻíḑe"/>
          <p:cNvSpPr/>
          <p:nvPr userDrawn="1"/>
        </p:nvSpPr>
        <p:spPr>
          <a:xfrm>
            <a:off x="0" y="1273372"/>
            <a:ext cx="11079613" cy="4311256"/>
          </a:xfrm>
          <a:prstGeom prst="rect">
            <a:avLst/>
          </a:prstGeom>
          <a:solidFill>
            <a:srgbClr val="FEFCFA"/>
          </a:solidFill>
          <a:ln w="152400">
            <a:gradFill>
              <a:gsLst>
                <a:gs pos="0">
                  <a:srgbClr val="FBB065"/>
                </a:gs>
                <a:gs pos="100000">
                  <a:srgbClr val="FED79B"/>
                </a:gs>
              </a:gsLst>
              <a:lin ang="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 name="Freeform 6"/>
          <p:cNvSpPr/>
          <p:nvPr userDrawn="1"/>
        </p:nvSpPr>
        <p:spPr bwMode="auto">
          <a:xfrm flipH="1">
            <a:off x="0" y="0"/>
            <a:ext cx="4134762" cy="6858000"/>
          </a:xfrm>
          <a:custGeom>
            <a:avLst/>
            <a:gdLst>
              <a:gd name="T0" fmla="*/ 3295 w 3295"/>
              <a:gd name="T1" fmla="*/ 0 h 4320"/>
              <a:gd name="T2" fmla="*/ 3295 w 3295"/>
              <a:gd name="T3" fmla="*/ 4320 h 4320"/>
              <a:gd name="T4" fmla="*/ 1675 w 3295"/>
              <a:gd name="T5" fmla="*/ 4320 h 4320"/>
              <a:gd name="T6" fmla="*/ 865 w 3295"/>
              <a:gd name="T7" fmla="*/ 3180 h 4320"/>
              <a:gd name="T8" fmla="*/ 1627 w 3295"/>
              <a:gd name="T9" fmla="*/ 1656 h 4320"/>
              <a:gd name="T10" fmla="*/ 1053 w 3295"/>
              <a:gd name="T11" fmla="*/ 364 h 4320"/>
              <a:gd name="T12" fmla="*/ 0 w 3295"/>
              <a:gd name="T13" fmla="*/ 0 h 4320"/>
              <a:gd name="T14" fmla="*/ 3295 w 329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5" h="4320">
                <a:moveTo>
                  <a:pt x="3295" y="0"/>
                </a:moveTo>
                <a:cubicBezTo>
                  <a:pt x="3295" y="4320"/>
                  <a:pt x="3295" y="4320"/>
                  <a:pt x="3295" y="4320"/>
                </a:cubicBezTo>
                <a:cubicBezTo>
                  <a:pt x="1675" y="4320"/>
                  <a:pt x="1675" y="4320"/>
                  <a:pt x="1675" y="4320"/>
                </a:cubicBezTo>
                <a:cubicBezTo>
                  <a:pt x="1093" y="4032"/>
                  <a:pt x="839" y="3732"/>
                  <a:pt x="865" y="3180"/>
                </a:cubicBezTo>
                <a:cubicBezTo>
                  <a:pt x="895" y="2550"/>
                  <a:pt x="1573" y="2160"/>
                  <a:pt x="1627" y="1656"/>
                </a:cubicBezTo>
                <a:cubicBezTo>
                  <a:pt x="1681" y="1152"/>
                  <a:pt x="1447" y="648"/>
                  <a:pt x="1053" y="364"/>
                </a:cubicBezTo>
                <a:cubicBezTo>
                  <a:pt x="809" y="188"/>
                  <a:pt x="387" y="71"/>
                  <a:pt x="0" y="0"/>
                </a:cubicBezTo>
                <a:lnTo>
                  <a:pt x="3295"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8" name="Freeform 7"/>
          <p:cNvSpPr/>
          <p:nvPr userDrawn="1"/>
        </p:nvSpPr>
        <p:spPr bwMode="auto">
          <a:xfrm flipH="1">
            <a:off x="0" y="0"/>
            <a:ext cx="2381250" cy="5190704"/>
          </a:xfrm>
          <a:custGeom>
            <a:avLst/>
            <a:gdLst>
              <a:gd name="T0" fmla="*/ 1498 w 1498"/>
              <a:gd name="T1" fmla="*/ 0 h 3266"/>
              <a:gd name="T2" fmla="*/ 1498 w 1498"/>
              <a:gd name="T3" fmla="*/ 3266 h 3266"/>
              <a:gd name="T4" fmla="*/ 1206 w 1498"/>
              <a:gd name="T5" fmla="*/ 2620 h 3266"/>
              <a:gd name="T6" fmla="*/ 1182 w 1498"/>
              <a:gd name="T7" fmla="*/ 1702 h 3266"/>
              <a:gd name="T8" fmla="*/ 390 w 1498"/>
              <a:gd name="T9" fmla="*/ 1046 h 3266"/>
              <a:gd name="T10" fmla="*/ 142 w 1498"/>
              <a:gd name="T11" fmla="*/ 0 h 3266"/>
              <a:gd name="T12" fmla="*/ 1498 w 1498"/>
              <a:gd name="T13" fmla="*/ 0 h 3266"/>
            </a:gdLst>
            <a:ahLst/>
            <a:cxnLst>
              <a:cxn ang="0">
                <a:pos x="T0" y="T1"/>
              </a:cxn>
              <a:cxn ang="0">
                <a:pos x="T2" y="T3"/>
              </a:cxn>
              <a:cxn ang="0">
                <a:pos x="T4" y="T5"/>
              </a:cxn>
              <a:cxn ang="0">
                <a:pos x="T6" y="T7"/>
              </a:cxn>
              <a:cxn ang="0">
                <a:pos x="T8" y="T9"/>
              </a:cxn>
              <a:cxn ang="0">
                <a:pos x="T10" y="T11"/>
              </a:cxn>
              <a:cxn ang="0">
                <a:pos x="T12" y="T13"/>
              </a:cxn>
            </a:cxnLst>
            <a:rect l="0" t="0" r="r" b="b"/>
            <a:pathLst>
              <a:path w="1498" h="3266">
                <a:moveTo>
                  <a:pt x="1498" y="0"/>
                </a:moveTo>
                <a:cubicBezTo>
                  <a:pt x="1498" y="3266"/>
                  <a:pt x="1498" y="3266"/>
                  <a:pt x="1498" y="3266"/>
                </a:cubicBezTo>
                <a:cubicBezTo>
                  <a:pt x="1408" y="3152"/>
                  <a:pt x="1252" y="2957"/>
                  <a:pt x="1206" y="2620"/>
                </a:cubicBezTo>
                <a:cubicBezTo>
                  <a:pt x="1158" y="2266"/>
                  <a:pt x="1286" y="1961"/>
                  <a:pt x="1182" y="1702"/>
                </a:cubicBezTo>
                <a:cubicBezTo>
                  <a:pt x="1068" y="1418"/>
                  <a:pt x="780" y="1292"/>
                  <a:pt x="390" y="1046"/>
                </a:cubicBezTo>
                <a:cubicBezTo>
                  <a:pt x="0" y="800"/>
                  <a:pt x="94" y="234"/>
                  <a:pt x="142" y="0"/>
                </a:cubicBezTo>
                <a:lnTo>
                  <a:pt x="1498" y="0"/>
                </a:lnTo>
                <a:close/>
              </a:path>
            </a:pathLst>
          </a:cu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lt1"/>
              </a:solidFill>
            </a:endParaRPr>
          </a:p>
        </p:txBody>
      </p:sp>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726" y="2938546"/>
            <a:ext cx="1189038" cy="2874763"/>
          </a:xfrm>
          <a:prstGeom prst="rect">
            <a:avLst/>
          </a:prstGeom>
        </p:spPr>
      </p:pic>
    </p:spTree>
    <p:extLst>
      <p:ext uri="{BB962C8B-B14F-4D97-AF65-F5344CB8AC3E}">
        <p14:creationId xmlns:p14="http://schemas.microsoft.com/office/powerpoint/2010/main" val="103172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0" fill="hold"/>
                                        <p:tgtEl>
                                          <p:spTgt spid="7"/>
                                        </p:tgtEl>
                                        <p:attrNameLst>
                                          <p:attrName>ppt_x</p:attrName>
                                        </p:attrNameLst>
                                      </p:cBhvr>
                                      <p:tavLst>
                                        <p:tav tm="0">
                                          <p:val>
                                            <p:strVal val="0-#ppt_w/2"/>
                                          </p:val>
                                        </p:tav>
                                        <p:tav tm="100000">
                                          <p:val>
                                            <p:strVal val="#ppt_x"/>
                                          </p:val>
                                        </p:tav>
                                      </p:tavLst>
                                    </p:anim>
                                    <p:anim calcmode="lin" valueType="num">
                                      <p:cBhvr additive="base">
                                        <p:cTn id="8" dur="2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0" fill="hold"/>
                                        <p:tgtEl>
                                          <p:spTgt spid="8"/>
                                        </p:tgtEl>
                                        <p:attrNameLst>
                                          <p:attrName>ppt_x</p:attrName>
                                        </p:attrNameLst>
                                      </p:cBhvr>
                                      <p:tavLst>
                                        <p:tav tm="0">
                                          <p:val>
                                            <p:strVal val="0-#ppt_w/2"/>
                                          </p:val>
                                        </p:tav>
                                        <p:tav tm="100000">
                                          <p:val>
                                            <p:strVal val="#ppt_x"/>
                                          </p:val>
                                        </p:tav>
                                      </p:tavLst>
                                    </p:anim>
                                    <p:anim calcmode="lin" valueType="num">
                                      <p:cBhvr additive="base">
                                        <p:cTn id="12" dur="2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250" fill="hold"/>
                                        <p:tgtEl>
                                          <p:spTgt spid="9"/>
                                        </p:tgtEl>
                                        <p:attrNameLst>
                                          <p:attrName>ppt_x</p:attrName>
                                        </p:attrNameLst>
                                      </p:cBhvr>
                                      <p:tavLst>
                                        <p:tav tm="0">
                                          <p:val>
                                            <p:strVal val="0-#ppt_w/2"/>
                                          </p:val>
                                        </p:tav>
                                        <p:tav tm="100000">
                                          <p:val>
                                            <p:strVal val="#ppt_x"/>
                                          </p:val>
                                        </p:tav>
                                      </p:tavLst>
                                    </p:anim>
                                    <p:anim calcmode="lin" valueType="num">
                                      <p:cBhvr additive="base">
                                        <p:cTn id="16" dur="225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学习思考">
    <p:spTree>
      <p:nvGrpSpPr>
        <p:cNvPr id="1" name=""/>
        <p:cNvGrpSpPr/>
        <p:nvPr/>
      </p:nvGrpSpPr>
      <p:grpSpPr>
        <a:xfrm>
          <a:off x="0" y="0"/>
          <a:ext cx="0" cy="0"/>
          <a:chOff x="0" y="0"/>
          <a:chExt cx="0" cy="0"/>
        </a:xfrm>
      </p:grpSpPr>
      <p:sp>
        <p:nvSpPr>
          <p:cNvPr id="6" name="矩形 5"/>
          <p:cNvSpPr/>
          <p:nvPr userDrawn="1"/>
        </p:nvSpPr>
        <p:spPr>
          <a:xfrm rot="5400000">
            <a:off x="2664015" y="-2667000"/>
            <a:ext cx="6863971" cy="12192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7" name="立方体 6"/>
          <p:cNvSpPr/>
          <p:nvPr userDrawn="1"/>
        </p:nvSpPr>
        <p:spPr>
          <a:xfrm>
            <a:off x="2500580" y="-197795"/>
            <a:ext cx="5760000" cy="7380000"/>
          </a:xfrm>
          <a:prstGeom prst="cube">
            <a:avLst>
              <a:gd name="adj" fmla="val 3397"/>
            </a:avLst>
          </a:prstGeom>
          <a:gradFill>
            <a:gsLst>
              <a:gs pos="70000">
                <a:srgbClr val="E17751"/>
              </a:gs>
              <a:gs pos="0">
                <a:srgbClr val="FED79B"/>
              </a:gs>
              <a:gs pos="100000">
                <a:srgbClr val="E17751">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立方体 7"/>
          <p:cNvSpPr/>
          <p:nvPr userDrawn="1"/>
        </p:nvSpPr>
        <p:spPr>
          <a:xfrm>
            <a:off x="0" y="-143381"/>
            <a:ext cx="3240000" cy="4860000"/>
          </a:xfrm>
          <a:prstGeom prst="cube">
            <a:avLst>
              <a:gd name="adj" fmla="val 4101"/>
            </a:avLst>
          </a:prstGeom>
          <a:gradFill>
            <a:gsLst>
              <a:gs pos="65000">
                <a:srgbClr val="F5CC8A">
                  <a:alpha val="60000"/>
                </a:srgbClr>
              </a:gs>
              <a:gs pos="0">
                <a:srgbClr val="E69A6C"/>
              </a:gs>
              <a:gs pos="100000">
                <a:srgbClr val="F5CC8A">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立方体 8"/>
          <p:cNvSpPr/>
          <p:nvPr userDrawn="1"/>
        </p:nvSpPr>
        <p:spPr>
          <a:xfrm>
            <a:off x="2294170" y="4998531"/>
            <a:ext cx="5331395" cy="1967245"/>
          </a:xfrm>
          <a:prstGeom prst="cube">
            <a:avLst>
              <a:gd name="adj" fmla="val 6469"/>
            </a:avLst>
          </a:prstGeom>
          <a:gradFill>
            <a:gsLst>
              <a:gs pos="6000">
                <a:srgbClr val="FBB065"/>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p:cNvGrpSpPr/>
          <p:nvPr userDrawn="1"/>
        </p:nvGrpSpPr>
        <p:grpSpPr>
          <a:xfrm>
            <a:off x="513080" y="2681908"/>
            <a:ext cx="1800000" cy="4680000"/>
            <a:chOff x="1151182" y="2710541"/>
            <a:chExt cx="1800000" cy="5295708"/>
          </a:xfrm>
        </p:grpSpPr>
        <p:sp>
          <p:nvSpPr>
            <p:cNvPr id="11" name="立方体 10"/>
            <p:cNvSpPr/>
            <p:nvPr/>
          </p:nvSpPr>
          <p:spPr>
            <a:xfrm>
              <a:off x="1151182" y="2710541"/>
              <a:ext cx="1800000" cy="5295708"/>
            </a:xfrm>
            <a:prstGeom prst="cube">
              <a:avLst>
                <a:gd name="adj" fmla="val 25424"/>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2" name="直接连接符 11"/>
            <p:cNvCxnSpPr/>
            <p:nvPr/>
          </p:nvCxnSpPr>
          <p:spPr>
            <a:xfrm>
              <a:off x="2477322" y="3227389"/>
              <a:ext cx="0" cy="1800000"/>
            </a:xfrm>
            <a:prstGeom prst="line">
              <a:avLst/>
            </a:prstGeom>
            <a:ln w="25400">
              <a:gradFill>
                <a:gsLst>
                  <a:gs pos="0">
                    <a:srgbClr val="FAF47E">
                      <a:alpha val="60000"/>
                    </a:srgbClr>
                  </a:gs>
                  <a:gs pos="100000">
                    <a:srgbClr val="FAF47E">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414269" y="3240893"/>
              <a:ext cx="1080655" cy="0"/>
            </a:xfrm>
            <a:prstGeom prst="line">
              <a:avLst/>
            </a:prstGeom>
            <a:ln w="25400">
              <a:gradFill>
                <a:gsLst>
                  <a:gs pos="0">
                    <a:srgbClr val="FAF47E">
                      <a:alpha val="60000"/>
                    </a:srgbClr>
                  </a:gs>
                  <a:gs pos="100000">
                    <a:srgbClr val="FAF47E">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468174" y="2912035"/>
              <a:ext cx="288000" cy="325890"/>
            </a:xfrm>
            <a:prstGeom prst="line">
              <a:avLst/>
            </a:prstGeom>
            <a:ln w="25400" cap="flat">
              <a:gradFill>
                <a:gsLst>
                  <a:gs pos="0">
                    <a:srgbClr val="FAF47E">
                      <a:alpha val="60000"/>
                    </a:srgbClr>
                  </a:gs>
                  <a:gs pos="100000">
                    <a:srgbClr val="FAF47E">
                      <a:alpha val="0"/>
                    </a:srgbClr>
                  </a:gs>
                </a:gsLst>
                <a:lin ang="2700000" scaled="0"/>
              </a:gradFill>
              <a:bevel/>
            </a:ln>
          </p:spPr>
          <p:style>
            <a:lnRef idx="1">
              <a:schemeClr val="accent1"/>
            </a:lnRef>
            <a:fillRef idx="0">
              <a:schemeClr val="accent1"/>
            </a:fillRef>
            <a:effectRef idx="0">
              <a:schemeClr val="accent1"/>
            </a:effectRef>
            <a:fontRef idx="minor">
              <a:schemeClr val="tx1"/>
            </a:fontRef>
          </p:style>
        </p:cxnSp>
      </p:grpSp>
      <p:sp>
        <p:nvSpPr>
          <p:cNvPr id="15" name="立方体 14"/>
          <p:cNvSpPr/>
          <p:nvPr userDrawn="1"/>
        </p:nvSpPr>
        <p:spPr>
          <a:xfrm>
            <a:off x="10032000" y="-70340"/>
            <a:ext cx="2160000" cy="7380000"/>
          </a:xfrm>
          <a:prstGeom prst="cube">
            <a:avLst>
              <a:gd name="adj" fmla="val 21450"/>
            </a:avLst>
          </a:prstGeom>
          <a:gradFill>
            <a:gsLst>
              <a:gs pos="100000">
                <a:srgbClr val="FED79B">
                  <a:alpha val="50000"/>
                </a:srgbClr>
              </a:gs>
              <a:gs pos="15000">
                <a:srgbClr val="E1775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立方体 15"/>
          <p:cNvSpPr/>
          <p:nvPr userDrawn="1"/>
        </p:nvSpPr>
        <p:spPr>
          <a:xfrm>
            <a:off x="1021166" y="1089000"/>
            <a:ext cx="9114589" cy="4680000"/>
          </a:xfrm>
          <a:prstGeom prst="cube">
            <a:avLst>
              <a:gd name="adj" fmla="val 1584"/>
            </a:avLst>
          </a:prstGeom>
          <a:solidFill>
            <a:schemeClr val="bg1"/>
          </a:solidFill>
          <a:ln w="19050">
            <a:gradFill>
              <a:gsLst>
                <a:gs pos="0">
                  <a:srgbClr val="F8E080"/>
                </a:gs>
                <a:gs pos="50000">
                  <a:srgbClr val="E37A17"/>
                </a:gs>
                <a:gs pos="100000">
                  <a:srgbClr val="D46C4F">
                    <a:alpha val="0"/>
                  </a:srgbClr>
                </a:gs>
              </a:gsLst>
              <a:lin ang="5400000" scaled="1"/>
            </a:grad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userDrawn="1"/>
        </p:nvSpPr>
        <p:spPr>
          <a:xfrm>
            <a:off x="264600" y="4516061"/>
            <a:ext cx="900000" cy="2592000"/>
          </a:xfrm>
          <a:prstGeom prst="cube">
            <a:avLst>
              <a:gd name="adj" fmla="val 25424"/>
            </a:avLst>
          </a:prstGeom>
          <a:gradFill>
            <a:gsLst>
              <a:gs pos="58000">
                <a:srgbClr val="FBB065"/>
              </a:gs>
              <a:gs pos="0">
                <a:srgbClr val="FED79B"/>
              </a:gs>
              <a:gs pos="100000">
                <a:srgbClr val="FBB065">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a:off x="9424975" y="5172538"/>
            <a:ext cx="1080980" cy="2700000"/>
            <a:chOff x="9113323" y="4591137"/>
            <a:chExt cx="1080980" cy="2718830"/>
          </a:xfrm>
        </p:grpSpPr>
        <p:sp>
          <p:nvSpPr>
            <p:cNvPr id="19" name="立方体 18"/>
            <p:cNvSpPr/>
            <p:nvPr/>
          </p:nvSpPr>
          <p:spPr>
            <a:xfrm>
              <a:off x="9114303" y="4591137"/>
              <a:ext cx="1080000" cy="2718830"/>
            </a:xfrm>
            <a:prstGeom prst="cube">
              <a:avLst>
                <a:gd name="adj" fmla="val 25424"/>
              </a:avLst>
            </a:prstGeom>
            <a:gradFill>
              <a:gsLst>
                <a:gs pos="0">
                  <a:srgbClr val="E17751"/>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0" name="直接连接符 19"/>
            <p:cNvCxnSpPr/>
            <p:nvPr/>
          </p:nvCxnSpPr>
          <p:spPr>
            <a:xfrm>
              <a:off x="9126995" y="4867868"/>
              <a:ext cx="0" cy="1080000"/>
            </a:xfrm>
            <a:prstGeom prst="line">
              <a:avLst/>
            </a:prstGeom>
            <a:ln w="25400">
              <a:gradFill>
                <a:gsLst>
                  <a:gs pos="0">
                    <a:srgbClr val="FAF47E"/>
                  </a:gs>
                  <a:gs pos="100000">
                    <a:srgbClr val="FAF47E">
                      <a:alpha val="0"/>
                    </a:srgbClr>
                  </a:gs>
                </a:gsLst>
                <a:lin ang="5400000" scaled="1"/>
              </a:gradFill>
            </a:ln>
            <a:effectLst>
              <a:outerShdw blurRad="50800" dist="38100" dir="10800000" algn="r" rotWithShape="0">
                <a:schemeClr val="accent2">
                  <a:lumMod val="50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13323" y="4877458"/>
              <a:ext cx="540000" cy="0"/>
            </a:xfrm>
            <a:prstGeom prst="line">
              <a:avLst/>
            </a:prstGeom>
            <a:ln w="25400">
              <a:gradFill>
                <a:gsLst>
                  <a:gs pos="0">
                    <a:srgbClr val="FAF47E"/>
                  </a:gs>
                  <a:gs pos="100000">
                    <a:srgbClr val="FAF47E">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122183" y="4690953"/>
              <a:ext cx="180000" cy="180000"/>
            </a:xfrm>
            <a:prstGeom prst="line">
              <a:avLst/>
            </a:prstGeom>
            <a:ln w="25400" cap="flat">
              <a:gradFill>
                <a:gsLst>
                  <a:gs pos="0">
                    <a:srgbClr val="FAF47E"/>
                  </a:gs>
                  <a:gs pos="100000">
                    <a:srgbClr val="FAF47E">
                      <a:alpha val="0"/>
                    </a:srgbClr>
                  </a:gs>
                </a:gsLst>
                <a:lin ang="2700000" scaled="0"/>
              </a:gradFill>
              <a:bevel/>
            </a:ln>
            <a:effectLst>
              <a:outerShdw blurRad="50800" dist="38100" dir="10800000" algn="r" rotWithShape="0">
                <a:schemeClr val="accent2">
                  <a:lumMod val="50000"/>
                  <a:alpha val="40000"/>
                </a:schemeClr>
              </a:outerShdw>
            </a:effectLst>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342164" y="1452140"/>
            <a:ext cx="1047750" cy="2750820"/>
          </a:xfrm>
          <a:prstGeom prst="rect">
            <a:avLst/>
          </a:prstGeom>
          <a:effectLst>
            <a:outerShdw blurRad="50800" dist="38100" dir="2700000" algn="tl" rotWithShape="0">
              <a:schemeClr val="tx1">
                <a:lumMod val="75000"/>
                <a:lumOff val="25000"/>
                <a:alpha val="20000"/>
              </a:schemeClr>
            </a:outerShdw>
          </a:effectLst>
        </p:spPr>
      </p:pic>
    </p:spTree>
    <p:extLst>
      <p:ext uri="{BB962C8B-B14F-4D97-AF65-F5344CB8AC3E}">
        <p14:creationId xmlns:p14="http://schemas.microsoft.com/office/powerpoint/2010/main" val="244781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4" decel="5000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ppt_x"/>
                                          </p:val>
                                        </p:tav>
                                        <p:tav tm="100000">
                                          <p:val>
                                            <p:strVal val="#ppt_x"/>
                                          </p:val>
                                        </p:tav>
                                      </p:tavLst>
                                    </p:anim>
                                    <p:anim calcmode="lin" valueType="num">
                                      <p:cBhvr additive="base">
                                        <p:cTn id="28" dur="10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 decel="500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0-#ppt_h/2"/>
                                          </p:val>
                                        </p:tav>
                                        <p:tav tm="100000">
                                          <p:val>
                                            <p:strVal val="#ppt_y"/>
                                          </p:val>
                                        </p:tav>
                                      </p:tavLst>
                                    </p:anim>
                                  </p:childTnLst>
                                </p:cTn>
                              </p:par>
                              <p:par>
                                <p:cTn id="33" presetID="2" presetClass="entr" presetSubtype="1" decel="5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fill="hold"/>
                                        <p:tgtEl>
                                          <p:spTgt spid="23"/>
                                        </p:tgtEl>
                                        <p:attrNameLst>
                                          <p:attrName>ppt_x</p:attrName>
                                        </p:attrNameLst>
                                      </p:cBhvr>
                                      <p:tavLst>
                                        <p:tav tm="0">
                                          <p:val>
                                            <p:strVal val="#ppt_x"/>
                                          </p:val>
                                        </p:tav>
                                        <p:tav tm="100000">
                                          <p:val>
                                            <p:strVal val="#ppt_x"/>
                                          </p:val>
                                        </p:tav>
                                      </p:tavLst>
                                    </p:anim>
                                    <p:anim calcmode="lin" valueType="num">
                                      <p:cBhvr additive="base">
                                        <p:cTn id="36" dur="100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ppt_x"/>
                                          </p:val>
                                        </p:tav>
                                        <p:tav tm="100000">
                                          <p:val>
                                            <p:strVal val="#ppt_x"/>
                                          </p:val>
                                        </p:tav>
                                      </p:tavLst>
                                    </p:anim>
                                    <p:anim calcmode="lin" valueType="num">
                                      <p:cBhvr additive="base">
                                        <p:cTn id="40"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拓展阅读">
    <p:spTree>
      <p:nvGrpSpPr>
        <p:cNvPr id="1" name=""/>
        <p:cNvGrpSpPr/>
        <p:nvPr/>
      </p:nvGrpSpPr>
      <p:grpSpPr>
        <a:xfrm>
          <a:off x="0" y="0"/>
          <a:ext cx="0" cy="0"/>
          <a:chOff x="0" y="0"/>
          <a:chExt cx="0" cy="0"/>
        </a:xfrm>
      </p:grpSpPr>
      <p:sp>
        <p:nvSpPr>
          <p:cNvPr id="6" name="矩形 5"/>
          <p:cNvSpPr/>
          <p:nvPr userDrawn="1"/>
        </p:nvSpPr>
        <p:spPr>
          <a:xfrm rot="5400000">
            <a:off x="2664015" y="-2667000"/>
            <a:ext cx="6863971" cy="12192000"/>
          </a:xfrm>
          <a:prstGeom prst="rect">
            <a:avLst/>
          </a:prstGeom>
          <a:solidFill>
            <a:srgbClr val="F09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l="5511" t="1995"/>
          <a:stretch>
            <a:fillRect/>
          </a:stretch>
        </p:blipFill>
        <p:spPr>
          <a:xfrm rot="10091703" flipH="1" flipV="1">
            <a:off x="-669592" y="-890552"/>
            <a:ext cx="10686661" cy="7984725"/>
          </a:xfrm>
          <a:custGeom>
            <a:avLst/>
            <a:gdLst>
              <a:gd name="connsiteX0" fmla="*/ 1403014 w 10686661"/>
              <a:gd name="connsiteY0" fmla="*/ 0 h 7984725"/>
              <a:gd name="connsiteX1" fmla="*/ 10686661 w 10686661"/>
              <a:gd name="connsiteY1" fmla="*/ 1940292 h 7984725"/>
              <a:gd name="connsiteX2" fmla="*/ 10686661 w 10686661"/>
              <a:gd name="connsiteY2" fmla="*/ 7984725 h 7984725"/>
              <a:gd name="connsiteX3" fmla="*/ 6085013 w 10686661"/>
              <a:gd name="connsiteY3" fmla="*/ 7984725 h 7984725"/>
              <a:gd name="connsiteX4" fmla="*/ 0 w 10686661"/>
              <a:gd name="connsiteY4" fmla="*/ 6712951 h 798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6661" h="7984725">
                <a:moveTo>
                  <a:pt x="1403014" y="0"/>
                </a:moveTo>
                <a:lnTo>
                  <a:pt x="10686661" y="1940292"/>
                </a:lnTo>
                <a:lnTo>
                  <a:pt x="10686661" y="7984725"/>
                </a:lnTo>
                <a:lnTo>
                  <a:pt x="6085013" y="7984725"/>
                </a:lnTo>
                <a:lnTo>
                  <a:pt x="0" y="6712951"/>
                </a:lnTo>
                <a:close/>
              </a:path>
            </a:pathLst>
          </a:custGeom>
        </p:spPr>
      </p:pic>
      <p:sp>
        <p:nvSpPr>
          <p:cNvPr id="8" name="矩形 7"/>
          <p:cNvSpPr/>
          <p:nvPr userDrawn="1"/>
        </p:nvSpPr>
        <p:spPr>
          <a:xfrm rot="5400000">
            <a:off x="2664015" y="-2667000"/>
            <a:ext cx="6863971" cy="12192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立方体 8"/>
          <p:cNvSpPr/>
          <p:nvPr userDrawn="1"/>
        </p:nvSpPr>
        <p:spPr>
          <a:xfrm>
            <a:off x="8751810" y="-170050"/>
            <a:ext cx="3600000" cy="7200000"/>
          </a:xfrm>
          <a:prstGeom prst="cube">
            <a:avLst>
              <a:gd name="adj" fmla="val 4443"/>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立方体 9"/>
          <p:cNvSpPr/>
          <p:nvPr userDrawn="1"/>
        </p:nvSpPr>
        <p:spPr>
          <a:xfrm>
            <a:off x="2494041" y="-359764"/>
            <a:ext cx="5760000" cy="7577764"/>
          </a:xfrm>
          <a:prstGeom prst="cube">
            <a:avLst>
              <a:gd name="adj" fmla="val 3397"/>
            </a:avLst>
          </a:prstGeom>
          <a:gradFill>
            <a:gsLst>
              <a:gs pos="70000">
                <a:srgbClr val="E17751">
                  <a:alpha val="73000"/>
                </a:srgbClr>
              </a:gs>
              <a:gs pos="0">
                <a:srgbClr val="FDCC91">
                  <a:alpha val="79000"/>
                </a:srgbClr>
              </a:gs>
              <a:gs pos="100000">
                <a:srgbClr val="E17751">
                  <a:alpha val="0"/>
                </a:srgbClr>
              </a:gs>
            </a:gsLst>
            <a:lin ang="5400000" scaled="1"/>
          </a:gradFill>
          <a:ln w="19050">
            <a:noFill/>
          </a:ln>
          <a:effectLst>
            <a:outerShdw blurRad="254000" dist="50800" dir="27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立方体 10"/>
          <p:cNvSpPr/>
          <p:nvPr userDrawn="1"/>
        </p:nvSpPr>
        <p:spPr>
          <a:xfrm>
            <a:off x="-201948" y="-143382"/>
            <a:ext cx="3420000" cy="7001382"/>
          </a:xfrm>
          <a:prstGeom prst="cube">
            <a:avLst>
              <a:gd name="adj" fmla="val 4101"/>
            </a:avLst>
          </a:prstGeom>
          <a:gradFill>
            <a:gsLst>
              <a:gs pos="100000">
                <a:srgbClr val="FED79B">
                  <a:alpha val="50000"/>
                </a:srgbClr>
              </a:gs>
              <a:gs pos="30000">
                <a:srgbClr val="E1775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409653" y="1522305"/>
            <a:ext cx="1120140" cy="2667000"/>
          </a:xfrm>
          <a:prstGeom prst="rect">
            <a:avLst/>
          </a:prstGeom>
          <a:effectLst>
            <a:outerShdw blurRad="50800" dist="38100" dir="2700000" algn="tl" rotWithShape="0">
              <a:schemeClr val="tx1">
                <a:lumMod val="75000"/>
                <a:lumOff val="25000"/>
                <a:alpha val="20000"/>
              </a:schemeClr>
            </a:outerShdw>
          </a:effectLst>
        </p:spPr>
      </p:pic>
      <p:pic>
        <p:nvPicPr>
          <p:cNvPr id="13" name="图片 12"/>
          <p:cNvPicPr preferRelativeResize="0"/>
          <p:nvPr userDrawn="1"/>
        </p:nvPicPr>
        <p:blipFill>
          <a:blip r:embed="rId4">
            <a:extLst>
              <a:ext uri="{28A0092B-C50C-407E-A947-70E740481C1C}">
                <a14:useLocalDpi xmlns:a14="http://schemas.microsoft.com/office/drawing/2010/main" val="0"/>
              </a:ext>
            </a:extLst>
          </a:blip>
          <a:stretch>
            <a:fillRect/>
          </a:stretch>
        </p:blipFill>
        <p:spPr>
          <a:xfrm>
            <a:off x="1896293" y="424424"/>
            <a:ext cx="10080000" cy="6120000"/>
          </a:xfrm>
          <a:prstGeom prst="rect">
            <a:avLst/>
          </a:prstGeom>
          <a:effectLst>
            <a:outerShdw blurRad="254000" dist="50800" dir="5400000" sx="102000" sy="102000" algn="t" rotWithShape="0">
              <a:schemeClr val="accent2">
                <a:lumMod val="50000"/>
                <a:alpha val="40000"/>
              </a:schemeClr>
            </a:outerShdw>
          </a:effectLst>
        </p:spPr>
      </p:pic>
    </p:spTree>
    <p:extLst>
      <p:ext uri="{BB962C8B-B14F-4D97-AF65-F5344CB8AC3E}">
        <p14:creationId xmlns:p14="http://schemas.microsoft.com/office/powerpoint/2010/main" val="18599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7" presetClass="entr" presetSubtype="1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A3E3B2F-74AA-47D6-BBDC-DE0D75EB49BA}" type="datetimeFigureOut">
              <a:rPr lang="zh-CN" altLang="en-US" smtClean="0"/>
              <a:t>2023/12/5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B65007A-4AA6-48F8-902A-30019287F0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179BFA06-F734-481C-A228-6C0BAE6AB326}" type="slidenum">
              <a:rPr lang="en-US" altLang="zh-CN" smtClean="0"/>
              <a:pPr>
                <a:defRPr/>
              </a:pPr>
              <a:t>‹#›</a:t>
            </a:fld>
            <a:endParaRPr lang="en-US" altLang="zh-CN"/>
          </a:p>
        </p:txBody>
      </p:sp>
    </p:spTree>
    <p:extLst>
      <p:ext uri="{BB962C8B-B14F-4D97-AF65-F5344CB8AC3E}">
        <p14:creationId xmlns:p14="http://schemas.microsoft.com/office/powerpoint/2010/main" val="2408417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72EF3ED-349D-41B2-B0A5-A6D0981841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113CC842-BA73-49C9-9718-219DD5D9AF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3B4503A6-DAE5-4A8F-825B-E0D5E489BBD5}"/>
              </a:ext>
            </a:extLst>
          </p:cNvPr>
          <p:cNvSpPr>
            <a:spLocks noGrp="1" noChangeArrowheads="1"/>
          </p:cNvSpPr>
          <p:nvPr>
            <p:ph type="sldNum" sz="quarter" idx="12"/>
          </p:nvPr>
        </p:nvSpPr>
        <p:spPr>
          <a:ln/>
        </p:spPr>
        <p:txBody>
          <a:bodyPr/>
          <a:lstStyle>
            <a:lvl1pPr>
              <a:defRPr/>
            </a:lvl1pPr>
          </a:lstStyle>
          <a:p>
            <a:pPr>
              <a:defRPr/>
            </a:pPr>
            <a:fld id="{45CADC40-2FF2-4FAF-8F0B-A12002B19C51}" type="slidenum">
              <a:rPr lang="en-US" altLang="zh-CN"/>
              <a:pPr>
                <a:defRPr/>
              </a:pPr>
              <a:t>‹#›</a:t>
            </a:fld>
            <a:endParaRPr lang="en-US" altLang="zh-CN"/>
          </a:p>
        </p:txBody>
      </p:sp>
    </p:spTree>
    <p:extLst>
      <p:ext uri="{BB962C8B-B14F-4D97-AF65-F5344CB8AC3E}">
        <p14:creationId xmlns:p14="http://schemas.microsoft.com/office/powerpoint/2010/main" val="328701257"/>
      </p:ext>
    </p:extLst>
  </p:cSld>
  <p:clrMapOvr>
    <a:masterClrMapping/>
  </p:clrMapOvr>
  <p:transition>
    <p:push/>
    <p:sndAc>
      <p:stSnd>
        <p:snd r:embed="rId1" name="chimes.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0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6FFCE70E-05B5-4DCE-9192-F5B0906F3AFA}"/>
              </a:ext>
            </a:extLst>
          </p:cNvPr>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412674" name="Rectangle 2"/>
          <p:cNvSpPr>
            <a:spLocks noGrp="1" noChangeArrowheads="1"/>
          </p:cNvSpPr>
          <p:nvPr>
            <p:ph type="ctrTitle"/>
          </p:nvPr>
        </p:nvSpPr>
        <p:spPr>
          <a:xfrm>
            <a:off x="914400" y="990600"/>
            <a:ext cx="10363200" cy="1371600"/>
          </a:xfrm>
        </p:spPr>
        <p:txBody>
          <a:bodyPr/>
          <a:lstStyle>
            <a:lvl1pPr>
              <a:defRPr sz="4000"/>
            </a:lvl1pPr>
          </a:lstStyle>
          <a:p>
            <a:pPr lvl="0"/>
            <a:r>
              <a:rPr lang="zh-CN" altLang="en-US" noProof="0"/>
              <a:t>单击此处编辑母版标题样式</a:t>
            </a:r>
          </a:p>
        </p:txBody>
      </p:sp>
      <p:sp>
        <p:nvSpPr>
          <p:cNvPr id="412675"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5" name="Rectangle 4">
            <a:extLst>
              <a:ext uri="{FF2B5EF4-FFF2-40B4-BE49-F238E27FC236}">
                <a16:creationId xmlns:a16="http://schemas.microsoft.com/office/drawing/2014/main" id="{991ECEBF-E832-4DAC-81D1-DF608AEB818C}"/>
              </a:ext>
            </a:extLst>
          </p:cNvPr>
          <p:cNvSpPr>
            <a:spLocks noGrp="1" noChangeArrowheads="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A352157-3C34-422E-8DEA-A112876E6961}"/>
              </a:ext>
            </a:extLst>
          </p:cNvPr>
          <p:cNvSpPr>
            <a:spLocks noGrp="1" noChangeArrowheads="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74C3982-8A39-482D-BA8C-E7B5631C369A}"/>
              </a:ext>
            </a:extLst>
          </p:cNvPr>
          <p:cNvSpPr>
            <a:spLocks noGrp="1" noChangeArrowheads="1"/>
          </p:cNvSpPr>
          <p:nvPr>
            <p:ph type="sldNum" sz="quarter" idx="12"/>
          </p:nvPr>
        </p:nvSpPr>
        <p:spPr>
          <a:xfrm>
            <a:off x="8737600" y="6248400"/>
            <a:ext cx="2540000" cy="457200"/>
          </a:xfrm>
        </p:spPr>
        <p:txBody>
          <a:bodyPr/>
          <a:lstStyle>
            <a:lvl1pPr>
              <a:defRPr/>
            </a:lvl1pPr>
          </a:lstStyle>
          <a:p>
            <a:pPr>
              <a:defRPr/>
            </a:pPr>
            <a:fld id="{0E9C702A-AF2A-44F7-BB44-5798EAB19867}" type="slidenum">
              <a:rPr lang="en-US" altLang="zh-CN"/>
              <a:pPr>
                <a:defRPr/>
              </a:pPr>
              <a:t>‹#›</a:t>
            </a:fld>
            <a:endParaRPr lang="en-US" altLang="zh-CN"/>
          </a:p>
        </p:txBody>
      </p:sp>
    </p:spTree>
    <p:extLst>
      <p:ext uri="{BB962C8B-B14F-4D97-AF65-F5344CB8AC3E}">
        <p14:creationId xmlns:p14="http://schemas.microsoft.com/office/powerpoint/2010/main" val="1912331143"/>
      </p:ext>
    </p:extLst>
  </p:cSld>
  <p:clrMapOvr>
    <a:masterClrMapping/>
  </p:clrMapOvr>
  <p:transition>
    <p:push/>
    <p:sndAc>
      <p:stSnd>
        <p:snd r:embed="rId1" name="chimes.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二讲">
    <p:bg>
      <p:bgPr>
        <a:solidFill>
          <a:schemeClr val="bg1"/>
        </a:solidFill>
        <a:effectLst/>
      </p:bgPr>
    </p:bg>
    <p:spTree>
      <p:nvGrpSpPr>
        <p:cNvPr id="1" name=""/>
        <p:cNvGrpSpPr/>
        <p:nvPr/>
      </p:nvGrpSpPr>
      <p:grpSpPr>
        <a:xfrm>
          <a:off x="0" y="0"/>
          <a:ext cx="0" cy="0"/>
          <a:chOff x="0" y="0"/>
          <a:chExt cx="0" cy="0"/>
        </a:xfrm>
      </p:grpSpPr>
      <p:sp>
        <p:nvSpPr>
          <p:cNvPr id="68" name="文本框 67"/>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 第二讲  马克思剩余价值理论与经济危机</a:t>
            </a:r>
          </a:p>
        </p:txBody>
      </p:sp>
      <p:sp>
        <p:nvSpPr>
          <p:cNvPr id="69" name="文本框 68"/>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charset="-122"/>
                <a:ea typeface="微软雅黑" panose="020B0503020204020204" charset="-122"/>
              </a:rPr>
              <a:t>马克思主义基本原理</a:t>
            </a:r>
            <a:endParaRPr lang="en-US" altLang="zh-CN" sz="1000" b="1" spc="120" dirty="0">
              <a:solidFill>
                <a:schemeClr val="bg1">
                  <a:lumMod val="50000"/>
                </a:schemeClr>
              </a:solidFill>
              <a:latin typeface="微软雅黑" panose="020B0503020204020204" charset="-122"/>
              <a:ea typeface="微软雅黑" panose="020B0503020204020204" charset="-122"/>
            </a:endParaRPr>
          </a:p>
        </p:txBody>
      </p:sp>
      <p:sp>
        <p:nvSpPr>
          <p:cNvPr id="70" name="矩形 69"/>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CB7B0869-EDA3-4052-8ABC-A572AC115D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5665F212-7110-4D6E-AE17-7DA86D5F96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C4D1874A-D1BC-4FEC-9EBC-2738450107AC}"/>
              </a:ext>
            </a:extLst>
          </p:cNvPr>
          <p:cNvSpPr>
            <a:spLocks noGrp="1" noChangeArrowheads="1"/>
          </p:cNvSpPr>
          <p:nvPr>
            <p:ph type="sldNum" sz="quarter" idx="12"/>
          </p:nvPr>
        </p:nvSpPr>
        <p:spPr>
          <a:ln/>
        </p:spPr>
        <p:txBody>
          <a:bodyPr/>
          <a:lstStyle>
            <a:lvl1pPr>
              <a:defRPr/>
            </a:lvl1pPr>
          </a:lstStyle>
          <a:p>
            <a:pPr>
              <a:defRPr/>
            </a:pPr>
            <a:fld id="{561167A1-3DE2-4DD5-B4B5-E47C93E7F800}" type="slidenum">
              <a:rPr lang="en-US" altLang="zh-CN"/>
              <a:pPr>
                <a:defRPr/>
              </a:pPr>
              <a:t>‹#›</a:t>
            </a:fld>
            <a:endParaRPr lang="en-US" altLang="zh-CN"/>
          </a:p>
        </p:txBody>
      </p:sp>
    </p:spTree>
    <p:extLst>
      <p:ext uri="{BB962C8B-B14F-4D97-AF65-F5344CB8AC3E}">
        <p14:creationId xmlns:p14="http://schemas.microsoft.com/office/powerpoint/2010/main" val="607032623"/>
      </p:ext>
    </p:extLst>
  </p:cSld>
  <p:clrMapOvr>
    <a:masterClrMapping/>
  </p:clrMapOvr>
  <p:transition>
    <p:push/>
    <p:sndAc>
      <p:stSnd>
        <p:snd r:embed="rId1" name="chimes.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FF70B3C9-FC73-4A15-BBDC-F4005FC25A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0671D3E3-67F3-4CBA-A9B7-CBA9B8B9F6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DCD2CC54-BDE1-44BD-9CA4-592B3B2590BE}"/>
              </a:ext>
            </a:extLst>
          </p:cNvPr>
          <p:cNvSpPr>
            <a:spLocks noGrp="1" noChangeArrowheads="1"/>
          </p:cNvSpPr>
          <p:nvPr>
            <p:ph type="sldNum" sz="quarter" idx="12"/>
          </p:nvPr>
        </p:nvSpPr>
        <p:spPr>
          <a:ln/>
        </p:spPr>
        <p:txBody>
          <a:bodyPr/>
          <a:lstStyle>
            <a:lvl1pPr>
              <a:defRPr/>
            </a:lvl1pPr>
          </a:lstStyle>
          <a:p>
            <a:pPr>
              <a:defRPr/>
            </a:pPr>
            <a:fld id="{7BAA7FFF-2DF0-41CB-B000-526E6D5A9DA2}" type="slidenum">
              <a:rPr lang="en-US" altLang="zh-CN"/>
              <a:pPr>
                <a:defRPr/>
              </a:pPr>
              <a:t>‹#›</a:t>
            </a:fld>
            <a:endParaRPr lang="en-US" altLang="zh-CN"/>
          </a:p>
        </p:txBody>
      </p:sp>
    </p:spTree>
    <p:extLst>
      <p:ext uri="{BB962C8B-B14F-4D97-AF65-F5344CB8AC3E}">
        <p14:creationId xmlns:p14="http://schemas.microsoft.com/office/powerpoint/2010/main" val="3961066791"/>
      </p:ext>
    </p:extLst>
  </p:cSld>
  <p:clrMapOvr>
    <a:masterClrMapping/>
  </p:clrMapOvr>
  <p:transition>
    <p:push/>
    <p:sndAc>
      <p:stSnd>
        <p:snd r:embed="rId1" name="chimes.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885047D-DD53-4A76-9960-A5F614F2B4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50414CDB-5085-427A-A379-F840C09292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E04B59A0-D612-48C9-B91A-56A9BCF6A6A6}"/>
              </a:ext>
            </a:extLst>
          </p:cNvPr>
          <p:cNvSpPr>
            <a:spLocks noGrp="1" noChangeArrowheads="1"/>
          </p:cNvSpPr>
          <p:nvPr>
            <p:ph type="sldNum" sz="quarter" idx="12"/>
          </p:nvPr>
        </p:nvSpPr>
        <p:spPr>
          <a:ln/>
        </p:spPr>
        <p:txBody>
          <a:bodyPr/>
          <a:lstStyle>
            <a:lvl1pPr>
              <a:defRPr/>
            </a:lvl1pPr>
          </a:lstStyle>
          <a:p>
            <a:pPr>
              <a:defRPr/>
            </a:pPr>
            <a:fld id="{8A60F70E-4A60-46FD-A27D-F148DDE39F55}" type="slidenum">
              <a:rPr lang="en-US" altLang="zh-CN"/>
              <a:pPr>
                <a:defRPr/>
              </a:pPr>
              <a:t>‹#›</a:t>
            </a:fld>
            <a:endParaRPr lang="en-US" altLang="zh-CN"/>
          </a:p>
        </p:txBody>
      </p:sp>
    </p:spTree>
    <p:extLst>
      <p:ext uri="{BB962C8B-B14F-4D97-AF65-F5344CB8AC3E}">
        <p14:creationId xmlns:p14="http://schemas.microsoft.com/office/powerpoint/2010/main" val="1148664835"/>
      </p:ext>
    </p:extLst>
  </p:cSld>
  <p:clrMapOvr>
    <a:masterClrMapping/>
  </p:clrMapOvr>
  <p:transition>
    <p:push/>
    <p:sndAc>
      <p:stSnd>
        <p:snd r:embed="rId1" name="chimes.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7DCBDB65-D856-45E7-9583-5928997072C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AC178D7C-D255-4AAE-A204-483C23800D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FA222C57-E625-4442-92E6-2BD775AB86FC}"/>
              </a:ext>
            </a:extLst>
          </p:cNvPr>
          <p:cNvSpPr>
            <a:spLocks noGrp="1" noChangeArrowheads="1"/>
          </p:cNvSpPr>
          <p:nvPr>
            <p:ph type="sldNum" sz="quarter" idx="12"/>
          </p:nvPr>
        </p:nvSpPr>
        <p:spPr>
          <a:ln/>
        </p:spPr>
        <p:txBody>
          <a:bodyPr/>
          <a:lstStyle>
            <a:lvl1pPr>
              <a:defRPr/>
            </a:lvl1pPr>
          </a:lstStyle>
          <a:p>
            <a:pPr>
              <a:defRPr/>
            </a:pPr>
            <a:fld id="{BD3639B9-ABEC-4EC2-B237-E0AAB94B9E08}" type="slidenum">
              <a:rPr lang="en-US" altLang="zh-CN"/>
              <a:pPr>
                <a:defRPr/>
              </a:pPr>
              <a:t>‹#›</a:t>
            </a:fld>
            <a:endParaRPr lang="en-US" altLang="zh-CN"/>
          </a:p>
        </p:txBody>
      </p:sp>
    </p:spTree>
    <p:extLst>
      <p:ext uri="{BB962C8B-B14F-4D97-AF65-F5344CB8AC3E}">
        <p14:creationId xmlns:p14="http://schemas.microsoft.com/office/powerpoint/2010/main" val="3250179238"/>
      </p:ext>
    </p:extLst>
  </p:cSld>
  <p:clrMapOvr>
    <a:masterClrMapping/>
  </p:clrMapOvr>
  <p:transition>
    <p:push/>
    <p:sndAc>
      <p:stSnd>
        <p:snd r:embed="rId1" name="chimes.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AC52AE96-2938-49CF-A342-AF285478F2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61897E20-0FD7-4E79-9CA7-DC29DCF36FF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5D1335B1-9CBA-4E6D-A957-52F867A1E16C}"/>
              </a:ext>
            </a:extLst>
          </p:cNvPr>
          <p:cNvSpPr>
            <a:spLocks noGrp="1" noChangeArrowheads="1"/>
          </p:cNvSpPr>
          <p:nvPr>
            <p:ph type="sldNum" sz="quarter" idx="12"/>
          </p:nvPr>
        </p:nvSpPr>
        <p:spPr>
          <a:ln/>
        </p:spPr>
        <p:txBody>
          <a:bodyPr/>
          <a:lstStyle>
            <a:lvl1pPr>
              <a:defRPr/>
            </a:lvl1pPr>
          </a:lstStyle>
          <a:p>
            <a:pPr>
              <a:defRPr/>
            </a:pPr>
            <a:fld id="{EB113D49-849B-45EE-83A1-FD1E227ACD52}" type="slidenum">
              <a:rPr lang="en-US" altLang="zh-CN"/>
              <a:pPr>
                <a:defRPr/>
              </a:pPr>
              <a:t>‹#›</a:t>
            </a:fld>
            <a:endParaRPr lang="en-US" altLang="zh-CN"/>
          </a:p>
        </p:txBody>
      </p:sp>
    </p:spTree>
    <p:extLst>
      <p:ext uri="{BB962C8B-B14F-4D97-AF65-F5344CB8AC3E}">
        <p14:creationId xmlns:p14="http://schemas.microsoft.com/office/powerpoint/2010/main" val="3281999355"/>
      </p:ext>
    </p:extLst>
  </p:cSld>
  <p:clrMapOvr>
    <a:masterClrMapping/>
  </p:clrMapOvr>
  <p:transition>
    <p:push/>
    <p:sndAc>
      <p:stSnd>
        <p:snd r:embed="rId1" name="chimes.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FA75FFA-DC00-4454-BABA-0C29C6E42C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31240499-D51B-4264-BA38-6C07411A0A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7B7AB270-E660-424E-B33E-771CF1379B10}"/>
              </a:ext>
            </a:extLst>
          </p:cNvPr>
          <p:cNvSpPr>
            <a:spLocks noGrp="1" noChangeArrowheads="1"/>
          </p:cNvSpPr>
          <p:nvPr>
            <p:ph type="sldNum" sz="quarter" idx="12"/>
          </p:nvPr>
        </p:nvSpPr>
        <p:spPr>
          <a:ln/>
        </p:spPr>
        <p:txBody>
          <a:bodyPr/>
          <a:lstStyle>
            <a:lvl1pPr>
              <a:defRPr/>
            </a:lvl1pPr>
          </a:lstStyle>
          <a:p>
            <a:pPr>
              <a:defRPr/>
            </a:pPr>
            <a:fld id="{5EE2D830-51F6-4EA4-8642-3D6BD0F44C49}" type="slidenum">
              <a:rPr lang="en-US" altLang="zh-CN"/>
              <a:pPr>
                <a:defRPr/>
              </a:pPr>
              <a:t>‹#›</a:t>
            </a:fld>
            <a:endParaRPr lang="en-US" altLang="zh-CN"/>
          </a:p>
        </p:txBody>
      </p:sp>
    </p:spTree>
    <p:extLst>
      <p:ext uri="{BB962C8B-B14F-4D97-AF65-F5344CB8AC3E}">
        <p14:creationId xmlns:p14="http://schemas.microsoft.com/office/powerpoint/2010/main" val="2553097629"/>
      </p:ext>
    </p:extLst>
  </p:cSld>
  <p:clrMapOvr>
    <a:masterClrMapping/>
  </p:clrMapOvr>
  <p:transition>
    <p:push/>
    <p:sndAc>
      <p:stSnd>
        <p:snd r:embed="rId1" name="chimes.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AA6E497-131D-4171-9235-B2C4DA26CDB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EA0344B8-FA11-4004-8558-66B6651719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6451EEB4-343C-4916-B7BA-032BDD00599E}"/>
              </a:ext>
            </a:extLst>
          </p:cNvPr>
          <p:cNvSpPr>
            <a:spLocks noGrp="1" noChangeArrowheads="1"/>
          </p:cNvSpPr>
          <p:nvPr>
            <p:ph type="sldNum" sz="quarter" idx="12"/>
          </p:nvPr>
        </p:nvSpPr>
        <p:spPr>
          <a:ln/>
        </p:spPr>
        <p:txBody>
          <a:bodyPr/>
          <a:lstStyle>
            <a:lvl1pPr>
              <a:defRPr/>
            </a:lvl1pPr>
          </a:lstStyle>
          <a:p>
            <a:pPr>
              <a:defRPr/>
            </a:pPr>
            <a:fld id="{AEE3E4AD-9E97-4AD4-8557-9F6EDACCF830}" type="slidenum">
              <a:rPr lang="en-US" altLang="zh-CN"/>
              <a:pPr>
                <a:defRPr/>
              </a:pPr>
              <a:t>‹#›</a:t>
            </a:fld>
            <a:endParaRPr lang="en-US" altLang="zh-CN"/>
          </a:p>
        </p:txBody>
      </p:sp>
    </p:spTree>
    <p:extLst>
      <p:ext uri="{BB962C8B-B14F-4D97-AF65-F5344CB8AC3E}">
        <p14:creationId xmlns:p14="http://schemas.microsoft.com/office/powerpoint/2010/main" val="1921355894"/>
      </p:ext>
    </p:extLst>
  </p:cSld>
  <p:clrMapOvr>
    <a:masterClrMapping/>
  </p:clrMapOvr>
  <p:transition>
    <p:push/>
    <p:sndAc>
      <p:stSnd>
        <p:snd r:embed="rId1" name="chimes.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C8DDD46E-083B-417A-8661-715144E6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CEA0C41D-1ED8-4180-8A2B-D9C2AF568D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DFA50E19-4A43-4637-8D2A-6725D0CF4866}"/>
              </a:ext>
            </a:extLst>
          </p:cNvPr>
          <p:cNvSpPr>
            <a:spLocks noGrp="1" noChangeArrowheads="1"/>
          </p:cNvSpPr>
          <p:nvPr>
            <p:ph type="sldNum" sz="quarter" idx="12"/>
          </p:nvPr>
        </p:nvSpPr>
        <p:spPr>
          <a:ln/>
        </p:spPr>
        <p:txBody>
          <a:bodyPr/>
          <a:lstStyle>
            <a:lvl1pPr>
              <a:defRPr/>
            </a:lvl1pPr>
          </a:lstStyle>
          <a:p>
            <a:pPr>
              <a:defRPr/>
            </a:pPr>
            <a:fld id="{7082CDFC-2999-44B8-A9A1-2261FD917A20}" type="slidenum">
              <a:rPr lang="en-US" altLang="zh-CN"/>
              <a:pPr>
                <a:defRPr/>
              </a:pPr>
              <a:t>‹#›</a:t>
            </a:fld>
            <a:endParaRPr lang="en-US" altLang="zh-CN"/>
          </a:p>
        </p:txBody>
      </p:sp>
    </p:spTree>
    <p:extLst>
      <p:ext uri="{BB962C8B-B14F-4D97-AF65-F5344CB8AC3E}">
        <p14:creationId xmlns:p14="http://schemas.microsoft.com/office/powerpoint/2010/main" val="1902018354"/>
      </p:ext>
    </p:extLst>
  </p:cSld>
  <p:clrMapOvr>
    <a:masterClrMapping/>
  </p:clrMapOvr>
  <p:transition>
    <p:push/>
    <p:sndAc>
      <p:stSnd>
        <p:snd r:embed="rId1" name="chimes.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C291BA30-5859-4313-A1B8-19AC2BB9837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136B5A57-347F-4E37-AC56-89D8A396E1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46F4F9E6-4A90-41C9-A5F2-D48115C8DD5A}"/>
              </a:ext>
            </a:extLst>
          </p:cNvPr>
          <p:cNvSpPr>
            <a:spLocks noGrp="1" noChangeArrowheads="1"/>
          </p:cNvSpPr>
          <p:nvPr>
            <p:ph type="sldNum" sz="quarter" idx="12"/>
          </p:nvPr>
        </p:nvSpPr>
        <p:spPr>
          <a:ln/>
        </p:spPr>
        <p:txBody>
          <a:bodyPr/>
          <a:lstStyle>
            <a:lvl1pPr>
              <a:defRPr/>
            </a:lvl1pPr>
          </a:lstStyle>
          <a:p>
            <a:pPr>
              <a:defRPr/>
            </a:pPr>
            <a:fld id="{D5358224-0A0B-4E9A-A92F-6B6E532B74C2}" type="slidenum">
              <a:rPr lang="en-US" altLang="zh-CN"/>
              <a:pPr>
                <a:defRPr/>
              </a:pPr>
              <a:t>‹#›</a:t>
            </a:fld>
            <a:endParaRPr lang="en-US" altLang="zh-CN"/>
          </a:p>
        </p:txBody>
      </p:sp>
    </p:spTree>
    <p:extLst>
      <p:ext uri="{BB962C8B-B14F-4D97-AF65-F5344CB8AC3E}">
        <p14:creationId xmlns:p14="http://schemas.microsoft.com/office/powerpoint/2010/main" val="499838444"/>
      </p:ext>
    </p:extLst>
  </p:cSld>
  <p:clrMapOvr>
    <a:masterClrMapping/>
  </p:clrMapOvr>
  <p:transition>
    <p:push/>
    <p:sndAc>
      <p:stSnd>
        <p:snd r:embed="rId1" name="chimes.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7E8B5635-AD2A-4AEA-94E4-F8328E1990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82A0F879-F4BC-430E-80E5-F683832404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FF4A809-BB8F-49F4-AB19-EA1EA80306A1}"/>
              </a:ext>
            </a:extLst>
          </p:cNvPr>
          <p:cNvSpPr>
            <a:spLocks noGrp="1" noChangeArrowheads="1"/>
          </p:cNvSpPr>
          <p:nvPr>
            <p:ph type="sldNum" sz="quarter" idx="12"/>
          </p:nvPr>
        </p:nvSpPr>
        <p:spPr>
          <a:ln/>
        </p:spPr>
        <p:txBody>
          <a:bodyPr/>
          <a:lstStyle>
            <a:lvl1pPr>
              <a:defRPr/>
            </a:lvl1pPr>
          </a:lstStyle>
          <a:p>
            <a:pPr>
              <a:defRPr/>
            </a:pPr>
            <a:fld id="{07305DEE-B359-4D23-8D84-EC8637BC3DE1}" type="slidenum">
              <a:rPr lang="en-US" altLang="zh-CN"/>
              <a:pPr>
                <a:defRPr/>
              </a:pPr>
              <a:t>‹#›</a:t>
            </a:fld>
            <a:endParaRPr lang="en-US" altLang="zh-CN"/>
          </a:p>
        </p:txBody>
      </p:sp>
    </p:spTree>
    <p:extLst>
      <p:ext uri="{BB962C8B-B14F-4D97-AF65-F5344CB8AC3E}">
        <p14:creationId xmlns:p14="http://schemas.microsoft.com/office/powerpoint/2010/main" val="1919624852"/>
      </p:ext>
    </p:extLst>
  </p:cSld>
  <p:clrMapOvr>
    <a:masterClrMapping/>
  </p:clrMapOvr>
  <p:transition>
    <p:push/>
    <p:sndAc>
      <p:stSnd>
        <p:snd r:embed="rId1" name="chimes.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三讲">
    <p:bg>
      <p:bgPr>
        <a:solidFill>
          <a:schemeClr val="bg1"/>
        </a:solidFill>
        <a:effectLst/>
      </p:bgPr>
    </p:bg>
    <p:spTree>
      <p:nvGrpSpPr>
        <p:cNvPr id="1" name=""/>
        <p:cNvGrpSpPr/>
        <p:nvPr/>
      </p:nvGrpSpPr>
      <p:grpSpPr>
        <a:xfrm>
          <a:off x="0" y="0"/>
          <a:ext cx="0" cy="0"/>
          <a:chOff x="0" y="0"/>
          <a:chExt cx="0" cy="0"/>
        </a:xfrm>
      </p:grpSpPr>
      <p:sp>
        <p:nvSpPr>
          <p:cNvPr id="68" name="文本框 67"/>
          <p:cNvSpPr txBox="1"/>
          <p:nvPr userDrawn="1"/>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第三讲  资本主义政治制度本质 </a:t>
            </a:r>
          </a:p>
        </p:txBody>
      </p:sp>
      <p:sp>
        <p:nvSpPr>
          <p:cNvPr id="69" name="文本框 68"/>
          <p:cNvSpPr txBox="1"/>
          <p:nvPr userDrawn="1"/>
        </p:nvSpPr>
        <p:spPr>
          <a:xfrm>
            <a:off x="9762565" y="6440536"/>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charset="-122"/>
                <a:ea typeface="微软雅黑" panose="020B0503020204020204" charset="-122"/>
              </a:rPr>
              <a:t>马克思主义基本原理</a:t>
            </a:r>
            <a:endParaRPr lang="en-US" altLang="zh-CN" sz="1000" b="1" spc="120" dirty="0">
              <a:solidFill>
                <a:schemeClr val="bg1">
                  <a:lumMod val="50000"/>
                </a:schemeClr>
              </a:solidFill>
              <a:latin typeface="微软雅黑" panose="020B0503020204020204" charset="-122"/>
              <a:ea typeface="微软雅黑" panose="020B0503020204020204" charset="-122"/>
            </a:endParaRPr>
          </a:p>
        </p:txBody>
      </p:sp>
      <p:sp>
        <p:nvSpPr>
          <p:cNvPr id="70" name="矩形 69"/>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73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29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68328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654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606056"/>
            <a:ext cx="4240307"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pPr lvl="0"/>
            <a:endParaRPr lang="zh-CN" altLang="en-US" noProof="0" dirty="0"/>
          </a:p>
        </p:txBody>
      </p:sp>
    </p:spTree>
    <p:extLst>
      <p:ext uri="{BB962C8B-B14F-4D97-AF65-F5344CB8AC3E}">
        <p14:creationId xmlns:p14="http://schemas.microsoft.com/office/powerpoint/2010/main" val="2643875599"/>
      </p:ext>
    </p:extLst>
  </p:cSld>
  <p:clrMapOvr>
    <a:masterClrMapping/>
  </p:clrMapOvr>
  <p:transition spd="slow" advClick="0" advTm="0">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E641265-2B8B-4053-8C3D-EA47E5EBB4C0}"/>
              </a:ext>
            </a:extLst>
          </p:cNvPr>
          <p:cNvSpPr>
            <a:spLocks noGrp="1"/>
          </p:cNvSpPr>
          <p:nvPr>
            <p:ph type="dt" sz="half" idx="10"/>
          </p:nvPr>
        </p:nvSpPr>
        <p:spPr>
          <a:xfrm>
            <a:off x="0" y="0"/>
            <a:ext cx="0" cy="0"/>
          </a:xfrm>
        </p:spPr>
        <p:txBody>
          <a:bodyPr/>
          <a:lstStyle>
            <a:lvl1pPr>
              <a:defRPr/>
            </a:lvl1pPr>
          </a:lstStyle>
          <a:p>
            <a:pPr>
              <a:defRPr/>
            </a:pPr>
            <a:fld id="{DCFE7C6B-E590-460B-8612-A57EE15EA0B5}" type="datetimeFigureOut">
              <a:rPr lang="zh-CN" altLang="en-US"/>
              <a:pPr>
                <a:defRPr/>
              </a:pPr>
              <a:t>2023/12/5</a:t>
            </a:fld>
            <a:endParaRPr lang="zh-CN" altLang="en-US"/>
          </a:p>
        </p:txBody>
      </p:sp>
      <p:sp>
        <p:nvSpPr>
          <p:cNvPr id="5" name="页脚占位符 4">
            <a:extLst>
              <a:ext uri="{FF2B5EF4-FFF2-40B4-BE49-F238E27FC236}">
                <a16:creationId xmlns:a16="http://schemas.microsoft.com/office/drawing/2014/main" id="{FC373167-C8CA-437E-80E5-A24DFA123D99}"/>
              </a:ext>
            </a:extLst>
          </p:cNvPr>
          <p:cNvSpPr>
            <a:spLocks noGrp="1"/>
          </p:cNvSpPr>
          <p:nvPr>
            <p:ph type="ftr" sz="quarter" idx="11"/>
          </p:nvPr>
        </p:nvSpPr>
        <p:spPr>
          <a:xfrm>
            <a:off x="0" y="0"/>
            <a:ext cx="0" cy="0"/>
          </a:xfr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6F20506-94C6-4742-9FC6-03052B6A2C16}"/>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pPr>
              <a:defRPr/>
            </a:pPr>
            <a:fld id="{01F78F84-AC99-497F-AA4E-AE997E7D279D}" type="slidenum">
              <a:rPr lang="zh-CN" altLang="en-US"/>
              <a:pPr>
                <a:defRPr/>
              </a:pPr>
              <a:t>‹#›</a:t>
            </a:fld>
            <a:endParaRPr lang="zh-CN" altLang="en-US"/>
          </a:p>
        </p:txBody>
      </p:sp>
    </p:spTree>
    <p:extLst>
      <p:ext uri="{BB962C8B-B14F-4D97-AF65-F5344CB8AC3E}">
        <p14:creationId xmlns:p14="http://schemas.microsoft.com/office/powerpoint/2010/main" val="1203523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C459AC5F-7853-438E-BCF7-85E78CF6520A}"/>
              </a:ext>
            </a:extLst>
          </p:cNvPr>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412674" name="Rectangle 2"/>
          <p:cNvSpPr>
            <a:spLocks noGrp="1" noChangeArrowheads="1"/>
          </p:cNvSpPr>
          <p:nvPr>
            <p:ph type="ctrTitle"/>
          </p:nvPr>
        </p:nvSpPr>
        <p:spPr>
          <a:xfrm>
            <a:off x="914400" y="990600"/>
            <a:ext cx="10363200" cy="1371600"/>
          </a:xfrm>
        </p:spPr>
        <p:txBody>
          <a:bodyPr/>
          <a:lstStyle>
            <a:lvl1pPr>
              <a:defRPr sz="4000"/>
            </a:lvl1pPr>
          </a:lstStyle>
          <a:p>
            <a:pPr lvl="0"/>
            <a:r>
              <a:rPr lang="zh-CN" altLang="en-US" noProof="0"/>
              <a:t>单击此处编辑母版标题样式</a:t>
            </a:r>
          </a:p>
        </p:txBody>
      </p:sp>
      <p:sp>
        <p:nvSpPr>
          <p:cNvPr id="412675"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5" name="Rectangle 4">
            <a:extLst>
              <a:ext uri="{FF2B5EF4-FFF2-40B4-BE49-F238E27FC236}">
                <a16:creationId xmlns:a16="http://schemas.microsoft.com/office/drawing/2014/main" id="{1FF7688A-C1F8-4509-865E-D62AD4910A1B}"/>
              </a:ext>
            </a:extLst>
          </p:cNvPr>
          <p:cNvSpPr>
            <a:spLocks noGrp="1" noChangeArrowheads="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A031CB2-EE78-4FC5-9F6B-FBECE80E3753}"/>
              </a:ext>
            </a:extLst>
          </p:cNvPr>
          <p:cNvSpPr>
            <a:spLocks noGrp="1" noChangeArrowheads="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6682D7B-49A4-41D5-BE5D-3CF32601E3F8}"/>
              </a:ext>
            </a:extLst>
          </p:cNvPr>
          <p:cNvSpPr>
            <a:spLocks noGrp="1" noChangeArrowheads="1"/>
          </p:cNvSpPr>
          <p:nvPr>
            <p:ph type="sldNum" sz="quarter" idx="12"/>
          </p:nvPr>
        </p:nvSpPr>
        <p:spPr>
          <a:xfrm>
            <a:off x="8737600" y="6248400"/>
            <a:ext cx="2540000" cy="457200"/>
          </a:xfrm>
        </p:spPr>
        <p:txBody>
          <a:bodyPr/>
          <a:lstStyle>
            <a:lvl1pPr>
              <a:defRPr/>
            </a:lvl1pPr>
          </a:lstStyle>
          <a:p>
            <a:pPr>
              <a:defRPr/>
            </a:pPr>
            <a:fld id="{901B4E7C-39E2-4822-A207-9F22F0C14AEB}" type="slidenum">
              <a:rPr lang="en-US" altLang="zh-CN"/>
              <a:pPr>
                <a:defRPr/>
              </a:pPr>
              <a:t>‹#›</a:t>
            </a:fld>
            <a:endParaRPr lang="en-US" altLang="zh-CN"/>
          </a:p>
        </p:txBody>
      </p:sp>
    </p:spTree>
    <p:extLst>
      <p:ext uri="{BB962C8B-B14F-4D97-AF65-F5344CB8AC3E}">
        <p14:creationId xmlns:p14="http://schemas.microsoft.com/office/powerpoint/2010/main" val="3260779978"/>
      </p:ext>
    </p:extLst>
  </p:cSld>
  <p:clrMapOvr>
    <a:masterClrMapping/>
  </p:clrMapOvr>
  <p:transition>
    <p:push/>
    <p:sndAc>
      <p:stSnd>
        <p:snd r:embed="rId1" name="chimes.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1B70E48-788D-4827-8109-3B33A5F8660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8CD87BA-3AB5-4D0E-9743-7FC09C77EB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39E8DB12-6CEA-4379-BCF6-0BA0580D8D59}"/>
              </a:ext>
            </a:extLst>
          </p:cNvPr>
          <p:cNvSpPr>
            <a:spLocks noGrp="1" noChangeArrowheads="1"/>
          </p:cNvSpPr>
          <p:nvPr>
            <p:ph type="sldNum" sz="quarter" idx="12"/>
          </p:nvPr>
        </p:nvSpPr>
        <p:spPr>
          <a:ln/>
        </p:spPr>
        <p:txBody>
          <a:bodyPr/>
          <a:lstStyle>
            <a:lvl1pPr>
              <a:defRPr/>
            </a:lvl1pPr>
          </a:lstStyle>
          <a:p>
            <a:pPr>
              <a:defRPr/>
            </a:pPr>
            <a:fld id="{8B924CBF-3C26-45EF-BE57-BCDC377CDEA0}" type="slidenum">
              <a:rPr lang="en-US" altLang="zh-CN"/>
              <a:pPr>
                <a:defRPr/>
              </a:pPr>
              <a:t>‹#›</a:t>
            </a:fld>
            <a:endParaRPr lang="en-US" altLang="zh-CN"/>
          </a:p>
        </p:txBody>
      </p:sp>
    </p:spTree>
    <p:extLst>
      <p:ext uri="{BB962C8B-B14F-4D97-AF65-F5344CB8AC3E}">
        <p14:creationId xmlns:p14="http://schemas.microsoft.com/office/powerpoint/2010/main" val="1470932379"/>
      </p:ext>
    </p:extLst>
  </p:cSld>
  <p:clrMapOvr>
    <a:masterClrMapping/>
  </p:clrMapOvr>
  <p:transition>
    <p:push/>
    <p:sndAc>
      <p:stSnd>
        <p:snd r:embed="rId1" name="chimes.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037B2962-A92E-40D0-A0DB-2C524CC334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90AFD73-5021-4C5F-B5AD-A2B623253E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158ADB29-0C60-4D41-99A0-D12EC7B93F9A}"/>
              </a:ext>
            </a:extLst>
          </p:cNvPr>
          <p:cNvSpPr>
            <a:spLocks noGrp="1" noChangeArrowheads="1"/>
          </p:cNvSpPr>
          <p:nvPr>
            <p:ph type="sldNum" sz="quarter" idx="12"/>
          </p:nvPr>
        </p:nvSpPr>
        <p:spPr>
          <a:ln/>
        </p:spPr>
        <p:txBody>
          <a:bodyPr/>
          <a:lstStyle>
            <a:lvl1pPr>
              <a:defRPr/>
            </a:lvl1pPr>
          </a:lstStyle>
          <a:p>
            <a:pPr>
              <a:defRPr/>
            </a:pPr>
            <a:fld id="{5C97D21D-3EEF-424E-B343-C79EC95AF8CD}" type="slidenum">
              <a:rPr lang="en-US" altLang="zh-CN"/>
              <a:pPr>
                <a:defRPr/>
              </a:pPr>
              <a:t>‹#›</a:t>
            </a:fld>
            <a:endParaRPr lang="en-US" altLang="zh-CN"/>
          </a:p>
        </p:txBody>
      </p:sp>
    </p:spTree>
    <p:extLst>
      <p:ext uri="{BB962C8B-B14F-4D97-AF65-F5344CB8AC3E}">
        <p14:creationId xmlns:p14="http://schemas.microsoft.com/office/powerpoint/2010/main" val="3537416807"/>
      </p:ext>
    </p:extLst>
  </p:cSld>
  <p:clrMapOvr>
    <a:masterClrMapping/>
  </p:clrMapOvr>
  <p:transition>
    <p:push/>
    <p:sndAc>
      <p:stSnd>
        <p:snd r:embed="rId1" name="chimes.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5B92F517-4B78-40EB-9582-2D38BE884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8F3EA07F-4C42-4330-BFD0-C655799A67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A21D99DE-6FB7-4414-A639-D3AADE98D7C7}"/>
              </a:ext>
            </a:extLst>
          </p:cNvPr>
          <p:cNvSpPr>
            <a:spLocks noGrp="1" noChangeArrowheads="1"/>
          </p:cNvSpPr>
          <p:nvPr>
            <p:ph type="sldNum" sz="quarter" idx="12"/>
          </p:nvPr>
        </p:nvSpPr>
        <p:spPr>
          <a:ln/>
        </p:spPr>
        <p:txBody>
          <a:bodyPr/>
          <a:lstStyle>
            <a:lvl1pPr>
              <a:defRPr/>
            </a:lvl1pPr>
          </a:lstStyle>
          <a:p>
            <a:pPr>
              <a:defRPr/>
            </a:pPr>
            <a:fld id="{21DAF6D1-850A-45CC-B8DB-89DA6E425312}" type="slidenum">
              <a:rPr lang="en-US" altLang="zh-CN"/>
              <a:pPr>
                <a:defRPr/>
              </a:pPr>
              <a:t>‹#›</a:t>
            </a:fld>
            <a:endParaRPr lang="en-US" altLang="zh-CN"/>
          </a:p>
        </p:txBody>
      </p:sp>
    </p:spTree>
    <p:extLst>
      <p:ext uri="{BB962C8B-B14F-4D97-AF65-F5344CB8AC3E}">
        <p14:creationId xmlns:p14="http://schemas.microsoft.com/office/powerpoint/2010/main" val="997993077"/>
      </p:ext>
    </p:extLst>
  </p:cSld>
  <p:clrMapOvr>
    <a:masterClrMapping/>
  </p:clrMapOvr>
  <p:transition>
    <p:push/>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9" name="文本框 68"/>
          <p:cNvSpPr txBox="1"/>
          <p:nvPr userDrawn="1"/>
        </p:nvSpPr>
        <p:spPr>
          <a:xfrm>
            <a:off x="9616261" y="6431392"/>
            <a:ext cx="2364096"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charset="-122"/>
                <a:ea typeface="微软雅黑" panose="020B0503020204020204" charset="-122"/>
              </a:rPr>
              <a:t>马克思主义基本原理</a:t>
            </a:r>
            <a:endParaRPr lang="en-US" altLang="zh-CN" sz="1000" b="1" spc="120" dirty="0">
              <a:solidFill>
                <a:schemeClr val="bg1">
                  <a:lumMod val="50000"/>
                </a:schemeClr>
              </a:solidFill>
              <a:latin typeface="微软雅黑" panose="020B0503020204020204" charset="-122"/>
              <a:ea typeface="微软雅黑" panose="020B0503020204020204" charset="-122"/>
            </a:endParaRPr>
          </a:p>
        </p:txBody>
      </p:sp>
      <p:sp>
        <p:nvSpPr>
          <p:cNvPr id="70" name="矩形 69"/>
          <p:cNvSpPr/>
          <p:nvPr userDrawn="1"/>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A45DCF04-C77D-4AA7-B3B2-ED3CAA7E52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6D8ADD4A-0F7E-4A0C-9FE2-1F9B127C0E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A89C5CBF-8E6E-4FCD-BEDF-055B868A8CB5}"/>
              </a:ext>
            </a:extLst>
          </p:cNvPr>
          <p:cNvSpPr>
            <a:spLocks noGrp="1" noChangeArrowheads="1"/>
          </p:cNvSpPr>
          <p:nvPr>
            <p:ph type="sldNum" sz="quarter" idx="12"/>
          </p:nvPr>
        </p:nvSpPr>
        <p:spPr>
          <a:ln/>
        </p:spPr>
        <p:txBody>
          <a:bodyPr/>
          <a:lstStyle>
            <a:lvl1pPr>
              <a:defRPr/>
            </a:lvl1pPr>
          </a:lstStyle>
          <a:p>
            <a:pPr>
              <a:defRPr/>
            </a:pPr>
            <a:fld id="{169B15B2-60FE-4C9C-BCF1-3EF9CCD61796}" type="slidenum">
              <a:rPr lang="en-US" altLang="zh-CN"/>
              <a:pPr>
                <a:defRPr/>
              </a:pPr>
              <a:t>‹#›</a:t>
            </a:fld>
            <a:endParaRPr lang="en-US" altLang="zh-CN"/>
          </a:p>
        </p:txBody>
      </p:sp>
    </p:spTree>
    <p:extLst>
      <p:ext uri="{BB962C8B-B14F-4D97-AF65-F5344CB8AC3E}">
        <p14:creationId xmlns:p14="http://schemas.microsoft.com/office/powerpoint/2010/main" val="3969070267"/>
      </p:ext>
    </p:extLst>
  </p:cSld>
  <p:clrMapOvr>
    <a:masterClrMapping/>
  </p:clrMapOvr>
  <p:transition>
    <p:push/>
    <p:sndAc>
      <p:stSnd>
        <p:snd r:embed="rId1" name="chimes.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E0C5C747-D948-4DE9-BE08-0F389AF8D33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C3557507-7847-4BFC-800E-11FCA176298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012A6779-36BE-406D-B042-917F710A1015}"/>
              </a:ext>
            </a:extLst>
          </p:cNvPr>
          <p:cNvSpPr>
            <a:spLocks noGrp="1" noChangeArrowheads="1"/>
          </p:cNvSpPr>
          <p:nvPr>
            <p:ph type="sldNum" sz="quarter" idx="12"/>
          </p:nvPr>
        </p:nvSpPr>
        <p:spPr>
          <a:ln/>
        </p:spPr>
        <p:txBody>
          <a:bodyPr/>
          <a:lstStyle>
            <a:lvl1pPr>
              <a:defRPr/>
            </a:lvl1pPr>
          </a:lstStyle>
          <a:p>
            <a:pPr>
              <a:defRPr/>
            </a:pPr>
            <a:fld id="{B836C17F-1901-47C2-828D-59539E8F6B8F}" type="slidenum">
              <a:rPr lang="en-US" altLang="zh-CN"/>
              <a:pPr>
                <a:defRPr/>
              </a:pPr>
              <a:t>‹#›</a:t>
            </a:fld>
            <a:endParaRPr lang="en-US" altLang="zh-CN"/>
          </a:p>
        </p:txBody>
      </p:sp>
    </p:spTree>
    <p:extLst>
      <p:ext uri="{BB962C8B-B14F-4D97-AF65-F5344CB8AC3E}">
        <p14:creationId xmlns:p14="http://schemas.microsoft.com/office/powerpoint/2010/main" val="3039888172"/>
      </p:ext>
    </p:extLst>
  </p:cSld>
  <p:clrMapOvr>
    <a:masterClrMapping/>
  </p:clrMapOvr>
  <p:transition>
    <p:push/>
    <p:sndAc>
      <p:stSnd>
        <p:snd r:embed="rId1" name="chimes.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57800B1-EE5E-460E-8E3C-C3C8C3E558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A600F9ED-1B3F-4BE3-9173-7083775207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9C5EAF2D-F603-478D-AF12-8FF0655B727E}"/>
              </a:ext>
            </a:extLst>
          </p:cNvPr>
          <p:cNvSpPr>
            <a:spLocks noGrp="1" noChangeArrowheads="1"/>
          </p:cNvSpPr>
          <p:nvPr>
            <p:ph type="sldNum" sz="quarter" idx="12"/>
          </p:nvPr>
        </p:nvSpPr>
        <p:spPr>
          <a:ln/>
        </p:spPr>
        <p:txBody>
          <a:bodyPr/>
          <a:lstStyle>
            <a:lvl1pPr>
              <a:defRPr/>
            </a:lvl1pPr>
          </a:lstStyle>
          <a:p>
            <a:pPr>
              <a:defRPr/>
            </a:pPr>
            <a:fld id="{1EED4310-810F-4C28-B728-2311D3384065}" type="slidenum">
              <a:rPr lang="en-US" altLang="zh-CN"/>
              <a:pPr>
                <a:defRPr/>
              </a:pPr>
              <a:t>‹#›</a:t>
            </a:fld>
            <a:endParaRPr lang="en-US" altLang="zh-CN"/>
          </a:p>
        </p:txBody>
      </p:sp>
    </p:spTree>
    <p:extLst>
      <p:ext uri="{BB962C8B-B14F-4D97-AF65-F5344CB8AC3E}">
        <p14:creationId xmlns:p14="http://schemas.microsoft.com/office/powerpoint/2010/main" val="422090726"/>
      </p:ext>
    </p:extLst>
  </p:cSld>
  <p:clrMapOvr>
    <a:masterClrMapping/>
  </p:clrMapOvr>
  <p:transition>
    <p:push/>
    <p:sndAc>
      <p:stSnd>
        <p:snd r:embed="rId1" name="chimes.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EC67FDA2-0EC8-43A1-96F3-AF7C7061F3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E2C34F09-E8F5-4ADD-A556-5E2876E6FC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7C10999E-800C-41A9-BA1A-3411407673CA}"/>
              </a:ext>
            </a:extLst>
          </p:cNvPr>
          <p:cNvSpPr>
            <a:spLocks noGrp="1" noChangeArrowheads="1"/>
          </p:cNvSpPr>
          <p:nvPr>
            <p:ph type="sldNum" sz="quarter" idx="12"/>
          </p:nvPr>
        </p:nvSpPr>
        <p:spPr>
          <a:ln/>
        </p:spPr>
        <p:txBody>
          <a:bodyPr/>
          <a:lstStyle>
            <a:lvl1pPr>
              <a:defRPr/>
            </a:lvl1pPr>
          </a:lstStyle>
          <a:p>
            <a:pPr>
              <a:defRPr/>
            </a:pPr>
            <a:fld id="{FB476695-0BDC-400B-AA0F-E950951EF29F}" type="slidenum">
              <a:rPr lang="en-US" altLang="zh-CN"/>
              <a:pPr>
                <a:defRPr/>
              </a:pPr>
              <a:t>‹#›</a:t>
            </a:fld>
            <a:endParaRPr lang="en-US" altLang="zh-CN"/>
          </a:p>
        </p:txBody>
      </p:sp>
    </p:spTree>
    <p:extLst>
      <p:ext uri="{BB962C8B-B14F-4D97-AF65-F5344CB8AC3E}">
        <p14:creationId xmlns:p14="http://schemas.microsoft.com/office/powerpoint/2010/main" val="2403996082"/>
      </p:ext>
    </p:extLst>
  </p:cSld>
  <p:clrMapOvr>
    <a:masterClrMapping/>
  </p:clrMapOvr>
  <p:transition>
    <p:push/>
    <p:sndAc>
      <p:stSnd>
        <p:snd r:embed="rId1" name="chimes.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126846F-085C-4F4E-800C-31F9ACCE28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0DFE3EB-932B-437E-9B54-3F5830852A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30F2C94A-AB7B-4D2C-8735-4A9D07131A21}"/>
              </a:ext>
            </a:extLst>
          </p:cNvPr>
          <p:cNvSpPr>
            <a:spLocks noGrp="1" noChangeArrowheads="1"/>
          </p:cNvSpPr>
          <p:nvPr>
            <p:ph type="sldNum" sz="quarter" idx="12"/>
          </p:nvPr>
        </p:nvSpPr>
        <p:spPr>
          <a:ln/>
        </p:spPr>
        <p:txBody>
          <a:bodyPr/>
          <a:lstStyle>
            <a:lvl1pPr>
              <a:defRPr/>
            </a:lvl1pPr>
          </a:lstStyle>
          <a:p>
            <a:pPr>
              <a:defRPr/>
            </a:pPr>
            <a:fld id="{D55D48C1-C8D6-4961-90FF-1B8B73880D81}" type="slidenum">
              <a:rPr lang="en-US" altLang="zh-CN"/>
              <a:pPr>
                <a:defRPr/>
              </a:pPr>
              <a:t>‹#›</a:t>
            </a:fld>
            <a:endParaRPr lang="en-US" altLang="zh-CN"/>
          </a:p>
        </p:txBody>
      </p:sp>
    </p:spTree>
    <p:extLst>
      <p:ext uri="{BB962C8B-B14F-4D97-AF65-F5344CB8AC3E}">
        <p14:creationId xmlns:p14="http://schemas.microsoft.com/office/powerpoint/2010/main" val="4083363018"/>
      </p:ext>
    </p:extLst>
  </p:cSld>
  <p:clrMapOvr>
    <a:masterClrMapping/>
  </p:clrMapOvr>
  <p:transition>
    <p:push/>
    <p:sndAc>
      <p:stSnd>
        <p:snd r:embed="rId1" name="chimes.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CF32134-7003-443E-A9B0-47F02C862A0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33EB254E-97DA-41F1-864E-F3729DAF57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3A1242C6-D22E-473D-87CA-2784A45BC87E}"/>
              </a:ext>
            </a:extLst>
          </p:cNvPr>
          <p:cNvSpPr>
            <a:spLocks noGrp="1" noChangeArrowheads="1"/>
          </p:cNvSpPr>
          <p:nvPr>
            <p:ph type="sldNum" sz="quarter" idx="12"/>
          </p:nvPr>
        </p:nvSpPr>
        <p:spPr>
          <a:ln/>
        </p:spPr>
        <p:txBody>
          <a:bodyPr/>
          <a:lstStyle>
            <a:lvl1pPr>
              <a:defRPr/>
            </a:lvl1pPr>
          </a:lstStyle>
          <a:p>
            <a:pPr>
              <a:defRPr/>
            </a:pPr>
            <a:fld id="{A5D4DD3C-A949-4E40-A9D5-C24ED1F0CB54}" type="slidenum">
              <a:rPr lang="en-US" altLang="zh-CN"/>
              <a:pPr>
                <a:defRPr/>
              </a:pPr>
              <a:t>‹#›</a:t>
            </a:fld>
            <a:endParaRPr lang="en-US" altLang="zh-CN"/>
          </a:p>
        </p:txBody>
      </p:sp>
    </p:spTree>
    <p:extLst>
      <p:ext uri="{BB962C8B-B14F-4D97-AF65-F5344CB8AC3E}">
        <p14:creationId xmlns:p14="http://schemas.microsoft.com/office/powerpoint/2010/main" val="2663514443"/>
      </p:ext>
    </p:extLst>
  </p:cSld>
  <p:clrMapOvr>
    <a:masterClrMapping/>
  </p:clrMapOvr>
  <p:transition>
    <p:push/>
    <p:sndAc>
      <p:stSnd>
        <p:snd r:embed="rId1" name="chimes.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B3A4C6F-ED46-4609-8BB2-FCFF9719B6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5200F62-9E3B-4B66-BE61-1F1F9FD1D2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6DF39A88-36FD-47FE-A0BE-D0565B2D5159}"/>
              </a:ext>
            </a:extLst>
          </p:cNvPr>
          <p:cNvSpPr>
            <a:spLocks noGrp="1" noChangeArrowheads="1"/>
          </p:cNvSpPr>
          <p:nvPr>
            <p:ph type="sldNum" sz="quarter" idx="12"/>
          </p:nvPr>
        </p:nvSpPr>
        <p:spPr>
          <a:ln/>
        </p:spPr>
        <p:txBody>
          <a:bodyPr/>
          <a:lstStyle>
            <a:lvl1pPr>
              <a:defRPr/>
            </a:lvl1pPr>
          </a:lstStyle>
          <a:p>
            <a:pPr>
              <a:defRPr/>
            </a:pPr>
            <a:fld id="{7F317430-1D1A-4D6D-A0FC-BF5750E4E8C1}" type="slidenum">
              <a:rPr lang="en-US" altLang="zh-CN"/>
              <a:pPr>
                <a:defRPr/>
              </a:pPr>
              <a:t>‹#›</a:t>
            </a:fld>
            <a:endParaRPr lang="en-US" altLang="zh-CN"/>
          </a:p>
        </p:txBody>
      </p:sp>
    </p:spTree>
    <p:extLst>
      <p:ext uri="{BB962C8B-B14F-4D97-AF65-F5344CB8AC3E}">
        <p14:creationId xmlns:p14="http://schemas.microsoft.com/office/powerpoint/2010/main" val="2516618772"/>
      </p:ext>
    </p:extLst>
  </p:cSld>
  <p:clrMapOvr>
    <a:masterClrMapping/>
  </p:clrMapOvr>
  <p:transition>
    <p:push/>
    <p:sndAc>
      <p:stSnd>
        <p:snd r:embed="rId1" name="chimes.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1_标题幻灯片">
    <p:bg>
      <p:bgPr>
        <a:solidFill>
          <a:schemeClr val="bg1"/>
        </a:solidFill>
        <a:effectLst/>
      </p:bgPr>
    </p:bg>
    <p:spTree>
      <p:nvGrpSpPr>
        <p:cNvPr id="1" name=""/>
        <p:cNvGrpSpPr/>
        <p:nvPr/>
      </p:nvGrpSpPr>
      <p:grpSpPr>
        <a:xfrm>
          <a:off x="0" y="0"/>
          <a:ext cx="0" cy="0"/>
          <a:chOff x="0" y="0"/>
          <a:chExt cx="0" cy="0"/>
        </a:xfrm>
      </p:grpSpPr>
      <p:pic>
        <p:nvPicPr>
          <p:cNvPr id="2" name="Picture 2" descr="E:\KOLON SPORT\理工大学马克思学院刘宇\高校思政课教育教学改革与虚拟\定稿\终稿\PPT-1.jpg">
            <a:extLst>
              <a:ext uri="{FF2B5EF4-FFF2-40B4-BE49-F238E27FC236}">
                <a16:creationId xmlns:a16="http://schemas.microsoft.com/office/drawing/2014/main" id="{9107661B-219D-483D-9635-8BE51DAB4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306"/>
          <a:stretch>
            <a:fillRect/>
          </a:stretch>
        </p:blipFill>
        <p:spPr bwMode="auto">
          <a:xfrm>
            <a:off x="1" y="0"/>
            <a:ext cx="12661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8D02B465-CB37-4328-984E-75E5FFB129A2}"/>
              </a:ext>
            </a:extLst>
          </p:cNvPr>
          <p:cNvSpPr>
            <a:spLocks noGrp="1" noChangeArrowheads="1"/>
          </p:cNvSpPr>
          <p:nvPr>
            <p:ph type="dt" sz="half" idx="10"/>
          </p:nvPr>
        </p:nvSpPr>
        <p:spPr>
          <a:xfrm>
            <a:off x="914400" y="6248400"/>
            <a:ext cx="2540000" cy="457200"/>
          </a:xfrm>
          <a:ln>
            <a:miter lim="800000"/>
          </a:ln>
        </p:spPr>
        <p:txBody>
          <a:bodyPr lIns="105403" tIns="52701" rIns="105403" bIns="52701"/>
          <a:lstStyle>
            <a:lvl1pPr>
              <a:defRPr/>
            </a:lvl1pPr>
          </a:lstStyle>
          <a:p>
            <a:pPr>
              <a:defRPr/>
            </a:pPr>
            <a:endParaRPr lang="zh-CN" altLang="en-US"/>
          </a:p>
        </p:txBody>
      </p:sp>
      <p:sp>
        <p:nvSpPr>
          <p:cNvPr id="4" name="Rectangle 5">
            <a:extLst>
              <a:ext uri="{FF2B5EF4-FFF2-40B4-BE49-F238E27FC236}">
                <a16:creationId xmlns:a16="http://schemas.microsoft.com/office/drawing/2014/main" id="{1EB81D05-9D75-4084-889F-40D815226658}"/>
              </a:ext>
            </a:extLst>
          </p:cNvPr>
          <p:cNvSpPr>
            <a:spLocks noGrp="1" noChangeArrowheads="1"/>
          </p:cNvSpPr>
          <p:nvPr>
            <p:ph type="ftr" sz="quarter" idx="11"/>
          </p:nvPr>
        </p:nvSpPr>
        <p:spPr>
          <a:xfrm>
            <a:off x="4165600" y="6248400"/>
            <a:ext cx="3860800" cy="457200"/>
          </a:xfrm>
          <a:ln>
            <a:miter lim="800000"/>
          </a:ln>
        </p:spPr>
        <p:txBody>
          <a:bodyPr lIns="105403" tIns="52701" rIns="105403" bIns="52701"/>
          <a:lstStyle>
            <a:lvl1pPr>
              <a:defRPr/>
            </a:lvl1pPr>
          </a:lstStyle>
          <a:p>
            <a:pPr>
              <a:defRPr/>
            </a:pPr>
            <a:endParaRPr lang="zh-CN" altLang="en-US"/>
          </a:p>
        </p:txBody>
      </p:sp>
      <p:sp>
        <p:nvSpPr>
          <p:cNvPr id="5" name="Rectangle 6">
            <a:extLst>
              <a:ext uri="{FF2B5EF4-FFF2-40B4-BE49-F238E27FC236}">
                <a16:creationId xmlns:a16="http://schemas.microsoft.com/office/drawing/2014/main" id="{7AF61788-0BDD-49E0-AE5B-C46408CECA6D}"/>
              </a:ext>
            </a:extLst>
          </p:cNvPr>
          <p:cNvSpPr>
            <a:spLocks noGrp="1" noChangeArrowheads="1"/>
          </p:cNvSpPr>
          <p:nvPr>
            <p:ph type="sldNum" sz="quarter" idx="12"/>
          </p:nvPr>
        </p:nvSpPr>
        <p:spPr>
          <a:xfrm>
            <a:off x="8737600" y="6248400"/>
            <a:ext cx="2540000" cy="457200"/>
          </a:xfrm>
          <a:ln>
            <a:miter lim="800000"/>
          </a:ln>
        </p:spPr>
        <p:txBody>
          <a:bodyPr lIns="105403" tIns="52701" rIns="105403" bIns="52701"/>
          <a:lstStyle>
            <a:lvl1pPr>
              <a:defRPr/>
            </a:lvl1pPr>
          </a:lstStyle>
          <a:p>
            <a:pPr>
              <a:defRPr/>
            </a:pPr>
            <a:fld id="{AC0A8464-8DEB-4C6F-B613-62E6646C17FC}" type="slidenum">
              <a:rPr lang="zh-CN" altLang="en-US"/>
              <a:pPr>
                <a:defRPr/>
              </a:pPr>
              <a:t>‹#›</a:t>
            </a:fld>
            <a:endParaRPr lang="zh-CN" altLang="en-US"/>
          </a:p>
        </p:txBody>
      </p:sp>
    </p:spTree>
    <p:extLst>
      <p:ext uri="{BB962C8B-B14F-4D97-AF65-F5344CB8AC3E}">
        <p14:creationId xmlns:p14="http://schemas.microsoft.com/office/powerpoint/2010/main" val="36062899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869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7562"/>
      </p:ext>
    </p:extLst>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86041"/>
      </p:ext>
    </p:extLst>
  </p:cSld>
  <p:clrMapOvr>
    <a:masterClrMapping/>
  </p:clrMapOvr>
  <p:transition advTm="2000">
    <p:wedg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87E8881-739C-4420-9C76-915F79968559}"/>
              </a:ext>
            </a:extLst>
          </p:cNvPr>
          <p:cNvSpPr>
            <a:spLocks noGrp="1"/>
          </p:cNvSpPr>
          <p:nvPr>
            <p:ph type="dt" sz="half" idx="10"/>
          </p:nvPr>
        </p:nvSpPr>
        <p:spPr>
          <a:xfrm>
            <a:off x="0" y="0"/>
            <a:ext cx="0" cy="0"/>
          </a:xfrm>
        </p:spPr>
        <p:txBody>
          <a:bodyPr/>
          <a:lstStyle>
            <a:lvl1pPr>
              <a:defRPr>
                <a:solidFill>
                  <a:prstClr val="black"/>
                </a:solidFill>
              </a:defRPr>
            </a:lvl1pPr>
          </a:lstStyle>
          <a:p>
            <a:pPr>
              <a:defRPr/>
            </a:pPr>
            <a:endParaRPr lang="en-US" altLang="zh-CN"/>
          </a:p>
        </p:txBody>
      </p:sp>
      <p:sp>
        <p:nvSpPr>
          <p:cNvPr id="3" name="Footer Placeholder 4">
            <a:extLst>
              <a:ext uri="{FF2B5EF4-FFF2-40B4-BE49-F238E27FC236}">
                <a16:creationId xmlns:a16="http://schemas.microsoft.com/office/drawing/2014/main" id="{74EE56EE-DD90-4797-BB49-6CD7F03D9349}"/>
              </a:ext>
            </a:extLst>
          </p:cNvPr>
          <p:cNvSpPr>
            <a:spLocks noGrp="1"/>
          </p:cNvSpPr>
          <p:nvPr>
            <p:ph type="ftr" sz="quarter" idx="11"/>
          </p:nvPr>
        </p:nvSpPr>
        <p:spPr>
          <a:xfrm>
            <a:off x="0" y="0"/>
            <a:ext cx="0" cy="0"/>
          </a:xfrm>
        </p:spPr>
        <p:txBody>
          <a:bodyPr/>
          <a:lstStyle>
            <a:lvl1pPr>
              <a:defRPr>
                <a:solidFill>
                  <a:prstClr val="black"/>
                </a:solidFill>
              </a:defRPr>
            </a:lvl1pPr>
          </a:lstStyle>
          <a:p>
            <a:pPr>
              <a:defRPr/>
            </a:pPr>
            <a:endParaRPr lang="en-US" altLang="zh-CN"/>
          </a:p>
        </p:txBody>
      </p:sp>
      <p:sp>
        <p:nvSpPr>
          <p:cNvPr id="4" name="Slide Number Placeholder 5">
            <a:extLst>
              <a:ext uri="{FF2B5EF4-FFF2-40B4-BE49-F238E27FC236}">
                <a16:creationId xmlns:a16="http://schemas.microsoft.com/office/drawing/2014/main" id="{9C3D35E2-CD1F-4D55-B49E-0BCBECF75F72}"/>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solidFill>
                  <a:srgbClr val="000000"/>
                </a:solidFill>
              </a:defRPr>
            </a:lvl1pPr>
          </a:lstStyle>
          <a:p>
            <a:fld id="{3B7DB35D-0099-45E8-A84E-39E66FFAF18D}" type="slidenum">
              <a:rPr lang="en-US" altLang="zh-CN"/>
              <a:pPr/>
              <a:t>‹#›</a:t>
            </a:fld>
            <a:endParaRPr lang="en-US" altLang="zh-CN"/>
          </a:p>
        </p:txBody>
      </p:sp>
    </p:spTree>
    <p:extLst>
      <p:ext uri="{BB962C8B-B14F-4D97-AF65-F5344CB8AC3E}">
        <p14:creationId xmlns:p14="http://schemas.microsoft.com/office/powerpoint/2010/main" val="23827675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42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0603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922190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56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606056"/>
            <a:ext cx="4240307"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pPr lvl="0"/>
            <a:endParaRPr lang="zh-CN" altLang="en-US" noProof="0" dirty="0"/>
          </a:p>
        </p:txBody>
      </p:sp>
    </p:spTree>
    <p:extLst>
      <p:ext uri="{BB962C8B-B14F-4D97-AF65-F5344CB8AC3E}">
        <p14:creationId xmlns:p14="http://schemas.microsoft.com/office/powerpoint/2010/main" val="3227969642"/>
      </p:ext>
    </p:extLst>
  </p:cSld>
  <p:clrMapOvr>
    <a:masterClrMapping/>
  </p:clrMapOvr>
  <p:transition spd="slow" advClick="0" advTm="0">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6E42B9-A92C-4010-B6E8-EDA06027455C}"/>
              </a:ext>
            </a:extLst>
          </p:cNvPr>
          <p:cNvSpPr>
            <a:spLocks noGrp="1"/>
          </p:cNvSpPr>
          <p:nvPr>
            <p:ph type="dt" sz="half" idx="10"/>
          </p:nvPr>
        </p:nvSpPr>
        <p:spPr>
          <a:xfrm>
            <a:off x="0" y="0"/>
            <a:ext cx="0" cy="0"/>
          </a:xfrm>
        </p:spPr>
        <p:txBody>
          <a:bodyPr/>
          <a:lstStyle>
            <a:lvl1pPr>
              <a:defRPr/>
            </a:lvl1pPr>
          </a:lstStyle>
          <a:p>
            <a:pPr>
              <a:defRPr/>
            </a:pPr>
            <a:fld id="{DB3995C8-A0A1-425F-BE9C-14727A9641FE}" type="datetimeFigureOut">
              <a:rPr lang="zh-CN" altLang="en-US"/>
              <a:pPr>
                <a:defRPr/>
              </a:pPr>
              <a:t>2023/12/5</a:t>
            </a:fld>
            <a:endParaRPr lang="zh-CN" altLang="en-US"/>
          </a:p>
        </p:txBody>
      </p:sp>
      <p:sp>
        <p:nvSpPr>
          <p:cNvPr id="5" name="页脚占位符 4">
            <a:extLst>
              <a:ext uri="{FF2B5EF4-FFF2-40B4-BE49-F238E27FC236}">
                <a16:creationId xmlns:a16="http://schemas.microsoft.com/office/drawing/2014/main" id="{83B73227-790A-40B8-A331-D0F300783FD8}"/>
              </a:ext>
            </a:extLst>
          </p:cNvPr>
          <p:cNvSpPr>
            <a:spLocks noGrp="1"/>
          </p:cNvSpPr>
          <p:nvPr>
            <p:ph type="ftr" sz="quarter" idx="11"/>
          </p:nvPr>
        </p:nvSpPr>
        <p:spPr>
          <a:xfrm>
            <a:off x="0" y="0"/>
            <a:ext cx="0" cy="0"/>
          </a:xfr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CA1D5EE-97E9-40E4-BF52-6F81F90F1671}"/>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ECA6C189-38FF-4623-A407-4DBFEB10B36C}" type="slidenum">
              <a:rPr lang="zh-CN" altLang="en-US"/>
              <a:pPr/>
              <a:t>‹#›</a:t>
            </a:fld>
            <a:endParaRPr lang="zh-CN" altLang="en-US"/>
          </a:p>
        </p:txBody>
      </p:sp>
    </p:spTree>
    <p:extLst>
      <p:ext uri="{BB962C8B-B14F-4D97-AF65-F5344CB8AC3E}">
        <p14:creationId xmlns:p14="http://schemas.microsoft.com/office/powerpoint/2010/main" val="29877983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914400" y="1828801"/>
            <a:ext cx="10363200" cy="1736725"/>
          </a:xfrm>
        </p:spPr>
        <p:txBody>
          <a:bodyPr/>
          <a:lstStyle>
            <a:lvl1pPr>
              <a:defRPr sz="4400"/>
            </a:lvl1pPr>
          </a:lstStyle>
          <a:p>
            <a:pPr lvl="0"/>
            <a:r>
              <a:rPr lang="zh-CN" altLang="zh-CN" noProof="0"/>
              <a:t>单击此处编辑母版标题样式</a:t>
            </a:r>
          </a:p>
        </p:txBody>
      </p:sp>
      <p:sp>
        <p:nvSpPr>
          <p:cNvPr id="2051" name="Rectangle 3"/>
          <p:cNvSpPr>
            <a:spLocks noGrp="1" noChangeArrowheads="1"/>
          </p:cNvSpPr>
          <p:nvPr>
            <p:ph type="subTitle" sz="quarter" idx="1"/>
          </p:nvPr>
        </p:nvSpPr>
        <p:spPr>
          <a:xfrm>
            <a:off x="1828800" y="3886200"/>
            <a:ext cx="8534400" cy="1752600"/>
          </a:xfrm>
        </p:spPr>
        <p:txBody>
          <a:bodyPr/>
          <a:lstStyle>
            <a:lvl1pPr marL="0" indent="0" algn="ctr">
              <a:defRPr sz="3200"/>
            </a:lvl1pPr>
          </a:lstStyle>
          <a:p>
            <a:pPr lvl="0"/>
            <a:r>
              <a:rPr lang="zh-CN" altLang="zh-CN" noProof="0"/>
              <a:t>单击此处编辑母版副标题样式</a:t>
            </a:r>
          </a:p>
        </p:txBody>
      </p:sp>
      <p:sp>
        <p:nvSpPr>
          <p:cNvPr id="4" name="Rectangle 4">
            <a:extLst>
              <a:ext uri="{FF2B5EF4-FFF2-40B4-BE49-F238E27FC236}">
                <a16:creationId xmlns:a16="http://schemas.microsoft.com/office/drawing/2014/main" id="{4B2BD6BB-944A-41A0-A5B3-AF5F2B67DC1B}"/>
              </a:ext>
            </a:extLst>
          </p:cNvPr>
          <p:cNvSpPr>
            <a:spLocks noGrp="1" noChangeArrowheads="1"/>
          </p:cNvSpPr>
          <p:nvPr>
            <p:ph type="dt" sz="quarter" idx="10"/>
          </p:nvPr>
        </p:nvSpPr>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49B14F1D-F558-4EA4-8874-B3009542B234}"/>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CEC744C0-DFB2-4CB7-BC9E-AAB5D598CF60}"/>
              </a:ext>
            </a:extLst>
          </p:cNvPr>
          <p:cNvSpPr>
            <a:spLocks noGrp="1" noChangeArrowheads="1"/>
          </p:cNvSpPr>
          <p:nvPr>
            <p:ph type="sldNum" sz="quarter" idx="12"/>
          </p:nvPr>
        </p:nvSpPr>
        <p:spPr>
          <a:xfrm>
            <a:off x="8737600" y="6248400"/>
            <a:ext cx="2844800" cy="457200"/>
          </a:xfrm>
        </p:spPr>
        <p:txBody>
          <a:bodyPr>
            <a:prstTxWarp prst="textNoShape">
              <a:avLst/>
            </a:prstTxWarp>
          </a:bodyPr>
          <a:lstStyle>
            <a:lvl1pPr algn="r">
              <a:defRPr sz="1400">
                <a:solidFill>
                  <a:srgbClr val="FFFFFF"/>
                </a:solidFill>
              </a:defRPr>
            </a:lvl1pPr>
          </a:lstStyle>
          <a:p>
            <a:pPr>
              <a:defRPr/>
            </a:pPr>
            <a:fld id="{CF1E174A-A6E3-42F2-91FB-B2E1458AC7BA}" type="slidenum">
              <a:rPr lang="zh-CN" altLang="zh-CN"/>
              <a:pPr>
                <a:defRPr/>
              </a:pPr>
              <a:t>‹#›</a:t>
            </a:fld>
            <a:endParaRPr lang="zh-CN" altLang="zh-CN"/>
          </a:p>
        </p:txBody>
      </p:sp>
    </p:spTree>
    <p:extLst>
      <p:ext uri="{BB962C8B-B14F-4D97-AF65-F5344CB8AC3E}">
        <p14:creationId xmlns:p14="http://schemas.microsoft.com/office/powerpoint/2010/main" val="3257571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83B2B8E6-FCA5-44B5-B9CC-D676776BF070}"/>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401EB259-FAA0-4FE7-B06F-587A278A8B1C}"/>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B128E88E-2C3D-4D86-B3A4-220720AF4940}"/>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39229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专题标题">
    <p:spTree>
      <p:nvGrpSpPr>
        <p:cNvPr id="1" name=""/>
        <p:cNvGrpSpPr/>
        <p:nvPr/>
      </p:nvGrpSpPr>
      <p:grpSpPr>
        <a:xfrm>
          <a:off x="0" y="0"/>
          <a:ext cx="0" cy="0"/>
          <a:chOff x="0" y="0"/>
          <a:chExt cx="0" cy="0"/>
        </a:xfrm>
      </p:grpSpPr>
      <p:sp>
        <p:nvSpPr>
          <p:cNvPr id="3" name="iṩḻíḑe"/>
          <p:cNvSpPr/>
          <p:nvPr userDrawn="1"/>
        </p:nvSpPr>
        <p:spPr>
          <a:xfrm flipH="1">
            <a:off x="0" y="0"/>
            <a:ext cx="12192000" cy="6858000"/>
          </a:xfrm>
          <a:prstGeom prst="rect">
            <a:avLst/>
          </a:prstGeom>
          <a:gradFill flip="none" rotWithShape="1">
            <a:gsLst>
              <a:gs pos="80000">
                <a:srgbClr val="F1E9D2"/>
              </a:gs>
              <a:gs pos="100000">
                <a:srgbClr val="FEF6E1"/>
              </a:gs>
              <a:gs pos="0">
                <a:srgbClr val="ECA285"/>
              </a:gs>
              <a:gs pos="27000">
                <a:srgbClr val="FCCB90"/>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9444"/>
          <a:stretch>
            <a:fillRect/>
          </a:stretch>
        </p:blipFill>
        <p:spPr>
          <a:xfrm>
            <a:off x="0" y="0"/>
            <a:ext cx="4487242" cy="6858000"/>
          </a:xfrm>
          <a:prstGeom prst="rect">
            <a:avLst/>
          </a:prstGeom>
        </p:spPr>
      </p:pic>
      <p:sp>
        <p:nvSpPr>
          <p:cNvPr id="5" name="iṩḻíḑe"/>
          <p:cNvSpPr/>
          <p:nvPr userDrawn="1"/>
        </p:nvSpPr>
        <p:spPr>
          <a:xfrm>
            <a:off x="0" y="0"/>
            <a:ext cx="12192000" cy="6858000"/>
          </a:xfrm>
          <a:prstGeom prst="rect">
            <a:avLst/>
          </a:prstGeom>
          <a:gradFill>
            <a:gsLst>
              <a:gs pos="0">
                <a:srgbClr val="EFAB87">
                  <a:alpha val="80000"/>
                </a:srgbClr>
              </a:gs>
              <a:gs pos="100000">
                <a:srgbClr val="F5D9AE">
                  <a:alpha val="5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6" name="图片 5" descr="线条02"/>
          <p:cNvPicPr>
            <a:picLocks noChangeAspect="1"/>
          </p:cNvPicPr>
          <p:nvPr userDrawn="1"/>
        </p:nvPicPr>
        <p:blipFill rotWithShape="1">
          <a:blip r:embed="rId3" cstate="print">
            <a:biLevel thresh="50000"/>
          </a:blip>
          <a:srcRect l="2577" r="11179" b="14356"/>
          <a:stretch>
            <a:fillRect/>
          </a:stretch>
        </p:blipFill>
        <p:spPr>
          <a:xfrm flipH="1">
            <a:off x="0" y="2559350"/>
            <a:ext cx="12192002" cy="4298650"/>
          </a:xfrm>
          <a:prstGeom prst="rect">
            <a:avLst/>
          </a:prstGeom>
        </p:spPr>
      </p:pic>
      <p:pic>
        <p:nvPicPr>
          <p:cNvPr id="7" name="图片 6" descr="线条02"/>
          <p:cNvPicPr>
            <a:picLocks noChangeAspect="1"/>
          </p:cNvPicPr>
          <p:nvPr userDrawn="1"/>
        </p:nvPicPr>
        <p:blipFill>
          <a:blip r:embed="rId4" cstate="print">
            <a:biLevel thresh="50000"/>
          </a:blip>
          <a:srcRect/>
          <a:stretch>
            <a:fillRect/>
          </a:stretch>
        </p:blipFill>
        <p:spPr>
          <a:xfrm rot="10800000" flipH="1">
            <a:off x="1091940" y="1"/>
            <a:ext cx="11100060" cy="3825567"/>
          </a:xfrm>
          <a:prstGeom prst="rect">
            <a:avLst/>
          </a:prstGeom>
        </p:spPr>
      </p:pic>
      <p:grpSp>
        <p:nvGrpSpPr>
          <p:cNvPr id="8" name="组合 7"/>
          <p:cNvGrpSpPr/>
          <p:nvPr userDrawn="1"/>
        </p:nvGrpSpPr>
        <p:grpSpPr>
          <a:xfrm>
            <a:off x="2221671" y="2179434"/>
            <a:ext cx="7748658" cy="2397279"/>
            <a:chOff x="2221671" y="2179434"/>
            <a:chExt cx="7748658" cy="2397279"/>
          </a:xfrm>
        </p:grpSpPr>
        <p:sp>
          <p:nvSpPr>
            <p:cNvPr id="9" name="标题 9801"/>
            <p:cNvSpPr txBox="1"/>
            <p:nvPr/>
          </p:nvSpPr>
          <p:spPr>
            <a:xfrm rot="16200000">
              <a:off x="8719085" y="3325468"/>
              <a:ext cx="2397277" cy="105210"/>
            </a:xfrm>
            <a:prstGeom prst="parallelogram">
              <a:avLst>
                <a:gd name="adj" fmla="val 98875"/>
              </a:avLst>
            </a:prstGeom>
            <a:gradFill flip="none" rotWithShape="1">
              <a:gsLst>
                <a:gs pos="100000">
                  <a:srgbClr val="E4906E"/>
                </a:gs>
                <a:gs pos="0">
                  <a:srgbClr val="DD9446"/>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985125"/>
                </a:gs>
                <a:gs pos="0">
                  <a:srgbClr val="DD9446"/>
                </a:gs>
                <a:gs pos="100000">
                  <a:srgbClr val="F0B170"/>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grpSp>
      <p:sp>
        <p:nvSpPr>
          <p:cNvPr id="11" name="矩形 10"/>
          <p:cNvSpPr/>
          <p:nvPr userDrawn="1"/>
        </p:nvSpPr>
        <p:spPr>
          <a:xfrm>
            <a:off x="2221026" y="2186948"/>
            <a:ext cx="7642800" cy="2280490"/>
          </a:xfrm>
          <a:prstGeom prst="rect">
            <a:avLst/>
          </a:prstGeom>
          <a:gradFill>
            <a:gsLst>
              <a:gs pos="100000">
                <a:schemeClr val="bg1"/>
              </a:gs>
              <a:gs pos="0">
                <a:schemeClr val="bg1">
                  <a:alpha val="90000"/>
                </a:schemeClr>
              </a:gs>
            </a:gsLst>
            <a:lin ang="30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a:extLst>
              <a:ext uri="{FF2B5EF4-FFF2-40B4-BE49-F238E27FC236}">
                <a16:creationId xmlns:a16="http://schemas.microsoft.com/office/drawing/2014/main" id="{E25FE6AE-005D-4D8C-884B-EDFE13C2AEB0}"/>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4E3E0B5B-693C-4320-B432-52785E934D3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5D91F1D1-D1B9-4145-803A-78A89D300987}"/>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50912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0160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484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a:extLst>
              <a:ext uri="{FF2B5EF4-FFF2-40B4-BE49-F238E27FC236}">
                <a16:creationId xmlns:a16="http://schemas.microsoft.com/office/drawing/2014/main" id="{DCA1CF09-1408-4EF7-BFF4-484EE1DAE58F}"/>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802CDFE2-D49F-4590-A0D5-A54D18C55975}"/>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DB30EB0F-2F2F-4AA6-9901-1B57B760EE67}"/>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2241456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a:extLst>
              <a:ext uri="{FF2B5EF4-FFF2-40B4-BE49-F238E27FC236}">
                <a16:creationId xmlns:a16="http://schemas.microsoft.com/office/drawing/2014/main" id="{89A47AA9-3724-429A-949E-242E3A5DF2FF}"/>
              </a:ext>
            </a:extLst>
          </p:cNvPr>
          <p:cNvSpPr>
            <a:spLocks noGrp="1" noChangeArrowheads="1"/>
          </p:cNvSpPr>
          <p:nvPr>
            <p:ph type="dt" sz="half" idx="10"/>
          </p:nvPr>
        </p:nvSpPr>
        <p:spPr/>
        <p:txBody>
          <a:bodyPr/>
          <a:lstStyle>
            <a:lvl1pPr>
              <a:defRPr/>
            </a:lvl1pPr>
          </a:lstStyle>
          <a:p>
            <a:pPr>
              <a:defRPr/>
            </a:pPr>
            <a:endParaRPr lang="zh-CN" altLang="zh-CN"/>
          </a:p>
        </p:txBody>
      </p:sp>
      <p:sp>
        <p:nvSpPr>
          <p:cNvPr id="8" name="Rectangle 3">
            <a:extLst>
              <a:ext uri="{FF2B5EF4-FFF2-40B4-BE49-F238E27FC236}">
                <a16:creationId xmlns:a16="http://schemas.microsoft.com/office/drawing/2014/main" id="{F0DF2E48-1E38-4D52-A5C2-285236122DC3}"/>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9" name="Rectangle 4">
            <a:extLst>
              <a:ext uri="{FF2B5EF4-FFF2-40B4-BE49-F238E27FC236}">
                <a16:creationId xmlns:a16="http://schemas.microsoft.com/office/drawing/2014/main" id="{43CD9236-9BC1-4ADA-98D1-AE5AD78A6D92}"/>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0794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a:extLst>
              <a:ext uri="{FF2B5EF4-FFF2-40B4-BE49-F238E27FC236}">
                <a16:creationId xmlns:a16="http://schemas.microsoft.com/office/drawing/2014/main" id="{C6B29CBB-D111-4F17-8CD9-908443E2D709}"/>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B1A18E3A-650D-449F-AFFB-353A7C983F4E}"/>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89F71E7D-1BB8-4CA5-A121-53439B7CDFE2}"/>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1672982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E908564-D136-4053-959B-918226FF8D8C}"/>
              </a:ext>
            </a:extLst>
          </p:cNvPr>
          <p:cNvSpPr>
            <a:spLocks noGrp="1" noChangeArrowheads="1"/>
          </p:cNvSpPr>
          <p:nvPr>
            <p:ph type="dt" sz="half" idx="10"/>
          </p:nvPr>
        </p:nvSpPr>
        <p:spPr/>
        <p:txBody>
          <a:bodyPr/>
          <a:lstStyle>
            <a:lvl1pPr>
              <a:defRPr/>
            </a:lvl1pPr>
          </a:lstStyle>
          <a:p>
            <a:pPr>
              <a:defRPr/>
            </a:pPr>
            <a:endParaRPr lang="zh-CN" altLang="zh-CN"/>
          </a:p>
        </p:txBody>
      </p:sp>
      <p:sp>
        <p:nvSpPr>
          <p:cNvPr id="3" name="Rectangle 3">
            <a:extLst>
              <a:ext uri="{FF2B5EF4-FFF2-40B4-BE49-F238E27FC236}">
                <a16:creationId xmlns:a16="http://schemas.microsoft.com/office/drawing/2014/main" id="{361FB204-DC41-4128-A229-2D2B1EEEF73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4" name="Rectangle 4">
            <a:extLst>
              <a:ext uri="{FF2B5EF4-FFF2-40B4-BE49-F238E27FC236}">
                <a16:creationId xmlns:a16="http://schemas.microsoft.com/office/drawing/2014/main" id="{5D4F57D8-6BD2-4073-9FDC-E9BC14BC3050}"/>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8860056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4B974D95-A15D-419E-97DD-DBE4240CD17E}"/>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441455E0-1908-4938-8EB8-A1B9F31B3309}"/>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89924A66-3560-4401-A5AB-3C7955DBD9A1}"/>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835994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CD847D4B-5FDA-4DBD-B1D0-6FC9421934AE}"/>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CE7684E7-54D6-40E4-ABFD-68501BEED20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A41CF72C-31E0-480D-A8B3-FA17464C3894}"/>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937567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9AD4AAAF-A878-4CDF-9B34-5C120453DF3B}"/>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B3BCD9F5-FC63-45E4-ACE5-26E3DCDB7F0D}"/>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AA2DC51A-5F1B-4A74-ACA4-DC58754127D3}"/>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5701250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838201"/>
            <a:ext cx="2971800" cy="5216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04800" y="838201"/>
            <a:ext cx="8712200" cy="5216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87B2B45F-A89E-4E20-B6A4-5026F9F91EB3}"/>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F44C94CF-0312-4D58-B5D8-8C74BA778462}"/>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AA2E61A9-4EBA-444B-9CF3-82DA715E6B72}"/>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7004214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838201"/>
            <a:ext cx="11887200" cy="5216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2">
            <a:extLst>
              <a:ext uri="{FF2B5EF4-FFF2-40B4-BE49-F238E27FC236}">
                <a16:creationId xmlns:a16="http://schemas.microsoft.com/office/drawing/2014/main" id="{B8C6F01E-7446-486F-816B-EEFF750EE0B9}"/>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FBFBBDF7-8407-4C54-AB82-2139A064CDA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15F0BF9D-DB4E-4A3E-A350-D2F21EC9615C}"/>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92688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内容">
    <p:spTree>
      <p:nvGrpSpPr>
        <p:cNvPr id="1" name=""/>
        <p:cNvGrpSpPr/>
        <p:nvPr/>
      </p:nvGrpSpPr>
      <p:grpSpPr>
        <a:xfrm>
          <a:off x="0" y="0"/>
          <a:ext cx="0" cy="0"/>
          <a:chOff x="0" y="0"/>
          <a:chExt cx="0" cy="0"/>
        </a:xfrm>
      </p:grpSpPr>
      <p:sp>
        <p:nvSpPr>
          <p:cNvPr id="3" name="iṩḻíḑe"/>
          <p:cNvSpPr/>
          <p:nvPr userDrawn="1"/>
        </p:nvSpPr>
        <p:spPr>
          <a:xfrm>
            <a:off x="0" y="0"/>
            <a:ext cx="12192000" cy="6858000"/>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 name="标题 9801"/>
          <p:cNvSpPr txBox="1"/>
          <p:nvPr userDrawn="1"/>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5" name="直接连接符 4"/>
          <p:cNvCxnSpPr/>
          <p:nvPr userDrawn="1"/>
        </p:nvCxnSpPr>
        <p:spPr>
          <a:xfrm>
            <a:off x="3241819" y="1477108"/>
            <a:ext cx="0" cy="3903785"/>
          </a:xfrm>
          <a:prstGeom prst="line">
            <a:avLst/>
          </a:prstGeom>
          <a:ln w="12700">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6" name="图形 5"/>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1766900" y="2125968"/>
            <a:ext cx="1274318" cy="2520000"/>
          </a:xfrm>
          <a:prstGeom prst="rect">
            <a:avLst/>
          </a:prstGeom>
        </p:spPr>
      </p:pic>
      <p:sp>
        <p:nvSpPr>
          <p:cNvPr id="7" name="任意多边形: 形状 6"/>
          <p:cNvSpPr/>
          <p:nvPr userDrawn="1"/>
        </p:nvSpPr>
        <p:spPr>
          <a:xfrm>
            <a:off x="0" y="-120877"/>
            <a:ext cx="2499345" cy="7036178"/>
          </a:xfrm>
          <a:custGeom>
            <a:avLst/>
            <a:gdLst>
              <a:gd name="connsiteX0" fmla="*/ 460540 w 2499345"/>
              <a:gd name="connsiteY0" fmla="*/ 1068 h 7036178"/>
              <a:gd name="connsiteX1" fmla="*/ 980347 w 2499345"/>
              <a:gd name="connsiteY1" fmla="*/ 120876 h 7036178"/>
              <a:gd name="connsiteX2" fmla="*/ 1676871 w 2499345"/>
              <a:gd name="connsiteY2" fmla="*/ 1263975 h 7036178"/>
              <a:gd name="connsiteX3" fmla="*/ 1294569 w 2499345"/>
              <a:gd name="connsiteY3" fmla="*/ 5067392 h 7036178"/>
              <a:gd name="connsiteX4" fmla="*/ 2499345 w 2499345"/>
              <a:gd name="connsiteY4" fmla="*/ 7036178 h 7036178"/>
              <a:gd name="connsiteX5" fmla="*/ 0 w 2499345"/>
              <a:gd name="connsiteY5" fmla="*/ 7036178 h 7036178"/>
              <a:gd name="connsiteX6" fmla="*/ 0 w 2499345"/>
              <a:gd name="connsiteY6" fmla="*/ 87431 h 7036178"/>
              <a:gd name="connsiteX7" fmla="*/ 170503 w 2499345"/>
              <a:gd name="connsiteY7" fmla="*/ 39578 h 7036178"/>
              <a:gd name="connsiteX8" fmla="*/ 460540 w 2499345"/>
              <a:gd name="connsiteY8" fmla="*/ 1068 h 703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9345" h="7036178">
                <a:moveTo>
                  <a:pt x="460540" y="1068"/>
                </a:moveTo>
                <a:cubicBezTo>
                  <a:pt x="650611" y="-6539"/>
                  <a:pt x="830699" y="25790"/>
                  <a:pt x="980347" y="120876"/>
                </a:cubicBezTo>
                <a:cubicBezTo>
                  <a:pt x="1279643" y="311047"/>
                  <a:pt x="1570298" y="559306"/>
                  <a:pt x="1676871" y="1263975"/>
                </a:cubicBezTo>
                <a:cubicBezTo>
                  <a:pt x="1876663" y="2579957"/>
                  <a:pt x="1077756" y="3914611"/>
                  <a:pt x="1294569" y="5067392"/>
                </a:cubicBezTo>
                <a:cubicBezTo>
                  <a:pt x="1452465" y="5904143"/>
                  <a:pt x="1978000" y="6543117"/>
                  <a:pt x="2499345" y="7036178"/>
                </a:cubicBezTo>
                <a:lnTo>
                  <a:pt x="0" y="7036178"/>
                </a:lnTo>
                <a:lnTo>
                  <a:pt x="0" y="87431"/>
                </a:lnTo>
                <a:lnTo>
                  <a:pt x="170503" y="39578"/>
                </a:lnTo>
                <a:cubicBezTo>
                  <a:pt x="267973" y="18659"/>
                  <a:pt x="365505" y="4872"/>
                  <a:pt x="460540" y="1068"/>
                </a:cubicBezTo>
                <a:close/>
              </a:path>
            </a:pathLst>
          </a:custGeom>
          <a:solidFill>
            <a:schemeClr val="bg1"/>
          </a:solidFill>
          <a:ln>
            <a:noFill/>
          </a:ln>
          <a:effectLst>
            <a:outerShdw blurRad="317500" dist="101600" dir="20400000" algn="t" rotWithShape="0">
              <a:srgbClr val="985125">
                <a:alpha val="25000"/>
              </a:srgbClr>
            </a:outerShdw>
          </a:effectLst>
        </p:spPr>
        <p:txBody>
          <a:bodyPr vert="horz" wrap="square" lIns="91440" tIns="45720" rIns="91440" bIns="45720" numCol="1" anchor="t" anchorCtr="0" compatLnSpc="1">
            <a:noAutofit/>
          </a:bodyPr>
          <a:lstStyle/>
          <a:p>
            <a:endParaRPr lang="zh-CN" altLang="en-US">
              <a:solidFill>
                <a:schemeClr val="tx1"/>
              </a:solidFill>
            </a:endParaRPr>
          </a:p>
        </p:txBody>
      </p:sp>
      <p:sp>
        <p:nvSpPr>
          <p:cNvPr id="8" name="Freeform: Shape 6"/>
          <p:cNvSpPr/>
          <p:nvPr userDrawn="1"/>
        </p:nvSpPr>
        <p:spPr bwMode="auto">
          <a:xfrm>
            <a:off x="0" y="0"/>
            <a:ext cx="1269955" cy="4773972"/>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1" fmla="*/ 0 w 1253270"/>
              <a:gd name="connsiteY0-2" fmla="*/ 0 h 4965097"/>
              <a:gd name="connsiteX1-3" fmla="*/ 614578 w 1253270"/>
              <a:gd name="connsiteY1-4" fmla="*/ 0 h 4965097"/>
              <a:gd name="connsiteX2-5" fmla="*/ 617157 w 1253270"/>
              <a:gd name="connsiteY2-6" fmla="*/ 2219 h 4965097"/>
              <a:gd name="connsiteX3-7" fmla="*/ 1131932 w 1253270"/>
              <a:gd name="connsiteY3-8" fmla="*/ 522027 h 4965097"/>
              <a:gd name="connsiteX4-9" fmla="*/ 900040 w 1253270"/>
              <a:gd name="connsiteY4-10" fmla="*/ 2657388 h 4965097"/>
              <a:gd name="connsiteX5-11" fmla="*/ 0 w 1253270"/>
              <a:gd name="connsiteY5-12" fmla="*/ 4965097 h 4965097"/>
              <a:gd name="connsiteX6" fmla="*/ 0 w 1253270"/>
              <a:gd name="connsiteY6" fmla="*/ 0 h 4965097"/>
              <a:gd name="connsiteX0-13" fmla="*/ 0 w 1263427"/>
              <a:gd name="connsiteY0-14" fmla="*/ 0 h 4965097"/>
              <a:gd name="connsiteX1-15" fmla="*/ 614578 w 1263427"/>
              <a:gd name="connsiteY1-16" fmla="*/ 0 h 4965097"/>
              <a:gd name="connsiteX2-17" fmla="*/ 617157 w 1263427"/>
              <a:gd name="connsiteY2-18" fmla="*/ 2219 h 4965097"/>
              <a:gd name="connsiteX3-19" fmla="*/ 1131932 w 1263427"/>
              <a:gd name="connsiteY3-20" fmla="*/ 522027 h 4965097"/>
              <a:gd name="connsiteX4-21" fmla="*/ 950840 w 1263427"/>
              <a:gd name="connsiteY4-22" fmla="*/ 2924088 h 4965097"/>
              <a:gd name="connsiteX5-23" fmla="*/ 0 w 1263427"/>
              <a:gd name="connsiteY5-24" fmla="*/ 4965097 h 4965097"/>
              <a:gd name="connsiteX6-25" fmla="*/ 0 w 1263427"/>
              <a:gd name="connsiteY6-26" fmla="*/ 0 h 4965097"/>
              <a:gd name="connsiteX0-27" fmla="*/ 0 w 1255670"/>
              <a:gd name="connsiteY0-28" fmla="*/ 0 h 4965097"/>
              <a:gd name="connsiteX1-29" fmla="*/ 614578 w 1255670"/>
              <a:gd name="connsiteY1-30" fmla="*/ 0 h 4965097"/>
              <a:gd name="connsiteX2-31" fmla="*/ 617157 w 1255670"/>
              <a:gd name="connsiteY2-32" fmla="*/ 2219 h 4965097"/>
              <a:gd name="connsiteX3-33" fmla="*/ 1131932 w 1255670"/>
              <a:gd name="connsiteY3-34" fmla="*/ 522027 h 4965097"/>
              <a:gd name="connsiteX4-35" fmla="*/ 912740 w 1255670"/>
              <a:gd name="connsiteY4-36" fmla="*/ 3089188 h 4965097"/>
              <a:gd name="connsiteX5-37" fmla="*/ 0 w 1255670"/>
              <a:gd name="connsiteY5-38" fmla="*/ 4965097 h 4965097"/>
              <a:gd name="connsiteX6-39" fmla="*/ 0 w 1255670"/>
              <a:gd name="connsiteY6-40" fmla="*/ 0 h 4965097"/>
              <a:gd name="connsiteX0-41" fmla="*/ 0 w 1255670"/>
              <a:gd name="connsiteY0-42" fmla="*/ 0 h 4965097"/>
              <a:gd name="connsiteX1-43" fmla="*/ 614578 w 1255670"/>
              <a:gd name="connsiteY1-44" fmla="*/ 0 h 4965097"/>
              <a:gd name="connsiteX2-45" fmla="*/ 617157 w 1255670"/>
              <a:gd name="connsiteY2-46" fmla="*/ 2219 h 4965097"/>
              <a:gd name="connsiteX3-47" fmla="*/ 1131932 w 1255670"/>
              <a:gd name="connsiteY3-48" fmla="*/ 522027 h 4965097"/>
              <a:gd name="connsiteX4-49" fmla="*/ 912740 w 1255670"/>
              <a:gd name="connsiteY4-50" fmla="*/ 3089188 h 4965097"/>
              <a:gd name="connsiteX5-51" fmla="*/ 0 w 1255670"/>
              <a:gd name="connsiteY5-52" fmla="*/ 4965097 h 4965097"/>
              <a:gd name="connsiteX6-53" fmla="*/ 0 w 1255670"/>
              <a:gd name="connsiteY6-54" fmla="*/ 0 h 4965097"/>
              <a:gd name="connsiteX0-55" fmla="*/ 0 w 1255670"/>
              <a:gd name="connsiteY0-56" fmla="*/ 0 h 4965097"/>
              <a:gd name="connsiteX1-57" fmla="*/ 614578 w 1255670"/>
              <a:gd name="connsiteY1-58" fmla="*/ 0 h 4965097"/>
              <a:gd name="connsiteX2-59" fmla="*/ 617157 w 1255670"/>
              <a:gd name="connsiteY2-60" fmla="*/ 2219 h 4965097"/>
              <a:gd name="connsiteX3-61" fmla="*/ 1131932 w 1255670"/>
              <a:gd name="connsiteY3-62" fmla="*/ 522027 h 4965097"/>
              <a:gd name="connsiteX4-63" fmla="*/ 912740 w 1255670"/>
              <a:gd name="connsiteY4-64" fmla="*/ 3089188 h 4965097"/>
              <a:gd name="connsiteX5-65" fmla="*/ 0 w 1255670"/>
              <a:gd name="connsiteY5-66" fmla="*/ 4965097 h 4965097"/>
              <a:gd name="connsiteX6-67" fmla="*/ 0 w 1255670"/>
              <a:gd name="connsiteY6-68" fmla="*/ 0 h 4965097"/>
              <a:gd name="connsiteX0-69" fmla="*/ 0 w 1289181"/>
              <a:gd name="connsiteY0-70" fmla="*/ 0 h 4965097"/>
              <a:gd name="connsiteX1-71" fmla="*/ 614578 w 1289181"/>
              <a:gd name="connsiteY1-72" fmla="*/ 0 h 4965097"/>
              <a:gd name="connsiteX2-73" fmla="*/ 617157 w 1289181"/>
              <a:gd name="connsiteY2-74" fmla="*/ 2219 h 4965097"/>
              <a:gd name="connsiteX3-75" fmla="*/ 1131932 w 1289181"/>
              <a:gd name="connsiteY3-76" fmla="*/ 522027 h 4965097"/>
              <a:gd name="connsiteX4-77" fmla="*/ 1052440 w 1289181"/>
              <a:gd name="connsiteY4-78" fmla="*/ 2695488 h 4965097"/>
              <a:gd name="connsiteX5-79" fmla="*/ 0 w 1289181"/>
              <a:gd name="connsiteY5-80" fmla="*/ 4965097 h 4965097"/>
              <a:gd name="connsiteX6-81" fmla="*/ 0 w 1289181"/>
              <a:gd name="connsiteY6-82" fmla="*/ 0 h 4965097"/>
              <a:gd name="connsiteX0-83" fmla="*/ 0 w 1289181"/>
              <a:gd name="connsiteY0-84" fmla="*/ 0 h 4965097"/>
              <a:gd name="connsiteX1-85" fmla="*/ 614578 w 1289181"/>
              <a:gd name="connsiteY1-86" fmla="*/ 0 h 4965097"/>
              <a:gd name="connsiteX2-87" fmla="*/ 617157 w 1289181"/>
              <a:gd name="connsiteY2-88" fmla="*/ 2219 h 4965097"/>
              <a:gd name="connsiteX3-89" fmla="*/ 1131932 w 1289181"/>
              <a:gd name="connsiteY3-90" fmla="*/ 522027 h 4965097"/>
              <a:gd name="connsiteX4-91" fmla="*/ 1052440 w 1289181"/>
              <a:gd name="connsiteY4-92" fmla="*/ 2695488 h 4965097"/>
              <a:gd name="connsiteX5-93" fmla="*/ 0 w 1289181"/>
              <a:gd name="connsiteY5-94" fmla="*/ 4965097 h 4965097"/>
              <a:gd name="connsiteX6-95" fmla="*/ 0 w 1289181"/>
              <a:gd name="connsiteY6-96" fmla="*/ 0 h 4965097"/>
              <a:gd name="connsiteX0-97" fmla="*/ 0 w 1299071"/>
              <a:gd name="connsiteY0-98" fmla="*/ 0 h 4965097"/>
              <a:gd name="connsiteX1-99" fmla="*/ 614578 w 1299071"/>
              <a:gd name="connsiteY1-100" fmla="*/ 0 h 4965097"/>
              <a:gd name="connsiteX2-101" fmla="*/ 617157 w 1299071"/>
              <a:gd name="connsiteY2-102" fmla="*/ 2219 h 4965097"/>
              <a:gd name="connsiteX3-103" fmla="*/ 1131932 w 1299071"/>
              <a:gd name="connsiteY3-104" fmla="*/ 522027 h 4965097"/>
              <a:gd name="connsiteX4-105" fmla="*/ 1052440 w 1299071"/>
              <a:gd name="connsiteY4-106" fmla="*/ 2695488 h 4965097"/>
              <a:gd name="connsiteX5-107" fmla="*/ 0 w 1299071"/>
              <a:gd name="connsiteY5-108" fmla="*/ 4965097 h 4965097"/>
              <a:gd name="connsiteX6-109" fmla="*/ 0 w 1299071"/>
              <a:gd name="connsiteY6-110" fmla="*/ 0 h 4965097"/>
              <a:gd name="connsiteX0-111" fmla="*/ 0 w 1299071"/>
              <a:gd name="connsiteY0-112" fmla="*/ 0 h 4965097"/>
              <a:gd name="connsiteX1-113" fmla="*/ 614578 w 1299071"/>
              <a:gd name="connsiteY1-114" fmla="*/ 0 h 4965097"/>
              <a:gd name="connsiteX2-115" fmla="*/ 617157 w 1299071"/>
              <a:gd name="connsiteY2-116" fmla="*/ 2219 h 4965097"/>
              <a:gd name="connsiteX3-117" fmla="*/ 1131932 w 1299071"/>
              <a:gd name="connsiteY3-118" fmla="*/ 522027 h 4965097"/>
              <a:gd name="connsiteX4-119" fmla="*/ 1052440 w 1299071"/>
              <a:gd name="connsiteY4-120" fmla="*/ 2695488 h 4965097"/>
              <a:gd name="connsiteX5-121" fmla="*/ 0 w 1299071"/>
              <a:gd name="connsiteY5-122" fmla="*/ 4965097 h 4965097"/>
              <a:gd name="connsiteX6-123" fmla="*/ 0 w 1299071"/>
              <a:gd name="connsiteY6-124" fmla="*/ 0 h 4965097"/>
              <a:gd name="connsiteX0-125" fmla="*/ 0 w 1325540"/>
              <a:gd name="connsiteY0-126" fmla="*/ 0 h 4965097"/>
              <a:gd name="connsiteX1-127" fmla="*/ 614578 w 1325540"/>
              <a:gd name="connsiteY1-128" fmla="*/ 0 h 4965097"/>
              <a:gd name="connsiteX2-129" fmla="*/ 617157 w 1325540"/>
              <a:gd name="connsiteY2-130" fmla="*/ 2219 h 4965097"/>
              <a:gd name="connsiteX3-131" fmla="*/ 1170032 w 1325540"/>
              <a:gd name="connsiteY3-132" fmla="*/ 598227 h 4965097"/>
              <a:gd name="connsiteX4-133" fmla="*/ 1052440 w 1325540"/>
              <a:gd name="connsiteY4-134" fmla="*/ 2695488 h 4965097"/>
              <a:gd name="connsiteX5-135" fmla="*/ 0 w 1325540"/>
              <a:gd name="connsiteY5-136" fmla="*/ 4965097 h 4965097"/>
              <a:gd name="connsiteX6-137" fmla="*/ 0 w 1325540"/>
              <a:gd name="connsiteY6-138" fmla="*/ 0 h 4965097"/>
              <a:gd name="connsiteX0-139" fmla="*/ 0 w 1325540"/>
              <a:gd name="connsiteY0-140" fmla="*/ 0 h 4965097"/>
              <a:gd name="connsiteX1-141" fmla="*/ 614578 w 1325540"/>
              <a:gd name="connsiteY1-142" fmla="*/ 0 h 4965097"/>
              <a:gd name="connsiteX2-143" fmla="*/ 617157 w 1325540"/>
              <a:gd name="connsiteY2-144" fmla="*/ 2219 h 4965097"/>
              <a:gd name="connsiteX3-145" fmla="*/ 1170032 w 1325540"/>
              <a:gd name="connsiteY3-146" fmla="*/ 598227 h 4965097"/>
              <a:gd name="connsiteX4-147" fmla="*/ 1052440 w 1325540"/>
              <a:gd name="connsiteY4-148" fmla="*/ 2695488 h 4965097"/>
              <a:gd name="connsiteX5-149" fmla="*/ 0 w 1325540"/>
              <a:gd name="connsiteY5-150" fmla="*/ 4965097 h 4965097"/>
              <a:gd name="connsiteX6-151" fmla="*/ 0 w 1325540"/>
              <a:gd name="connsiteY6-152" fmla="*/ 0 h 4965097"/>
              <a:gd name="connsiteX0-153" fmla="*/ 0 w 1303036"/>
              <a:gd name="connsiteY0-154" fmla="*/ 0 h 4965097"/>
              <a:gd name="connsiteX1-155" fmla="*/ 614578 w 1303036"/>
              <a:gd name="connsiteY1-156" fmla="*/ 0 h 4965097"/>
              <a:gd name="connsiteX2-157" fmla="*/ 617157 w 1303036"/>
              <a:gd name="connsiteY2-158" fmla="*/ 2219 h 4965097"/>
              <a:gd name="connsiteX3-159" fmla="*/ 1170032 w 1303036"/>
              <a:gd name="connsiteY3-160" fmla="*/ 598227 h 4965097"/>
              <a:gd name="connsiteX4-161" fmla="*/ 1052440 w 1303036"/>
              <a:gd name="connsiteY4-162" fmla="*/ 2695488 h 4965097"/>
              <a:gd name="connsiteX5-163" fmla="*/ 0 w 1303036"/>
              <a:gd name="connsiteY5-164" fmla="*/ 4965097 h 4965097"/>
              <a:gd name="connsiteX6-165" fmla="*/ 0 w 1303036"/>
              <a:gd name="connsiteY6-166" fmla="*/ 0 h 4965097"/>
              <a:gd name="connsiteX0-167" fmla="*/ 0 w 1303036"/>
              <a:gd name="connsiteY0-168" fmla="*/ 0 h 4965097"/>
              <a:gd name="connsiteX1-169" fmla="*/ 614578 w 1303036"/>
              <a:gd name="connsiteY1-170" fmla="*/ 0 h 4965097"/>
              <a:gd name="connsiteX2-171" fmla="*/ 617157 w 1303036"/>
              <a:gd name="connsiteY2-172" fmla="*/ 2219 h 4965097"/>
              <a:gd name="connsiteX3-173" fmla="*/ 1170032 w 1303036"/>
              <a:gd name="connsiteY3-174" fmla="*/ 598227 h 4965097"/>
              <a:gd name="connsiteX4-175" fmla="*/ 1052440 w 1303036"/>
              <a:gd name="connsiteY4-176" fmla="*/ 2695488 h 4965097"/>
              <a:gd name="connsiteX5-177" fmla="*/ 0 w 1303036"/>
              <a:gd name="connsiteY5-178" fmla="*/ 4965097 h 4965097"/>
              <a:gd name="connsiteX6-179" fmla="*/ 0 w 1303036"/>
              <a:gd name="connsiteY6-180" fmla="*/ 0 h 4965097"/>
              <a:gd name="connsiteX0-181" fmla="*/ 0 w 1339913"/>
              <a:gd name="connsiteY0-182" fmla="*/ 0 h 4965097"/>
              <a:gd name="connsiteX1-183" fmla="*/ 614578 w 1339913"/>
              <a:gd name="connsiteY1-184" fmla="*/ 0 h 4965097"/>
              <a:gd name="connsiteX2-185" fmla="*/ 617157 w 1339913"/>
              <a:gd name="connsiteY2-186" fmla="*/ 2219 h 4965097"/>
              <a:gd name="connsiteX3-187" fmla="*/ 1170032 w 1339913"/>
              <a:gd name="connsiteY3-188" fmla="*/ 598227 h 4965097"/>
              <a:gd name="connsiteX4-189" fmla="*/ 1156238 w 1339913"/>
              <a:gd name="connsiteY4-190" fmla="*/ 2811022 h 4965097"/>
              <a:gd name="connsiteX5-191" fmla="*/ 0 w 1339913"/>
              <a:gd name="connsiteY5-192" fmla="*/ 4965097 h 4965097"/>
              <a:gd name="connsiteX6-193" fmla="*/ 0 w 1339913"/>
              <a:gd name="connsiteY6-194" fmla="*/ 0 h 4965097"/>
              <a:gd name="connsiteX0-195" fmla="*/ 0 w 1339913"/>
              <a:gd name="connsiteY0-196" fmla="*/ 0 h 4965097"/>
              <a:gd name="connsiteX1-197" fmla="*/ 614578 w 1339913"/>
              <a:gd name="connsiteY1-198" fmla="*/ 0 h 4965097"/>
              <a:gd name="connsiteX2-199" fmla="*/ 617157 w 1339913"/>
              <a:gd name="connsiteY2-200" fmla="*/ 2219 h 4965097"/>
              <a:gd name="connsiteX3-201" fmla="*/ 1170032 w 1339913"/>
              <a:gd name="connsiteY3-202" fmla="*/ 598227 h 4965097"/>
              <a:gd name="connsiteX4-203" fmla="*/ 1156238 w 1339913"/>
              <a:gd name="connsiteY4-204" fmla="*/ 2811022 h 4965097"/>
              <a:gd name="connsiteX5-205" fmla="*/ 0 w 1339913"/>
              <a:gd name="connsiteY5-206" fmla="*/ 4965097 h 4965097"/>
              <a:gd name="connsiteX6-207" fmla="*/ 0 w 1339913"/>
              <a:gd name="connsiteY6-208" fmla="*/ 0 h 4965097"/>
              <a:gd name="connsiteX0-209" fmla="*/ 0 w 1469076"/>
              <a:gd name="connsiteY0-210" fmla="*/ 0 h 4965097"/>
              <a:gd name="connsiteX1-211" fmla="*/ 614578 w 1469076"/>
              <a:gd name="connsiteY1-212" fmla="*/ 0 h 4965097"/>
              <a:gd name="connsiteX2-213" fmla="*/ 617157 w 1469076"/>
              <a:gd name="connsiteY2-214" fmla="*/ 2219 h 4965097"/>
              <a:gd name="connsiteX3-215" fmla="*/ 1170032 w 1469076"/>
              <a:gd name="connsiteY3-216" fmla="*/ 598227 h 4965097"/>
              <a:gd name="connsiteX4-217" fmla="*/ 1156238 w 1469076"/>
              <a:gd name="connsiteY4-218" fmla="*/ 2811022 h 4965097"/>
              <a:gd name="connsiteX5-219" fmla="*/ 0 w 1469076"/>
              <a:gd name="connsiteY5-220" fmla="*/ 4965097 h 4965097"/>
              <a:gd name="connsiteX6-221" fmla="*/ 0 w 1469076"/>
              <a:gd name="connsiteY6-222" fmla="*/ 0 h 4965097"/>
              <a:gd name="connsiteX0-223" fmla="*/ 0 w 1490800"/>
              <a:gd name="connsiteY0-224" fmla="*/ 0 h 4965097"/>
              <a:gd name="connsiteX1-225" fmla="*/ 614578 w 1490800"/>
              <a:gd name="connsiteY1-226" fmla="*/ 0 h 4965097"/>
              <a:gd name="connsiteX2-227" fmla="*/ 617157 w 1490800"/>
              <a:gd name="connsiteY2-228" fmla="*/ 2219 h 4965097"/>
              <a:gd name="connsiteX3-229" fmla="*/ 1377627 w 1490800"/>
              <a:gd name="connsiteY3-230" fmla="*/ 505801 h 4965097"/>
              <a:gd name="connsiteX4-231" fmla="*/ 1156238 w 1490800"/>
              <a:gd name="connsiteY4-232" fmla="*/ 2811022 h 4965097"/>
              <a:gd name="connsiteX5-233" fmla="*/ 0 w 1490800"/>
              <a:gd name="connsiteY5-234" fmla="*/ 4965097 h 4965097"/>
              <a:gd name="connsiteX6-235" fmla="*/ 0 w 1490800"/>
              <a:gd name="connsiteY6-236" fmla="*/ 0 h 4965097"/>
              <a:gd name="connsiteX0-237" fmla="*/ 0 w 1454229"/>
              <a:gd name="connsiteY0-238" fmla="*/ 0 h 4965097"/>
              <a:gd name="connsiteX1-239" fmla="*/ 614578 w 1454229"/>
              <a:gd name="connsiteY1-240" fmla="*/ 0 h 4965097"/>
              <a:gd name="connsiteX2-241" fmla="*/ 617157 w 1454229"/>
              <a:gd name="connsiteY2-242" fmla="*/ 2219 h 4965097"/>
              <a:gd name="connsiteX3-243" fmla="*/ 1377627 w 1454229"/>
              <a:gd name="connsiteY3-244" fmla="*/ 505801 h 4965097"/>
              <a:gd name="connsiteX4-245" fmla="*/ 1156238 w 1454229"/>
              <a:gd name="connsiteY4-246" fmla="*/ 2811022 h 4965097"/>
              <a:gd name="connsiteX5-247" fmla="*/ 0 w 1454229"/>
              <a:gd name="connsiteY5-248" fmla="*/ 4965097 h 4965097"/>
              <a:gd name="connsiteX6-249" fmla="*/ 0 w 1454229"/>
              <a:gd name="connsiteY6-250" fmla="*/ 0 h 4965097"/>
              <a:gd name="connsiteX0-251" fmla="*/ 0 w 1674779"/>
              <a:gd name="connsiteY0-252" fmla="*/ 0 h 4965097"/>
              <a:gd name="connsiteX1-253" fmla="*/ 614578 w 1674779"/>
              <a:gd name="connsiteY1-254" fmla="*/ 0 h 4965097"/>
              <a:gd name="connsiteX2-255" fmla="*/ 617157 w 1674779"/>
              <a:gd name="connsiteY2-256" fmla="*/ 2219 h 4965097"/>
              <a:gd name="connsiteX3-257" fmla="*/ 1626741 w 1674779"/>
              <a:gd name="connsiteY3-258" fmla="*/ 875506 h 4965097"/>
              <a:gd name="connsiteX4-259" fmla="*/ 1156238 w 1674779"/>
              <a:gd name="connsiteY4-260" fmla="*/ 2811022 h 4965097"/>
              <a:gd name="connsiteX5-261" fmla="*/ 0 w 1674779"/>
              <a:gd name="connsiteY5-262" fmla="*/ 4965097 h 4965097"/>
              <a:gd name="connsiteX6-263" fmla="*/ 0 w 1674779"/>
              <a:gd name="connsiteY6-264" fmla="*/ 0 h 4965097"/>
              <a:gd name="connsiteX0-265" fmla="*/ 0 w 1690298"/>
              <a:gd name="connsiteY0-266" fmla="*/ 0 h 4965097"/>
              <a:gd name="connsiteX1-267" fmla="*/ 614578 w 1690298"/>
              <a:gd name="connsiteY1-268" fmla="*/ 0 h 4965097"/>
              <a:gd name="connsiteX2-269" fmla="*/ 617157 w 1690298"/>
              <a:gd name="connsiteY2-270" fmla="*/ 2219 h 4965097"/>
              <a:gd name="connsiteX3-271" fmla="*/ 1626741 w 1690298"/>
              <a:gd name="connsiteY3-272" fmla="*/ 875506 h 4965097"/>
              <a:gd name="connsiteX4-273" fmla="*/ 1156238 w 1690298"/>
              <a:gd name="connsiteY4-274" fmla="*/ 2811022 h 4965097"/>
              <a:gd name="connsiteX5-275" fmla="*/ 0 w 1690298"/>
              <a:gd name="connsiteY5-276" fmla="*/ 4965097 h 4965097"/>
              <a:gd name="connsiteX6-277" fmla="*/ 0 w 1690298"/>
              <a:gd name="connsiteY6-278" fmla="*/ 0 h 4965097"/>
              <a:gd name="connsiteX0-279" fmla="*/ 0 w 1645466"/>
              <a:gd name="connsiteY0-280" fmla="*/ 0 h 4965097"/>
              <a:gd name="connsiteX1-281" fmla="*/ 614578 w 1645466"/>
              <a:gd name="connsiteY1-282" fmla="*/ 0 h 4965097"/>
              <a:gd name="connsiteX2-283" fmla="*/ 617157 w 1645466"/>
              <a:gd name="connsiteY2-284" fmla="*/ 2219 h 4965097"/>
              <a:gd name="connsiteX3-285" fmla="*/ 1626741 w 1645466"/>
              <a:gd name="connsiteY3-286" fmla="*/ 875506 h 4965097"/>
              <a:gd name="connsiteX4-287" fmla="*/ 1176998 w 1645466"/>
              <a:gd name="connsiteY4-288" fmla="*/ 2695489 h 4965097"/>
              <a:gd name="connsiteX5-289" fmla="*/ 0 w 1645466"/>
              <a:gd name="connsiteY5-290" fmla="*/ 4965097 h 4965097"/>
              <a:gd name="connsiteX6-291" fmla="*/ 0 w 1645466"/>
              <a:gd name="connsiteY6-292" fmla="*/ 0 h 4965097"/>
              <a:gd name="connsiteX0-293" fmla="*/ 0 w 1695575"/>
              <a:gd name="connsiteY0-294" fmla="*/ 0 h 4965097"/>
              <a:gd name="connsiteX1-295" fmla="*/ 614578 w 1695575"/>
              <a:gd name="connsiteY1-296" fmla="*/ 0 h 4965097"/>
              <a:gd name="connsiteX2-297" fmla="*/ 617157 w 1695575"/>
              <a:gd name="connsiteY2-298" fmla="*/ 2219 h 4965097"/>
              <a:gd name="connsiteX3-299" fmla="*/ 1626741 w 1695575"/>
              <a:gd name="connsiteY3-300" fmla="*/ 875506 h 4965097"/>
              <a:gd name="connsiteX4-301" fmla="*/ 1176998 w 1695575"/>
              <a:gd name="connsiteY4-302" fmla="*/ 2695489 h 4965097"/>
              <a:gd name="connsiteX5-303" fmla="*/ 0 w 1695575"/>
              <a:gd name="connsiteY5-304" fmla="*/ 4965097 h 4965097"/>
              <a:gd name="connsiteX6-305" fmla="*/ 0 w 1695575"/>
              <a:gd name="connsiteY6-306" fmla="*/ 0 h 4965097"/>
              <a:gd name="connsiteX0-307" fmla="*/ 0 w 1189381"/>
              <a:gd name="connsiteY0-308" fmla="*/ 0 h 4965097"/>
              <a:gd name="connsiteX1-309" fmla="*/ 614578 w 1189381"/>
              <a:gd name="connsiteY1-310" fmla="*/ 0 h 4965097"/>
              <a:gd name="connsiteX2-311" fmla="*/ 617157 w 1189381"/>
              <a:gd name="connsiteY2-312" fmla="*/ 2219 h 4965097"/>
              <a:gd name="connsiteX3-313" fmla="*/ 1176998 w 1189381"/>
              <a:gd name="connsiteY3-314" fmla="*/ 2695489 h 4965097"/>
              <a:gd name="connsiteX4-315" fmla="*/ 0 w 1189381"/>
              <a:gd name="connsiteY4-316" fmla="*/ 4965097 h 4965097"/>
              <a:gd name="connsiteX5-317" fmla="*/ 0 w 1189381"/>
              <a:gd name="connsiteY5-318" fmla="*/ 0 h 4965097"/>
              <a:gd name="connsiteX0-319" fmla="*/ 0 w 1702835"/>
              <a:gd name="connsiteY0-320" fmla="*/ 0 h 4965097"/>
              <a:gd name="connsiteX1-321" fmla="*/ 614578 w 1702835"/>
              <a:gd name="connsiteY1-322" fmla="*/ 0 h 4965097"/>
              <a:gd name="connsiteX2-323" fmla="*/ 617157 w 1702835"/>
              <a:gd name="connsiteY2-324" fmla="*/ 2219 h 4965097"/>
              <a:gd name="connsiteX3-325" fmla="*/ 1695985 w 1702835"/>
              <a:gd name="connsiteY3-326" fmla="*/ 1840544 h 4965097"/>
              <a:gd name="connsiteX4-327" fmla="*/ 0 w 1702835"/>
              <a:gd name="connsiteY4-328" fmla="*/ 4965097 h 4965097"/>
              <a:gd name="connsiteX5-329" fmla="*/ 0 w 1702835"/>
              <a:gd name="connsiteY5-330" fmla="*/ 0 h 4965097"/>
              <a:gd name="connsiteX0-331" fmla="*/ 0 w 1898071"/>
              <a:gd name="connsiteY0-332" fmla="*/ 0 h 4965097"/>
              <a:gd name="connsiteX1-333" fmla="*/ 614578 w 1898071"/>
              <a:gd name="connsiteY1-334" fmla="*/ 0 h 4965097"/>
              <a:gd name="connsiteX2-335" fmla="*/ 617157 w 1898071"/>
              <a:gd name="connsiteY2-336" fmla="*/ 2219 h 4965097"/>
              <a:gd name="connsiteX3-337" fmla="*/ 1695985 w 1898071"/>
              <a:gd name="connsiteY3-338" fmla="*/ 1840544 h 4965097"/>
              <a:gd name="connsiteX4-339" fmla="*/ 0 w 1898071"/>
              <a:gd name="connsiteY4-340" fmla="*/ 4965097 h 4965097"/>
              <a:gd name="connsiteX5-341" fmla="*/ 0 w 1898071"/>
              <a:gd name="connsiteY5-342" fmla="*/ 0 h 4965097"/>
              <a:gd name="connsiteX0-343" fmla="*/ 0 w 2016155"/>
              <a:gd name="connsiteY0-344" fmla="*/ 0 h 4965097"/>
              <a:gd name="connsiteX1-345" fmla="*/ 614578 w 2016155"/>
              <a:gd name="connsiteY1-346" fmla="*/ 0 h 4965097"/>
              <a:gd name="connsiteX2-347" fmla="*/ 617157 w 2016155"/>
              <a:gd name="connsiteY2-348" fmla="*/ 2219 h 4965097"/>
              <a:gd name="connsiteX3-349" fmla="*/ 1695985 w 2016155"/>
              <a:gd name="connsiteY3-350" fmla="*/ 1840544 h 4965097"/>
              <a:gd name="connsiteX4-351" fmla="*/ 0 w 2016155"/>
              <a:gd name="connsiteY4-352" fmla="*/ 4965097 h 4965097"/>
              <a:gd name="connsiteX5-353" fmla="*/ 0 w 2016155"/>
              <a:gd name="connsiteY5-354" fmla="*/ 0 h 4965097"/>
              <a:gd name="connsiteX0-355" fmla="*/ 0 w 2108978"/>
              <a:gd name="connsiteY0-356" fmla="*/ 0 h 4965097"/>
              <a:gd name="connsiteX1-357" fmla="*/ 614578 w 2108978"/>
              <a:gd name="connsiteY1-358" fmla="*/ 0 h 4965097"/>
              <a:gd name="connsiteX2-359" fmla="*/ 617157 w 2108978"/>
              <a:gd name="connsiteY2-360" fmla="*/ 2219 h 4965097"/>
              <a:gd name="connsiteX3-361" fmla="*/ 1695985 w 2108978"/>
              <a:gd name="connsiteY3-362" fmla="*/ 1840544 h 4965097"/>
              <a:gd name="connsiteX4-363" fmla="*/ 0 w 2108978"/>
              <a:gd name="connsiteY4-364" fmla="*/ 4965097 h 4965097"/>
              <a:gd name="connsiteX5-365" fmla="*/ 0 w 2108978"/>
              <a:gd name="connsiteY5-366" fmla="*/ 0 h 4965097"/>
              <a:gd name="connsiteX0-367" fmla="*/ 0 w 1689001"/>
              <a:gd name="connsiteY0-368" fmla="*/ 0 h 4965097"/>
              <a:gd name="connsiteX1-369" fmla="*/ 614578 w 1689001"/>
              <a:gd name="connsiteY1-370" fmla="*/ 0 h 4965097"/>
              <a:gd name="connsiteX2-371" fmla="*/ 617157 w 1689001"/>
              <a:gd name="connsiteY2-372" fmla="*/ 2219 h 4965097"/>
              <a:gd name="connsiteX3-373" fmla="*/ 1156238 w 1689001"/>
              <a:gd name="connsiteY3-374" fmla="*/ 2325783 h 4965097"/>
              <a:gd name="connsiteX4-375" fmla="*/ 0 w 1689001"/>
              <a:gd name="connsiteY4-376" fmla="*/ 4965097 h 4965097"/>
              <a:gd name="connsiteX5-377" fmla="*/ 0 w 1689001"/>
              <a:gd name="connsiteY5-378" fmla="*/ 0 h 4965097"/>
              <a:gd name="connsiteX0-379" fmla="*/ 0 w 1596867"/>
              <a:gd name="connsiteY0-380" fmla="*/ 0 h 4965097"/>
              <a:gd name="connsiteX1-381" fmla="*/ 614578 w 1596867"/>
              <a:gd name="connsiteY1-382" fmla="*/ 0 h 4965097"/>
              <a:gd name="connsiteX2-383" fmla="*/ 617157 w 1596867"/>
              <a:gd name="connsiteY2-384" fmla="*/ 2219 h 4965097"/>
              <a:gd name="connsiteX3-385" fmla="*/ 1156238 w 1596867"/>
              <a:gd name="connsiteY3-386" fmla="*/ 2325783 h 4965097"/>
              <a:gd name="connsiteX4-387" fmla="*/ 0 w 1596867"/>
              <a:gd name="connsiteY4-388" fmla="*/ 4965097 h 4965097"/>
              <a:gd name="connsiteX5-389" fmla="*/ 0 w 1596867"/>
              <a:gd name="connsiteY5-390" fmla="*/ 0 h 4965097"/>
              <a:gd name="connsiteX0-391" fmla="*/ 0 w 1735083"/>
              <a:gd name="connsiteY0-392" fmla="*/ 0 h 4965097"/>
              <a:gd name="connsiteX1-393" fmla="*/ 614578 w 1735083"/>
              <a:gd name="connsiteY1-394" fmla="*/ 0 h 4965097"/>
              <a:gd name="connsiteX2-395" fmla="*/ 617157 w 1735083"/>
              <a:gd name="connsiteY2-396" fmla="*/ 2219 h 4965097"/>
              <a:gd name="connsiteX3-397" fmla="*/ 1156238 w 1735083"/>
              <a:gd name="connsiteY3-398" fmla="*/ 2325783 h 4965097"/>
              <a:gd name="connsiteX4-399" fmla="*/ 0 w 1735083"/>
              <a:gd name="connsiteY4-400" fmla="*/ 4965097 h 4965097"/>
              <a:gd name="connsiteX5-401" fmla="*/ 0 w 1735083"/>
              <a:gd name="connsiteY5-402" fmla="*/ 0 h 4965097"/>
              <a:gd name="connsiteX0-403" fmla="*/ 0 w 1735083"/>
              <a:gd name="connsiteY0-404" fmla="*/ 0 h 4965097"/>
              <a:gd name="connsiteX1-405" fmla="*/ 614578 w 1735083"/>
              <a:gd name="connsiteY1-406" fmla="*/ 0 h 4965097"/>
              <a:gd name="connsiteX2-407" fmla="*/ 617157 w 1735083"/>
              <a:gd name="connsiteY2-408" fmla="*/ 2219 h 4965097"/>
              <a:gd name="connsiteX3-409" fmla="*/ 1156238 w 1735083"/>
              <a:gd name="connsiteY3-410" fmla="*/ 2325783 h 4965097"/>
              <a:gd name="connsiteX4-411" fmla="*/ 0 w 1735083"/>
              <a:gd name="connsiteY4-412" fmla="*/ 4965097 h 4965097"/>
              <a:gd name="connsiteX5-413" fmla="*/ 0 w 1735083"/>
              <a:gd name="connsiteY5-414" fmla="*/ 0 h 4965097"/>
              <a:gd name="connsiteX0-415" fmla="*/ 0 w 1780611"/>
              <a:gd name="connsiteY0-416" fmla="*/ 0 h 4965097"/>
              <a:gd name="connsiteX1-417" fmla="*/ 614578 w 1780611"/>
              <a:gd name="connsiteY1-418" fmla="*/ 0 h 4965097"/>
              <a:gd name="connsiteX2-419" fmla="*/ 617157 w 1780611"/>
              <a:gd name="connsiteY2-420" fmla="*/ 2219 h 4965097"/>
              <a:gd name="connsiteX3-421" fmla="*/ 1218517 w 1780611"/>
              <a:gd name="connsiteY3-422" fmla="*/ 2325783 h 4965097"/>
              <a:gd name="connsiteX4-423" fmla="*/ 0 w 1780611"/>
              <a:gd name="connsiteY4-424" fmla="*/ 4965097 h 4965097"/>
              <a:gd name="connsiteX5-425" fmla="*/ 0 w 1780611"/>
              <a:gd name="connsiteY5-426" fmla="*/ 0 h 4965097"/>
              <a:gd name="connsiteX0-427" fmla="*/ 0 w 1688350"/>
              <a:gd name="connsiteY0-428" fmla="*/ 0 h 4965097"/>
              <a:gd name="connsiteX1-429" fmla="*/ 614578 w 1688350"/>
              <a:gd name="connsiteY1-430" fmla="*/ 0 h 4965097"/>
              <a:gd name="connsiteX2-431" fmla="*/ 617157 w 1688350"/>
              <a:gd name="connsiteY2-432" fmla="*/ 2219 h 4965097"/>
              <a:gd name="connsiteX3-433" fmla="*/ 1218517 w 1688350"/>
              <a:gd name="connsiteY3-434" fmla="*/ 2325783 h 4965097"/>
              <a:gd name="connsiteX4-435" fmla="*/ 0 w 1688350"/>
              <a:gd name="connsiteY4-436" fmla="*/ 4965097 h 4965097"/>
              <a:gd name="connsiteX5-437" fmla="*/ 0 w 1688350"/>
              <a:gd name="connsiteY5-438" fmla="*/ 0 h 4965097"/>
              <a:gd name="connsiteX0-439" fmla="*/ 0 w 1654862"/>
              <a:gd name="connsiteY0-440" fmla="*/ 0 h 4965097"/>
              <a:gd name="connsiteX1-441" fmla="*/ 614578 w 1654862"/>
              <a:gd name="connsiteY1-442" fmla="*/ 0 h 4965097"/>
              <a:gd name="connsiteX2-443" fmla="*/ 617157 w 1654862"/>
              <a:gd name="connsiteY2-444" fmla="*/ 2219 h 4965097"/>
              <a:gd name="connsiteX3-445" fmla="*/ 1172736 w 1654862"/>
              <a:gd name="connsiteY3-446" fmla="*/ 2325783 h 4965097"/>
              <a:gd name="connsiteX4-447" fmla="*/ 0 w 1654862"/>
              <a:gd name="connsiteY4-448" fmla="*/ 4965097 h 4965097"/>
              <a:gd name="connsiteX5-449" fmla="*/ 0 w 1654862"/>
              <a:gd name="connsiteY5-450" fmla="*/ 0 h 4965097"/>
              <a:gd name="connsiteX0-451" fmla="*/ 0 w 1589567"/>
              <a:gd name="connsiteY0-452" fmla="*/ 0 h 4965097"/>
              <a:gd name="connsiteX1-453" fmla="*/ 614578 w 1589567"/>
              <a:gd name="connsiteY1-454" fmla="*/ 0 h 4965097"/>
              <a:gd name="connsiteX2-455" fmla="*/ 617157 w 1589567"/>
              <a:gd name="connsiteY2-456" fmla="*/ 2219 h 4965097"/>
              <a:gd name="connsiteX3-457" fmla="*/ 1081173 w 1589567"/>
              <a:gd name="connsiteY3-458" fmla="*/ 2325783 h 4965097"/>
              <a:gd name="connsiteX4-459" fmla="*/ 0 w 1589567"/>
              <a:gd name="connsiteY4-460" fmla="*/ 4965097 h 4965097"/>
              <a:gd name="connsiteX5-461" fmla="*/ 0 w 1589567"/>
              <a:gd name="connsiteY5-462" fmla="*/ 0 h 49650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89567" h="4965097">
                <a:moveTo>
                  <a:pt x="0" y="0"/>
                </a:moveTo>
                <a:lnTo>
                  <a:pt x="614578" y="0"/>
                </a:lnTo>
                <a:lnTo>
                  <a:pt x="617157" y="2219"/>
                </a:lnTo>
                <a:cubicBezTo>
                  <a:pt x="1437477" y="12442"/>
                  <a:pt x="2078878" y="1251373"/>
                  <a:pt x="1081173" y="2325783"/>
                </a:cubicBezTo>
                <a:cubicBezTo>
                  <a:pt x="83468" y="3400193"/>
                  <a:pt x="193867" y="4359834"/>
                  <a:pt x="0" y="4965097"/>
                </a:cubicBezTo>
                <a:lnTo>
                  <a:pt x="0" y="0"/>
                </a:lnTo>
                <a:close/>
              </a:path>
            </a:pathLst>
          </a:custGeom>
          <a:gradFill flip="none" rotWithShape="1">
            <a:gsLst>
              <a:gs pos="80000">
                <a:srgbClr val="F1E9D2"/>
              </a:gs>
              <a:gs pos="100000">
                <a:srgbClr val="FEF6E1"/>
              </a:gs>
              <a:gs pos="0">
                <a:srgbClr val="ECA285"/>
              </a:gs>
              <a:gs pos="27000">
                <a:srgbClr val="FCCB90"/>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6" presetClass="emph" presetSubtype="0" accel="33000" decel="33000" autoRev="1" fill="hold" grpId="1" nodeType="withEffect">
                                  <p:stCondLst>
                                    <p:cond delay="0"/>
                                  </p:stCondLst>
                                  <p:childTnLst>
                                    <p:animScale>
                                      <p:cBhvr>
                                        <p:cTn id="10" dur="2300" fill="hold"/>
                                        <p:tgtEl>
                                          <p:spTgt spid="8"/>
                                        </p:tgtEl>
                                      </p:cBhvr>
                                      <p:by x="115000" y="115000"/>
                                    </p:animScale>
                                  </p:childTnLst>
                                </p:cTn>
                              </p:par>
                              <p:par>
                                <p:cTn id="11" presetID="2" presetClass="entr" presetSubtype="8"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500" fill="hold"/>
                                        <p:tgtEl>
                                          <p:spTgt spid="7"/>
                                        </p:tgtEl>
                                        <p:attrNameLst>
                                          <p:attrName>ppt_x</p:attrName>
                                        </p:attrNameLst>
                                      </p:cBhvr>
                                      <p:tavLst>
                                        <p:tav tm="0">
                                          <p:val>
                                            <p:strVal val="0-#ppt_w/2"/>
                                          </p:val>
                                        </p:tav>
                                        <p:tav tm="100000">
                                          <p:val>
                                            <p:strVal val="#ppt_x"/>
                                          </p:val>
                                        </p:tav>
                                      </p:tavLst>
                                    </p:anim>
                                    <p:anim calcmode="lin" valueType="num">
                                      <p:cBhvr additive="base">
                                        <p:cTn id="14" dur="1500" fill="hold"/>
                                        <p:tgtEl>
                                          <p:spTgt spid="7"/>
                                        </p:tgtEl>
                                        <p:attrNameLst>
                                          <p:attrName>ppt_y</p:attrName>
                                        </p:attrNameLst>
                                      </p:cBhvr>
                                      <p:tavLst>
                                        <p:tav tm="0">
                                          <p:val>
                                            <p:strVal val="#ppt_y"/>
                                          </p:val>
                                        </p:tav>
                                        <p:tav tm="100000">
                                          <p:val>
                                            <p:strVal val="#ppt_y"/>
                                          </p:val>
                                        </p:tav>
                                      </p:tavLst>
                                    </p:anim>
                                  </p:childTnLst>
                                </p:cTn>
                              </p:par>
                              <p:par>
                                <p:cTn id="15" presetID="6" presetClass="emph" presetSubtype="0" accel="33000" decel="33000" autoRev="1" fill="hold" grpId="1" nodeType="withEffect">
                                  <p:stCondLst>
                                    <p:cond delay="0"/>
                                  </p:stCondLst>
                                  <p:childTnLst>
                                    <p:animScale>
                                      <p:cBhvr>
                                        <p:cTn id="16" dur="2300" fill="hold"/>
                                        <p:tgtEl>
                                          <p:spTgt spid="7"/>
                                        </p:tgtEl>
                                      </p:cBhvr>
                                      <p:by x="115000" y="115000"/>
                                    </p:animScale>
                                  </p:childTnLst>
                                </p:cTn>
                              </p:par>
                              <p:par>
                                <p:cTn id="17" presetID="2" presetClass="entr" presetSubtype="8" decel="10000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0-#ppt_w/2"/>
                                          </p:val>
                                        </p:tav>
                                        <p:tav tm="100000">
                                          <p:val>
                                            <p:strVal val="#ppt_x"/>
                                          </p:val>
                                        </p:tav>
                                      </p:tavLst>
                                    </p:anim>
                                    <p:anim calcmode="lin" valueType="num">
                                      <p:cBhvr additive="base">
                                        <p:cTn id="20" dur="1500" fill="hold"/>
                                        <p:tgtEl>
                                          <p:spTgt spid="6"/>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16" presetClass="entr" presetSubtype="42" fill="hold" nodeType="withEffect">
                                  <p:stCondLst>
                                    <p:cond delay="75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P spid="8" grpId="0" animBg="1"/>
      <p:bldP spid="8" grpId="1"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914400" y="1828801"/>
            <a:ext cx="10363200" cy="1736725"/>
          </a:xfrm>
        </p:spPr>
        <p:txBody>
          <a:bodyPr/>
          <a:lstStyle>
            <a:lvl1pPr>
              <a:defRPr sz="4400"/>
            </a:lvl1pPr>
          </a:lstStyle>
          <a:p>
            <a:pPr lvl="0"/>
            <a:r>
              <a:rPr lang="zh-CN" altLang="zh-CN" noProof="0"/>
              <a:t>单击此处编辑母版标题样式</a:t>
            </a:r>
          </a:p>
        </p:txBody>
      </p:sp>
      <p:sp>
        <p:nvSpPr>
          <p:cNvPr id="2051" name="Rectangle 3"/>
          <p:cNvSpPr>
            <a:spLocks noGrp="1" noChangeArrowheads="1"/>
          </p:cNvSpPr>
          <p:nvPr>
            <p:ph type="subTitle" sz="quarter" idx="1"/>
          </p:nvPr>
        </p:nvSpPr>
        <p:spPr>
          <a:xfrm>
            <a:off x="1828800" y="3886200"/>
            <a:ext cx="8534400" cy="1752600"/>
          </a:xfrm>
        </p:spPr>
        <p:txBody>
          <a:bodyPr/>
          <a:lstStyle>
            <a:lvl1pPr marL="0" indent="0" algn="ctr">
              <a:defRPr sz="3200"/>
            </a:lvl1pPr>
          </a:lstStyle>
          <a:p>
            <a:pPr lvl="0"/>
            <a:r>
              <a:rPr lang="zh-CN" altLang="zh-CN" noProof="0"/>
              <a:t>单击此处编辑母版副标题样式</a:t>
            </a:r>
          </a:p>
        </p:txBody>
      </p:sp>
      <p:sp>
        <p:nvSpPr>
          <p:cNvPr id="4" name="Rectangle 4">
            <a:extLst>
              <a:ext uri="{FF2B5EF4-FFF2-40B4-BE49-F238E27FC236}">
                <a16:creationId xmlns:a16="http://schemas.microsoft.com/office/drawing/2014/main" id="{6DC8B234-E841-4AAE-AA45-C583CF5B0350}"/>
              </a:ext>
            </a:extLst>
          </p:cNvPr>
          <p:cNvSpPr>
            <a:spLocks noGrp="1" noChangeArrowheads="1"/>
          </p:cNvSpPr>
          <p:nvPr>
            <p:ph type="dt" sz="quarter" idx="10"/>
          </p:nvPr>
        </p:nvSpPr>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7892B452-25EE-4FAB-A175-265DE40447F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A9412AAB-5238-4551-83B0-0F2F466109D4}"/>
              </a:ext>
            </a:extLst>
          </p:cNvPr>
          <p:cNvSpPr>
            <a:spLocks noGrp="1" noChangeArrowheads="1"/>
          </p:cNvSpPr>
          <p:nvPr>
            <p:ph type="sldNum" sz="quarter" idx="12"/>
          </p:nvPr>
        </p:nvSpPr>
        <p:spPr>
          <a:xfrm>
            <a:off x="8737600" y="6248400"/>
            <a:ext cx="2844800" cy="457200"/>
          </a:xfrm>
        </p:spPr>
        <p:txBody>
          <a:bodyPr>
            <a:prstTxWarp prst="textNoShape">
              <a:avLst/>
            </a:prstTxWarp>
          </a:bodyPr>
          <a:lstStyle>
            <a:lvl1pPr algn="r">
              <a:defRPr sz="1400">
                <a:solidFill>
                  <a:srgbClr val="FFFFFF"/>
                </a:solidFill>
              </a:defRPr>
            </a:lvl1pPr>
          </a:lstStyle>
          <a:p>
            <a:pPr>
              <a:defRPr/>
            </a:pPr>
            <a:fld id="{9993A23A-FA78-4964-A668-E54113908E40}" type="slidenum">
              <a:rPr lang="zh-CN" altLang="zh-CN"/>
              <a:pPr>
                <a:defRPr/>
              </a:pPr>
              <a:t>‹#›</a:t>
            </a:fld>
            <a:endParaRPr lang="zh-CN" altLang="zh-CN"/>
          </a:p>
        </p:txBody>
      </p:sp>
    </p:spTree>
    <p:extLst>
      <p:ext uri="{BB962C8B-B14F-4D97-AF65-F5344CB8AC3E}">
        <p14:creationId xmlns:p14="http://schemas.microsoft.com/office/powerpoint/2010/main" val="17290828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871B5D3D-D1E4-4B2F-B320-6023D0FC4B27}"/>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B4BD5B6A-3CE7-4EB3-85D1-296AB4E5D0B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42A004ED-BFF1-4A77-9415-AE9377B39E26}"/>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070103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a:extLst>
              <a:ext uri="{FF2B5EF4-FFF2-40B4-BE49-F238E27FC236}">
                <a16:creationId xmlns:a16="http://schemas.microsoft.com/office/drawing/2014/main" id="{71823900-51AB-4EBB-A752-31DD6A5F6564}"/>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015B651A-E4D5-468D-A7AF-E4998A4439C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27141478-54E7-4DC4-88A9-C771401C0D4F}"/>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8296129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0160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484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a:extLst>
              <a:ext uri="{FF2B5EF4-FFF2-40B4-BE49-F238E27FC236}">
                <a16:creationId xmlns:a16="http://schemas.microsoft.com/office/drawing/2014/main" id="{8C54FE7E-A39C-4EAD-9164-966BD68B8E11}"/>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268CE9AA-0C7B-4BB5-9F08-50AFD863E95D}"/>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6B364ED6-0A79-4CC4-AC83-6D766AAF04B8}"/>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108264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a:extLst>
              <a:ext uri="{FF2B5EF4-FFF2-40B4-BE49-F238E27FC236}">
                <a16:creationId xmlns:a16="http://schemas.microsoft.com/office/drawing/2014/main" id="{AFE8E933-924D-4CFB-9D56-F036B3CFBEEE}"/>
              </a:ext>
            </a:extLst>
          </p:cNvPr>
          <p:cNvSpPr>
            <a:spLocks noGrp="1" noChangeArrowheads="1"/>
          </p:cNvSpPr>
          <p:nvPr>
            <p:ph type="dt" sz="half" idx="10"/>
          </p:nvPr>
        </p:nvSpPr>
        <p:spPr/>
        <p:txBody>
          <a:bodyPr/>
          <a:lstStyle>
            <a:lvl1pPr>
              <a:defRPr/>
            </a:lvl1pPr>
          </a:lstStyle>
          <a:p>
            <a:pPr>
              <a:defRPr/>
            </a:pPr>
            <a:endParaRPr lang="zh-CN" altLang="zh-CN"/>
          </a:p>
        </p:txBody>
      </p:sp>
      <p:sp>
        <p:nvSpPr>
          <p:cNvPr id="8" name="Rectangle 3">
            <a:extLst>
              <a:ext uri="{FF2B5EF4-FFF2-40B4-BE49-F238E27FC236}">
                <a16:creationId xmlns:a16="http://schemas.microsoft.com/office/drawing/2014/main" id="{5B5C715D-0EFE-4603-A475-26E9C33AC75A}"/>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9" name="Rectangle 4">
            <a:extLst>
              <a:ext uri="{FF2B5EF4-FFF2-40B4-BE49-F238E27FC236}">
                <a16:creationId xmlns:a16="http://schemas.microsoft.com/office/drawing/2014/main" id="{F4D43A9D-2E66-4A69-A891-E877DA4193DD}"/>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2240251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a:extLst>
              <a:ext uri="{FF2B5EF4-FFF2-40B4-BE49-F238E27FC236}">
                <a16:creationId xmlns:a16="http://schemas.microsoft.com/office/drawing/2014/main" id="{E769122B-1271-4F66-A055-A36E5E61BFD0}"/>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4CD47A1A-F3E8-4091-9773-6FF7FE271A3D}"/>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77FA48C8-D548-4009-BDC2-3D1CAB365449}"/>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9547856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7BB2557-3091-459C-9E9B-6CBC67AAFD1A}"/>
              </a:ext>
            </a:extLst>
          </p:cNvPr>
          <p:cNvSpPr>
            <a:spLocks noGrp="1" noChangeArrowheads="1"/>
          </p:cNvSpPr>
          <p:nvPr>
            <p:ph type="dt" sz="half" idx="10"/>
          </p:nvPr>
        </p:nvSpPr>
        <p:spPr/>
        <p:txBody>
          <a:bodyPr/>
          <a:lstStyle>
            <a:lvl1pPr>
              <a:defRPr/>
            </a:lvl1pPr>
          </a:lstStyle>
          <a:p>
            <a:pPr>
              <a:defRPr/>
            </a:pPr>
            <a:endParaRPr lang="zh-CN" altLang="zh-CN"/>
          </a:p>
        </p:txBody>
      </p:sp>
      <p:sp>
        <p:nvSpPr>
          <p:cNvPr id="3" name="Rectangle 3">
            <a:extLst>
              <a:ext uri="{FF2B5EF4-FFF2-40B4-BE49-F238E27FC236}">
                <a16:creationId xmlns:a16="http://schemas.microsoft.com/office/drawing/2014/main" id="{0267FE55-4E0E-446D-AF39-784E29E08CFF}"/>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4" name="Rectangle 4">
            <a:extLst>
              <a:ext uri="{FF2B5EF4-FFF2-40B4-BE49-F238E27FC236}">
                <a16:creationId xmlns:a16="http://schemas.microsoft.com/office/drawing/2014/main" id="{36F67819-31FD-4373-80B4-78726749790A}"/>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957146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217E3C6C-4B7A-44F0-AD92-7513F868705E}"/>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68259663-6529-45DF-B709-D1C3AC1B6539}"/>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98B74851-56C2-4146-A1D3-C7318A9E3295}"/>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169774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0896AF67-977B-48D7-B8FA-489102EDBB6D}"/>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DCFFF12C-B2C4-4BDA-8417-2AC640F6E12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3BD831C2-FC53-46F0-890B-04CB5C119ABF}"/>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514644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60D61533-E146-4880-A46C-B227E275EA28}"/>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DE9AE7B2-08B9-4F9A-9A93-C80C887E4BD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2C12A63D-3F5F-4926-B5F7-7AADBDD12679}"/>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54026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教学重点">
    <p:spTree>
      <p:nvGrpSpPr>
        <p:cNvPr id="1" name=""/>
        <p:cNvGrpSpPr/>
        <p:nvPr/>
      </p:nvGrpSpPr>
      <p:grpSpPr>
        <a:xfrm>
          <a:off x="0" y="0"/>
          <a:ext cx="0" cy="0"/>
          <a:chOff x="0" y="0"/>
          <a:chExt cx="0" cy="0"/>
        </a:xfrm>
      </p:grpSpPr>
      <p:sp>
        <p:nvSpPr>
          <p:cNvPr id="3" name="矩形 2"/>
          <p:cNvSpPr/>
          <p:nvPr userDrawn="1"/>
        </p:nvSpPr>
        <p:spPr>
          <a:xfrm>
            <a:off x="0" y="0"/>
            <a:ext cx="12192000" cy="6858001"/>
          </a:xfrm>
          <a:prstGeom prst="rect">
            <a:avLst/>
          </a:prstGeom>
          <a:gradFill flip="none" rotWithShape="1">
            <a:gsLst>
              <a:gs pos="80000">
                <a:srgbClr val="F1E9D2"/>
              </a:gs>
              <a:gs pos="100000">
                <a:srgbClr val="FEF6E1"/>
              </a:gs>
              <a:gs pos="0">
                <a:srgbClr val="ECA285"/>
              </a:gs>
              <a:gs pos="27000">
                <a:srgbClr val="FCCB90"/>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pic>
        <p:nvPicPr>
          <p:cNvPr id="4" name="图片 3" descr="线条02"/>
          <p:cNvPicPr>
            <a:picLocks noChangeAspect="1"/>
          </p:cNvPicPr>
          <p:nvPr userDrawn="1"/>
        </p:nvPicPr>
        <p:blipFill rotWithShape="1">
          <a:blip r:embed="rId2" cstate="print">
            <a:biLevel thresh="50000"/>
          </a:blip>
          <a:srcRect b="15154"/>
          <a:stretch>
            <a:fillRect/>
          </a:stretch>
        </p:blipFill>
        <p:spPr>
          <a:xfrm flipH="1">
            <a:off x="-2" y="2903177"/>
            <a:ext cx="12191999" cy="3954824"/>
          </a:xfrm>
          <a:prstGeom prst="rect">
            <a:avLst/>
          </a:prstGeom>
        </p:spPr>
      </p:pic>
      <p:sp>
        <p:nvSpPr>
          <p:cNvPr id="5" name="矩形: 圆顶角 4"/>
          <p:cNvSpPr/>
          <p:nvPr userDrawn="1"/>
        </p:nvSpPr>
        <p:spPr bwMode="auto">
          <a:xfrm rot="5400000">
            <a:off x="3600695" y="-1715968"/>
            <a:ext cx="4990610" cy="10289936"/>
          </a:xfrm>
          <a:prstGeom prst="round2SameRect">
            <a:avLst>
              <a:gd name="adj1" fmla="val 6542"/>
              <a:gd name="adj2" fmla="val 0"/>
            </a:avLst>
          </a:prstGeom>
          <a:solidFill>
            <a:srgbClr val="FEFCFA">
              <a:alpha val="40000"/>
            </a:srgbClr>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圆顶角 5"/>
          <p:cNvSpPr/>
          <p:nvPr userDrawn="1"/>
        </p:nvSpPr>
        <p:spPr bwMode="auto">
          <a:xfrm rot="5400000">
            <a:off x="3765415" y="-1484581"/>
            <a:ext cx="4661171" cy="9827163"/>
          </a:xfrm>
          <a:prstGeom prst="round2SameRect">
            <a:avLst>
              <a:gd name="adj1" fmla="val 6542"/>
              <a:gd name="adj2" fmla="val 0"/>
            </a:avLst>
          </a:prstGeom>
          <a:solidFill>
            <a:srgbClr val="FEFCFA">
              <a:alpha val="40000"/>
            </a:srgbClr>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7" name="矩形: 圆顶角 6"/>
          <p:cNvSpPr/>
          <p:nvPr userDrawn="1"/>
        </p:nvSpPr>
        <p:spPr bwMode="auto">
          <a:xfrm rot="5400000">
            <a:off x="3943754" y="-1238186"/>
            <a:ext cx="4304492" cy="9334373"/>
          </a:xfrm>
          <a:prstGeom prst="round2SameRect">
            <a:avLst>
              <a:gd name="adj1" fmla="val 6542"/>
              <a:gd name="adj2" fmla="val 0"/>
            </a:avLst>
          </a:prstGeom>
          <a:solidFill>
            <a:srgbClr val="FEFCFA"/>
          </a:solidFill>
          <a:ln w="15875">
            <a:noFill/>
          </a:ln>
          <a:effectLst>
            <a:outerShdw blurRad="508000" sx="102000" sy="102000" algn="ctr" rotWithShape="0">
              <a:srgbClr val="985125">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cxnSp>
        <p:nvCxnSpPr>
          <p:cNvPr id="8" name="直接连接符 7"/>
          <p:cNvCxnSpPr/>
          <p:nvPr userDrawn="1"/>
        </p:nvCxnSpPr>
        <p:spPr>
          <a:xfrm>
            <a:off x="3708506" y="1908770"/>
            <a:ext cx="0" cy="3040460"/>
          </a:xfrm>
          <a:prstGeom prst="line">
            <a:avLst/>
          </a:prstGeom>
          <a:ln w="1587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2037148" y="2061946"/>
            <a:ext cx="1109348" cy="252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22" presetClass="entr" presetSubtype="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838201"/>
            <a:ext cx="2971800" cy="5216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04800" y="838201"/>
            <a:ext cx="8712200" cy="5216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323E2EE4-91A5-4BCE-B490-98E6EA8AF01B}"/>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6692D92A-0D70-444D-8C7F-7F6BE12591C5}"/>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EFF498A2-C479-4EA0-A8DA-B56AFF3B8862}"/>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0201190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838201"/>
            <a:ext cx="11887200" cy="5216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2">
            <a:extLst>
              <a:ext uri="{FF2B5EF4-FFF2-40B4-BE49-F238E27FC236}">
                <a16:creationId xmlns:a16="http://schemas.microsoft.com/office/drawing/2014/main" id="{1C2E8DAF-2661-429F-B220-7D49DE90CF93}"/>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811DE86E-F861-4AF8-B541-D3D7E2A417B8}"/>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3EE0581D-B298-4459-AB99-CBE5AB6068E9}"/>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1444241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914400" y="1828801"/>
            <a:ext cx="10363200" cy="1736725"/>
          </a:xfrm>
        </p:spPr>
        <p:txBody>
          <a:bodyPr/>
          <a:lstStyle>
            <a:lvl1pPr>
              <a:defRPr sz="4400"/>
            </a:lvl1pPr>
          </a:lstStyle>
          <a:p>
            <a:pPr lvl="0"/>
            <a:r>
              <a:rPr lang="zh-CN" altLang="zh-CN" noProof="0"/>
              <a:t>单击此处编辑母版标题样式</a:t>
            </a:r>
          </a:p>
        </p:txBody>
      </p:sp>
      <p:sp>
        <p:nvSpPr>
          <p:cNvPr id="2051" name="Rectangle 3"/>
          <p:cNvSpPr>
            <a:spLocks noGrp="1" noChangeArrowheads="1"/>
          </p:cNvSpPr>
          <p:nvPr>
            <p:ph type="subTitle" sz="quarter" idx="1"/>
          </p:nvPr>
        </p:nvSpPr>
        <p:spPr>
          <a:xfrm>
            <a:off x="1828800" y="3886200"/>
            <a:ext cx="8534400" cy="1752600"/>
          </a:xfrm>
        </p:spPr>
        <p:txBody>
          <a:bodyPr/>
          <a:lstStyle>
            <a:lvl1pPr marL="0" indent="0" algn="ctr">
              <a:defRPr sz="3200"/>
            </a:lvl1pPr>
          </a:lstStyle>
          <a:p>
            <a:pPr lvl="0"/>
            <a:r>
              <a:rPr lang="zh-CN" altLang="zh-CN" noProof="0"/>
              <a:t>单击此处编辑母版副标题样式</a:t>
            </a:r>
          </a:p>
        </p:txBody>
      </p:sp>
      <p:sp>
        <p:nvSpPr>
          <p:cNvPr id="4" name="Rectangle 4">
            <a:extLst>
              <a:ext uri="{FF2B5EF4-FFF2-40B4-BE49-F238E27FC236}">
                <a16:creationId xmlns:a16="http://schemas.microsoft.com/office/drawing/2014/main" id="{8115F7AC-1C29-471B-B75A-121FFAE18566}"/>
              </a:ext>
            </a:extLst>
          </p:cNvPr>
          <p:cNvSpPr>
            <a:spLocks noGrp="1" noChangeArrowheads="1"/>
          </p:cNvSpPr>
          <p:nvPr>
            <p:ph type="dt" sz="quarter" idx="10"/>
          </p:nvPr>
        </p:nvSpPr>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99C231B1-333C-4068-A344-58EAC9ED9EE7}"/>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1D7BDB4E-296D-4A5A-B290-DDF4755DD444}"/>
              </a:ext>
            </a:extLst>
          </p:cNvPr>
          <p:cNvSpPr>
            <a:spLocks noGrp="1" noChangeArrowheads="1"/>
          </p:cNvSpPr>
          <p:nvPr>
            <p:ph type="sldNum" sz="quarter" idx="12"/>
          </p:nvPr>
        </p:nvSpPr>
        <p:spPr>
          <a:xfrm>
            <a:off x="8737600" y="6248400"/>
            <a:ext cx="2844800" cy="457200"/>
          </a:xfrm>
        </p:spPr>
        <p:txBody>
          <a:bodyPr>
            <a:prstTxWarp prst="textNoShape">
              <a:avLst/>
            </a:prstTxWarp>
          </a:bodyPr>
          <a:lstStyle>
            <a:lvl1pPr algn="r">
              <a:defRPr sz="1400">
                <a:solidFill>
                  <a:srgbClr val="FFFFFF"/>
                </a:solidFill>
              </a:defRPr>
            </a:lvl1pPr>
          </a:lstStyle>
          <a:p>
            <a:pPr>
              <a:defRPr/>
            </a:pPr>
            <a:fld id="{4D757B19-F975-45A3-A86B-428B4F5D2AF1}" type="slidenum">
              <a:rPr lang="zh-CN" altLang="zh-CN"/>
              <a:pPr>
                <a:defRPr/>
              </a:pPr>
              <a:t>‹#›</a:t>
            </a:fld>
            <a:endParaRPr lang="zh-CN" altLang="zh-CN"/>
          </a:p>
        </p:txBody>
      </p:sp>
    </p:spTree>
    <p:extLst>
      <p:ext uri="{BB962C8B-B14F-4D97-AF65-F5344CB8AC3E}">
        <p14:creationId xmlns:p14="http://schemas.microsoft.com/office/powerpoint/2010/main" val="33424490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93F328F5-6663-49F4-BAC3-D14EB91FF79A}"/>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F4278A44-1BDA-4920-9593-44B06E251A11}"/>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7504B4C6-5BE8-48EA-BAD8-C61C0AEF89FB}"/>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646647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
            <a:extLst>
              <a:ext uri="{FF2B5EF4-FFF2-40B4-BE49-F238E27FC236}">
                <a16:creationId xmlns:a16="http://schemas.microsoft.com/office/drawing/2014/main" id="{0625EC9B-7436-4C8D-897F-7CCC65D622B3}"/>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42F736E6-A949-498A-9CC1-09B1D996F3D9}"/>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B19BE8F2-A9E8-4512-A609-04EB92BD82A1}"/>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3609592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0160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248400" y="1981200"/>
            <a:ext cx="5029200" cy="4073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
            <a:extLst>
              <a:ext uri="{FF2B5EF4-FFF2-40B4-BE49-F238E27FC236}">
                <a16:creationId xmlns:a16="http://schemas.microsoft.com/office/drawing/2014/main" id="{D1F6F56A-1E84-403A-BA1F-1E009DC9658C}"/>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F477658F-7C09-4D2D-A45F-007F5613C5DA}"/>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CFE22720-C0D3-4B9E-B1A9-5A4D1C0CB155}"/>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3267610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
            <a:extLst>
              <a:ext uri="{FF2B5EF4-FFF2-40B4-BE49-F238E27FC236}">
                <a16:creationId xmlns:a16="http://schemas.microsoft.com/office/drawing/2014/main" id="{4CDCC262-ACB2-4E73-BC5B-0BF6BABD58C6}"/>
              </a:ext>
            </a:extLst>
          </p:cNvPr>
          <p:cNvSpPr>
            <a:spLocks noGrp="1" noChangeArrowheads="1"/>
          </p:cNvSpPr>
          <p:nvPr>
            <p:ph type="dt" sz="half" idx="10"/>
          </p:nvPr>
        </p:nvSpPr>
        <p:spPr/>
        <p:txBody>
          <a:bodyPr/>
          <a:lstStyle>
            <a:lvl1pPr>
              <a:defRPr/>
            </a:lvl1pPr>
          </a:lstStyle>
          <a:p>
            <a:pPr>
              <a:defRPr/>
            </a:pPr>
            <a:endParaRPr lang="zh-CN" altLang="zh-CN"/>
          </a:p>
        </p:txBody>
      </p:sp>
      <p:sp>
        <p:nvSpPr>
          <p:cNvPr id="8" name="Rectangle 3">
            <a:extLst>
              <a:ext uri="{FF2B5EF4-FFF2-40B4-BE49-F238E27FC236}">
                <a16:creationId xmlns:a16="http://schemas.microsoft.com/office/drawing/2014/main" id="{80593828-2040-4D79-8F78-E878678E126C}"/>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9" name="Rectangle 4">
            <a:extLst>
              <a:ext uri="{FF2B5EF4-FFF2-40B4-BE49-F238E27FC236}">
                <a16:creationId xmlns:a16="http://schemas.microsoft.com/office/drawing/2014/main" id="{5FFC9A4B-5CF7-44C8-A34B-0A663D33C2AE}"/>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3890406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
            <a:extLst>
              <a:ext uri="{FF2B5EF4-FFF2-40B4-BE49-F238E27FC236}">
                <a16:creationId xmlns:a16="http://schemas.microsoft.com/office/drawing/2014/main" id="{CAC44DCF-6DD2-490D-9305-2AE059F0E895}"/>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9D554923-C36E-4755-A937-8B4DE5760E66}"/>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D438E737-4163-4283-84AB-81A989EFBD56}"/>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9662829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06FDCA-59B2-4AE8-82AA-AAD2D786FC2B}"/>
              </a:ext>
            </a:extLst>
          </p:cNvPr>
          <p:cNvSpPr>
            <a:spLocks noGrp="1" noChangeArrowheads="1"/>
          </p:cNvSpPr>
          <p:nvPr>
            <p:ph type="dt" sz="half" idx="10"/>
          </p:nvPr>
        </p:nvSpPr>
        <p:spPr/>
        <p:txBody>
          <a:bodyPr/>
          <a:lstStyle>
            <a:lvl1pPr>
              <a:defRPr/>
            </a:lvl1pPr>
          </a:lstStyle>
          <a:p>
            <a:pPr>
              <a:defRPr/>
            </a:pPr>
            <a:endParaRPr lang="zh-CN" altLang="zh-CN"/>
          </a:p>
        </p:txBody>
      </p:sp>
      <p:sp>
        <p:nvSpPr>
          <p:cNvPr id="3" name="Rectangle 3">
            <a:extLst>
              <a:ext uri="{FF2B5EF4-FFF2-40B4-BE49-F238E27FC236}">
                <a16:creationId xmlns:a16="http://schemas.microsoft.com/office/drawing/2014/main" id="{22D04F0B-2D36-45B8-9622-0C7420442F57}"/>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4" name="Rectangle 4">
            <a:extLst>
              <a:ext uri="{FF2B5EF4-FFF2-40B4-BE49-F238E27FC236}">
                <a16:creationId xmlns:a16="http://schemas.microsoft.com/office/drawing/2014/main" id="{6CD48D1F-968A-4708-9F1A-B22F8F81293F}"/>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20996454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013C5F98-0024-4667-8ED9-CA4E08E9B1EF}"/>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B2687576-86C5-4AEA-AAA5-8F01CE9D0EB3}"/>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F2F4057C-0428-41A4-9270-2BB2CEE3CF14}"/>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94349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讲标题">
    <p:spTree>
      <p:nvGrpSpPr>
        <p:cNvPr id="1" name=""/>
        <p:cNvGrpSpPr/>
        <p:nvPr/>
      </p:nvGrpSpPr>
      <p:grpSpPr>
        <a:xfrm>
          <a:off x="0" y="0"/>
          <a:ext cx="0" cy="0"/>
          <a:chOff x="0" y="0"/>
          <a:chExt cx="0" cy="0"/>
        </a:xfrm>
      </p:grpSpPr>
      <p:sp>
        <p:nvSpPr>
          <p:cNvPr id="3" name="iṩḻíḑe"/>
          <p:cNvSpPr/>
          <p:nvPr userDrawn="1"/>
        </p:nvSpPr>
        <p:spPr>
          <a:xfrm>
            <a:off x="0" y="0"/>
            <a:ext cx="12192000" cy="6858000"/>
          </a:xfrm>
          <a:prstGeom prst="rect">
            <a:avLst/>
          </a:prstGeom>
          <a:gradFill flip="none" rotWithShape="1">
            <a:gsLst>
              <a:gs pos="80000">
                <a:srgbClr val="F1E9D2"/>
              </a:gs>
              <a:gs pos="100000">
                <a:srgbClr val="FEF6E1"/>
              </a:gs>
              <a:gs pos="0">
                <a:srgbClr val="ECA285"/>
              </a:gs>
              <a:gs pos="27000">
                <a:srgbClr val="FCCB90"/>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 name="立方体 3"/>
          <p:cNvSpPr/>
          <p:nvPr userDrawn="1"/>
        </p:nvSpPr>
        <p:spPr>
          <a:xfrm>
            <a:off x="2440856" y="-235134"/>
            <a:ext cx="5917919" cy="7108820"/>
          </a:xfrm>
          <a:prstGeom prst="cube">
            <a:avLst>
              <a:gd name="adj" fmla="val 2750"/>
            </a:avLst>
          </a:prstGeom>
          <a:gradFill>
            <a:gsLst>
              <a:gs pos="0">
                <a:srgbClr val="E69A6C"/>
              </a:gs>
              <a:gs pos="100000">
                <a:srgbClr val="FFEFCE">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立方体 4"/>
          <p:cNvSpPr/>
          <p:nvPr userDrawn="1"/>
        </p:nvSpPr>
        <p:spPr>
          <a:xfrm>
            <a:off x="-145553" y="-513554"/>
            <a:ext cx="3420000" cy="7001381"/>
          </a:xfrm>
          <a:prstGeom prst="cube">
            <a:avLst>
              <a:gd name="adj" fmla="val 4101"/>
            </a:avLst>
          </a:prstGeom>
          <a:gradFill>
            <a:gsLst>
              <a:gs pos="65000">
                <a:srgbClr val="F5CC8A">
                  <a:alpha val="60000"/>
                </a:srgbClr>
              </a:gs>
              <a:gs pos="0">
                <a:srgbClr val="E69A6C"/>
              </a:gs>
              <a:gs pos="100000">
                <a:srgbClr val="F5CC8A">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立方体 5"/>
          <p:cNvSpPr/>
          <p:nvPr userDrawn="1"/>
        </p:nvSpPr>
        <p:spPr>
          <a:xfrm>
            <a:off x="8952000" y="-446885"/>
            <a:ext cx="3240000" cy="7533552"/>
          </a:xfrm>
          <a:prstGeom prst="cube">
            <a:avLst>
              <a:gd name="adj" fmla="val 4934"/>
            </a:avLst>
          </a:prstGeom>
          <a:gradFill>
            <a:gsLst>
              <a:gs pos="0">
                <a:srgbClr val="C9AF6D"/>
              </a:gs>
              <a:gs pos="100000">
                <a:srgbClr val="E1CA94">
                  <a:alpha val="7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立方体 6"/>
          <p:cNvSpPr/>
          <p:nvPr userDrawn="1"/>
        </p:nvSpPr>
        <p:spPr>
          <a:xfrm>
            <a:off x="10371521" y="2987136"/>
            <a:ext cx="1339515" cy="4099531"/>
          </a:xfrm>
          <a:prstGeom prst="cube">
            <a:avLst>
              <a:gd name="adj" fmla="val 11772"/>
            </a:avLst>
          </a:prstGeom>
          <a:gradFill>
            <a:gsLst>
              <a:gs pos="0">
                <a:srgbClr val="FBC88F"/>
              </a:gs>
              <a:gs pos="100000">
                <a:srgbClr val="FDCF93">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立方体 7"/>
          <p:cNvSpPr/>
          <p:nvPr userDrawn="1"/>
        </p:nvSpPr>
        <p:spPr>
          <a:xfrm>
            <a:off x="8351816" y="548999"/>
            <a:ext cx="2024249" cy="5938817"/>
          </a:xfrm>
          <a:prstGeom prst="cube">
            <a:avLst>
              <a:gd name="adj" fmla="val 6191"/>
            </a:avLst>
          </a:prstGeom>
          <a:gradFill>
            <a:gsLst>
              <a:gs pos="57000">
                <a:srgbClr val="E69A6C">
                  <a:alpha val="70000"/>
                </a:srgbClr>
              </a:gs>
              <a:gs pos="0">
                <a:srgbClr val="FDCC91"/>
              </a:gs>
              <a:gs pos="100000">
                <a:srgbClr val="E69A6C">
                  <a:alpha val="0"/>
                </a:srgbClr>
              </a:gs>
            </a:gsLst>
            <a:lin ang="5400000" scaled="1"/>
          </a:gradFill>
          <a:ln w="19050">
            <a:noFill/>
          </a:ln>
          <a:effectLst>
            <a:outerShdw blurRad="254000" dist="50800" dir="2700000" algn="t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9801"/>
          <p:cNvSpPr txBox="1"/>
          <p:nvPr userDrawn="1"/>
        </p:nvSpPr>
        <p:spPr>
          <a:xfrm>
            <a:off x="1596000" y="2079000"/>
            <a:ext cx="9000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userDrawn="1"/>
        </p:nvSpPr>
        <p:spPr>
          <a:xfrm rot="16200000">
            <a:off x="9248648" y="3434377"/>
            <a:ext cx="2817464" cy="106711"/>
          </a:xfrm>
          <a:prstGeom prst="parallelogram">
            <a:avLst>
              <a:gd name="adj" fmla="val 98875"/>
            </a:avLst>
          </a:prstGeom>
          <a:gradFill flip="none" rotWithShape="1">
            <a:gsLst>
              <a:gs pos="100000">
                <a:schemeClr val="bg1">
                  <a:lumMod val="65000"/>
                </a:schemeClr>
              </a:gs>
              <a:gs pos="0">
                <a:schemeClr val="bg1">
                  <a:lumMod val="95000"/>
                </a:schemeClr>
              </a:gs>
            </a:gsLst>
            <a:lin ang="6000000" scaled="0"/>
            <a:tileRect/>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1" name="标题 9801"/>
          <p:cNvSpPr txBox="1"/>
          <p:nvPr userDrawn="1"/>
        </p:nvSpPr>
        <p:spPr>
          <a:xfrm flipH="1">
            <a:off x="1595999" y="4788004"/>
            <a:ext cx="9114727" cy="108477"/>
          </a:xfrm>
          <a:prstGeom prst="parallelogram">
            <a:avLst>
              <a:gd name="adj" fmla="val 102209"/>
            </a:avLst>
          </a:prstGeom>
          <a:gradFill>
            <a:gsLst>
              <a:gs pos="0">
                <a:schemeClr val="bg1">
                  <a:lumMod val="95000"/>
                </a:schemeClr>
              </a:gs>
              <a:gs pos="54000">
                <a:schemeClr val="bg1">
                  <a:lumMod val="75000"/>
                </a:schemeClr>
              </a:gs>
              <a:gs pos="100000">
                <a:schemeClr val="bg1">
                  <a:lumMod val="95000"/>
                </a:schemeClr>
              </a:gs>
            </a:gsLst>
            <a:lin ang="6000000" scaled="0"/>
          </a:grad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2" name="直接连接符 11"/>
          <p:cNvCxnSpPr/>
          <p:nvPr userDrawn="1"/>
        </p:nvCxnSpPr>
        <p:spPr>
          <a:xfrm flipH="1">
            <a:off x="1596000" y="2079000"/>
            <a:ext cx="90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rot="5400000" flipH="1">
            <a:off x="246000" y="3429000"/>
            <a:ext cx="27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5400000" flipH="1">
            <a:off x="9246000" y="3429000"/>
            <a:ext cx="27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1596000" y="4779000"/>
            <a:ext cx="9000000"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2" presetClass="entr" presetSubtype="2" fill="hold"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250"/>
                                        <p:tgtEl>
                                          <p:spTgt spid="12"/>
                                        </p:tgtEl>
                                      </p:cBhvr>
                                    </p:animEffect>
                                  </p:childTnLst>
                                </p:cTn>
                              </p:par>
                              <p:par>
                                <p:cTn id="28" presetID="22" presetClass="entr" presetSubtype="1" fill="hold" nodeType="with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250"/>
                                        <p:tgtEl>
                                          <p:spTgt spid="1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300"/>
                                        <p:tgtEl>
                                          <p:spTgt spid="1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3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25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
            <a:extLst>
              <a:ext uri="{FF2B5EF4-FFF2-40B4-BE49-F238E27FC236}">
                <a16:creationId xmlns:a16="http://schemas.microsoft.com/office/drawing/2014/main" id="{D2A1C9C4-077E-43F0-97FA-A3A26E364288}"/>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3">
            <a:extLst>
              <a:ext uri="{FF2B5EF4-FFF2-40B4-BE49-F238E27FC236}">
                <a16:creationId xmlns:a16="http://schemas.microsoft.com/office/drawing/2014/main" id="{18229CCA-54C3-4C4B-8220-504C009879E6}"/>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4">
            <a:extLst>
              <a:ext uri="{FF2B5EF4-FFF2-40B4-BE49-F238E27FC236}">
                <a16:creationId xmlns:a16="http://schemas.microsoft.com/office/drawing/2014/main" id="{DAB86017-A9F6-40BB-86D2-2AD565C570AC}"/>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6593964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5A2B09BF-FB3E-4CE8-B539-9D6286E88400}"/>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0F83DF18-7145-4CE9-BB84-186A63210D30}"/>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25BD36D2-DB7C-41A9-83CE-D391F92A9C26}"/>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3989501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838201"/>
            <a:ext cx="2971800" cy="5216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04800" y="838201"/>
            <a:ext cx="8712200" cy="5216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
            <a:extLst>
              <a:ext uri="{FF2B5EF4-FFF2-40B4-BE49-F238E27FC236}">
                <a16:creationId xmlns:a16="http://schemas.microsoft.com/office/drawing/2014/main" id="{64D60F4F-6868-4768-8CA7-9BFE434F705D}"/>
              </a:ext>
            </a:extLst>
          </p:cNvPr>
          <p:cNvSpPr>
            <a:spLocks noGrp="1" noChangeArrowheads="1"/>
          </p:cNvSpPr>
          <p:nvPr>
            <p:ph type="dt" sz="half" idx="10"/>
          </p:nvPr>
        </p:nvSpPr>
        <p:spPr/>
        <p:txBody>
          <a:bodyPr/>
          <a:lstStyle>
            <a:lvl1pPr>
              <a:defRPr/>
            </a:lvl1pPr>
          </a:lstStyle>
          <a:p>
            <a:pPr>
              <a:defRPr/>
            </a:pPr>
            <a:endParaRPr lang="zh-CN" altLang="zh-CN"/>
          </a:p>
        </p:txBody>
      </p:sp>
      <p:sp>
        <p:nvSpPr>
          <p:cNvPr id="5" name="Rectangle 3">
            <a:extLst>
              <a:ext uri="{FF2B5EF4-FFF2-40B4-BE49-F238E27FC236}">
                <a16:creationId xmlns:a16="http://schemas.microsoft.com/office/drawing/2014/main" id="{4CB2BAF6-13D5-4041-8527-D03E1E5A884B}"/>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6" name="Rectangle 4">
            <a:extLst>
              <a:ext uri="{FF2B5EF4-FFF2-40B4-BE49-F238E27FC236}">
                <a16:creationId xmlns:a16="http://schemas.microsoft.com/office/drawing/2014/main" id="{0D380F34-E131-4769-B13E-9D5684B89180}"/>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691645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838201"/>
            <a:ext cx="11887200" cy="5216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2">
            <a:extLst>
              <a:ext uri="{FF2B5EF4-FFF2-40B4-BE49-F238E27FC236}">
                <a16:creationId xmlns:a16="http://schemas.microsoft.com/office/drawing/2014/main" id="{9BCD92D3-45CF-470B-9A94-D6ECE052C24A}"/>
              </a:ext>
            </a:extLst>
          </p:cNvPr>
          <p:cNvSpPr>
            <a:spLocks noGrp="1" noChangeArrowheads="1"/>
          </p:cNvSpPr>
          <p:nvPr>
            <p:ph type="dt" sz="half" idx="10"/>
          </p:nvPr>
        </p:nvSpPr>
        <p:spPr/>
        <p:txBody>
          <a:bodyPr/>
          <a:lstStyle>
            <a:lvl1pPr>
              <a:defRPr/>
            </a:lvl1pPr>
          </a:lstStyle>
          <a:p>
            <a:pPr>
              <a:defRPr/>
            </a:pPr>
            <a:endParaRPr lang="zh-CN" altLang="zh-CN"/>
          </a:p>
        </p:txBody>
      </p:sp>
      <p:sp>
        <p:nvSpPr>
          <p:cNvPr id="4" name="Rectangle 3">
            <a:extLst>
              <a:ext uri="{FF2B5EF4-FFF2-40B4-BE49-F238E27FC236}">
                <a16:creationId xmlns:a16="http://schemas.microsoft.com/office/drawing/2014/main" id="{779355E6-9102-4E7F-BB87-7C7862B98F27}"/>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5" name="Rectangle 4">
            <a:extLst>
              <a:ext uri="{FF2B5EF4-FFF2-40B4-BE49-F238E27FC236}">
                <a16:creationId xmlns:a16="http://schemas.microsoft.com/office/drawing/2014/main" id="{C55DE5B2-FAF3-4594-96CD-0C6729BC3F58}"/>
              </a:ext>
            </a:extLst>
          </p:cNvPr>
          <p:cNvSpPr>
            <a:spLocks noGrp="1" noChangeArrowheads="1"/>
          </p:cNvSpPr>
          <p:nvPr>
            <p:ph type="sldNum" sz="quarter" idx="12"/>
          </p:nvPr>
        </p:nvSpPr>
        <p:spPr/>
        <p:txBody>
          <a:bodyPr/>
          <a:lstStyle>
            <a:lvl1pPr>
              <a:defRPr/>
            </a:lvl1pPr>
          </a:lstStyle>
          <a:p>
            <a:pPr>
              <a:defRPr/>
            </a:pPr>
            <a:endParaRPr lang="zh-CN" altLang="zh-CN"/>
          </a:p>
        </p:txBody>
      </p:sp>
    </p:spTree>
    <p:extLst>
      <p:ext uri="{BB962C8B-B14F-4D97-AF65-F5344CB8AC3E}">
        <p14:creationId xmlns:p14="http://schemas.microsoft.com/office/powerpoint/2010/main" val="1018630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0443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2034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123509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6600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606056"/>
            <a:ext cx="4240307"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pPr lvl="0"/>
            <a:endParaRPr lang="zh-CN" altLang="en-US" noProof="0" dirty="0"/>
          </a:p>
        </p:txBody>
      </p:sp>
    </p:spTree>
    <p:extLst>
      <p:ext uri="{BB962C8B-B14F-4D97-AF65-F5344CB8AC3E}">
        <p14:creationId xmlns:p14="http://schemas.microsoft.com/office/powerpoint/2010/main" val="2967746367"/>
      </p:ext>
    </p:extLst>
  </p:cSld>
  <p:clrMapOvr>
    <a:masterClrMapping/>
  </p:clrMapOvr>
  <p:transition spd="slow" advClick="0" advTm="0">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6E8805-B2DA-49BB-BFD3-FD7C2F1B95A8}"/>
              </a:ext>
            </a:extLst>
          </p:cNvPr>
          <p:cNvSpPr>
            <a:spLocks noGrp="1"/>
          </p:cNvSpPr>
          <p:nvPr>
            <p:ph type="dt" sz="half" idx="10"/>
          </p:nvPr>
        </p:nvSpPr>
        <p:spPr>
          <a:xfrm>
            <a:off x="0" y="0"/>
            <a:ext cx="0" cy="0"/>
          </a:xfrm>
        </p:spPr>
        <p:txBody>
          <a:bodyPr/>
          <a:lstStyle>
            <a:lvl1pPr>
              <a:defRPr/>
            </a:lvl1pPr>
          </a:lstStyle>
          <a:p>
            <a:pPr>
              <a:defRPr/>
            </a:pPr>
            <a:fld id="{3654F9AA-2542-439C-B265-AB5CE0146F21}" type="datetimeFigureOut">
              <a:rPr lang="zh-CN" altLang="en-US"/>
              <a:pPr>
                <a:defRPr/>
              </a:pPr>
              <a:t>2023/12/5</a:t>
            </a:fld>
            <a:endParaRPr lang="zh-CN" altLang="en-US"/>
          </a:p>
        </p:txBody>
      </p:sp>
      <p:sp>
        <p:nvSpPr>
          <p:cNvPr id="5" name="页脚占位符 4">
            <a:extLst>
              <a:ext uri="{FF2B5EF4-FFF2-40B4-BE49-F238E27FC236}">
                <a16:creationId xmlns:a16="http://schemas.microsoft.com/office/drawing/2014/main" id="{688B81AE-47A5-4C37-819D-FCECE2D8D572}"/>
              </a:ext>
            </a:extLst>
          </p:cNvPr>
          <p:cNvSpPr>
            <a:spLocks noGrp="1"/>
          </p:cNvSpPr>
          <p:nvPr>
            <p:ph type="ftr" sz="quarter" idx="11"/>
          </p:nvPr>
        </p:nvSpPr>
        <p:spPr>
          <a:xfrm>
            <a:off x="0" y="0"/>
            <a:ext cx="0" cy="0"/>
          </a:xfr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8F6E254-55FF-4816-84AD-56AB17E8B31C}"/>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pPr>
              <a:defRPr/>
            </a:pPr>
            <a:fld id="{9CB2A1D0-0C78-4059-A1ED-8A5D4AF32B58}" type="slidenum">
              <a:rPr lang="zh-CN" altLang="en-US"/>
              <a:pPr>
                <a:defRPr/>
              </a:pPr>
              <a:t>‹#›</a:t>
            </a:fld>
            <a:endParaRPr lang="zh-CN" altLang="en-US"/>
          </a:p>
        </p:txBody>
      </p:sp>
    </p:spTree>
    <p:extLst>
      <p:ext uri="{BB962C8B-B14F-4D97-AF65-F5344CB8AC3E}">
        <p14:creationId xmlns:p14="http://schemas.microsoft.com/office/powerpoint/2010/main" val="2575366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10.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image" Target="../media/image18.jpeg"/><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17.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theme" Target="../theme/theme11.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5.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audio" Target="../media/audio1.wav"/><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audio" Target="../media/audio1.wav"/><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audio" Target="../media/audio1.wav"/><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5.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ags" Target="../tags/tag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7.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8.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18.jpe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8.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0" r:id="rId15"/>
    <p:sldLayoutId id="2147483748" r:id="rId16"/>
    <p:sldLayoutId id="2147483749" r:id="rId17"/>
    <p:sldLayoutId id="214748375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D39894-2333-449C-8F1C-48B7E0E76E43}"/>
              </a:ext>
            </a:extLst>
          </p:cNvPr>
          <p:cNvSpPr>
            <a:spLocks noGrp="1" noChangeArrowheads="1"/>
          </p:cNvSpPr>
          <p:nvPr>
            <p:ph type="dt" sz="half" idx="2"/>
          </p:nvPr>
        </p:nvSpPr>
        <p:spPr bwMode="auto">
          <a:xfrm>
            <a:off x="609600" y="6248400"/>
            <a:ext cx="2844800" cy="457200"/>
          </a:xfrm>
          <a:prstGeom prst="rect">
            <a:avLst/>
          </a:prstGeom>
          <a:noFill/>
          <a:ln>
            <a:noFill/>
          </a:ln>
          <a:effectLst/>
        </p:spPr>
        <p:txBody>
          <a:bodyPr vert="horz" wrap="square" lIns="91440" tIns="45720" rIns="91440" bIns="45720" numCol="1" anchor="t" anchorCtr="0" compatLnSpc="1"/>
          <a:lstStyle>
            <a:lvl1pPr algn="l"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7" name="Rectangle 3">
            <a:extLst>
              <a:ext uri="{FF2B5EF4-FFF2-40B4-BE49-F238E27FC236}">
                <a16:creationId xmlns:a16="http://schemas.microsoft.com/office/drawing/2014/main" id="{9DE32F82-DC5A-499F-86DC-B48A6988E0DC}"/>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8" name="Rectangle 4">
            <a:extLst>
              <a:ext uri="{FF2B5EF4-FFF2-40B4-BE49-F238E27FC236}">
                <a16:creationId xmlns:a16="http://schemas.microsoft.com/office/drawing/2014/main" id="{1003034C-8C62-45D8-B076-A9106C59AA5F}"/>
              </a:ext>
            </a:extLst>
          </p:cNvPr>
          <p:cNvSpPr>
            <a:spLocks noGrp="1" noChangeArrowheads="1"/>
          </p:cNvSpPr>
          <p:nvPr>
            <p:ph type="sldNum" sz="quarter" idx="4"/>
          </p:nvPr>
        </p:nvSpPr>
        <p:spPr bwMode="auto">
          <a:xfrm>
            <a:off x="6807200" y="6400800"/>
            <a:ext cx="49784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600" b="0">
                <a:solidFill>
                  <a:srgbClr val="0000FF"/>
                </a:solidFill>
                <a:effectLst>
                  <a:outerShdw blurRad="38100" dist="38100" dir="2700000" algn="tl">
                    <a:srgbClr val="000000"/>
                  </a:outerShdw>
                </a:effectLst>
                <a:latin typeface="+mn-lt"/>
                <a:ea typeface="+mj-ea"/>
              </a:defRPr>
            </a:lvl1pPr>
          </a:lstStyle>
          <a:p>
            <a:pPr>
              <a:defRPr/>
            </a:pPr>
            <a:endParaRPr lang="zh-CN" altLang="zh-CN"/>
          </a:p>
        </p:txBody>
      </p:sp>
      <p:pic>
        <p:nvPicPr>
          <p:cNvPr id="6149" name="Picture 5">
            <a:extLst>
              <a:ext uri="{FF2B5EF4-FFF2-40B4-BE49-F238E27FC236}">
                <a16:creationId xmlns:a16="http://schemas.microsoft.com/office/drawing/2014/main" id="{949EBDC4-BF87-4116-90BE-7D27A43CB3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1C61C02E-F3A7-4B3A-9E9E-CAF256ED5E2B}"/>
              </a:ext>
            </a:extLst>
          </p:cNvPr>
          <p:cNvSpPr>
            <a:spLocks noGrp="1" noChangeArrowheads="1"/>
          </p:cNvSpPr>
          <p:nvPr>
            <p:ph type="title"/>
          </p:nvPr>
        </p:nvSpPr>
        <p:spPr bwMode="auto">
          <a:xfrm>
            <a:off x="304800" y="838200"/>
            <a:ext cx="11887200" cy="914400"/>
          </a:xfrm>
          <a:prstGeom prst="rect">
            <a:avLst/>
          </a:prstGeom>
          <a:noFill/>
          <a:ln>
            <a:noFill/>
          </a:ln>
          <a:effectLst/>
        </p:spPr>
        <p:txBody>
          <a:bodyPr vert="horz" wrap="square" lIns="91440" tIns="45720" rIns="91440" bIns="45720" numCol="1" anchor="ctr" anchorCtr="0" compatLnSpc="1"/>
          <a:lstStyle/>
          <a:p>
            <a:pPr lvl="0"/>
            <a:r>
              <a:rPr lang="zh-CN" altLang="zh-CN" noProof="1"/>
              <a:t>单击此处编辑母版标题样式</a:t>
            </a:r>
          </a:p>
        </p:txBody>
      </p:sp>
      <p:sp>
        <p:nvSpPr>
          <p:cNvPr id="6151" name="Rectangle 7">
            <a:extLst>
              <a:ext uri="{FF2B5EF4-FFF2-40B4-BE49-F238E27FC236}">
                <a16:creationId xmlns:a16="http://schemas.microsoft.com/office/drawing/2014/main" id="{3BFA1C44-8E43-44B2-9BF3-801E9DB006C9}"/>
              </a:ext>
            </a:extLst>
          </p:cNvPr>
          <p:cNvSpPr>
            <a:spLocks noGrp="1" noChangeArrowheads="1"/>
          </p:cNvSpPr>
          <p:nvPr>
            <p:ph type="body" idx="4294967295"/>
          </p:nvPr>
        </p:nvSpPr>
        <p:spPr bwMode="auto">
          <a:xfrm>
            <a:off x="1016000" y="1981200"/>
            <a:ext cx="10261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p:txBody>
      </p:sp>
    </p:spTree>
    <p:extLst>
      <p:ext uri="{BB962C8B-B14F-4D97-AF65-F5344CB8AC3E}">
        <p14:creationId xmlns:p14="http://schemas.microsoft.com/office/powerpoint/2010/main" val="2340918481"/>
      </p:ext>
    </p:extLst>
  </p:cSld>
  <p:clrMap bg1="dk2" tx1="lt1" bg2="dk1"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
        <a:defRPr sz="2800" b="1">
          <a:solidFill>
            <a:srgbClr val="6633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a:solidFill>
            <a:srgbClr val="3333CC"/>
          </a:solidFill>
          <a:effectLst>
            <a:outerShdw blurRad="38100" dist="38100" dir="2700000" algn="tl">
              <a:srgbClr val="000000"/>
            </a:outerShdw>
          </a:effectLst>
          <a:latin typeface="+mn-lt"/>
          <a:ea typeface="+mj-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j-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46831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3429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6858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0287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3716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微软雅黑" panose="020B0503020204020204" pitchFamily="34" charset="-122"/>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微软雅黑" panose="020B0503020204020204" pitchFamily="34" charset="-122"/>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BFB54D1-0979-4940-8338-724DC809EC22}"/>
              </a:ext>
            </a:extLst>
          </p:cNvPr>
          <p:cNvSpPr>
            <a:spLocks noGrp="1" noChangeArrowheads="1"/>
          </p:cNvSpPr>
          <p:nvPr>
            <p:ph type="title"/>
          </p:nvPr>
        </p:nvSpPr>
        <p:spPr bwMode="auto">
          <a:xfrm>
            <a:off x="766233" y="304801"/>
            <a:ext cx="10668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363F64E-F2B7-48F3-B45A-E44ABE34BD11}"/>
              </a:ext>
            </a:extLst>
          </p:cNvPr>
          <p:cNvSpPr>
            <a:spLocks noGrp="1" noChangeArrowheads="1"/>
          </p:cNvSpPr>
          <p:nvPr>
            <p:ph type="body" idx="1"/>
          </p:nvPr>
        </p:nvSpPr>
        <p:spPr bwMode="auto">
          <a:xfrm>
            <a:off x="755651" y="1752600"/>
            <a:ext cx="10668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FD90A73A-5C42-430E-9DD8-6DC85988BB3A}"/>
              </a:ext>
            </a:extLst>
          </p:cNvPr>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1029" name="Line 5">
            <a:extLst>
              <a:ext uri="{FF2B5EF4-FFF2-40B4-BE49-F238E27FC236}">
                <a16:creationId xmlns:a16="http://schemas.microsoft.com/office/drawing/2014/main" id="{F1867C46-9747-4681-9AFC-C4D37EA4853C}"/>
              </a:ext>
            </a:extLst>
          </p:cNvPr>
          <p:cNvSpPr>
            <a:spLocks noChangeShapeType="1"/>
          </p:cNvSpPr>
          <p:nvPr/>
        </p:nvSpPr>
        <p:spPr bwMode="auto">
          <a:xfrm flipV="1">
            <a:off x="812800" y="6172200"/>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1654" name="Rectangle 6">
            <a:extLst>
              <a:ext uri="{FF2B5EF4-FFF2-40B4-BE49-F238E27FC236}">
                <a16:creationId xmlns:a16="http://schemas.microsoft.com/office/drawing/2014/main" id="{36EC608A-8673-4A6C-A8E3-B39E5156C0B3}"/>
              </a:ext>
            </a:extLst>
          </p:cNvPr>
          <p:cNvSpPr>
            <a:spLocks noGrp="1" noChangeArrowheads="1"/>
          </p:cNvSpPr>
          <p:nvPr>
            <p:ph type="dt" sz="half" idx="2"/>
          </p:nvPr>
        </p:nvSpPr>
        <p:spPr bwMode="auto">
          <a:xfrm>
            <a:off x="8128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11655" name="Rectangle 7">
            <a:extLst>
              <a:ext uri="{FF2B5EF4-FFF2-40B4-BE49-F238E27FC236}">
                <a16:creationId xmlns:a16="http://schemas.microsoft.com/office/drawing/2014/main" id="{B4FB0587-CD81-4309-96A8-A560A7793203}"/>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endParaRPr lang="en-US" altLang="zh-CN"/>
          </a:p>
        </p:txBody>
      </p:sp>
      <p:sp>
        <p:nvSpPr>
          <p:cNvPr id="411656" name="Rectangle 8">
            <a:extLst>
              <a:ext uri="{FF2B5EF4-FFF2-40B4-BE49-F238E27FC236}">
                <a16:creationId xmlns:a16="http://schemas.microsoft.com/office/drawing/2014/main" id="{AB45880A-ED41-46F0-AD01-60A96FFE2C69}"/>
              </a:ext>
            </a:extLst>
          </p:cNvPr>
          <p:cNvSpPr>
            <a:spLocks noGrp="1" noChangeArrowheads="1"/>
          </p:cNvSpPr>
          <p:nvPr>
            <p:ph type="sldNum" sz="quarter" idx="4"/>
          </p:nvPr>
        </p:nvSpPr>
        <p:spPr bwMode="auto">
          <a:xfrm>
            <a:off x="87376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98269BD3-6E54-498C-80E8-441566B2EC88}" type="slidenum">
              <a:rPr lang="en-US" altLang="zh-CN"/>
              <a:pPr>
                <a:defRPr/>
              </a:pPr>
              <a:t>‹#›</a:t>
            </a:fld>
            <a:endParaRPr lang="en-US" altLang="zh-CN"/>
          </a:p>
        </p:txBody>
      </p:sp>
    </p:spTree>
    <p:extLst>
      <p:ext uri="{BB962C8B-B14F-4D97-AF65-F5344CB8AC3E}">
        <p14:creationId xmlns:p14="http://schemas.microsoft.com/office/powerpoint/2010/main" val="395464519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p:push/>
    <p:sndAc>
      <p:stSnd>
        <p:snd r:embed="rId15" name="chimes.wav"/>
      </p:stSnd>
    </p:sndAc>
  </p:transition>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8524626-0A38-4461-8BAB-5E5A7C63A540}"/>
              </a:ext>
            </a:extLst>
          </p:cNvPr>
          <p:cNvSpPr>
            <a:spLocks noGrp="1" noChangeArrowheads="1"/>
          </p:cNvSpPr>
          <p:nvPr>
            <p:ph type="title"/>
          </p:nvPr>
        </p:nvSpPr>
        <p:spPr bwMode="auto">
          <a:xfrm>
            <a:off x="766233" y="304801"/>
            <a:ext cx="10668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43" name="Rectangle 3">
            <a:extLst>
              <a:ext uri="{FF2B5EF4-FFF2-40B4-BE49-F238E27FC236}">
                <a16:creationId xmlns:a16="http://schemas.microsoft.com/office/drawing/2014/main" id="{64CB4FB9-7EB0-4CDE-857E-FEAE1AB763BA}"/>
              </a:ext>
            </a:extLst>
          </p:cNvPr>
          <p:cNvSpPr>
            <a:spLocks noGrp="1" noChangeArrowheads="1"/>
          </p:cNvSpPr>
          <p:nvPr>
            <p:ph type="body" idx="1"/>
          </p:nvPr>
        </p:nvSpPr>
        <p:spPr bwMode="auto">
          <a:xfrm>
            <a:off x="755651" y="1752600"/>
            <a:ext cx="10668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4" name="AutoShape 4">
            <a:extLst>
              <a:ext uri="{FF2B5EF4-FFF2-40B4-BE49-F238E27FC236}">
                <a16:creationId xmlns:a16="http://schemas.microsoft.com/office/drawing/2014/main" id="{56D80C79-FE84-422E-8625-BF91D513CC28}"/>
              </a:ext>
            </a:extLst>
          </p:cNvPr>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10245" name="Line 5">
            <a:extLst>
              <a:ext uri="{FF2B5EF4-FFF2-40B4-BE49-F238E27FC236}">
                <a16:creationId xmlns:a16="http://schemas.microsoft.com/office/drawing/2014/main" id="{8D9E8BD4-1664-42FC-BEBB-28865F3705BF}"/>
              </a:ext>
            </a:extLst>
          </p:cNvPr>
          <p:cNvSpPr>
            <a:spLocks noChangeShapeType="1"/>
          </p:cNvSpPr>
          <p:nvPr/>
        </p:nvSpPr>
        <p:spPr bwMode="auto">
          <a:xfrm flipV="1">
            <a:off x="812800" y="6172200"/>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1654" name="Rectangle 6">
            <a:extLst>
              <a:ext uri="{FF2B5EF4-FFF2-40B4-BE49-F238E27FC236}">
                <a16:creationId xmlns:a16="http://schemas.microsoft.com/office/drawing/2014/main" id="{DBE972E3-C665-4694-9119-E558644FDF3D}"/>
              </a:ext>
            </a:extLst>
          </p:cNvPr>
          <p:cNvSpPr>
            <a:spLocks noGrp="1" noChangeArrowheads="1"/>
          </p:cNvSpPr>
          <p:nvPr>
            <p:ph type="dt" sz="half" idx="2"/>
          </p:nvPr>
        </p:nvSpPr>
        <p:spPr bwMode="auto">
          <a:xfrm>
            <a:off x="8128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11655" name="Rectangle 7">
            <a:extLst>
              <a:ext uri="{FF2B5EF4-FFF2-40B4-BE49-F238E27FC236}">
                <a16:creationId xmlns:a16="http://schemas.microsoft.com/office/drawing/2014/main" id="{E45C7CCA-0A0C-4DDC-86FE-4D09CA8860BF}"/>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endParaRPr lang="en-US" altLang="zh-CN"/>
          </a:p>
        </p:txBody>
      </p:sp>
      <p:sp>
        <p:nvSpPr>
          <p:cNvPr id="411656" name="Rectangle 8">
            <a:extLst>
              <a:ext uri="{FF2B5EF4-FFF2-40B4-BE49-F238E27FC236}">
                <a16:creationId xmlns:a16="http://schemas.microsoft.com/office/drawing/2014/main" id="{1DB7AA5E-7CE8-4264-AB71-91CAB393045D}"/>
              </a:ext>
            </a:extLst>
          </p:cNvPr>
          <p:cNvSpPr>
            <a:spLocks noGrp="1" noChangeArrowheads="1"/>
          </p:cNvSpPr>
          <p:nvPr>
            <p:ph type="sldNum" sz="quarter" idx="4"/>
          </p:nvPr>
        </p:nvSpPr>
        <p:spPr bwMode="auto">
          <a:xfrm>
            <a:off x="87376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34807E8-3702-43B8-A4AB-9D785A818B53}" type="slidenum">
              <a:rPr lang="en-US" altLang="zh-CN"/>
              <a:pPr>
                <a:defRPr/>
              </a:pPr>
              <a:t>‹#›</a:t>
            </a:fld>
            <a:endParaRPr lang="en-US" altLang="zh-CN"/>
          </a:p>
        </p:txBody>
      </p:sp>
    </p:spTree>
    <p:extLst>
      <p:ext uri="{BB962C8B-B14F-4D97-AF65-F5344CB8AC3E}">
        <p14:creationId xmlns:p14="http://schemas.microsoft.com/office/powerpoint/2010/main" val="360332244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push/>
    <p:sndAc>
      <p:stSnd>
        <p:snd r:embed="rId13" name="chimes.wav"/>
      </p:stSnd>
    </p:sndAc>
  </p:transition>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4793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3429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6858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0287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3716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微软雅黑" panose="020B0503020204020204" pitchFamily="34" charset="-122"/>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微软雅黑" panose="020B0503020204020204" pitchFamily="34" charset="-122"/>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679582A-61E8-41F7-B3D4-6C311C24BE5A}"/>
              </a:ext>
            </a:extLst>
          </p:cNvPr>
          <p:cNvSpPr>
            <a:spLocks noGrp="1" noChangeArrowheads="1"/>
          </p:cNvSpPr>
          <p:nvPr>
            <p:ph type="title"/>
          </p:nvPr>
        </p:nvSpPr>
        <p:spPr bwMode="auto">
          <a:xfrm>
            <a:off x="766233" y="304801"/>
            <a:ext cx="10668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3B7E690-8C30-4743-83BE-21624CDC6845}"/>
              </a:ext>
            </a:extLst>
          </p:cNvPr>
          <p:cNvSpPr>
            <a:spLocks noGrp="1" noChangeArrowheads="1"/>
          </p:cNvSpPr>
          <p:nvPr>
            <p:ph type="body" idx="1"/>
          </p:nvPr>
        </p:nvSpPr>
        <p:spPr bwMode="auto">
          <a:xfrm>
            <a:off x="755651" y="1752600"/>
            <a:ext cx="10668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B67EEF02-0C9F-461F-BF93-F6115E8E4F1B}"/>
              </a:ext>
            </a:extLst>
          </p:cNvPr>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800"/>
          </a:p>
        </p:txBody>
      </p:sp>
      <p:sp>
        <p:nvSpPr>
          <p:cNvPr id="1029" name="Line 5">
            <a:extLst>
              <a:ext uri="{FF2B5EF4-FFF2-40B4-BE49-F238E27FC236}">
                <a16:creationId xmlns:a16="http://schemas.microsoft.com/office/drawing/2014/main" id="{B5A49FE6-2389-4FF4-BBF4-D1C4EC52B5B3}"/>
              </a:ext>
            </a:extLst>
          </p:cNvPr>
          <p:cNvSpPr>
            <a:spLocks noChangeShapeType="1"/>
          </p:cNvSpPr>
          <p:nvPr/>
        </p:nvSpPr>
        <p:spPr bwMode="auto">
          <a:xfrm flipV="1">
            <a:off x="812800" y="6172200"/>
            <a:ext cx="105664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411654" name="Rectangle 6">
            <a:extLst>
              <a:ext uri="{FF2B5EF4-FFF2-40B4-BE49-F238E27FC236}">
                <a16:creationId xmlns:a16="http://schemas.microsoft.com/office/drawing/2014/main" id="{A8E49F94-8355-4A62-A096-46EF713DBC54}"/>
              </a:ext>
            </a:extLst>
          </p:cNvPr>
          <p:cNvSpPr>
            <a:spLocks noGrp="1" noChangeArrowheads="1"/>
          </p:cNvSpPr>
          <p:nvPr>
            <p:ph type="dt" sz="half" idx="2"/>
          </p:nvPr>
        </p:nvSpPr>
        <p:spPr bwMode="auto">
          <a:xfrm>
            <a:off x="8128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11655" name="Rectangle 7">
            <a:extLst>
              <a:ext uri="{FF2B5EF4-FFF2-40B4-BE49-F238E27FC236}">
                <a16:creationId xmlns:a16="http://schemas.microsoft.com/office/drawing/2014/main" id="{00DCDCF3-5A95-4018-957D-838EA9E26ABB}"/>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endParaRPr lang="en-US" altLang="zh-CN"/>
          </a:p>
        </p:txBody>
      </p:sp>
      <p:sp>
        <p:nvSpPr>
          <p:cNvPr id="411656" name="Rectangle 8">
            <a:extLst>
              <a:ext uri="{FF2B5EF4-FFF2-40B4-BE49-F238E27FC236}">
                <a16:creationId xmlns:a16="http://schemas.microsoft.com/office/drawing/2014/main" id="{965B597C-F681-4DDC-9ADD-8056A1883F2F}"/>
              </a:ext>
            </a:extLst>
          </p:cNvPr>
          <p:cNvSpPr>
            <a:spLocks noGrp="1" noChangeArrowheads="1"/>
          </p:cNvSpPr>
          <p:nvPr>
            <p:ph type="sldNum" sz="quarter" idx="4"/>
          </p:nvPr>
        </p:nvSpPr>
        <p:spPr bwMode="auto">
          <a:xfrm>
            <a:off x="8737600" y="6245225"/>
            <a:ext cx="2641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2B4556F-D844-46A7-8385-8EF60B375B04}" type="slidenum">
              <a:rPr lang="en-US" altLang="zh-CN"/>
              <a:pPr>
                <a:defRPr/>
              </a:pPr>
              <a:t>‹#›</a:t>
            </a:fld>
            <a:endParaRPr lang="en-US" altLang="zh-CN"/>
          </a:p>
        </p:txBody>
      </p:sp>
    </p:spTree>
    <p:extLst>
      <p:ext uri="{BB962C8B-B14F-4D97-AF65-F5344CB8AC3E}">
        <p14:creationId xmlns:p14="http://schemas.microsoft.com/office/powerpoint/2010/main" val="57357654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ransition>
    <p:push/>
    <p:sndAc>
      <p:stSnd>
        <p:snd r:embed="rId15" name="chimes.wav"/>
      </p:stSnd>
    </p:sndAc>
  </p:transition>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3365560233"/>
      </p:ext>
    </p:extLst>
  </p:cSld>
  <p:clrMap bg1="lt1" tx1="dk1" bg2="lt2" tx2="dk2" accent1="accent1" accent2="accent2" accent3="accent3" accent4="accent4" accent5="accent5" accent6="accent6" hlink="hlink" folHlink="folHlink"/>
  <p:sldLayoutIdLst>
    <p:sldLayoutId id="2147483698" r:id="rId1"/>
  </p:sldLayoutIdLst>
  <p:transition advTm="2000">
    <p:wedge/>
  </p:transition>
  <p:txStyles>
    <p:titleStyle>
      <a:lvl1pPr algn="l" defTabSz="685800" rtl="0" eaLnBrk="0" fontAlgn="base" hangingPunct="0">
        <a:spcBef>
          <a:spcPct val="0"/>
        </a:spcBef>
        <a:spcAft>
          <a:spcPct val="0"/>
        </a:spcAft>
        <a:defRPr sz="2700" b="1" kern="1200" spc="225">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750"/>
        </a:spcAft>
        <a:buFont typeface="Arial" panose="020B0604020202020204" pitchFamily="34" charset="0"/>
        <a:buChar char="●"/>
        <a:defRPr sz="1300" kern="1200" spc="113">
          <a:solidFill>
            <a:srgbClr val="595959"/>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20000"/>
        </a:lnSpc>
        <a:spcBef>
          <a:spcPct val="0"/>
        </a:spcBef>
        <a:spcAft>
          <a:spcPts val="450"/>
        </a:spcAft>
        <a:buFont typeface="Arial" panose="020B0604020202020204" pitchFamily="34" charset="0"/>
        <a:buChar char="●"/>
        <a:tabLst>
          <a:tab pos="1206500" algn="l"/>
        </a:tabLst>
        <a:defRPr sz="1200" kern="1200" spc="113">
          <a:solidFill>
            <a:srgbClr val="595959"/>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20000"/>
        </a:lnSpc>
        <a:spcBef>
          <a:spcPct val="0"/>
        </a:spcBef>
        <a:spcAft>
          <a:spcPts val="450"/>
        </a:spcAft>
        <a:buFont typeface="Arial" panose="020B0604020202020204" pitchFamily="34" charset="0"/>
        <a:buChar char="●"/>
        <a:defRPr sz="1200" kern="1200" spc="113">
          <a:solidFill>
            <a:srgbClr val="595959"/>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20000"/>
        </a:lnSpc>
        <a:spcBef>
          <a:spcPct val="0"/>
        </a:spcBef>
        <a:spcAft>
          <a:spcPts val="225"/>
        </a:spcAft>
        <a:buFont typeface="Wingdings" panose="05000000000000000000" pitchFamily="2" charset="2"/>
        <a:buChar char=""/>
        <a:defRPr sz="1000" kern="1200" spc="113">
          <a:solidFill>
            <a:srgbClr val="595959"/>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20000"/>
        </a:lnSpc>
        <a:spcBef>
          <a:spcPct val="0"/>
        </a:spcBef>
        <a:spcAft>
          <a:spcPts val="225"/>
        </a:spcAft>
        <a:buFont typeface="Arial" panose="020B0604020202020204" pitchFamily="34" charset="0"/>
        <a:buChar char="•"/>
        <a:defRPr sz="1000" kern="1200" spc="113">
          <a:solidFill>
            <a:srgbClr val="595959"/>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4"/>
    </p:custDataLst>
    <p:extLst>
      <p:ext uri="{BB962C8B-B14F-4D97-AF65-F5344CB8AC3E}">
        <p14:creationId xmlns:p14="http://schemas.microsoft.com/office/powerpoint/2010/main" val="3157198134"/>
      </p:ext>
    </p:extLst>
  </p:cSld>
  <p:clrMap bg1="lt1" tx1="dk1" bg2="lt2" tx2="dk2" accent1="accent1" accent2="accent2" accent3="accent3" accent4="accent4" accent5="accent5" accent6="accent6" hlink="hlink" folHlink="folHlink"/>
  <p:sldLayoutIdLst>
    <p:sldLayoutId id="2147483700" r:id="rId1"/>
    <p:sldLayoutId id="2147483701" r:id="rId2"/>
  </p:sldLayoutIdLst>
  <p:transition advTm="2000">
    <p:wedge/>
  </p:transition>
  <p:txStyles>
    <p:titleStyle>
      <a:lvl1pPr algn="l" defTabSz="685800" rtl="0" eaLnBrk="0" fontAlgn="base" hangingPunct="0">
        <a:spcBef>
          <a:spcPct val="0"/>
        </a:spcBef>
        <a:spcAft>
          <a:spcPct val="0"/>
        </a:spcAft>
        <a:defRPr sz="2700" b="1" kern="1200" spc="225">
          <a:solidFill>
            <a:srgbClr val="262626"/>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sz="2700" b="1">
          <a:solidFill>
            <a:srgbClr val="262626"/>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sz="2700" b="1">
          <a:solidFill>
            <a:srgbClr val="262626"/>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750"/>
        </a:spcAft>
        <a:buFont typeface="Arial" panose="020B0604020202020204" pitchFamily="34" charset="0"/>
        <a:buChar char="●"/>
        <a:defRPr sz="1300" kern="1200" spc="113">
          <a:solidFill>
            <a:srgbClr val="595959"/>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20000"/>
        </a:lnSpc>
        <a:spcBef>
          <a:spcPct val="0"/>
        </a:spcBef>
        <a:spcAft>
          <a:spcPts val="450"/>
        </a:spcAft>
        <a:buFont typeface="Arial" panose="020B0604020202020204" pitchFamily="34" charset="0"/>
        <a:buChar char="●"/>
        <a:tabLst>
          <a:tab pos="1206500" algn="l"/>
        </a:tabLst>
        <a:defRPr sz="1200" kern="1200" spc="113">
          <a:solidFill>
            <a:srgbClr val="595959"/>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20000"/>
        </a:lnSpc>
        <a:spcBef>
          <a:spcPct val="0"/>
        </a:spcBef>
        <a:spcAft>
          <a:spcPts val="450"/>
        </a:spcAft>
        <a:buFont typeface="Arial" panose="020B0604020202020204" pitchFamily="34" charset="0"/>
        <a:buChar char="●"/>
        <a:defRPr sz="1200" kern="1200" spc="113">
          <a:solidFill>
            <a:srgbClr val="595959"/>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20000"/>
        </a:lnSpc>
        <a:spcBef>
          <a:spcPct val="0"/>
        </a:spcBef>
        <a:spcAft>
          <a:spcPts val="225"/>
        </a:spcAft>
        <a:buFont typeface="Wingdings" panose="05000000000000000000" pitchFamily="2" charset="2"/>
        <a:buChar char=""/>
        <a:defRPr sz="1000" kern="1200" spc="113">
          <a:solidFill>
            <a:srgbClr val="595959"/>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20000"/>
        </a:lnSpc>
        <a:spcBef>
          <a:spcPct val="0"/>
        </a:spcBef>
        <a:spcAft>
          <a:spcPts val="225"/>
        </a:spcAft>
        <a:buFont typeface="Arial" panose="020B0604020202020204" pitchFamily="34" charset="0"/>
        <a:buChar char="•"/>
        <a:defRPr sz="1000" kern="1200" spc="113">
          <a:solidFill>
            <a:srgbClr val="595959"/>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5983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3429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6858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0287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3716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微软雅黑" panose="020B0503020204020204" pitchFamily="34" charset="-122"/>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微软雅黑" panose="020B0503020204020204" pitchFamily="34" charset="-122"/>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EEE26E-339E-499E-AFC8-1FAE8CCE07D4}"/>
              </a:ext>
            </a:extLst>
          </p:cNvPr>
          <p:cNvSpPr>
            <a:spLocks noGrp="1" noChangeArrowheads="1"/>
          </p:cNvSpPr>
          <p:nvPr>
            <p:ph type="dt" sz="half" idx="2"/>
          </p:nvPr>
        </p:nvSpPr>
        <p:spPr bwMode="auto">
          <a:xfrm>
            <a:off x="609600" y="6248400"/>
            <a:ext cx="2844800" cy="457200"/>
          </a:xfrm>
          <a:prstGeom prst="rect">
            <a:avLst/>
          </a:prstGeom>
          <a:noFill/>
          <a:ln>
            <a:noFill/>
          </a:ln>
          <a:effectLst/>
        </p:spPr>
        <p:txBody>
          <a:bodyPr vert="horz" wrap="square" lIns="91440" tIns="45720" rIns="91440" bIns="45720" numCol="1" anchor="t" anchorCtr="0" compatLnSpc="1"/>
          <a:lstStyle>
            <a:lvl1pPr algn="l"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7" name="Rectangle 3">
            <a:extLst>
              <a:ext uri="{FF2B5EF4-FFF2-40B4-BE49-F238E27FC236}">
                <a16:creationId xmlns:a16="http://schemas.microsoft.com/office/drawing/2014/main" id="{C4E41AF4-A5A6-4E73-8D2A-118E2FE80472}"/>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8" name="Rectangle 4">
            <a:extLst>
              <a:ext uri="{FF2B5EF4-FFF2-40B4-BE49-F238E27FC236}">
                <a16:creationId xmlns:a16="http://schemas.microsoft.com/office/drawing/2014/main" id="{9D0C9393-E834-481F-8BB2-F180E4A8A34F}"/>
              </a:ext>
            </a:extLst>
          </p:cNvPr>
          <p:cNvSpPr>
            <a:spLocks noGrp="1" noChangeArrowheads="1"/>
          </p:cNvSpPr>
          <p:nvPr>
            <p:ph type="sldNum" sz="quarter" idx="4"/>
          </p:nvPr>
        </p:nvSpPr>
        <p:spPr bwMode="auto">
          <a:xfrm>
            <a:off x="6807200" y="6400800"/>
            <a:ext cx="49784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600" b="0">
                <a:solidFill>
                  <a:srgbClr val="0000FF"/>
                </a:solidFill>
                <a:effectLst>
                  <a:outerShdw blurRad="38100" dist="38100" dir="2700000" algn="tl">
                    <a:srgbClr val="000000"/>
                  </a:outerShdw>
                </a:effectLst>
                <a:latin typeface="+mn-lt"/>
                <a:ea typeface="+mj-ea"/>
              </a:defRPr>
            </a:lvl1pPr>
          </a:lstStyle>
          <a:p>
            <a:pPr>
              <a:defRPr/>
            </a:pPr>
            <a:endParaRPr lang="zh-CN" altLang="zh-CN"/>
          </a:p>
        </p:txBody>
      </p:sp>
      <p:pic>
        <p:nvPicPr>
          <p:cNvPr id="4101" name="Picture 5">
            <a:extLst>
              <a:ext uri="{FF2B5EF4-FFF2-40B4-BE49-F238E27FC236}">
                <a16:creationId xmlns:a16="http://schemas.microsoft.com/office/drawing/2014/main" id="{F1E4F457-6998-41B5-9C40-4424C532A5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05BA51EF-7F79-4AE0-ADE4-F13E1C36445F}"/>
              </a:ext>
            </a:extLst>
          </p:cNvPr>
          <p:cNvSpPr>
            <a:spLocks noGrp="1" noChangeArrowheads="1"/>
          </p:cNvSpPr>
          <p:nvPr>
            <p:ph type="title"/>
          </p:nvPr>
        </p:nvSpPr>
        <p:spPr bwMode="auto">
          <a:xfrm>
            <a:off x="304800" y="838200"/>
            <a:ext cx="11887200" cy="914400"/>
          </a:xfrm>
          <a:prstGeom prst="rect">
            <a:avLst/>
          </a:prstGeom>
          <a:noFill/>
          <a:ln>
            <a:noFill/>
          </a:ln>
          <a:effectLst/>
        </p:spPr>
        <p:txBody>
          <a:bodyPr vert="horz" wrap="square" lIns="91440" tIns="45720" rIns="91440" bIns="45720" numCol="1" anchor="ctr" anchorCtr="0" compatLnSpc="1"/>
          <a:lstStyle/>
          <a:p>
            <a:pPr lvl="0"/>
            <a:r>
              <a:rPr lang="zh-CN" altLang="zh-CN" noProof="1"/>
              <a:t>单击此处编辑母版标题样式</a:t>
            </a:r>
          </a:p>
        </p:txBody>
      </p:sp>
      <p:sp>
        <p:nvSpPr>
          <p:cNvPr id="4103" name="Rectangle 7">
            <a:extLst>
              <a:ext uri="{FF2B5EF4-FFF2-40B4-BE49-F238E27FC236}">
                <a16:creationId xmlns:a16="http://schemas.microsoft.com/office/drawing/2014/main" id="{64842EEC-D695-434E-853E-A5B00313B710}"/>
              </a:ext>
            </a:extLst>
          </p:cNvPr>
          <p:cNvSpPr>
            <a:spLocks noGrp="1" noChangeArrowheads="1"/>
          </p:cNvSpPr>
          <p:nvPr>
            <p:ph type="body" idx="4294967295"/>
          </p:nvPr>
        </p:nvSpPr>
        <p:spPr bwMode="auto">
          <a:xfrm>
            <a:off x="1016000" y="1981200"/>
            <a:ext cx="10261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p:txBody>
      </p:sp>
    </p:spTree>
    <p:extLst>
      <p:ext uri="{BB962C8B-B14F-4D97-AF65-F5344CB8AC3E}">
        <p14:creationId xmlns:p14="http://schemas.microsoft.com/office/powerpoint/2010/main" val="2064245215"/>
      </p:ext>
    </p:extLst>
  </p:cSld>
  <p:clrMap bg1="dk2" tx1="lt1" bg2="dk1"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
        <a:defRPr sz="2800" b="1">
          <a:solidFill>
            <a:srgbClr val="6633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a:solidFill>
            <a:srgbClr val="3333CC"/>
          </a:solidFill>
          <a:effectLst>
            <a:outerShdw blurRad="38100" dist="38100" dir="2700000" algn="tl">
              <a:srgbClr val="000000"/>
            </a:outerShdw>
          </a:effectLst>
          <a:latin typeface="+mn-lt"/>
          <a:ea typeface="+mj-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j-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169A295-5E7A-4124-800B-806A0C784518}"/>
              </a:ext>
            </a:extLst>
          </p:cNvPr>
          <p:cNvSpPr>
            <a:spLocks noGrp="1" noChangeArrowheads="1"/>
          </p:cNvSpPr>
          <p:nvPr>
            <p:ph type="dt" sz="half" idx="2"/>
          </p:nvPr>
        </p:nvSpPr>
        <p:spPr bwMode="auto">
          <a:xfrm>
            <a:off x="609600" y="6248400"/>
            <a:ext cx="2844800" cy="457200"/>
          </a:xfrm>
          <a:prstGeom prst="rect">
            <a:avLst/>
          </a:prstGeom>
          <a:noFill/>
          <a:ln>
            <a:noFill/>
          </a:ln>
          <a:effectLst/>
        </p:spPr>
        <p:txBody>
          <a:bodyPr vert="horz" wrap="square" lIns="91440" tIns="45720" rIns="91440" bIns="45720" numCol="1" anchor="t" anchorCtr="0" compatLnSpc="1"/>
          <a:lstStyle>
            <a:lvl1pPr algn="l"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7" name="Rectangle 3">
            <a:extLst>
              <a:ext uri="{FF2B5EF4-FFF2-40B4-BE49-F238E27FC236}">
                <a16:creationId xmlns:a16="http://schemas.microsoft.com/office/drawing/2014/main" id="{A0F90FB6-8223-417A-95D5-246C47D9F469}"/>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b="0">
                <a:solidFill>
                  <a:srgbClr val="FFFFFF"/>
                </a:solidFill>
                <a:effectLst>
                  <a:outerShdw blurRad="38100" dist="38100" dir="2700000" algn="tl">
                    <a:srgbClr val="000000"/>
                  </a:outerShdw>
                </a:effectLst>
                <a:latin typeface="+mn-lt"/>
                <a:ea typeface="+mj-ea"/>
              </a:defRPr>
            </a:lvl1pPr>
          </a:lstStyle>
          <a:p>
            <a:pPr>
              <a:defRPr/>
            </a:pPr>
            <a:endParaRPr lang="zh-CN" altLang="zh-CN"/>
          </a:p>
        </p:txBody>
      </p:sp>
      <p:sp>
        <p:nvSpPr>
          <p:cNvPr id="1028" name="Rectangle 4">
            <a:extLst>
              <a:ext uri="{FF2B5EF4-FFF2-40B4-BE49-F238E27FC236}">
                <a16:creationId xmlns:a16="http://schemas.microsoft.com/office/drawing/2014/main" id="{3D979C78-005E-4C33-B29A-F725901DC468}"/>
              </a:ext>
            </a:extLst>
          </p:cNvPr>
          <p:cNvSpPr>
            <a:spLocks noGrp="1" noChangeArrowheads="1"/>
          </p:cNvSpPr>
          <p:nvPr>
            <p:ph type="sldNum" sz="quarter" idx="4"/>
          </p:nvPr>
        </p:nvSpPr>
        <p:spPr bwMode="auto">
          <a:xfrm>
            <a:off x="6807200" y="6400800"/>
            <a:ext cx="49784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600" b="0">
                <a:solidFill>
                  <a:srgbClr val="0000FF"/>
                </a:solidFill>
                <a:effectLst>
                  <a:outerShdw blurRad="38100" dist="38100" dir="2700000" algn="tl">
                    <a:srgbClr val="000000"/>
                  </a:outerShdw>
                </a:effectLst>
                <a:latin typeface="+mn-lt"/>
                <a:ea typeface="+mj-ea"/>
              </a:defRPr>
            </a:lvl1pPr>
          </a:lstStyle>
          <a:p>
            <a:pPr>
              <a:defRPr/>
            </a:pPr>
            <a:endParaRPr lang="zh-CN" altLang="zh-CN"/>
          </a:p>
        </p:txBody>
      </p:sp>
      <p:pic>
        <p:nvPicPr>
          <p:cNvPr id="5125" name="Picture 5">
            <a:extLst>
              <a:ext uri="{FF2B5EF4-FFF2-40B4-BE49-F238E27FC236}">
                <a16:creationId xmlns:a16="http://schemas.microsoft.com/office/drawing/2014/main" id="{CF06E983-E518-483D-B7A2-8BEA35C320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7AAC169E-4534-4EA6-BA93-7BF87F487505}"/>
              </a:ext>
            </a:extLst>
          </p:cNvPr>
          <p:cNvSpPr>
            <a:spLocks noGrp="1" noChangeArrowheads="1"/>
          </p:cNvSpPr>
          <p:nvPr>
            <p:ph type="title"/>
          </p:nvPr>
        </p:nvSpPr>
        <p:spPr bwMode="auto">
          <a:xfrm>
            <a:off x="304800" y="838200"/>
            <a:ext cx="11887200" cy="914400"/>
          </a:xfrm>
          <a:prstGeom prst="rect">
            <a:avLst/>
          </a:prstGeom>
          <a:noFill/>
          <a:ln>
            <a:noFill/>
          </a:ln>
          <a:effectLst/>
        </p:spPr>
        <p:txBody>
          <a:bodyPr vert="horz" wrap="square" lIns="91440" tIns="45720" rIns="91440" bIns="45720" numCol="1" anchor="ctr" anchorCtr="0" compatLnSpc="1"/>
          <a:lstStyle/>
          <a:p>
            <a:pPr lvl="0"/>
            <a:r>
              <a:rPr lang="zh-CN" altLang="zh-CN" noProof="1"/>
              <a:t>单击此处编辑母版标题样式</a:t>
            </a:r>
          </a:p>
        </p:txBody>
      </p:sp>
      <p:sp>
        <p:nvSpPr>
          <p:cNvPr id="5127" name="Rectangle 7">
            <a:extLst>
              <a:ext uri="{FF2B5EF4-FFF2-40B4-BE49-F238E27FC236}">
                <a16:creationId xmlns:a16="http://schemas.microsoft.com/office/drawing/2014/main" id="{42707311-7F7F-4A40-9D6A-02A0C8ABBBF0}"/>
              </a:ext>
            </a:extLst>
          </p:cNvPr>
          <p:cNvSpPr>
            <a:spLocks noGrp="1" noChangeArrowheads="1"/>
          </p:cNvSpPr>
          <p:nvPr>
            <p:ph type="body" idx="4294967295"/>
          </p:nvPr>
        </p:nvSpPr>
        <p:spPr bwMode="auto">
          <a:xfrm>
            <a:off x="1016000" y="1981200"/>
            <a:ext cx="10261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p:txBody>
      </p:sp>
    </p:spTree>
    <p:extLst>
      <p:ext uri="{BB962C8B-B14F-4D97-AF65-F5344CB8AC3E}">
        <p14:creationId xmlns:p14="http://schemas.microsoft.com/office/powerpoint/2010/main" val="188883240"/>
      </p:ext>
    </p:extLst>
  </p:cSld>
  <p:clrMap bg1="dk2" tx1="lt1" bg2="dk1"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600" b="1">
          <a:solidFill>
            <a:schemeClr val="hlink"/>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
        <a:defRPr sz="2800" b="1">
          <a:solidFill>
            <a:srgbClr val="6633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a:solidFill>
            <a:srgbClr val="3333CC"/>
          </a:solidFill>
          <a:effectLst>
            <a:outerShdw blurRad="38100" dist="38100" dir="2700000" algn="tl">
              <a:srgbClr val="000000"/>
            </a:outerShdw>
          </a:effectLst>
          <a:latin typeface="+mn-lt"/>
          <a:ea typeface="+mj-ea"/>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j-ea"/>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3.xml"/><Relationship Id="rId1" Type="http://schemas.openxmlformats.org/officeDocument/2006/relationships/tags" Target="../tags/tag4.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105.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1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11.png"/></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audio" Target="../media/audio1.wav"/><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16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5.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22.png"/><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121.wmf"/><Relationship Id="rId5" Type="http://schemas.openxmlformats.org/officeDocument/2006/relationships/oleObject" Target="../embeddings/oleObject2.bin"/><Relationship Id="rId4" Type="http://schemas.openxmlformats.org/officeDocument/2006/relationships/image" Target="../media/image120.wmf"/></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121.wmf"/><Relationship Id="rId5" Type="http://schemas.openxmlformats.org/officeDocument/2006/relationships/oleObject" Target="../embeddings/oleObject4.bin"/><Relationship Id="rId4" Type="http://schemas.openxmlformats.org/officeDocument/2006/relationships/image" Target="../media/image120.wmf"/></Relationships>
</file>

<file path=ppt/slides/_rels/slide17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audio" Target="../media/audio1.wav"/><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1.xml"/></Relationships>
</file>

<file path=ppt/slides/_rels/slide1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19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1.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tags" Target="../tags/tag79.xml"/><Relationship Id="rId1" Type="http://schemas.openxmlformats.org/officeDocument/2006/relationships/tags" Target="../tags/tag78.xml"/></Relationships>
</file>

<file path=ppt/slides/_rels/slide19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audio" Target="../media/audio1.wav"/><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microsoft.com/office/2007/relationships/hdphoto" Target="../media/hdphoto7.wdp"/></Relationships>
</file>

<file path=ppt/slides/_rels/slide21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144.jpeg"/><Relationship Id="rId4" Type="http://schemas.openxmlformats.org/officeDocument/2006/relationships/image" Target="../media/image143.jpeg"/></Relationships>
</file>

<file path=ppt/slides/_rels/slide21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146.jpe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2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xml"/><Relationship Id="rId1" Type="http://schemas.openxmlformats.org/officeDocument/2006/relationships/tags" Target="../tags/tag80.xml"/><Relationship Id="rId5" Type="http://schemas.microsoft.com/office/2007/relationships/hdphoto" Target="../media/hdphoto8.wdp"/><Relationship Id="rId4" Type="http://schemas.openxmlformats.org/officeDocument/2006/relationships/image" Target="../media/image156.png"/></Relationships>
</file>

<file path=ppt/slides/_rels/slide22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50.xml"/><Relationship Id="rId1" Type="http://schemas.openxmlformats.org/officeDocument/2006/relationships/slideLayout" Target="../slideLayouts/slideLayout3.xml"/><Relationship Id="rId5" Type="http://schemas.openxmlformats.org/officeDocument/2006/relationships/image" Target="../media/image159.jpeg"/><Relationship Id="rId4" Type="http://schemas.openxmlformats.org/officeDocument/2006/relationships/image" Target="../media/image158.jpe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notesSlide" Target="../notesSlides/notesSlide16.xml"/><Relationship Id="rId2" Type="http://schemas.openxmlformats.org/officeDocument/2006/relationships/tags" Target="../tags/tag6.xml"/><Relationship Id="rId16"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notesSlide" Target="../notesSlides/notesSlide155.xml"/><Relationship Id="rId7" Type="http://schemas.openxmlformats.org/officeDocument/2006/relationships/image" Target="../media/image166.png"/><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1.xml"/><Relationship Id="rId1" Type="http://schemas.openxmlformats.org/officeDocument/2006/relationships/tags" Target="../tags/tag84.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1.xml"/><Relationship Id="rId1" Type="http://schemas.openxmlformats.org/officeDocument/2006/relationships/tags" Target="../tags/tag20.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9.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0.jpeg"/><Relationship Id="rId5" Type="http://schemas.openxmlformats.org/officeDocument/2006/relationships/image" Target="../media/image24.png"/><Relationship Id="rId4" Type="http://schemas.openxmlformats.org/officeDocument/2006/relationships/slide" Target="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9.xml"/><Relationship Id="rId5" Type="http://schemas.openxmlformats.org/officeDocument/2006/relationships/image" Target="../media/image33.jpe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jpe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4.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4.png"/><Relationship Id="rId5" Type="http://schemas.openxmlformats.org/officeDocument/2006/relationships/image" Target="../media/image44.jpeg"/><Relationship Id="rId4"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5.jpe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6.jpeg"/><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6.jpeg"/><Relationship Id="rId5" Type="http://schemas.openxmlformats.org/officeDocument/2006/relationships/image" Target="../media/image24.png"/><Relationship Id="rId4"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tags" Target="../tags/tag50.xml"/><Relationship Id="rId7" Type="http://schemas.openxmlformats.org/officeDocument/2006/relationships/notesSlide" Target="../notesSlides/notesSlide24.xml"/><Relationship Id="rId12" Type="http://schemas.openxmlformats.org/officeDocument/2006/relationships/image" Target="../media/image50.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0.xml"/><Relationship Id="rId11" Type="http://schemas.openxmlformats.org/officeDocument/2006/relationships/image" Target="../media/image49.png"/><Relationship Id="rId5" Type="http://schemas.openxmlformats.org/officeDocument/2006/relationships/tags" Target="../tags/tag52.xml"/><Relationship Id="rId10" Type="http://schemas.openxmlformats.org/officeDocument/2006/relationships/image" Target="../media/image48.jpeg"/><Relationship Id="rId4" Type="http://schemas.openxmlformats.org/officeDocument/2006/relationships/tags" Target="../tags/tag51.xml"/><Relationship Id="rId9" Type="http://schemas.openxmlformats.org/officeDocument/2006/relationships/image" Target="../media/image47.jpeg"/><Relationship Id="rId1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53.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0.xml"/><Relationship Id="rId1"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4.png"/><Relationship Id="rId5" Type="http://schemas.openxmlformats.org/officeDocument/2006/relationships/image" Target="../media/image53.jpe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57.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58.xml"/><Relationship Id="rId6" Type="http://schemas.openxmlformats.org/officeDocument/2006/relationships/image" Target="../media/image55.jfif"/><Relationship Id="rId5" Type="http://schemas.openxmlformats.org/officeDocument/2006/relationships/image" Target="../media/image54.jpe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Layout" Target="../slideLayouts/slideLayout51.xml"/><Relationship Id="rId7" Type="http://schemas.openxmlformats.org/officeDocument/2006/relationships/slide" Target="slide56.xml"/><Relationship Id="rId12" Type="http://schemas.openxmlformats.org/officeDocument/2006/relationships/image" Target="../media/image2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 Target="slide49.xml"/><Relationship Id="rId11" Type="http://schemas.openxmlformats.org/officeDocument/2006/relationships/image" Target="../media/image57.jpeg"/><Relationship Id="rId5" Type="http://schemas.openxmlformats.org/officeDocument/2006/relationships/slide" Target="slide63.xml"/><Relationship Id="rId10" Type="http://schemas.openxmlformats.org/officeDocument/2006/relationships/image" Target="../media/image56.jpeg"/><Relationship Id="rId4" Type="http://schemas.openxmlformats.org/officeDocument/2006/relationships/notesSlide" Target="../notesSlides/notesSlide28.xml"/><Relationship Id="rId9" Type="http://schemas.openxmlformats.org/officeDocument/2006/relationships/slide" Target="slide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0.xml"/><Relationship Id="rId1" Type="http://schemas.openxmlformats.org/officeDocument/2006/relationships/tags" Target="../tags/tag61.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55.xml"/><Relationship Id="rId1" Type="http://schemas.openxmlformats.org/officeDocument/2006/relationships/tags" Target="../tags/tag6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55.xml"/><Relationship Id="rId1" Type="http://schemas.openxmlformats.org/officeDocument/2006/relationships/tags" Target="../tags/tag63.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5.xml"/><Relationship Id="rId1" Type="http://schemas.openxmlformats.org/officeDocument/2006/relationships/tags" Target="../tags/tag64.xml"/></Relationships>
</file>

<file path=ppt/slides/_rels/slide5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30.xml"/><Relationship Id="rId7" Type="http://schemas.openxmlformats.org/officeDocument/2006/relationships/diagramColors" Target="../diagrams/colors6.xml"/><Relationship Id="rId2" Type="http://schemas.openxmlformats.org/officeDocument/2006/relationships/slideLayout" Target="../slideLayouts/slideLayout55.xml"/><Relationship Id="rId1" Type="http://schemas.openxmlformats.org/officeDocument/2006/relationships/tags" Target="../tags/tag6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5.xml"/><Relationship Id="rId1" Type="http://schemas.openxmlformats.org/officeDocument/2006/relationships/tags" Target="../tags/tag66.xml"/><Relationship Id="rId5" Type="http://schemas.openxmlformats.org/officeDocument/2006/relationships/image" Target="../media/image24.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5.xml"/><Relationship Id="rId1" Type="http://schemas.openxmlformats.org/officeDocument/2006/relationships/tags" Target="../tags/tag67.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5.xml"/><Relationship Id="rId1" Type="http://schemas.openxmlformats.org/officeDocument/2006/relationships/tags" Target="../tags/tag70.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3.xml"/><Relationship Id="rId1" Type="http://schemas.openxmlformats.org/officeDocument/2006/relationships/tags" Target="../tags/tag7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3.xml"/><Relationship Id="rId1" Type="http://schemas.openxmlformats.org/officeDocument/2006/relationships/tags" Target="../tags/tag7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6.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2.wdp"/></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microsoft.com/office/2007/relationships/hdphoto" Target="../media/hdphoto3.wdp"/><Relationship Id="rId12"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microsoft.com/office/2007/relationships/hdphoto" Target="../media/hdphoto6.wdp"/></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9.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02132" y="3490640"/>
            <a:ext cx="4698723" cy="769441"/>
          </a:xfrm>
          <a:prstGeom prst="rect">
            <a:avLst/>
          </a:prstGeom>
        </p:spPr>
        <p:txBody>
          <a:bodyPr wrap="none">
            <a:spAutoFit/>
          </a:bodyPr>
          <a:lstStyle/>
          <a:p>
            <a:pPr algn="ctr"/>
            <a:r>
              <a:rPr lang="zh-CN" altLang="zh-CN" sz="4400" b="1" kern="100" dirty="0">
                <a:effectLst/>
                <a:latin typeface="Times New Roman" panose="02020603050405020304" pitchFamily="18" charset="0"/>
                <a:ea typeface="华文中宋" panose="02010600040101010101" pitchFamily="2" charset="-122"/>
                <a:cs typeface="Times New Roman" panose="02020603050405020304" pitchFamily="18" charset="0"/>
              </a:rPr>
              <a:t>资本主义论（上）</a:t>
            </a:r>
            <a:endPar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8" name="矩形 7"/>
          <p:cNvSpPr/>
          <p:nvPr/>
        </p:nvSpPr>
        <p:spPr>
          <a:xfrm>
            <a:off x="5087260" y="2496522"/>
            <a:ext cx="2017480" cy="646331"/>
          </a:xfrm>
          <a:prstGeom prst="rect">
            <a:avLst/>
          </a:prstGeom>
        </p:spPr>
        <p:txBody>
          <a:bodyPr wrap="square">
            <a:spAutoFit/>
          </a:bodyPr>
          <a:lstStyle/>
          <a:p>
            <a:pPr algn="ctr"/>
            <a:r>
              <a:rPr lang="zh-CN" altLang="zh-CN" sz="3600" b="1" dirty="0">
                <a:solidFill>
                  <a:schemeClr val="tx1">
                    <a:lumMod val="85000"/>
                    <a:lumOff val="15000"/>
                  </a:schemeClr>
                </a:solidFill>
                <a:latin typeface="微软雅黑" panose="020B0503020204020204" charset="-122"/>
                <a:ea typeface="微软雅黑" panose="020B0503020204020204" charset="-122"/>
              </a:rPr>
              <a:t>专题五</a:t>
            </a:r>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cxnSp>
        <p:nvCxnSpPr>
          <p:cNvPr id="9" name="直接连接符 8"/>
          <p:cNvCxnSpPr/>
          <p:nvPr/>
        </p:nvCxnSpPr>
        <p:spPr>
          <a:xfrm>
            <a:off x="5128405" y="3316746"/>
            <a:ext cx="1935190" cy="0"/>
          </a:xfrm>
          <a:prstGeom prst="line">
            <a:avLst/>
          </a:prstGeom>
          <a:ln w="2222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250"/>
                                        <p:tgtEl>
                                          <p:spTgt spid="9"/>
                                        </p:tgtEl>
                                      </p:cBhvr>
                                    </p:animEffect>
                                  </p:childTnLst>
                                </p:cTn>
                              </p:par>
                            </p:childTnLst>
                          </p:cTn>
                        </p:par>
                        <p:par>
                          <p:cTn id="11" fill="hold">
                            <p:stCondLst>
                              <p:cond delay="5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flipH="1">
            <a:off x="0" y="3110515"/>
            <a:ext cx="12192000" cy="3101642"/>
            <a:chOff x="-1" y="2460123"/>
            <a:chExt cx="12192000" cy="2746981"/>
          </a:xfrm>
        </p:grpSpPr>
        <p:sp>
          <p:nvSpPr>
            <p:cNvPr id="14" name="矩形: 圆顶角 13"/>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顶角 14"/>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顶角 15"/>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301481" y="2555144"/>
            <a:ext cx="7352069" cy="2995360"/>
            <a:chOff x="1489600" y="2532482"/>
            <a:chExt cx="9296666" cy="2596830"/>
          </a:xfrm>
        </p:grpSpPr>
        <p:sp>
          <p:nvSpPr>
            <p:cNvPr id="10" name="矩形 9"/>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062549" y="782835"/>
            <a:ext cx="6066901" cy="489558"/>
          </a:xfrm>
          <a:prstGeom prst="rect">
            <a:avLst/>
          </a:prstGeom>
        </p:spPr>
        <p:txBody>
          <a:bodyPr wrap="square">
            <a:spAutoFit/>
          </a:bodyPr>
          <a:lstStyle/>
          <a:p>
            <a:pPr algn="ctr">
              <a:lnSpc>
                <a:spcPct val="130000"/>
              </a:lnSpc>
            </a:pPr>
            <a:r>
              <a:rPr lang="zh-CN" altLang="en-US" sz="2200" b="1" dirty="0">
                <a:solidFill>
                  <a:schemeClr val="tx1">
                    <a:lumMod val="85000"/>
                    <a:lumOff val="15000"/>
                  </a:schemeClr>
                </a:solidFill>
                <a:latin typeface="微软雅黑" panose="020B0503020204020204" charset="-122"/>
                <a:ea typeface="微软雅黑" panose="020B0503020204020204" charset="-122"/>
              </a:rPr>
              <a:t>（一）</a:t>
            </a:r>
            <a:r>
              <a:rPr lang="zh-CN" altLang="zh-CN" sz="2200" b="1" dirty="0">
                <a:solidFill>
                  <a:schemeClr val="tx1">
                    <a:lumMod val="85000"/>
                    <a:lumOff val="15000"/>
                  </a:schemeClr>
                </a:solidFill>
                <a:latin typeface="微软雅黑" panose="020B0503020204020204" charset="-122"/>
                <a:ea typeface="微软雅黑" panose="020B0503020204020204" charset="-122"/>
              </a:rPr>
              <a:t>商品和商品经济</a:t>
            </a:r>
          </a:p>
        </p:txBody>
      </p:sp>
      <p:sp>
        <p:nvSpPr>
          <p:cNvPr id="9" name="文本框 8"/>
          <p:cNvSpPr txBox="1"/>
          <p:nvPr/>
        </p:nvSpPr>
        <p:spPr>
          <a:xfrm>
            <a:off x="6610264" y="3240048"/>
            <a:ext cx="4146636" cy="1422954"/>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lgn="just">
              <a:buClr>
                <a:srgbClr val="E17751"/>
              </a:buClr>
              <a:buNone/>
            </a:pPr>
            <a:r>
              <a:rPr lang="en-US" altLang="zh-CN" sz="2000" b="0" dirty="0">
                <a:latin typeface="微软雅黑" panose="020B0503020204020204" charset="-122"/>
                <a:ea typeface="微软雅黑" panose="020B0503020204020204" charset="-122"/>
              </a:rPr>
              <a:t>       </a:t>
            </a:r>
            <a:r>
              <a:rPr lang="zh-CN" altLang="zh-CN" sz="2000" dirty="0">
                <a:solidFill>
                  <a:srgbClr val="0000FF"/>
                </a:solidFill>
                <a:latin typeface="微软雅黑" panose="020B0503020204020204" charset="-122"/>
                <a:ea typeface="微软雅黑" panose="020B0503020204020204" charset="-122"/>
              </a:rPr>
              <a:t>价值</a:t>
            </a:r>
            <a:r>
              <a:rPr lang="zh-CN" altLang="zh-CN" sz="2000" b="0" dirty="0">
                <a:latin typeface="微软雅黑" panose="020B0503020204020204" charset="-122"/>
                <a:ea typeface="微软雅黑" panose="020B0503020204020204" charset="-122"/>
              </a:rPr>
              <a:t>是与商品和商品经济相联系的一个范畴。</a:t>
            </a:r>
            <a:r>
              <a:rPr lang="zh-CN" altLang="en-US" sz="2000" b="0" dirty="0">
                <a:latin typeface="微软雅黑" panose="020B0503020204020204" charset="-122"/>
                <a:ea typeface="微软雅黑" panose="020B0503020204020204" charset="-122"/>
              </a:rPr>
              <a:t>因此，</a:t>
            </a:r>
            <a:r>
              <a:rPr lang="zh-CN" altLang="zh-CN" sz="2000" b="0" dirty="0">
                <a:latin typeface="微软雅黑" panose="020B0503020204020204" charset="-122"/>
                <a:ea typeface="微软雅黑" panose="020B0503020204020204" charset="-122"/>
              </a:rPr>
              <a:t>要理解价值，首先要理解什么是</a:t>
            </a:r>
            <a:r>
              <a:rPr lang="zh-CN" altLang="zh-CN" sz="2000" dirty="0">
                <a:solidFill>
                  <a:srgbClr val="0000FF"/>
                </a:solidFill>
                <a:latin typeface="微软雅黑" panose="020B0503020204020204" charset="-122"/>
                <a:ea typeface="微软雅黑" panose="020B0503020204020204" charset="-122"/>
              </a:rPr>
              <a:t>商品和商品经济</a:t>
            </a:r>
            <a:r>
              <a:rPr lang="zh-CN" altLang="zh-CN" sz="2000" b="0" dirty="0">
                <a:latin typeface="微软雅黑" panose="020B0503020204020204" charset="-122"/>
                <a:ea typeface="微软雅黑" panose="020B0503020204020204" charset="-122"/>
              </a:rPr>
              <a:t>。</a:t>
            </a:r>
            <a:r>
              <a:rPr lang="zh-CN" altLang="en-US" sz="2000" b="0" dirty="0">
                <a:latin typeface="微软雅黑" panose="020B0503020204020204" charset="-122"/>
                <a:ea typeface="微软雅黑" panose="020B0503020204020204" charset="-122"/>
              </a:rPr>
              <a:t>  </a:t>
            </a:r>
          </a:p>
        </p:txBody>
      </p:sp>
      <p:pic>
        <p:nvPicPr>
          <p:cNvPr id="18" name="图片 17" descr="图片包含 游戏机, 食物&#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b="6502"/>
          <a:stretch>
            <a:fillRect/>
          </a:stretch>
        </p:blipFill>
        <p:spPr>
          <a:xfrm>
            <a:off x="604772" y="2128743"/>
            <a:ext cx="5491228" cy="3421761"/>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flipH="1">
            <a:off x="0" y="2878872"/>
            <a:ext cx="12192000" cy="2828748"/>
            <a:chOff x="-1" y="2460123"/>
            <a:chExt cx="12192000" cy="2746981"/>
          </a:xfrm>
        </p:grpSpPr>
        <p:sp>
          <p:nvSpPr>
            <p:cNvPr id="26" name="矩形: 圆顶角 25"/>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顶角 27"/>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顶角 2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256061" y="2130584"/>
            <a:ext cx="9679878" cy="3000215"/>
            <a:chOff x="1489600" y="2532482"/>
            <a:chExt cx="9296666" cy="2596830"/>
          </a:xfrm>
        </p:grpSpPr>
        <p:sp>
          <p:nvSpPr>
            <p:cNvPr id="31" name="矩形 30"/>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561307" y="3378886"/>
            <a:ext cx="8898789" cy="1476375"/>
          </a:xfrm>
          <a:prstGeom prst="rect">
            <a:avLst/>
          </a:prstGeom>
          <a:noFill/>
        </p:spPr>
        <p:txBody>
          <a:bodyPr wrap="square">
            <a:spAutoFit/>
          </a:bodyPr>
          <a:lstStyle/>
          <a:p>
            <a:pPr indent="457200" algn="just">
              <a:lnSpc>
                <a:spcPct val="150000"/>
              </a:lnSpc>
            </a:pP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在实际的交换中，商品价格符合价值的情况是</a:t>
            </a:r>
            <a:r>
              <a:rPr lang="zh-CN" altLang="zh-CN" sz="2000" b="1" kern="100" dirty="0">
                <a:solidFill>
                  <a:srgbClr val="FF0000"/>
                </a:solidFill>
                <a:effectLst/>
                <a:latin typeface="Calibri" panose="020F0502020204030204" pitchFamily="34" charset="0"/>
                <a:ea typeface="微软雅黑" panose="020B0503020204020204" charset="-122"/>
                <a:cs typeface="Times New Roman" panose="02020603050405020304" pitchFamily="18" charset="0"/>
              </a:rPr>
              <a:t>偶然</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的，而不符合的情况却是</a:t>
            </a:r>
            <a:r>
              <a:rPr lang="zh-CN" altLang="zh-CN" sz="2000" b="1" kern="100" dirty="0">
                <a:solidFill>
                  <a:srgbClr val="FF0000"/>
                </a:solidFill>
                <a:effectLst/>
                <a:latin typeface="Calibri" panose="020F0502020204030204" pitchFamily="34" charset="0"/>
                <a:ea typeface="微软雅黑" panose="020B0503020204020204" charset="-122"/>
                <a:cs typeface="Times New Roman" panose="02020603050405020304" pitchFamily="18" charset="0"/>
              </a:rPr>
              <a:t>经常</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的。多数是商品供过于求或供不应求的情况。</a:t>
            </a: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市场上各种商品的价格虽然涨落不定，但总是环绕一个中心上下波动，这个中心就是价值</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1561307" y="2440915"/>
            <a:ext cx="8956664" cy="1015663"/>
          </a:xfrm>
          <a:prstGeom prst="rect">
            <a:avLst/>
          </a:prstGeom>
          <a:noFill/>
        </p:spPr>
        <p:txBody>
          <a:bodyPr wrap="square">
            <a:spAutoFit/>
          </a:bodyPr>
          <a:lstStyle/>
          <a:p>
            <a:pPr indent="457200" algn="just">
              <a:lnSpc>
                <a:spcPct val="150000"/>
              </a:lnSpc>
            </a:pP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商品交</a:t>
            </a:r>
            <a:r>
              <a:rPr lang="zh-CN" altLang="zh-CN" sz="2000"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rPr>
              <a:t>换以商品的价值量为基础，</a:t>
            </a:r>
            <a:r>
              <a:rPr lang="zh-CN" altLang="zh-CN" sz="2000" b="1"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rPr>
              <a:t>实行等价交换</a:t>
            </a:r>
            <a:r>
              <a:rPr lang="zh-CN" altLang="zh-CN" sz="2000"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sym typeface="+mn-ea"/>
              </a:rPr>
              <a:t>，</a:t>
            </a:r>
            <a:r>
              <a:rPr lang="zh-CN" altLang="en-US" sz="2000"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sym typeface="+mn-ea"/>
              </a:rPr>
              <a:t>这</a:t>
            </a:r>
            <a:r>
              <a:rPr lang="zh-CN" altLang="zh-CN" sz="2000"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rPr>
              <a:t>是价值实现的规律，对</a:t>
            </a:r>
            <a:r>
              <a:rPr lang="zh-CN" altLang="zh-CN" sz="2000" b="1"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rPr>
              <a:t>商品交换</a:t>
            </a:r>
            <a:r>
              <a:rPr lang="zh-CN" altLang="zh-CN" sz="2000" kern="100" dirty="0">
                <a:solidFill>
                  <a:schemeClr val="tx1"/>
                </a:solidFill>
                <a:effectLst/>
                <a:latin typeface="Calibri" panose="020F0502020204030204" pitchFamily="34" charset="0"/>
                <a:ea typeface="微软雅黑" panose="020B0503020204020204" charset="-122"/>
                <a:cs typeface="Times New Roman" panose="02020603050405020304" pitchFamily="18" charset="0"/>
              </a:rPr>
              <a:t>起着决定</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性作用。</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20" name="组合 19"/>
          <p:cNvGrpSpPr/>
          <p:nvPr/>
        </p:nvGrpSpPr>
        <p:grpSpPr>
          <a:xfrm>
            <a:off x="4089189" y="879727"/>
            <a:ext cx="4013622" cy="400110"/>
            <a:chOff x="1131850" y="3079821"/>
            <a:chExt cx="4013622" cy="400110"/>
          </a:xfrm>
        </p:grpSpPr>
        <p:sp>
          <p:nvSpPr>
            <p:cNvPr id="21" name="文本框 20"/>
            <p:cNvSpPr txBox="1"/>
            <p:nvPr/>
          </p:nvSpPr>
          <p:spPr>
            <a:xfrm>
              <a:off x="1383666" y="3079821"/>
              <a:ext cx="3761806"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价值</a:t>
              </a:r>
              <a:r>
                <a:rPr kumimoji="1" lang="zh-CN" altLang="en-US" sz="2000" b="1" dirty="0">
                  <a:solidFill>
                    <a:srgbClr val="FF0000"/>
                  </a:solidFill>
                  <a:latin typeface="微软雅黑" panose="020B0503020204020204" charset="-122"/>
                  <a:ea typeface="微软雅黑" panose="020B0503020204020204" charset="-122"/>
                </a:rPr>
                <a:t>实现规律</a:t>
              </a:r>
              <a:r>
                <a:rPr kumimoji="1" lang="zh-CN" altLang="en-US" sz="2000" b="1" dirty="0">
                  <a:solidFill>
                    <a:schemeClr val="tx1">
                      <a:lumMod val="95000"/>
                      <a:lumOff val="5000"/>
                    </a:schemeClr>
                  </a:solidFill>
                  <a:latin typeface="微软雅黑" panose="020B0503020204020204" charset="-122"/>
                  <a:ea typeface="微软雅黑" panose="020B0503020204020204" charset="-122"/>
                </a:rPr>
                <a:t>支配商品流通</a:t>
              </a:r>
            </a:p>
          </p:txBody>
        </p:sp>
        <p:grpSp>
          <p:nvGrpSpPr>
            <p:cNvPr id="22" name="组合 21"/>
            <p:cNvGrpSpPr/>
            <p:nvPr/>
          </p:nvGrpSpPr>
          <p:grpSpPr>
            <a:xfrm>
              <a:off x="1131850" y="3158981"/>
              <a:ext cx="263338" cy="243183"/>
              <a:chOff x="1164218" y="3158981"/>
              <a:chExt cx="263338" cy="243183"/>
            </a:xfrm>
          </p:grpSpPr>
          <p:grpSp>
            <p:nvGrpSpPr>
              <p:cNvPr id="23" name="组合 22"/>
              <p:cNvGrpSpPr/>
              <p:nvPr/>
            </p:nvGrpSpPr>
            <p:grpSpPr>
              <a:xfrm>
                <a:off x="1164220" y="3158981"/>
                <a:ext cx="263336" cy="240802"/>
                <a:chOff x="1164220" y="3158981"/>
                <a:chExt cx="263336" cy="240802"/>
              </a:xfrm>
            </p:grpSpPr>
            <p:sp>
              <p:nvSpPr>
                <p:cNvPr id="33" name="平行四边形 32"/>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3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直角三角形 26"/>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02056" y="1803399"/>
            <a:ext cx="10787888" cy="3576563"/>
            <a:chOff x="1099312" y="1710644"/>
            <a:chExt cx="10063314" cy="3947873"/>
          </a:xfrm>
        </p:grpSpPr>
        <p:sp>
          <p:nvSpPr>
            <p:cNvPr id="8" name="立方体 7"/>
            <p:cNvSpPr/>
            <p:nvPr/>
          </p:nvSpPr>
          <p:spPr>
            <a:xfrm>
              <a:off x="1099713" y="1710644"/>
              <a:ext cx="10062913" cy="3947873"/>
            </a:xfrm>
            <a:prstGeom prst="cube">
              <a:avLst>
                <a:gd name="adj" fmla="val 1445"/>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3" name="直接连接符 12"/>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099312" y="2438384"/>
              <a:ext cx="3220132" cy="3220133"/>
              <a:chOff x="1099312" y="2368636"/>
              <a:chExt cx="3220132" cy="3220133"/>
            </a:xfrm>
          </p:grpSpPr>
          <p:cxnSp>
            <p:nvCxnSpPr>
              <p:cNvPr id="16" name="直接连接符 15"/>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908760" y="2776658"/>
            <a:ext cx="8374481" cy="1630045"/>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685800" algn="just">
              <a:buClr>
                <a:schemeClr val="bg1"/>
              </a:buClr>
            </a:pPr>
            <a:r>
              <a:rPr lang="zh-CN" altLang="zh-CN" sz="2000"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价值规律决定着商品经济的一切方面，贯</a:t>
            </a:r>
            <a:r>
              <a:rPr lang="zh-CN" altLang="en-US" sz="2000"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穿于</a:t>
            </a:r>
            <a:r>
              <a:rPr lang="zh-CN" altLang="zh-CN" sz="2000"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它的整个发展过程，支配着商品生产者的命运</a:t>
            </a:r>
            <a:endParaRPr lang="en-US" altLang="zh-CN" sz="2000"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endParaRPr>
          </a:p>
          <a:p>
            <a:pPr marL="685800" algn="just">
              <a:buClr>
                <a:schemeClr val="bg1"/>
              </a:buClr>
            </a:pPr>
            <a:r>
              <a:rPr lang="zh-CN" altLang="zh-CN" sz="2000"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价值规律是商品经济的基本规律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29000"/>
            <a:ext cx="12192000" cy="2894074"/>
          </a:xfrm>
          <a:prstGeom prst="rect">
            <a:avLst/>
          </a:prstGeom>
          <a:solidFill>
            <a:srgbClr val="FEFCFA"/>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2" name="Rectangle 2"/>
          <p:cNvSpPr>
            <a:spLocks noChangeArrowheads="1"/>
          </p:cNvSpPr>
          <p:nvPr/>
        </p:nvSpPr>
        <p:spPr bwMode="auto">
          <a:xfrm>
            <a:off x="318217" y="1509282"/>
            <a:ext cx="11555565" cy="49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ctr" defTabSz="914400" rtl="0" eaLnBrk="0" fontAlgn="base" latinLnBrk="0" hangingPunct="0">
              <a:lnSpc>
                <a:spcPct val="150000"/>
              </a:lnSpc>
              <a:spcBef>
                <a:spcPct val="0"/>
              </a:spcBef>
              <a:spcAft>
                <a:spcPct val="0"/>
              </a:spcAft>
              <a:buClrTx/>
              <a:buSzTx/>
              <a:buFontTx/>
              <a:buNone/>
            </a:pPr>
            <a:r>
              <a:rPr kumimoji="0" lang="zh-CN" altLang="zh-CN" sz="2000" b="1" i="0" u="none" strike="noStrike" cap="none" normalizeH="0" baseline="0" dirty="0">
                <a:ln>
                  <a:noFill/>
                </a:ln>
                <a:solidFill>
                  <a:schemeClr val="accent2"/>
                </a:solidFill>
                <a:effectLst/>
                <a:latin typeface="微软雅黑" panose="020B0503020204020204" charset="-122"/>
                <a:ea typeface="微软雅黑" panose="020B0503020204020204" charset="-122"/>
                <a:cs typeface="Calibri" panose="020F0502020204030204" pitchFamily="34" charset="0"/>
              </a:rPr>
              <a:t>价值规律的表现形式是，商品的价格围绕商品的价值自发波动。</a:t>
            </a:r>
            <a:endParaRPr kumimoji="0" lang="zh-CN" altLang="zh-CN" sz="2000" b="1" i="0" u="none" strike="noStrike" cap="none" normalizeH="0" baseline="0" dirty="0">
              <a:ln>
                <a:noFill/>
              </a:ln>
              <a:solidFill>
                <a:schemeClr val="accent2"/>
              </a:solidFill>
              <a:effectLst/>
              <a:latin typeface="微软雅黑" panose="020B0503020204020204" charset="-122"/>
              <a:ea typeface="微软雅黑" panose="020B0503020204020204" charset="-122"/>
            </a:endParaRPr>
          </a:p>
        </p:txBody>
      </p:sp>
      <p:pic>
        <p:nvPicPr>
          <p:cNvPr id="2049" name="图片 3" descr="价值规律表现形式"/>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4"/>
          <a:stretch>
            <a:fillRect/>
          </a:stretch>
        </p:blipFill>
        <p:spPr bwMode="auto">
          <a:xfrm>
            <a:off x="1164087" y="3429000"/>
            <a:ext cx="9559025" cy="28940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604938" y="4773192"/>
            <a:ext cx="9914021"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304800" algn="l" defTabSz="914400" rtl="0" eaLnBrk="0" fontAlgn="base" latinLnBrk="0" hangingPunct="0">
              <a:lnSpc>
                <a:spcPct val="100000"/>
              </a:lnSpc>
              <a:spcBef>
                <a:spcPct val="0"/>
              </a:spcBef>
              <a:spcAft>
                <a:spcPct val="0"/>
              </a:spcAft>
              <a:buClrTx/>
              <a:buSzTx/>
              <a:buFontTx/>
              <a:buNone/>
            </a:pPr>
            <a:br>
              <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br>
            <a:r>
              <a:rPr kumimoji="0" lang="en-US" altLang="zh-CN" sz="1400" b="0" i="0" u="none" strike="noStrike" cap="none" normalizeH="0" baseline="0" dirty="0">
                <a:ln>
                  <a:noFill/>
                </a:ln>
                <a:solidFill>
                  <a:schemeClr val="tx1"/>
                </a:solidFill>
                <a:effectLst/>
                <a:latin typeface="微软雅黑" panose="020B0503020204020204" charset="-122"/>
                <a:ea typeface="微软雅黑" panose="020B0503020204020204" charset="-122"/>
                <a:cs typeface="Calibri" panose="020F0502020204030204" pitchFamily="34" charset="0"/>
              </a:rPr>
              <a:t>    </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9" name="文本框 18"/>
          <p:cNvSpPr txBox="1"/>
          <p:nvPr/>
        </p:nvSpPr>
        <p:spPr>
          <a:xfrm>
            <a:off x="1996570" y="2207195"/>
            <a:ext cx="8198857" cy="961289"/>
          </a:xfrm>
          <a:prstGeom prst="rect">
            <a:avLst/>
          </a:prstGeom>
          <a:noFill/>
        </p:spPr>
        <p:txBody>
          <a:bodyPr wrap="square">
            <a:spAutoFit/>
          </a:bodyPr>
          <a:lstStyle/>
          <a:p>
            <a:pPr marL="0" marR="0" lvl="0" indent="304800" algn="l" defTabSz="914400" rtl="0" eaLnBrk="0" fontAlgn="base" latinLnBrk="0" hangingPunct="0">
              <a:lnSpc>
                <a:spcPct val="150000"/>
              </a:lnSpc>
              <a:spcBef>
                <a:spcPct val="0"/>
              </a:spcBef>
              <a:spcAft>
                <a:spcPct val="0"/>
              </a:spcAft>
              <a:buClrTx/>
              <a:buSzTx/>
              <a:buFontTx/>
              <a:buNone/>
            </a:pPr>
            <a:r>
              <a:rPr lang="zh-CN" altLang="en-US" sz="2000" dirty="0">
                <a:solidFill>
                  <a:srgbClr val="262626"/>
                </a:solidFill>
                <a:latin typeface="微软雅黑" panose="020B0503020204020204" charset="-122"/>
                <a:ea typeface="微软雅黑" panose="020B0503020204020204" charset="-122"/>
                <a:sym typeface="+mn-ea"/>
              </a:rPr>
              <a:t>   价格总是以价值为基础，围绕价值上下波动</a:t>
            </a:r>
            <a:r>
              <a:rPr lang="zh-CN" altLang="en-US" sz="2000" b="1" dirty="0">
                <a:solidFill>
                  <a:srgbClr val="FF0000"/>
                </a:solidFill>
                <a:latin typeface="微软雅黑" panose="020B0503020204020204" charset="-122"/>
                <a:ea typeface="微软雅黑" panose="020B0503020204020204" charset="-122"/>
                <a:sym typeface="+mn-ea"/>
              </a:rPr>
              <a:t>。从长期来看</a:t>
            </a:r>
            <a:r>
              <a:rPr lang="zh-CN" altLang="en-US" sz="2000" dirty="0">
                <a:solidFill>
                  <a:srgbClr val="262626"/>
                </a:solidFill>
                <a:latin typeface="微软雅黑" panose="020B0503020204020204" charset="-122"/>
                <a:ea typeface="微软雅黑" panose="020B0503020204020204" charset="-122"/>
                <a:sym typeface="+mn-ea"/>
              </a:rPr>
              <a:t>，价格高于或者低于价值的部分会相互抵消，从而</a:t>
            </a:r>
            <a:r>
              <a:rPr lang="zh-CN" altLang="en-US" sz="2000" b="1" dirty="0">
                <a:solidFill>
                  <a:srgbClr val="FF0000"/>
                </a:solidFill>
                <a:latin typeface="微软雅黑" panose="020B0503020204020204" charset="-122"/>
                <a:ea typeface="微软雅黑" panose="020B0503020204020204" charset="-122"/>
                <a:sym typeface="+mn-ea"/>
              </a:rPr>
              <a:t>价格总量等于价值总量</a:t>
            </a:r>
            <a:r>
              <a:rPr lang="zh-CN" altLang="en-US" sz="2000" dirty="0">
                <a:solidFill>
                  <a:srgbClr val="262626"/>
                </a:solidFill>
                <a:latin typeface="微软雅黑" panose="020B0503020204020204" charset="-122"/>
                <a:ea typeface="微软雅黑" panose="020B0503020204020204" charset="-122"/>
                <a:sym typeface="+mn-ea"/>
              </a:rPr>
              <a:t>。</a:t>
            </a:r>
            <a:endParaRPr kumimoji="0" lang="zh-CN" altLang="zh-CN" sz="2000" b="0" i="0" u="none" strike="noStrike" cap="none" normalizeH="0" baseline="0" dirty="0">
              <a:ln>
                <a:noFill/>
              </a:ln>
              <a:solidFill>
                <a:schemeClr val="tx1"/>
              </a:solidFill>
              <a:effectLst/>
              <a:latin typeface="微软雅黑" panose="020B0503020204020204" charset="-122"/>
              <a:ea typeface="微软雅黑" panose="020B0503020204020204" charset="-122"/>
            </a:endParaRPr>
          </a:p>
        </p:txBody>
      </p:sp>
      <p:sp>
        <p:nvSpPr>
          <p:cNvPr id="9" name="文本框 8"/>
          <p:cNvSpPr txBox="1"/>
          <p:nvPr/>
        </p:nvSpPr>
        <p:spPr>
          <a:xfrm>
            <a:off x="2768600" y="814289"/>
            <a:ext cx="6350000" cy="453457"/>
          </a:xfrm>
          <a:prstGeom prst="rect">
            <a:avLst/>
          </a:prstGeom>
          <a:noFill/>
        </p:spPr>
        <p:txBody>
          <a:bodyPr wrap="square">
            <a:spAutoFit/>
          </a:bodyPr>
          <a:lstStyle/>
          <a:p>
            <a:pPr algn="ctr">
              <a:lnSpc>
                <a:spcPct val="130000"/>
              </a:lnSpc>
            </a:pPr>
            <a:r>
              <a:rPr lang="zh-CN" altLang="en-US"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（三）</a:t>
            </a:r>
            <a:r>
              <a:rPr lang="zh-CN" altLang="zh-CN"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价值规律</a:t>
            </a:r>
            <a:r>
              <a:rPr lang="zh-CN" altLang="en-US"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的表现形式</a:t>
            </a:r>
            <a:endParaRPr lang="zh-CN" altLang="zh-CN"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77C6AB7F-6D5E-4A37-BC80-8CE2116D219C}"/>
              </a:ext>
            </a:extLst>
          </p:cNvPr>
          <p:cNvSpPr>
            <a:spLocks noGrp="1" noChangeArrowheads="1"/>
          </p:cNvSpPr>
          <p:nvPr>
            <p:ph type="title"/>
          </p:nvPr>
        </p:nvSpPr>
        <p:spPr/>
        <p:txBody>
          <a:bodyPr/>
          <a:lstStyle/>
          <a:p>
            <a:pPr eaLnBrk="1" hangingPunct="1"/>
            <a:r>
              <a:rPr lang="zh-CN" altLang="en-US" sz="3200" b="1"/>
              <a:t>市场经济或商品经济</a:t>
            </a:r>
            <a:r>
              <a:rPr lang="zh-CN" altLang="en-US" sz="3200" b="1">
                <a:solidFill>
                  <a:srgbClr val="FF0000"/>
                </a:solidFill>
              </a:rPr>
              <a:t>三大规律</a:t>
            </a:r>
            <a:r>
              <a:rPr lang="zh-CN" altLang="en-US" sz="3200" b="1"/>
              <a:t>：</a:t>
            </a:r>
            <a:br>
              <a:rPr lang="en-US" altLang="zh-CN" sz="3200" b="1"/>
            </a:br>
            <a:r>
              <a:rPr lang="zh-CN" altLang="en-US" sz="3200" b="1"/>
              <a:t>价值规律、价格规律和价值决定价格规律</a:t>
            </a:r>
          </a:p>
        </p:txBody>
      </p:sp>
      <p:sp>
        <p:nvSpPr>
          <p:cNvPr id="253955" name="Rectangle 3">
            <a:extLst>
              <a:ext uri="{FF2B5EF4-FFF2-40B4-BE49-F238E27FC236}">
                <a16:creationId xmlns:a16="http://schemas.microsoft.com/office/drawing/2014/main" id="{43A4538B-306A-4F76-A7CE-9D9F488A31CD}"/>
              </a:ext>
            </a:extLst>
          </p:cNvPr>
          <p:cNvSpPr>
            <a:spLocks noGrp="1" noChangeArrowheads="1"/>
          </p:cNvSpPr>
          <p:nvPr>
            <p:ph type="body" idx="1"/>
          </p:nvPr>
        </p:nvSpPr>
        <p:spPr>
          <a:xfrm>
            <a:off x="877455" y="1941512"/>
            <a:ext cx="10298545" cy="4916488"/>
          </a:xfrm>
        </p:spPr>
        <p:txBody>
          <a:bodyPr/>
          <a:lstStyle/>
          <a:p>
            <a:pPr eaLnBrk="1" hangingPunct="1">
              <a:lnSpc>
                <a:spcPct val="90000"/>
              </a:lnSpc>
              <a:buFont typeface="Wingdings" panose="05000000000000000000" pitchFamily="2" charset="2"/>
              <a:buNone/>
            </a:pPr>
            <a:r>
              <a:rPr lang="en-US" altLang="zh-CN" sz="2800" b="1" dirty="0">
                <a:latin typeface="宋体" panose="02010600030101010101" pitchFamily="2" charset="-122"/>
              </a:rPr>
              <a:t>1</a:t>
            </a:r>
            <a:r>
              <a:rPr lang="en-US" altLang="zh-CN" sz="2800" b="1" dirty="0">
                <a:latin typeface="宋体" panose="02010600030101010101" pitchFamily="2" charset="-122"/>
                <a:cs typeface="Arial" panose="020B0604020202020204" pitchFamily="34" charset="0"/>
              </a:rPr>
              <a:t>.</a:t>
            </a:r>
            <a:r>
              <a:rPr lang="zh-CN" altLang="en-US" sz="2800" b="1" dirty="0">
                <a:latin typeface="宋体" panose="02010600030101010101" pitchFamily="2" charset="-122"/>
                <a:cs typeface="Arial" panose="020B0604020202020204" pitchFamily="34" charset="0"/>
              </a:rPr>
              <a:t>价值规律                   </a:t>
            </a:r>
            <a:r>
              <a:rPr lang="zh-CN" altLang="en-US" sz="2400" b="1" dirty="0">
                <a:latin typeface="宋体" panose="02010600030101010101" pitchFamily="2" charset="-122"/>
                <a:cs typeface="Arial" panose="020B0604020202020204" pitchFamily="34" charset="0"/>
              </a:rPr>
              <a:t>小孩子都知道的事</a:t>
            </a:r>
          </a:p>
          <a:p>
            <a:pPr eaLnBrk="1" hangingPunct="1">
              <a:lnSpc>
                <a:spcPct val="90000"/>
              </a:lnSpc>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马克思：</a:t>
            </a:r>
            <a:endParaRPr lang="en-US" altLang="zh-CN" sz="2400" b="1" dirty="0">
              <a:latin typeface="宋体" panose="02010600030101010101" pitchFamily="2" charset="-122"/>
              <a:cs typeface="Arial" panose="020B0604020202020204" pitchFamily="34" charset="0"/>
            </a:endParaRPr>
          </a:p>
          <a:p>
            <a:pPr eaLnBrk="1" hangingPunct="1">
              <a:lnSpc>
                <a:spcPct val="90000"/>
              </a:lnSpc>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“任何一个民族，如果停止劳动，不用说一年，就是几个星期，也要灭亡，这是每一个小孩都知道的。</a:t>
            </a:r>
          </a:p>
          <a:p>
            <a:pPr eaLnBrk="1" hangingPunct="1">
              <a:lnSpc>
                <a:spcPct val="90000"/>
              </a:lnSpc>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  人人都同样知道，要想得到和各种不同的需要量相适应的产品量，就要付出各种不同的和一定数量的社会总劳动量。</a:t>
            </a:r>
          </a:p>
          <a:p>
            <a:pPr eaLnBrk="1" hangingPunct="1">
              <a:lnSpc>
                <a:spcPct val="90000"/>
              </a:lnSpc>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  这种</a:t>
            </a:r>
            <a:r>
              <a:rPr lang="zh-CN" altLang="en-US" sz="2400" b="1" dirty="0">
                <a:solidFill>
                  <a:srgbClr val="FF0000"/>
                </a:solidFill>
                <a:latin typeface="宋体" panose="02010600030101010101" pitchFamily="2" charset="-122"/>
                <a:cs typeface="Arial" panose="020B0604020202020204" pitchFamily="34" charset="0"/>
              </a:rPr>
              <a:t>按一定比例分配社会劳动</a:t>
            </a:r>
            <a:r>
              <a:rPr lang="zh-CN" altLang="en-US" sz="2400" b="1" dirty="0">
                <a:latin typeface="宋体" panose="02010600030101010101" pitchFamily="2" charset="-122"/>
                <a:cs typeface="Arial" panose="020B0604020202020204" pitchFamily="34" charset="0"/>
              </a:rPr>
              <a:t>的必要性，绝不可能被社会生产的一定形式所取消，而可能改变的只是它的</a:t>
            </a:r>
            <a:r>
              <a:rPr lang="zh-CN" altLang="en-US" sz="2400" b="1" dirty="0">
                <a:solidFill>
                  <a:srgbClr val="FF0000"/>
                </a:solidFill>
                <a:latin typeface="宋体" panose="02010600030101010101" pitchFamily="2" charset="-122"/>
                <a:cs typeface="Arial" panose="020B0604020202020204" pitchFamily="34" charset="0"/>
              </a:rPr>
              <a:t>表现形式</a:t>
            </a:r>
            <a:r>
              <a:rPr lang="en-US" altLang="zh-CN" sz="2400" b="1" dirty="0">
                <a:latin typeface="宋体" panose="02010600030101010101" pitchFamily="2" charset="-122"/>
                <a:cs typeface="Arial" panose="020B0604020202020204" pitchFamily="34" charset="0"/>
              </a:rPr>
              <a:t>…</a:t>
            </a:r>
          </a:p>
          <a:p>
            <a:pPr eaLnBrk="1" hangingPunct="1">
              <a:lnSpc>
                <a:spcPct val="90000"/>
              </a:lnSpc>
              <a:buFont typeface="Wingdings" panose="05000000000000000000" pitchFamily="2" charset="2"/>
              <a:buNone/>
            </a:pPr>
            <a:r>
              <a:rPr lang="en-US" altLang="zh-CN" sz="24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而在社会劳动的联系体现为个人劳动产品的私人交换的社会制度下，这种劳动按比例分配所借以</a:t>
            </a:r>
            <a:r>
              <a:rPr lang="zh-CN" altLang="en-US" sz="2400" b="1" dirty="0">
                <a:solidFill>
                  <a:srgbClr val="FF0000"/>
                </a:solidFill>
                <a:latin typeface="宋体" panose="02010600030101010101" pitchFamily="2" charset="-122"/>
                <a:cs typeface="Arial" panose="020B0604020202020204" pitchFamily="34" charset="0"/>
              </a:rPr>
              <a:t>实现的形式</a:t>
            </a:r>
            <a:r>
              <a:rPr lang="zh-CN" altLang="en-US" sz="2400" b="1" dirty="0">
                <a:latin typeface="宋体" panose="02010600030101010101" pitchFamily="2" charset="-122"/>
                <a:cs typeface="Arial" panose="020B0604020202020204" pitchFamily="34" charset="0"/>
              </a:rPr>
              <a:t>，正是这些产品的交换价值”                             </a:t>
            </a:r>
            <a:r>
              <a:rPr lang="en-US" altLang="zh-CN" sz="2400" b="1" dirty="0">
                <a:latin typeface="宋体" panose="02010600030101010101" pitchFamily="2" charset="-122"/>
                <a:cs typeface="Arial" panose="020B0604020202020204" pitchFamily="34" charset="0"/>
              </a:rPr>
              <a:t>《</a:t>
            </a:r>
            <a:r>
              <a:rPr lang="zh-CN" altLang="en-US" sz="2400" b="1" dirty="0">
                <a:latin typeface="宋体" panose="02010600030101010101" pitchFamily="2" charset="-122"/>
                <a:cs typeface="Arial" panose="020B0604020202020204" pitchFamily="34" charset="0"/>
              </a:rPr>
              <a:t>书信</a:t>
            </a:r>
            <a:r>
              <a:rPr lang="en-US" altLang="zh-CN" sz="2400" b="1" dirty="0">
                <a:latin typeface="宋体" panose="02010600030101010101" pitchFamily="2" charset="-122"/>
                <a:cs typeface="Arial" panose="020B0604020202020204" pitchFamily="34" charset="0"/>
              </a:rPr>
              <a:t>》P281</a:t>
            </a:r>
          </a:p>
        </p:txBody>
      </p:sp>
    </p:spTree>
  </p:cSld>
  <p:clrMapOvr>
    <a:masterClrMapping/>
  </p:clrMapOvr>
  <p:transition>
    <p:push/>
    <p:sndAc>
      <p:stSnd>
        <p:snd r:embed="rId2" name="chimes.wav"/>
      </p:stSnd>
    </p:sndAc>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FAF61641-182A-4E12-937A-0C2C8E6D0461}"/>
              </a:ext>
            </a:extLst>
          </p:cNvPr>
          <p:cNvSpPr>
            <a:spLocks noGrp="1" noChangeArrowheads="1"/>
          </p:cNvSpPr>
          <p:nvPr>
            <p:ph type="title"/>
          </p:nvPr>
        </p:nvSpPr>
        <p:spPr/>
        <p:txBody>
          <a:bodyPr/>
          <a:lstStyle/>
          <a:p>
            <a:pPr eaLnBrk="1" hangingPunct="1"/>
            <a:r>
              <a:rPr lang="zh-CN" altLang="en-US" sz="3200" b="1"/>
              <a:t>市场经济或商品经济三大规律：</a:t>
            </a:r>
            <a:br>
              <a:rPr lang="en-US" altLang="zh-CN" sz="3200" b="1"/>
            </a:br>
            <a:r>
              <a:rPr lang="zh-CN" altLang="en-US" sz="3200" b="1"/>
              <a:t>价值规律、价格规律和价值决定价格规律</a:t>
            </a:r>
            <a:endParaRPr lang="zh-CN" altLang="zh-CN" sz="3200"/>
          </a:p>
        </p:txBody>
      </p:sp>
      <p:sp>
        <p:nvSpPr>
          <p:cNvPr id="254979" name="Rectangle 3">
            <a:extLst>
              <a:ext uri="{FF2B5EF4-FFF2-40B4-BE49-F238E27FC236}">
                <a16:creationId xmlns:a16="http://schemas.microsoft.com/office/drawing/2014/main" id="{972AC55F-8FFC-4019-8BCA-129BB27D9360}"/>
              </a:ext>
            </a:extLst>
          </p:cNvPr>
          <p:cNvSpPr>
            <a:spLocks noGrp="1" noChangeArrowheads="1"/>
          </p:cNvSpPr>
          <p:nvPr>
            <p:ph idx="1"/>
          </p:nvPr>
        </p:nvSpPr>
        <p:spPr>
          <a:xfrm>
            <a:off x="692727" y="1643063"/>
            <a:ext cx="9489498" cy="4525962"/>
          </a:xfrm>
        </p:spPr>
        <p:txBody>
          <a:bodyPr/>
          <a:lstStyle/>
          <a:p>
            <a:pPr eaLnBrk="1" hangingPunct="1">
              <a:buFont typeface="Wingdings" panose="05000000000000000000" pitchFamily="2" charset="2"/>
              <a:buNone/>
            </a:pPr>
            <a:r>
              <a:rPr lang="zh-CN" altLang="en-US" sz="2800" b="1" dirty="0">
                <a:solidFill>
                  <a:srgbClr val="FF0000"/>
                </a:solidFill>
              </a:rPr>
              <a:t>本质：按比例分配劳动  社会形态：表现形式不同</a:t>
            </a:r>
            <a:endParaRPr lang="en-US" altLang="zh-CN" sz="2800" b="1" dirty="0">
              <a:solidFill>
                <a:srgbClr val="FF0000"/>
              </a:solidFill>
            </a:endParaRPr>
          </a:p>
          <a:p>
            <a:pPr eaLnBrk="1" hangingPunct="1">
              <a:buFont typeface="Wingdings" panose="05000000000000000000" pitchFamily="2" charset="2"/>
              <a:buNone/>
            </a:pPr>
            <a:r>
              <a:rPr lang="zh-CN" altLang="en-US" sz="2800" b="1" dirty="0"/>
              <a:t>原始社会：公共权威</a:t>
            </a:r>
            <a:endParaRPr lang="en-US" altLang="zh-CN" sz="2800" b="1" dirty="0"/>
          </a:p>
          <a:p>
            <a:pPr eaLnBrk="1" hangingPunct="1">
              <a:buFont typeface="Wingdings" panose="05000000000000000000" pitchFamily="2" charset="2"/>
              <a:buNone/>
            </a:pPr>
            <a:r>
              <a:rPr lang="zh-CN" altLang="en-US" sz="2400" dirty="0"/>
              <a:t>自然经济：自然形成，男耕女织</a:t>
            </a:r>
            <a:endParaRPr lang="en-US" altLang="zh-CN" sz="2400" dirty="0"/>
          </a:p>
          <a:p>
            <a:pPr eaLnBrk="1" hangingPunct="1">
              <a:buFont typeface="Wingdings" panose="05000000000000000000" pitchFamily="2" charset="2"/>
              <a:buNone/>
            </a:pPr>
            <a:r>
              <a:rPr lang="zh-CN" altLang="en-US" sz="2400" dirty="0"/>
              <a:t>商品经济：</a:t>
            </a:r>
            <a:r>
              <a:rPr lang="zh-CN" altLang="en-US" sz="2400" b="1" dirty="0">
                <a:solidFill>
                  <a:srgbClr val="FF0000"/>
                </a:solidFill>
              </a:rPr>
              <a:t>价值规律</a:t>
            </a:r>
            <a:endParaRPr lang="en-US" altLang="zh-CN" sz="2400" b="1" dirty="0">
              <a:solidFill>
                <a:srgbClr val="FF0000"/>
              </a:solidFill>
            </a:endParaRPr>
          </a:p>
          <a:p>
            <a:pPr eaLnBrk="1" hangingPunct="1">
              <a:buFont typeface="Wingdings" panose="05000000000000000000" pitchFamily="2" charset="2"/>
              <a:buNone/>
            </a:pPr>
            <a:r>
              <a:rPr lang="zh-CN" altLang="en-US" sz="2400" dirty="0"/>
              <a:t>产品经济：通过计划</a:t>
            </a:r>
            <a:endParaRPr lang="en-US" altLang="zh-CN" sz="2400" dirty="0"/>
          </a:p>
          <a:p>
            <a:pPr eaLnBrk="1" hangingPunct="1">
              <a:buFont typeface="Wingdings" panose="05000000000000000000" pitchFamily="2" charset="2"/>
              <a:buNone/>
            </a:pPr>
            <a:endParaRPr lang="en-US" altLang="zh-CN" sz="3600" dirty="0"/>
          </a:p>
          <a:p>
            <a:pPr eaLnBrk="1" hangingPunct="1">
              <a:buFont typeface="Wingdings" panose="05000000000000000000" pitchFamily="2" charset="2"/>
              <a:buNone/>
            </a:pPr>
            <a:r>
              <a:rPr lang="en-US" altLang="zh-CN" sz="3600" dirty="0"/>
              <a:t>                                                      </a:t>
            </a:r>
          </a:p>
          <a:p>
            <a:pPr eaLnBrk="1" hangingPunct="1">
              <a:buFont typeface="Wingdings" panose="05000000000000000000" pitchFamily="2" charset="2"/>
              <a:buNone/>
            </a:pPr>
            <a:r>
              <a:rPr lang="en-US" altLang="zh-CN" sz="3600" dirty="0"/>
              <a:t>                </a:t>
            </a:r>
          </a:p>
          <a:p>
            <a:pPr eaLnBrk="1" hangingPunct="1">
              <a:buFont typeface="Wingdings" panose="05000000000000000000" pitchFamily="2" charset="2"/>
              <a:buNone/>
            </a:pPr>
            <a:r>
              <a:rPr lang="en-US" altLang="zh-CN" sz="3600" b="1" dirty="0"/>
              <a:t>              </a:t>
            </a:r>
            <a:r>
              <a:rPr lang="zh-CN" altLang="en-US" sz="2400" b="1" dirty="0"/>
              <a:t>劳动体系</a:t>
            </a:r>
            <a:r>
              <a:rPr lang="zh-CN" altLang="en-US" sz="2400" b="1" dirty="0">
                <a:solidFill>
                  <a:srgbClr val="FF0000"/>
                </a:solidFill>
              </a:rPr>
              <a:t>    </a:t>
            </a:r>
            <a:r>
              <a:rPr lang="zh-CN" altLang="en-US" sz="2400" b="1" dirty="0"/>
              <a:t> →    产品 体系       →  需要体系</a:t>
            </a:r>
            <a:endParaRPr lang="en-US" altLang="zh-CN" sz="2400" b="1" dirty="0"/>
          </a:p>
          <a:p>
            <a:pPr eaLnBrk="1" hangingPunct="1">
              <a:buFont typeface="Wingdings" panose="05000000000000000000" pitchFamily="2" charset="2"/>
              <a:buNone/>
            </a:pPr>
            <a:endParaRPr lang="en-US" altLang="zh-CN" sz="3600" dirty="0"/>
          </a:p>
          <a:p>
            <a:pPr eaLnBrk="1" hangingPunct="1">
              <a:buFont typeface="Wingdings" panose="05000000000000000000" pitchFamily="2" charset="2"/>
              <a:buNone/>
            </a:pPr>
            <a:endParaRPr lang="en-US" altLang="zh-CN" sz="3600" dirty="0"/>
          </a:p>
          <a:p>
            <a:pPr eaLnBrk="1" hangingPunct="1">
              <a:buFont typeface="Wingdings" panose="05000000000000000000" pitchFamily="2" charset="2"/>
              <a:buNone/>
            </a:pPr>
            <a:endParaRPr lang="zh-CN" altLang="zh-CN" sz="3600" dirty="0"/>
          </a:p>
        </p:txBody>
      </p:sp>
      <p:sp>
        <p:nvSpPr>
          <p:cNvPr id="254980" name="椭圆 5">
            <a:extLst>
              <a:ext uri="{FF2B5EF4-FFF2-40B4-BE49-F238E27FC236}">
                <a16:creationId xmlns:a16="http://schemas.microsoft.com/office/drawing/2014/main" id="{07758E5C-9299-499A-AE19-762F12C292C5}"/>
              </a:ext>
            </a:extLst>
          </p:cNvPr>
          <p:cNvSpPr>
            <a:spLocks noChangeArrowheads="1"/>
          </p:cNvSpPr>
          <p:nvPr/>
        </p:nvSpPr>
        <p:spPr bwMode="auto">
          <a:xfrm>
            <a:off x="2538413" y="4316414"/>
            <a:ext cx="1071562" cy="1914525"/>
          </a:xfrm>
          <a:prstGeom prst="ellipse">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54981" name="椭圆 6">
            <a:extLst>
              <a:ext uri="{FF2B5EF4-FFF2-40B4-BE49-F238E27FC236}">
                <a16:creationId xmlns:a16="http://schemas.microsoft.com/office/drawing/2014/main" id="{1A83C035-8377-4855-80F7-41347FF30AEF}"/>
              </a:ext>
            </a:extLst>
          </p:cNvPr>
          <p:cNvSpPr>
            <a:spLocks noChangeArrowheads="1"/>
          </p:cNvSpPr>
          <p:nvPr/>
        </p:nvSpPr>
        <p:spPr bwMode="auto">
          <a:xfrm>
            <a:off x="5310189" y="4168775"/>
            <a:ext cx="1057275" cy="2000250"/>
          </a:xfrm>
          <a:prstGeom prst="ellipse">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54982" name="椭圆 7">
            <a:extLst>
              <a:ext uri="{FF2B5EF4-FFF2-40B4-BE49-F238E27FC236}">
                <a16:creationId xmlns:a16="http://schemas.microsoft.com/office/drawing/2014/main" id="{A947E759-33C4-4F22-B7B0-B52F8842DD2A}"/>
              </a:ext>
            </a:extLst>
          </p:cNvPr>
          <p:cNvSpPr>
            <a:spLocks noChangeArrowheads="1"/>
          </p:cNvSpPr>
          <p:nvPr/>
        </p:nvSpPr>
        <p:spPr bwMode="auto">
          <a:xfrm>
            <a:off x="8280400" y="4211639"/>
            <a:ext cx="1214438" cy="1914525"/>
          </a:xfrm>
          <a:prstGeom prst="ellipse">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cxnSp>
        <p:nvCxnSpPr>
          <p:cNvPr id="254983" name="直接箭头连接符 9">
            <a:extLst>
              <a:ext uri="{FF2B5EF4-FFF2-40B4-BE49-F238E27FC236}">
                <a16:creationId xmlns:a16="http://schemas.microsoft.com/office/drawing/2014/main" id="{AB22D729-8D9D-4064-91FD-D1651D2E2031}"/>
              </a:ext>
            </a:extLst>
          </p:cNvPr>
          <p:cNvCxnSpPr>
            <a:cxnSpLocks noChangeShapeType="1"/>
          </p:cNvCxnSpPr>
          <p:nvPr/>
        </p:nvCxnSpPr>
        <p:spPr bwMode="auto">
          <a:xfrm>
            <a:off x="3554413" y="5291139"/>
            <a:ext cx="164306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4984" name="直接箭头连接符 14">
            <a:extLst>
              <a:ext uri="{FF2B5EF4-FFF2-40B4-BE49-F238E27FC236}">
                <a16:creationId xmlns:a16="http://schemas.microsoft.com/office/drawing/2014/main" id="{A958A2F2-6546-4256-A035-D07E9317F2AB}"/>
              </a:ext>
            </a:extLst>
          </p:cNvPr>
          <p:cNvCxnSpPr>
            <a:cxnSpLocks noChangeShapeType="1"/>
          </p:cNvCxnSpPr>
          <p:nvPr/>
        </p:nvCxnSpPr>
        <p:spPr bwMode="auto">
          <a:xfrm>
            <a:off x="6440489" y="5334000"/>
            <a:ext cx="1857375"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p:push/>
    <p:sndAc>
      <p:stSnd>
        <p:snd r:embed="rId2" name="chimes.wav"/>
      </p:stSnd>
    </p:sndAc>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5B0212FC-8241-4F2F-A4A3-9852BCAFDF2C}"/>
              </a:ext>
            </a:extLst>
          </p:cNvPr>
          <p:cNvSpPr>
            <a:spLocks noGrp="1" noChangeArrowheads="1"/>
          </p:cNvSpPr>
          <p:nvPr>
            <p:ph type="title"/>
          </p:nvPr>
        </p:nvSpPr>
        <p:spPr/>
        <p:txBody>
          <a:bodyPr/>
          <a:lstStyle/>
          <a:p>
            <a:pPr eaLnBrk="1" hangingPunct="1"/>
            <a:r>
              <a:rPr lang="zh-CN" altLang="en-US" sz="3200" b="1"/>
              <a:t>市场经济三大规律：</a:t>
            </a:r>
            <a:br>
              <a:rPr lang="en-US" altLang="zh-CN" sz="3200" b="1"/>
            </a:br>
            <a:r>
              <a:rPr lang="zh-CN" altLang="en-US" sz="3200" b="1"/>
              <a:t>价值规律、价格规律和价值决定价格规律</a:t>
            </a:r>
          </a:p>
        </p:txBody>
      </p:sp>
      <p:sp>
        <p:nvSpPr>
          <p:cNvPr id="233475" name="Rectangle 3">
            <a:extLst>
              <a:ext uri="{FF2B5EF4-FFF2-40B4-BE49-F238E27FC236}">
                <a16:creationId xmlns:a16="http://schemas.microsoft.com/office/drawing/2014/main" id="{DBB7DEF9-20C6-460E-B027-DE3710D3690C}"/>
              </a:ext>
            </a:extLst>
          </p:cNvPr>
          <p:cNvSpPr>
            <a:spLocks noGrp="1" noChangeArrowheads="1"/>
          </p:cNvSpPr>
          <p:nvPr>
            <p:ph type="body" idx="1"/>
          </p:nvPr>
        </p:nvSpPr>
        <p:spPr>
          <a:xfrm>
            <a:off x="1136341" y="1752600"/>
            <a:ext cx="9259409" cy="5105400"/>
          </a:xfrm>
        </p:spPr>
        <p:txBody>
          <a:bodyPr/>
          <a:lstStyle/>
          <a:p>
            <a:pPr eaLnBrk="1" hangingPunct="1">
              <a:buClr>
                <a:srgbClr val="CC0000"/>
              </a:buClr>
              <a:buFont typeface="Wingdings" panose="05000000000000000000" pitchFamily="2" charset="2"/>
              <a:buNone/>
              <a:defRPr/>
            </a:pPr>
            <a:r>
              <a:rPr lang="zh-CN" altLang="en-US" sz="2800" b="1" dirty="0">
                <a:solidFill>
                  <a:srgbClr val="FF0000"/>
                </a:solidFill>
              </a:rPr>
              <a:t>价值规律</a:t>
            </a:r>
            <a:r>
              <a:rPr lang="zh-CN" altLang="en-US" sz="2800" b="1" dirty="0">
                <a:solidFill>
                  <a:srgbClr val="000000"/>
                </a:solidFill>
              </a:rPr>
              <a:t>：</a:t>
            </a:r>
            <a:r>
              <a:rPr lang="zh-CN" altLang="en-US" sz="2800" b="1" dirty="0">
                <a:solidFill>
                  <a:srgbClr val="FF0000"/>
                </a:solidFill>
              </a:rPr>
              <a:t>按比例分配劳动的</a:t>
            </a:r>
            <a:r>
              <a:rPr lang="zh-CN" altLang="en-US" sz="2800" b="1" dirty="0">
                <a:solidFill>
                  <a:srgbClr val="000000"/>
                </a:solidFill>
                <a:highlight>
                  <a:srgbClr val="FFFF00"/>
                </a:highlight>
              </a:rPr>
              <a:t>一种</a:t>
            </a:r>
            <a:r>
              <a:rPr lang="zh-CN" altLang="en-US" sz="2800" b="1" dirty="0">
                <a:solidFill>
                  <a:srgbClr val="000000"/>
                </a:solidFill>
              </a:rPr>
              <a:t>社会实现形式</a:t>
            </a:r>
            <a:endParaRPr lang="en-US" altLang="zh-CN" sz="2800" b="1" dirty="0">
              <a:solidFill>
                <a:srgbClr val="000000"/>
              </a:solidFill>
            </a:endParaRPr>
          </a:p>
          <a:p>
            <a:pPr eaLnBrk="1" hangingPunct="1">
              <a:buFont typeface="Wingdings" panose="05000000000000000000" pitchFamily="2" charset="2"/>
              <a:buNone/>
              <a:defRPr/>
            </a:pP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r>
              <a:rPr lang="en-US" altLang="zh-CN" sz="2800" b="1" dirty="0">
                <a:latin typeface="宋体" panose="02010600030101010101" pitchFamily="2" charset="-122"/>
                <a:cs typeface="Arial" panose="020B0604020202020204" pitchFamily="34" charset="0"/>
              </a:rPr>
              <a:t>       </a:t>
            </a:r>
            <a:r>
              <a:rPr lang="zh-CN" altLang="en-US" sz="2800" b="1" dirty="0">
                <a:latin typeface="宋体" panose="02010600030101010101" pitchFamily="2" charset="-122"/>
                <a:cs typeface="Arial" panose="020B0604020202020204" pitchFamily="34" charset="0"/>
              </a:rPr>
              <a:t>交换成功</a:t>
            </a:r>
            <a:r>
              <a:rPr lang="en-US" altLang="zh-CN" sz="28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体系    交换不成功</a:t>
            </a:r>
            <a:endParaRPr lang="en-US" altLang="zh-CN"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r>
              <a:rPr lang="en-US" altLang="zh-CN" sz="2800" b="1" dirty="0">
                <a:latin typeface="宋体" panose="02010600030101010101" pitchFamily="2" charset="-122"/>
                <a:cs typeface="Arial" panose="020B0604020202020204" pitchFamily="34" charset="0"/>
              </a:rPr>
              <a:t>                    </a:t>
            </a:r>
          </a:p>
          <a:p>
            <a:pPr eaLnBrk="1" hangingPunct="1">
              <a:buFont typeface="Wingdings" panose="05000000000000000000" pitchFamily="2" charset="2"/>
              <a:buNone/>
              <a:defRPr/>
            </a:pPr>
            <a:r>
              <a:rPr lang="en-US" altLang="zh-CN" sz="24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进入                    排除    需求体系</a:t>
            </a:r>
            <a:endParaRPr lang="en-US" altLang="zh-CN"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r>
              <a:rPr lang="en-US" altLang="zh-CN" sz="2800" b="1" dirty="0">
                <a:latin typeface="宋体" panose="02010600030101010101" pitchFamily="2" charset="-122"/>
                <a:cs typeface="Arial" panose="020B0604020202020204" pitchFamily="34" charset="0"/>
              </a:rPr>
              <a:t>  </a:t>
            </a:r>
          </a:p>
          <a:p>
            <a:pPr eaLnBrk="1" hangingPunct="1">
              <a:buFont typeface="Wingdings" panose="05000000000000000000" pitchFamily="2" charset="2"/>
              <a:buNone/>
              <a:defRPr/>
            </a:pPr>
            <a:r>
              <a:rPr lang="en-US" altLang="zh-CN" sz="28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私人性 → 社会性</a:t>
            </a:r>
            <a:endParaRPr lang="en-US" altLang="zh-CN"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r>
              <a:rPr lang="zh-CN" altLang="en-US" sz="2400" b="1" dirty="0">
                <a:solidFill>
                  <a:srgbClr val="FF0000"/>
                </a:solidFill>
                <a:latin typeface="宋体" panose="02010600030101010101" pitchFamily="2" charset="-122"/>
                <a:cs typeface="Arial" panose="020B0604020202020204" pitchFamily="34" charset="0"/>
              </a:rPr>
              <a:t>价值规律</a:t>
            </a:r>
            <a:r>
              <a:rPr lang="zh-CN" altLang="en-US" sz="2400" b="1" dirty="0">
                <a:latin typeface="宋体" panose="02010600030101010101" pitchFamily="2" charset="-122"/>
                <a:cs typeface="Arial" panose="020B0604020202020204" pitchFamily="34" charset="0"/>
              </a:rPr>
              <a:t>就是通过交换建构按比例分配劳动的实现方式和表现方式。</a:t>
            </a:r>
            <a:endParaRPr lang="en-US" altLang="zh-CN"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defRPr/>
            </a:pPr>
            <a:r>
              <a:rPr lang="en-US" altLang="zh-CN" sz="24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自然经济与商品经济</a:t>
            </a:r>
            <a:endParaRPr lang="en-US" altLang="zh-CN" sz="2400" b="1" dirty="0">
              <a:latin typeface="宋体" panose="02010600030101010101" pitchFamily="2" charset="-122"/>
              <a:cs typeface="Arial" panose="020B0604020202020204" pitchFamily="34" charset="0"/>
            </a:endParaRPr>
          </a:p>
        </p:txBody>
      </p:sp>
      <p:sp>
        <p:nvSpPr>
          <p:cNvPr id="256004" name="椭圆 3">
            <a:extLst>
              <a:ext uri="{FF2B5EF4-FFF2-40B4-BE49-F238E27FC236}">
                <a16:creationId xmlns:a16="http://schemas.microsoft.com/office/drawing/2014/main" id="{0BCCA1BF-5CA9-43BA-86BA-F7B9F1986C61}"/>
              </a:ext>
            </a:extLst>
          </p:cNvPr>
          <p:cNvSpPr>
            <a:spLocks noChangeArrowheads="1"/>
          </p:cNvSpPr>
          <p:nvPr/>
        </p:nvSpPr>
        <p:spPr bwMode="auto">
          <a:xfrm>
            <a:off x="4427368" y="3249028"/>
            <a:ext cx="1143000" cy="2073275"/>
          </a:xfrm>
          <a:prstGeom prst="ellipse">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56005" name="右箭头 4">
            <a:extLst>
              <a:ext uri="{FF2B5EF4-FFF2-40B4-BE49-F238E27FC236}">
                <a16:creationId xmlns:a16="http://schemas.microsoft.com/office/drawing/2014/main" id="{91CB030A-E0A6-4435-8709-B3CB47D83CF8}"/>
              </a:ext>
            </a:extLst>
          </p:cNvPr>
          <p:cNvSpPr>
            <a:spLocks noChangeArrowheads="1"/>
          </p:cNvSpPr>
          <p:nvPr/>
        </p:nvSpPr>
        <p:spPr bwMode="auto">
          <a:xfrm flipV="1">
            <a:off x="2278880" y="3294588"/>
            <a:ext cx="1928813" cy="357187"/>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256006" name="右箭头 5">
            <a:extLst>
              <a:ext uri="{FF2B5EF4-FFF2-40B4-BE49-F238E27FC236}">
                <a16:creationId xmlns:a16="http://schemas.microsoft.com/office/drawing/2014/main" id="{093CDD8A-A6B2-425A-B9D4-7AF80B70B961}"/>
              </a:ext>
            </a:extLst>
          </p:cNvPr>
          <p:cNvSpPr>
            <a:spLocks noChangeArrowheads="1"/>
          </p:cNvSpPr>
          <p:nvPr/>
        </p:nvSpPr>
        <p:spPr bwMode="auto">
          <a:xfrm>
            <a:off x="5976706" y="3356314"/>
            <a:ext cx="1785938" cy="357188"/>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Tree>
  </p:cSld>
  <p:clrMapOvr>
    <a:masterClrMapping/>
  </p:clrMapOvr>
  <p:transition>
    <p:push/>
    <p:sndAc>
      <p:stSnd>
        <p:snd r:embed="rId2" name="chimes.wav"/>
      </p:stSnd>
    </p:sndAc>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73253B5B-44B9-4695-8FCE-2AE355C71572}"/>
              </a:ext>
            </a:extLst>
          </p:cNvPr>
          <p:cNvSpPr>
            <a:spLocks noGrp="1" noChangeArrowheads="1"/>
          </p:cNvSpPr>
          <p:nvPr>
            <p:ph type="title"/>
          </p:nvPr>
        </p:nvSpPr>
        <p:spPr/>
        <p:txBody>
          <a:bodyPr/>
          <a:lstStyle/>
          <a:p>
            <a:pPr eaLnBrk="1" hangingPunct="1"/>
            <a:r>
              <a:rPr lang="zh-CN" altLang="en-US" sz="3200" b="1"/>
              <a:t>价值规律、价格规律和价值决定价格规律</a:t>
            </a:r>
          </a:p>
        </p:txBody>
      </p:sp>
      <p:sp>
        <p:nvSpPr>
          <p:cNvPr id="257027" name="Rectangle 3">
            <a:extLst>
              <a:ext uri="{FF2B5EF4-FFF2-40B4-BE49-F238E27FC236}">
                <a16:creationId xmlns:a16="http://schemas.microsoft.com/office/drawing/2014/main" id="{36826733-249A-423C-9ABF-2C68FC4ECC55}"/>
              </a:ext>
            </a:extLst>
          </p:cNvPr>
          <p:cNvSpPr>
            <a:spLocks noGrp="1" noChangeArrowheads="1"/>
          </p:cNvSpPr>
          <p:nvPr>
            <p:ph type="body" idx="1"/>
          </p:nvPr>
        </p:nvSpPr>
        <p:spPr>
          <a:xfrm>
            <a:off x="568172" y="1646069"/>
            <a:ext cx="10963922" cy="4989513"/>
          </a:xfrm>
        </p:spPr>
        <p:txBody>
          <a:bodyPr/>
          <a:lstStyle/>
          <a:p>
            <a:pPr eaLnBrk="1" hangingPunct="1">
              <a:buFont typeface="Wingdings" panose="05000000000000000000" pitchFamily="2" charset="2"/>
              <a:buNone/>
            </a:pPr>
            <a:r>
              <a:rPr lang="en-US" altLang="zh-CN" sz="2800" b="1" dirty="0">
                <a:latin typeface="宋体" panose="02010600030101010101" pitchFamily="2" charset="-122"/>
              </a:rPr>
              <a:t>2</a:t>
            </a:r>
            <a:r>
              <a:rPr lang="en-US" altLang="zh-CN" sz="2800" b="1" dirty="0">
                <a:latin typeface="宋体" panose="02010600030101010101" pitchFamily="2" charset="-122"/>
                <a:cs typeface="Arial" panose="020B0604020202020204" pitchFamily="34" charset="0"/>
              </a:rPr>
              <a:t>.</a:t>
            </a:r>
            <a:r>
              <a:rPr lang="zh-CN" altLang="en-US" sz="2800" b="1" dirty="0">
                <a:solidFill>
                  <a:srgbClr val="FF0000"/>
                </a:solidFill>
                <a:latin typeface="宋体" panose="02010600030101010101" pitchFamily="2" charset="-122"/>
                <a:cs typeface="Arial" panose="020B0604020202020204" pitchFamily="34" charset="0"/>
              </a:rPr>
              <a:t>价格规律</a:t>
            </a:r>
            <a:r>
              <a:rPr lang="zh-CN" altLang="en-US" sz="2800" b="1" dirty="0">
                <a:latin typeface="宋体" panose="02010600030101010101" pitchFamily="2" charset="-122"/>
                <a:cs typeface="Arial" panose="020B0604020202020204" pitchFamily="34" charset="0"/>
              </a:rPr>
              <a:t>：供求规律</a:t>
            </a: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800" b="1" dirty="0">
                <a:latin typeface="宋体" panose="02010600030101010101" pitchFamily="2" charset="-122"/>
                <a:cs typeface="Arial" panose="020B0604020202020204" pitchFamily="34" charset="0"/>
              </a:rPr>
              <a:t>商品的价格随着供求关系的变化而变化。</a:t>
            </a: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800" b="1" dirty="0">
                <a:latin typeface="宋体" panose="02010600030101010101" pitchFamily="2" charset="-122"/>
                <a:cs typeface="Arial" panose="020B0604020202020204" pitchFamily="34" charset="0"/>
              </a:rPr>
              <a:t>当供过于求时价格就下跌；</a:t>
            </a: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800" b="1" dirty="0">
                <a:latin typeface="宋体" panose="02010600030101010101" pitchFamily="2" charset="-122"/>
                <a:cs typeface="Arial" panose="020B0604020202020204" pitchFamily="34" charset="0"/>
              </a:rPr>
              <a:t>当供不应求时价格就上涨。</a:t>
            </a:r>
            <a:endParaRPr lang="en-US" altLang="zh-CN" sz="28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000" b="1" dirty="0">
                <a:solidFill>
                  <a:srgbClr val="FF0000"/>
                </a:solidFill>
                <a:latin typeface="楷体" panose="02010609060101010101" pitchFamily="49" charset="-122"/>
                <a:ea typeface="楷体" panose="02010609060101010101" pitchFamily="49" charset="-122"/>
                <a:cs typeface="Arial" panose="020B0604020202020204" pitchFamily="34" charset="0"/>
              </a:rPr>
              <a:t>稀缺性、政策、个人偏好、博弈能力、自然条件、投机、营销手段、使用价值特征</a:t>
            </a: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统计规律，定量研究</a:t>
            </a: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“看不见的手”</a:t>
            </a:r>
            <a:endParaRPr lang="en-US" altLang="zh-CN" sz="2400" b="1" dirty="0">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现象层次看：影响价格的是供求关系</a:t>
            </a:r>
            <a:endParaRPr lang="en-US" altLang="zh-CN" sz="2400" b="1" dirty="0">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追问：影响供求关系的因素是什么？有多少呢？</a:t>
            </a:r>
            <a:endParaRPr lang="en-US" altLang="zh-CN" sz="2400" b="1" dirty="0">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endParaRPr lang="en-US" altLang="zh-CN" sz="2400" b="1" dirty="0">
              <a:solidFill>
                <a:srgbClr val="FF0000"/>
              </a:solidFill>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r>
              <a:rPr lang="zh-CN" altLang="en-US" sz="2400" b="1" dirty="0">
                <a:solidFill>
                  <a:srgbClr val="FF0000"/>
                </a:solidFill>
                <a:latin typeface="宋体" panose="02010600030101010101" pitchFamily="2" charset="-122"/>
                <a:cs typeface="Arial" panose="020B0604020202020204" pitchFamily="34" charset="0"/>
              </a:rPr>
              <a:t>列举的不完全性</a:t>
            </a:r>
            <a:endParaRPr lang="en-US" altLang="zh-CN" sz="2400" b="1" dirty="0">
              <a:solidFill>
                <a:srgbClr val="FF0000"/>
              </a:solidFill>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endParaRPr lang="en-US" altLang="zh-CN" sz="2400" b="1" dirty="0">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endParaRPr lang="zh-CN" altLang="en-US" sz="2400" b="1" dirty="0">
              <a:latin typeface="宋体" panose="02010600030101010101" pitchFamily="2" charset="-122"/>
              <a:cs typeface="Arial" panose="020B0604020202020204" pitchFamily="34" charset="0"/>
            </a:endParaRPr>
          </a:p>
        </p:txBody>
      </p:sp>
    </p:spTree>
  </p:cSld>
  <p:clrMapOvr>
    <a:masterClrMapping/>
  </p:clrMapOvr>
  <p:transition>
    <p:push/>
    <p:sndAc>
      <p:stSnd>
        <p:snd r:embed="rId2" name="chimes.wav"/>
      </p:stSnd>
    </p:sndAc>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标题 1">
            <a:extLst>
              <a:ext uri="{FF2B5EF4-FFF2-40B4-BE49-F238E27FC236}">
                <a16:creationId xmlns:a16="http://schemas.microsoft.com/office/drawing/2014/main" id="{AC3F5363-5E75-4078-B18D-A27EC0D0926C}"/>
              </a:ext>
            </a:extLst>
          </p:cNvPr>
          <p:cNvSpPr>
            <a:spLocks noGrp="1" noChangeArrowheads="1"/>
          </p:cNvSpPr>
          <p:nvPr>
            <p:ph type="title"/>
          </p:nvPr>
        </p:nvSpPr>
        <p:spPr/>
        <p:txBody>
          <a:bodyPr/>
          <a:lstStyle/>
          <a:p>
            <a:r>
              <a:rPr lang="zh-CN" altLang="en-US"/>
              <a:t>商品经济的特点：骗与被骗</a:t>
            </a:r>
          </a:p>
        </p:txBody>
      </p:sp>
      <p:sp>
        <p:nvSpPr>
          <p:cNvPr id="258051" name="内容占位符 2">
            <a:extLst>
              <a:ext uri="{FF2B5EF4-FFF2-40B4-BE49-F238E27FC236}">
                <a16:creationId xmlns:a16="http://schemas.microsoft.com/office/drawing/2014/main" id="{F6FC4D99-F13C-4015-AA9E-237B3A059759}"/>
              </a:ext>
            </a:extLst>
          </p:cNvPr>
          <p:cNvSpPr>
            <a:spLocks noGrp="1" noChangeArrowheads="1"/>
          </p:cNvSpPr>
          <p:nvPr>
            <p:ph idx="1"/>
          </p:nvPr>
        </p:nvSpPr>
        <p:spPr>
          <a:xfrm>
            <a:off x="951346" y="2159000"/>
            <a:ext cx="10026796" cy="4267200"/>
          </a:xfrm>
        </p:spPr>
        <p:txBody>
          <a:bodyPr/>
          <a:lstStyle/>
          <a:p>
            <a:pPr>
              <a:buClr>
                <a:srgbClr val="CC0000"/>
              </a:buClr>
            </a:pPr>
            <a:r>
              <a:rPr lang="zh-CN" altLang="en-US" dirty="0">
                <a:solidFill>
                  <a:srgbClr val="000000"/>
                </a:solidFill>
              </a:rPr>
              <a:t>影响供求关系的因素：价格？自然条件？人们的喜好？</a:t>
            </a:r>
            <a:endParaRPr lang="en-US" altLang="zh-CN" dirty="0">
              <a:solidFill>
                <a:srgbClr val="000000"/>
              </a:solidFill>
            </a:endParaRPr>
          </a:p>
          <a:p>
            <a:pPr>
              <a:buClr>
                <a:srgbClr val="CC0000"/>
              </a:buClr>
            </a:pPr>
            <a:r>
              <a:rPr lang="zh-CN" altLang="en-US" b="1" dirty="0">
                <a:solidFill>
                  <a:srgbClr val="FF0000"/>
                </a:solidFill>
              </a:rPr>
              <a:t>列举的不完全性</a:t>
            </a:r>
            <a:r>
              <a:rPr lang="zh-CN" altLang="en-US" dirty="0">
                <a:solidFill>
                  <a:srgbClr val="000000"/>
                </a:solidFill>
              </a:rPr>
              <a:t>表明价格决定的“多元性”</a:t>
            </a:r>
            <a:endParaRPr lang="en-US" altLang="zh-CN" dirty="0">
              <a:solidFill>
                <a:srgbClr val="000000"/>
              </a:solidFill>
            </a:endParaRPr>
          </a:p>
          <a:p>
            <a:endParaRPr lang="en-US" altLang="zh-CN" b="1" dirty="0">
              <a:solidFill>
                <a:srgbClr val="FF0000"/>
              </a:solidFill>
            </a:endParaRPr>
          </a:p>
          <a:p>
            <a:r>
              <a:rPr lang="zh-CN" altLang="en-US" b="1" dirty="0">
                <a:solidFill>
                  <a:srgbClr val="FF0000"/>
                </a:solidFill>
              </a:rPr>
              <a:t>价格决定多元性</a:t>
            </a:r>
            <a:r>
              <a:rPr lang="zh-CN" altLang="en-US" dirty="0"/>
              <a:t>为骗提供了“可能”</a:t>
            </a:r>
            <a:endParaRPr lang="en-US" altLang="zh-CN" dirty="0"/>
          </a:p>
          <a:p>
            <a:r>
              <a:rPr lang="zh-CN" altLang="en-US" b="1" dirty="0">
                <a:solidFill>
                  <a:srgbClr val="FF0000"/>
                </a:solidFill>
              </a:rPr>
              <a:t>信息不对称</a:t>
            </a:r>
            <a:r>
              <a:rPr lang="zh-CN" altLang="en-US" dirty="0"/>
              <a:t>使“</a:t>
            </a:r>
            <a:r>
              <a:rPr lang="zh-CN" altLang="en-US" b="1" dirty="0"/>
              <a:t>可能性</a:t>
            </a:r>
            <a:r>
              <a:rPr lang="zh-CN" altLang="en-US" dirty="0"/>
              <a:t>”转变为“</a:t>
            </a:r>
            <a:r>
              <a:rPr lang="zh-CN" altLang="en-US" b="1" dirty="0"/>
              <a:t>现实性</a:t>
            </a:r>
            <a:r>
              <a:rPr lang="zh-CN" altLang="en-US" dirty="0"/>
              <a:t>”。</a:t>
            </a:r>
          </a:p>
        </p:txBody>
      </p:sp>
    </p:spTree>
  </p:cSld>
  <p:clrMapOvr>
    <a:masterClrMapping/>
  </p:clrMapOvr>
  <p:transition>
    <p:push/>
    <p:sndAc>
      <p:stSnd>
        <p:snd r:embed="rId2" name="chimes.wav"/>
      </p:stSnd>
    </p:sndAc>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4F8FF847-7285-48E5-A56E-AA3A1C52401F}"/>
              </a:ext>
            </a:extLst>
          </p:cNvPr>
          <p:cNvSpPr>
            <a:spLocks noGrp="1" noChangeArrowheads="1"/>
          </p:cNvSpPr>
          <p:nvPr>
            <p:ph type="title"/>
          </p:nvPr>
        </p:nvSpPr>
        <p:spPr/>
        <p:txBody>
          <a:bodyPr/>
          <a:lstStyle/>
          <a:p>
            <a:pPr eaLnBrk="1" hangingPunct="1"/>
            <a:r>
              <a:rPr lang="zh-CN" altLang="en-US" sz="3200" b="1"/>
              <a:t>价值规律、价格规律和价值决定价格规律</a:t>
            </a:r>
          </a:p>
        </p:txBody>
      </p:sp>
      <p:sp>
        <p:nvSpPr>
          <p:cNvPr id="259075" name="Rectangle 3">
            <a:extLst>
              <a:ext uri="{FF2B5EF4-FFF2-40B4-BE49-F238E27FC236}">
                <a16:creationId xmlns:a16="http://schemas.microsoft.com/office/drawing/2014/main" id="{C01D8141-AEBB-4916-8265-C1038146D80E}"/>
              </a:ext>
            </a:extLst>
          </p:cNvPr>
          <p:cNvSpPr>
            <a:spLocks noGrp="1" noChangeArrowheads="1"/>
          </p:cNvSpPr>
          <p:nvPr>
            <p:ph type="body" idx="1"/>
          </p:nvPr>
        </p:nvSpPr>
        <p:spPr>
          <a:xfrm>
            <a:off x="755651" y="1752599"/>
            <a:ext cx="10668000" cy="4925291"/>
          </a:xfrm>
        </p:spPr>
        <p:txBody>
          <a:bodyPr/>
          <a:lstStyle/>
          <a:p>
            <a:pPr eaLnBrk="1" hangingPunct="1">
              <a:buFont typeface="Wingdings" panose="05000000000000000000" pitchFamily="2" charset="2"/>
              <a:buNone/>
            </a:pPr>
            <a:r>
              <a:rPr lang="en-US" altLang="zh-CN" sz="2800" b="1" dirty="0">
                <a:latin typeface="宋体" panose="02010600030101010101" pitchFamily="2" charset="-122"/>
                <a:cs typeface="Arial" panose="020B0604020202020204" pitchFamily="34" charset="0"/>
              </a:rPr>
              <a:t>3.</a:t>
            </a:r>
            <a:r>
              <a:rPr lang="zh-CN" altLang="en-US" sz="2800" b="1" dirty="0">
                <a:solidFill>
                  <a:srgbClr val="FF0000"/>
                </a:solidFill>
                <a:latin typeface="宋体" panose="02010600030101010101" pitchFamily="2" charset="-122"/>
                <a:cs typeface="Arial" panose="020B0604020202020204" pitchFamily="34" charset="0"/>
              </a:rPr>
              <a:t>价值决定价格规律</a:t>
            </a: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一种“趋势”，一个“平均数”</a:t>
            </a:r>
          </a:p>
          <a:p>
            <a:pPr eaLnBrk="1" hangingPunct="1">
              <a:buFont typeface="Wingdings" panose="05000000000000000000" pitchFamily="2" charset="2"/>
              <a:buNone/>
            </a:pPr>
            <a:r>
              <a:rPr lang="zh-CN" altLang="en-US" sz="2400" b="1" dirty="0">
                <a:solidFill>
                  <a:srgbClr val="FF0000"/>
                </a:solidFill>
                <a:latin typeface="宋体" panose="02010600030101010101" pitchFamily="2" charset="-122"/>
                <a:cs typeface="Arial" panose="020B0604020202020204" pitchFamily="34" charset="0"/>
              </a:rPr>
              <a:t>其一</a:t>
            </a:r>
            <a:r>
              <a:rPr lang="en-US" altLang="zh-CN" sz="2400" b="1" dirty="0">
                <a:solidFill>
                  <a:srgbClr val="FF0000"/>
                </a:solidFill>
                <a:latin typeface="宋体" panose="02010600030101010101" pitchFamily="2" charset="-122"/>
                <a:cs typeface="Arial" panose="020B0604020202020204" pitchFamily="34" charset="0"/>
              </a:rPr>
              <a:t>,</a:t>
            </a:r>
            <a:r>
              <a:rPr lang="zh-CN" altLang="en-US" sz="2400" b="1" dirty="0">
                <a:solidFill>
                  <a:srgbClr val="FF0000"/>
                </a:solidFill>
                <a:latin typeface="宋体" panose="02010600030101010101" pitchFamily="2" charset="-122"/>
                <a:cs typeface="Arial" panose="020B0604020202020204" pitchFamily="34" charset="0"/>
              </a:rPr>
              <a:t>总体，总量</a:t>
            </a:r>
            <a:endParaRPr lang="en-US" altLang="zh-CN" sz="2400" b="1" dirty="0">
              <a:solidFill>
                <a:srgbClr val="FF0000"/>
              </a:solidFill>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    从空间来看，不同商品之间，当一种商品的价格高于它的价值，就必然会有另一种商品的价格低于它自身的价值出售。</a:t>
            </a:r>
            <a:endParaRPr lang="en-US" altLang="zh-CN"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endParaRPr lang="zh-CN" altLang="en-US" sz="2400" b="1" dirty="0">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zh-CN" altLang="en-US" sz="2400" b="1" dirty="0">
                <a:solidFill>
                  <a:srgbClr val="FF0000"/>
                </a:solidFill>
                <a:latin typeface="宋体" panose="02010600030101010101" pitchFamily="2" charset="-122"/>
                <a:cs typeface="Arial" panose="020B0604020202020204" pitchFamily="34" charset="0"/>
              </a:rPr>
              <a:t>其二</a:t>
            </a:r>
            <a:r>
              <a:rPr lang="en-US" altLang="zh-CN" sz="2400" b="1" dirty="0">
                <a:solidFill>
                  <a:srgbClr val="FF0000"/>
                </a:solidFill>
                <a:latin typeface="宋体" panose="02010600030101010101" pitchFamily="2" charset="-122"/>
                <a:cs typeface="Arial" panose="020B0604020202020204" pitchFamily="34" charset="0"/>
              </a:rPr>
              <a:t>,</a:t>
            </a:r>
            <a:r>
              <a:rPr lang="zh-CN" altLang="en-US" sz="2400" b="1" dirty="0">
                <a:solidFill>
                  <a:srgbClr val="FF0000"/>
                </a:solidFill>
                <a:latin typeface="宋体" panose="02010600030101010101" pitchFamily="2" charset="-122"/>
                <a:cs typeface="Arial" panose="020B0604020202020204" pitchFamily="34" charset="0"/>
              </a:rPr>
              <a:t>长期</a:t>
            </a:r>
            <a:endParaRPr lang="en-US" altLang="zh-CN" sz="2400" b="1" dirty="0">
              <a:solidFill>
                <a:srgbClr val="FF0000"/>
              </a:solidFill>
              <a:latin typeface="宋体" panose="02010600030101010101" pitchFamily="2" charset="-122"/>
              <a:cs typeface="Arial" panose="020B0604020202020204" pitchFamily="34" charset="0"/>
            </a:endParaRPr>
          </a:p>
          <a:p>
            <a:pPr eaLnBrk="1" hangingPunct="1">
              <a:buFont typeface="Wingdings" panose="05000000000000000000" pitchFamily="2" charset="2"/>
              <a:buNone/>
            </a:pPr>
            <a:r>
              <a:rPr lang="en-US" altLang="zh-CN" sz="2400" b="1" dirty="0">
                <a:latin typeface="宋体" panose="02010600030101010101" pitchFamily="2" charset="-122"/>
                <a:cs typeface="Arial" panose="020B0604020202020204" pitchFamily="34" charset="0"/>
              </a:rPr>
              <a:t>    </a:t>
            </a:r>
            <a:r>
              <a:rPr lang="zh-CN" altLang="en-US" sz="2400" b="1" dirty="0">
                <a:latin typeface="宋体" panose="02010600030101010101" pitchFamily="2" charset="-122"/>
                <a:cs typeface="Arial" panose="020B0604020202020204" pitchFamily="34" charset="0"/>
              </a:rPr>
              <a:t>从时间来看，同一种商品，此时它的价格高于其价值，彼时它的价格就必然会低于其价值出售。</a:t>
            </a:r>
          </a:p>
          <a:p>
            <a:pPr eaLnBrk="1" hangingPunct="1">
              <a:buFont typeface="Wingdings" panose="05000000000000000000" pitchFamily="2" charset="2"/>
              <a:buNone/>
            </a:pPr>
            <a:endParaRPr lang="zh-CN" altLang="en-US" sz="2400" b="1" dirty="0">
              <a:latin typeface="宋体" panose="02010600030101010101" pitchFamily="2" charset="-122"/>
              <a:cs typeface="Arial" panose="020B0604020202020204" pitchFamily="34" charset="0"/>
            </a:endParaRPr>
          </a:p>
          <a:p>
            <a:pPr algn="r" eaLnBrk="1" hangingPunct="1">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生产价格理论</a:t>
            </a:r>
          </a:p>
        </p:txBody>
      </p:sp>
    </p:spTree>
  </p:cSld>
  <p:clrMapOvr>
    <a:masterClrMapping/>
  </p:clrMapOvr>
  <p:transition>
    <p:push/>
    <p:sndAc>
      <p:stSnd>
        <p:snd r:embed="rId2" name="chimes.wav"/>
      </p:stSnd>
    </p:sndAc>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flipH="1">
            <a:off x="0" y="3195674"/>
            <a:ext cx="12192000" cy="2828748"/>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顶角 13"/>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256061" y="2734885"/>
            <a:ext cx="9679878" cy="2712716"/>
            <a:chOff x="1489600" y="2532482"/>
            <a:chExt cx="9296666" cy="2596830"/>
          </a:xfrm>
        </p:grpSpPr>
        <p:sp>
          <p:nvSpPr>
            <p:cNvPr id="16" name="矩形 15"/>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0" y="1517406"/>
            <a:ext cx="12192000" cy="1026080"/>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文本框 16"/>
          <p:cNvSpPr txBox="1"/>
          <p:nvPr/>
        </p:nvSpPr>
        <p:spPr>
          <a:xfrm>
            <a:off x="1217613" y="1780634"/>
            <a:ext cx="9756775" cy="553998"/>
          </a:xfrm>
          <a:prstGeom prst="rect">
            <a:avLst/>
          </a:prstGeom>
          <a:noFill/>
        </p:spPr>
        <p:txBody>
          <a:bodyPr wrap="square" rtlCol="0">
            <a:spAutoFit/>
          </a:bodyPr>
          <a:lstStyle>
            <a:defPPr>
              <a:defRPr lang="zh-CN"/>
            </a:defPPr>
            <a:lvl1pPr marL="342900" indent="-342900" algn="just">
              <a:lnSpc>
                <a:spcPct val="150000"/>
              </a:lnSpc>
              <a:buClr>
                <a:srgbClr val="C80F19"/>
              </a:buClr>
              <a:buSzPct val="90000"/>
              <a:buFont typeface="Wingdings" panose="05000000000000000000" pitchFamily="2" charset="2"/>
              <a:buChar char="n"/>
              <a:defRPr>
                <a:solidFill>
                  <a:schemeClr val="tx1">
                    <a:lumMod val="85000"/>
                    <a:lumOff val="15000"/>
                  </a:schemeClr>
                </a:solidFill>
                <a:latin typeface="微软雅黑" panose="020B0503020204020204" charset="-122"/>
                <a:ea typeface="微软雅黑" panose="020B0503020204020204" charset="-122"/>
              </a:defRPr>
            </a:lvl1pPr>
          </a:lstStyle>
          <a:p>
            <a:pPr marL="0" indent="0" algn="ctr">
              <a:buNone/>
            </a:pPr>
            <a:r>
              <a:rPr lang="zh-CN" altLang="zh-CN" sz="2000" b="1" dirty="0">
                <a:solidFill>
                  <a:schemeClr val="bg1"/>
                </a:solidFill>
                <a:effectLst>
                  <a:outerShdw blurRad="38100" dist="38100" dir="2700000" algn="tl">
                    <a:srgbClr val="000000">
                      <a:alpha val="43137"/>
                    </a:srgbClr>
                  </a:outerShdw>
                </a:effectLst>
              </a:rPr>
              <a:t>价值规律在贯彻过程中会引起相应的社会结果，对社会经济发生作用。</a:t>
            </a:r>
          </a:p>
        </p:txBody>
      </p:sp>
      <p:sp>
        <p:nvSpPr>
          <p:cNvPr id="41" name="文本框 40"/>
          <p:cNvSpPr txBox="1"/>
          <p:nvPr/>
        </p:nvSpPr>
        <p:spPr>
          <a:xfrm>
            <a:off x="2710207" y="3309300"/>
            <a:ext cx="7918513" cy="1235851"/>
          </a:xfrm>
          <a:prstGeom prst="rect">
            <a:avLst/>
          </a:prstGeom>
          <a:noFill/>
        </p:spPr>
        <p:txBody>
          <a:bodyPr wrap="square">
            <a:spAutoFit/>
          </a:bodyPr>
          <a:lstStyle/>
          <a:p>
            <a:pPr indent="304800" algn="just">
              <a:lnSpc>
                <a:spcPct val="200000"/>
              </a:lnSpc>
            </a:pP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a:t>
            </a:r>
            <a:r>
              <a:rPr lang="en-US" altLang="zh-CN" sz="2000" b="1" kern="100" dirty="0">
                <a:effectLst/>
                <a:latin typeface="微软雅黑" panose="020B0503020204020204" charset="-122"/>
                <a:ea typeface="微软雅黑" panose="020B0503020204020204" charset="-122"/>
                <a:cs typeface="Times New Roman" panose="02020603050405020304" pitchFamily="18" charset="0"/>
              </a:rPr>
              <a:t>1</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）价值规律在市场配置资源过程中的积极作用</a:t>
            </a:r>
            <a:endParaRPr lang="en-US" altLang="zh-CN" sz="2000" b="1" kern="100" dirty="0">
              <a:effectLst/>
              <a:latin typeface="微软雅黑" panose="020B0503020204020204" charset="-122"/>
              <a:ea typeface="微软雅黑" panose="020B0503020204020204" charset="-122"/>
              <a:cs typeface="Times New Roman" panose="02020603050405020304" pitchFamily="18" charset="0"/>
            </a:endParaRPr>
          </a:p>
          <a:p>
            <a:pPr indent="304800" algn="just">
              <a:lnSpc>
                <a:spcPct val="200000"/>
              </a:lnSpc>
            </a:pP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a:t>
            </a:r>
            <a:r>
              <a:rPr lang="en-US" altLang="zh-CN" sz="2000" b="1" kern="100" dirty="0">
                <a:latin typeface="微软雅黑" panose="020B0503020204020204" charset="-122"/>
                <a:ea typeface="微软雅黑" panose="020B0503020204020204" charset="-122"/>
                <a:cs typeface="Times New Roman" panose="02020603050405020304" pitchFamily="18" charset="0"/>
              </a:rPr>
              <a:t>2</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）价值规律在自发调节经济活动时的</a:t>
            </a:r>
            <a:r>
              <a:rPr lang="zh-CN" altLang="en-US" sz="2000" b="1" kern="100" dirty="0">
                <a:effectLst/>
                <a:latin typeface="微软雅黑" panose="020B0503020204020204" charset="-122"/>
                <a:ea typeface="微软雅黑" panose="020B0503020204020204" charset="-122"/>
                <a:cs typeface="Times New Roman" panose="02020603050405020304" pitchFamily="18" charset="0"/>
              </a:rPr>
              <a:t>消极</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作用</a:t>
            </a:r>
          </a:p>
        </p:txBody>
      </p:sp>
      <p:sp>
        <p:nvSpPr>
          <p:cNvPr id="10" name="文本框 9"/>
          <p:cNvSpPr txBox="1"/>
          <p:nvPr/>
        </p:nvSpPr>
        <p:spPr>
          <a:xfrm>
            <a:off x="3047999" y="833578"/>
            <a:ext cx="6096000" cy="453457"/>
          </a:xfrm>
          <a:prstGeom prst="rect">
            <a:avLst/>
          </a:prstGeom>
          <a:noFill/>
        </p:spPr>
        <p:txBody>
          <a:bodyPr wrap="square">
            <a:spAutoFit/>
          </a:bodyPr>
          <a:lstStyle/>
          <a:p>
            <a:pPr algn="ctr">
              <a:lnSpc>
                <a:spcPct val="130000"/>
              </a:lnSpc>
            </a:pPr>
            <a:r>
              <a:rPr lang="en-US" altLang="zh-CN"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四）</a:t>
            </a:r>
            <a:r>
              <a:rPr lang="zh-CN" altLang="zh-CN"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价值规律</a:t>
            </a:r>
            <a:r>
              <a:rPr lang="zh-CN" altLang="en-US"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的作用</a:t>
            </a:r>
            <a:endParaRPr lang="zh-CN" altLang="zh-CN" sz="20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b="15599"/>
          <a:stretch>
            <a:fillRect/>
          </a:stretch>
        </p:blipFill>
        <p:spPr>
          <a:xfrm>
            <a:off x="0" y="-1"/>
            <a:ext cx="12192000" cy="6858001"/>
          </a:xfrm>
          <a:prstGeom prst="rect">
            <a:avLst/>
          </a:prstGeom>
        </p:spPr>
      </p:pic>
      <p:sp>
        <p:nvSpPr>
          <p:cNvPr id="23" name="矩形 22"/>
          <p:cNvSpPr/>
          <p:nvPr/>
        </p:nvSpPr>
        <p:spPr>
          <a:xfrm>
            <a:off x="0" y="0"/>
            <a:ext cx="12192000" cy="3595607"/>
          </a:xfrm>
          <a:prstGeom prst="rect">
            <a:avLst/>
          </a:prstGeom>
          <a:gradFill>
            <a:gsLst>
              <a:gs pos="100000">
                <a:schemeClr val="bg1">
                  <a:alpha val="0"/>
                </a:schemeClr>
              </a:gs>
              <a:gs pos="24000">
                <a:schemeClr val="bg1">
                  <a:alpha val="6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flipH="1">
            <a:off x="1234122" y="1922207"/>
            <a:ext cx="9723756" cy="2547812"/>
            <a:chOff x="1512005" y="2532482"/>
            <a:chExt cx="9303281" cy="4084432"/>
          </a:xfrm>
          <a:effectLst/>
        </p:grpSpPr>
        <p:sp>
          <p:nvSpPr>
            <p:cNvPr id="16" name="矩形 15"/>
            <p:cNvSpPr/>
            <p:nvPr/>
          </p:nvSpPr>
          <p:spPr>
            <a:xfrm>
              <a:off x="1602484" y="2532482"/>
              <a:ext cx="9212802" cy="3975310"/>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12005" y="2641604"/>
              <a:ext cx="9212801" cy="397531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648264" y="2219769"/>
            <a:ext cx="8800903" cy="1938992"/>
          </a:xfrm>
          <a:prstGeom prst="rect">
            <a:avLst/>
          </a:prstGeom>
          <a:noFill/>
        </p:spPr>
        <p:txBody>
          <a:bodyPr wrap="square" rtlCol="0">
            <a:spAutoFit/>
          </a:bodyPr>
          <a:lstStyle/>
          <a:p>
            <a:pPr indent="504190" algn="just">
              <a:lnSpc>
                <a:spcPct val="150000"/>
              </a:lnSpc>
            </a:pPr>
            <a:r>
              <a:rPr lang="zh-CN" altLang="en-US" sz="2000" dirty="0">
                <a:latin typeface="微软雅黑" panose="020B0503020204020204" charset="-122"/>
                <a:ea typeface="微软雅黑" panose="020B0503020204020204" charset="-122"/>
              </a:rPr>
              <a:t>商品是</a:t>
            </a:r>
            <a:r>
              <a:rPr lang="zh-CN" altLang="zh-CN" sz="2000" dirty="0">
                <a:latin typeface="微软雅黑" panose="020B0503020204020204" charset="-122"/>
                <a:ea typeface="微软雅黑" panose="020B0503020204020204" charset="-122"/>
              </a:rPr>
              <a:t>用来交换、能满足人的某种需要的劳动产品。</a:t>
            </a:r>
            <a:endParaRPr lang="en-US" altLang="zh-CN" sz="2000" dirty="0">
              <a:latin typeface="微软雅黑" panose="020B0503020204020204" charset="-122"/>
              <a:ea typeface="微软雅黑" panose="020B0503020204020204" charset="-122"/>
            </a:endParaRPr>
          </a:p>
          <a:p>
            <a:pPr indent="504190" algn="just">
              <a:lnSpc>
                <a:spcPct val="150000"/>
              </a:lnSpc>
            </a:pPr>
            <a:r>
              <a:rPr lang="zh-CN" altLang="zh-CN" sz="2000" dirty="0">
                <a:latin typeface="微软雅黑" panose="020B0503020204020204" charset="-122"/>
                <a:ea typeface="微软雅黑" panose="020B0503020204020204" charset="-122"/>
              </a:rPr>
              <a:t>人类经济活动，就是不断生产劳动产品的过程。</a:t>
            </a:r>
            <a:endParaRPr lang="en-US" altLang="zh-CN" sz="2000" dirty="0">
              <a:latin typeface="微软雅黑" panose="020B0503020204020204" charset="-122"/>
              <a:ea typeface="微软雅黑" panose="020B0503020204020204" charset="-122"/>
            </a:endParaRPr>
          </a:p>
          <a:p>
            <a:pPr indent="504190" algn="just">
              <a:lnSpc>
                <a:spcPct val="150000"/>
              </a:lnSpc>
            </a:pPr>
            <a:r>
              <a:rPr lang="zh-CN" altLang="zh-CN" sz="2000" dirty="0">
                <a:latin typeface="微软雅黑" panose="020B0503020204020204" charset="-122"/>
                <a:ea typeface="微软雅黑" panose="020B0503020204020204" charset="-122"/>
              </a:rPr>
              <a:t>但并不是所有的</a:t>
            </a:r>
            <a:r>
              <a:rPr lang="zh-CN" altLang="zh-CN" sz="2000" b="1" dirty="0">
                <a:solidFill>
                  <a:srgbClr val="0000FF"/>
                </a:solidFill>
                <a:latin typeface="微软雅黑" panose="020B0503020204020204" charset="-122"/>
                <a:ea typeface="微软雅黑" panose="020B0503020204020204" charset="-122"/>
              </a:rPr>
              <a:t>劳动产品都是商</a:t>
            </a:r>
            <a:r>
              <a:rPr lang="zh-CN" altLang="zh-CN" sz="2000" dirty="0">
                <a:latin typeface="微软雅黑" panose="020B0503020204020204" charset="-122"/>
                <a:ea typeface="微软雅黑" panose="020B0503020204020204" charset="-122"/>
              </a:rPr>
              <a:t>品，只有以</a:t>
            </a:r>
            <a:r>
              <a:rPr lang="zh-CN" altLang="zh-CN" sz="2000" b="1" dirty="0">
                <a:solidFill>
                  <a:srgbClr val="E17751"/>
                </a:solidFill>
                <a:latin typeface="微软雅黑" panose="020B0503020204020204" charset="-122"/>
                <a:ea typeface="微软雅黑" panose="020B0503020204020204" charset="-122"/>
              </a:rPr>
              <a:t>交换为目的</a:t>
            </a:r>
            <a:r>
              <a:rPr lang="zh-CN" altLang="zh-CN" sz="2000" dirty="0">
                <a:latin typeface="微软雅黑" panose="020B0503020204020204" charset="-122"/>
                <a:ea typeface="微软雅黑" panose="020B0503020204020204" charset="-122"/>
              </a:rPr>
              <a:t>生产的劳动产品才是商品。</a:t>
            </a:r>
            <a:endParaRPr lang="zh-CN" altLang="en-US" sz="2000" dirty="0">
              <a:solidFill>
                <a:srgbClr val="FF0000"/>
              </a:solidFill>
              <a:latin typeface="微软雅黑" panose="020B0503020204020204" charset="-122"/>
              <a:ea typeface="微软雅黑" panose="020B0503020204020204" charset="-122"/>
            </a:endParaRPr>
          </a:p>
        </p:txBody>
      </p:sp>
      <p:grpSp>
        <p:nvGrpSpPr>
          <p:cNvPr id="6" name="组合 5"/>
          <p:cNvGrpSpPr/>
          <p:nvPr/>
        </p:nvGrpSpPr>
        <p:grpSpPr>
          <a:xfrm>
            <a:off x="5423694" y="925989"/>
            <a:ext cx="1344613" cy="400110"/>
            <a:chOff x="1131850" y="3079821"/>
            <a:chExt cx="1344613" cy="400110"/>
          </a:xfrm>
        </p:grpSpPr>
        <p:sp>
          <p:nvSpPr>
            <p:cNvPr id="8" name="文本框 7"/>
            <p:cNvSpPr txBox="1"/>
            <p:nvPr/>
          </p:nvSpPr>
          <p:spPr>
            <a:xfrm>
              <a:off x="1383665" y="3079821"/>
              <a:ext cx="1092798" cy="400110"/>
            </a:xfrm>
            <a:prstGeom prst="rect">
              <a:avLst/>
            </a:prstGeom>
            <a:noFill/>
          </p:spPr>
          <p:txBody>
            <a:bodyPr wrap="square" rtlCol="0">
              <a:spAutoFit/>
            </a:bodyPr>
            <a:lstStyle/>
            <a:p>
              <a:r>
                <a:rPr kumimoji="1" lang="zh-CN" altLang="en-US" sz="2000" b="1" dirty="0">
                  <a:solidFill>
                    <a:schemeClr val="tx1">
                      <a:lumMod val="85000"/>
                      <a:lumOff val="15000"/>
                    </a:schemeClr>
                  </a:solidFill>
                  <a:latin typeface="微软雅黑" panose="020B0503020204020204" charset="-122"/>
                  <a:ea typeface="微软雅黑" panose="020B0503020204020204" charset="-122"/>
                </a:rPr>
                <a:t>商品</a:t>
              </a:r>
            </a:p>
          </p:txBody>
        </p:sp>
        <p:grpSp>
          <p:nvGrpSpPr>
            <p:cNvPr id="9" name="组合 8"/>
            <p:cNvGrpSpPr/>
            <p:nvPr/>
          </p:nvGrpSpPr>
          <p:grpSpPr>
            <a:xfrm>
              <a:off x="1131850" y="3158981"/>
              <a:ext cx="263338" cy="243183"/>
              <a:chOff x="1164218" y="3158981"/>
              <a:chExt cx="263338" cy="243183"/>
            </a:xfrm>
          </p:grpSpPr>
          <p:grpSp>
            <p:nvGrpSpPr>
              <p:cNvPr id="10" name="组合 9"/>
              <p:cNvGrpSpPr/>
              <p:nvPr/>
            </p:nvGrpSpPr>
            <p:grpSpPr>
              <a:xfrm>
                <a:off x="1164220" y="3158981"/>
                <a:ext cx="263336" cy="240802"/>
                <a:chOff x="1164220" y="3158981"/>
                <a:chExt cx="263336" cy="240802"/>
              </a:xfrm>
            </p:grpSpPr>
            <p:sp>
              <p:nvSpPr>
                <p:cNvPr id="12" name="平行四边形 1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直角三角形 12"/>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直角三角形 1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矩形 23"/>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
        <p:nvSpPr>
          <p:cNvPr id="25" name="文本框 24"/>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 第一讲  马克思劳动价值论及其当代价值</a:t>
            </a:r>
          </a:p>
        </p:txBody>
      </p:sp>
      <p:sp>
        <p:nvSpPr>
          <p:cNvPr id="26" name="矩形 25"/>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flipH="1">
            <a:off x="0" y="2776574"/>
            <a:ext cx="12192000" cy="2828748"/>
            <a:chOff x="-1" y="2460123"/>
            <a:chExt cx="12192000" cy="2746981"/>
          </a:xfrm>
        </p:grpSpPr>
        <p:sp>
          <p:nvSpPr>
            <p:cNvPr id="24" name="矩形: 圆顶角 23"/>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顶角 31"/>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顶角 32"/>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93395" y="2396452"/>
            <a:ext cx="3546475" cy="2712716"/>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932519" y="2726276"/>
            <a:ext cx="2668226" cy="1938992"/>
          </a:xfrm>
          <a:prstGeom prst="rect">
            <a:avLst/>
          </a:prstGeom>
          <a:noFill/>
        </p:spPr>
        <p:txBody>
          <a:bodyPr wrap="square">
            <a:spAutoFit/>
          </a:bodyPr>
          <a:lstStyle/>
          <a:p>
            <a:pPr algn="just">
              <a:lnSpc>
                <a:spcPct val="150000"/>
              </a:lnSpc>
              <a:buClr>
                <a:schemeClr val="accent2"/>
              </a:buClr>
            </a:pPr>
            <a:r>
              <a:rPr lang="en-US"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第一，自发地调节生产资料和劳动力在社会各生产部门之间的分配比例。</a:t>
            </a:r>
          </a:p>
        </p:txBody>
      </p:sp>
      <p:sp>
        <p:nvSpPr>
          <p:cNvPr id="28" name="矩形 27"/>
          <p:cNvSpPr/>
          <p:nvPr/>
        </p:nvSpPr>
        <p:spPr>
          <a:xfrm>
            <a:off x="4274820" y="2396452"/>
            <a:ext cx="3546475" cy="2712716"/>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4584853" y="2726276"/>
            <a:ext cx="2926408" cy="1015663"/>
          </a:xfrm>
          <a:prstGeom prst="rect">
            <a:avLst/>
          </a:prstGeom>
          <a:noFill/>
        </p:spPr>
        <p:txBody>
          <a:bodyPr wrap="square">
            <a:spAutoFit/>
          </a:bodyPr>
          <a:lstStyle/>
          <a:p>
            <a:pPr algn="just">
              <a:lnSpc>
                <a:spcPct val="150000"/>
              </a:lnSpc>
              <a:buClr>
                <a:schemeClr val="accent2"/>
              </a:buClr>
            </a:pPr>
            <a:r>
              <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第二，自发地刺激社会生产力的发展。</a:t>
            </a:r>
            <a:endParaRPr lang="zh-CN"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endParaRPr>
          </a:p>
        </p:txBody>
      </p:sp>
      <p:sp>
        <p:nvSpPr>
          <p:cNvPr id="30" name="矩形 29"/>
          <p:cNvSpPr/>
          <p:nvPr/>
        </p:nvSpPr>
        <p:spPr>
          <a:xfrm>
            <a:off x="8052435" y="2396452"/>
            <a:ext cx="3689350" cy="2712716"/>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8420671" y="2726276"/>
            <a:ext cx="2952878" cy="1015663"/>
          </a:xfrm>
          <a:prstGeom prst="rect">
            <a:avLst/>
          </a:prstGeom>
          <a:noFill/>
        </p:spPr>
        <p:txBody>
          <a:bodyPr wrap="square">
            <a:spAutoFit/>
          </a:bodyPr>
          <a:lstStyle/>
          <a:p>
            <a:pPr>
              <a:lnSpc>
                <a:spcPct val="150000"/>
              </a:lnSpc>
              <a:buClr>
                <a:schemeClr val="accent2"/>
              </a:buClr>
            </a:pPr>
            <a:r>
              <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第三，自发地调节社会收入的分配。</a:t>
            </a:r>
            <a:endParaRPr lang="zh-CN"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endParaRPr>
          </a:p>
        </p:txBody>
      </p:sp>
      <p:grpSp>
        <p:nvGrpSpPr>
          <p:cNvPr id="21" name="组合 20"/>
          <p:cNvGrpSpPr/>
          <p:nvPr/>
        </p:nvGrpSpPr>
        <p:grpSpPr>
          <a:xfrm>
            <a:off x="3235219" y="955927"/>
            <a:ext cx="5721562" cy="400110"/>
            <a:chOff x="1131850" y="3079821"/>
            <a:chExt cx="5721562" cy="400110"/>
          </a:xfrm>
        </p:grpSpPr>
        <p:sp>
          <p:nvSpPr>
            <p:cNvPr id="25" name="文本框 24"/>
            <p:cNvSpPr txBox="1"/>
            <p:nvPr/>
          </p:nvSpPr>
          <p:spPr>
            <a:xfrm>
              <a:off x="1383666" y="3079821"/>
              <a:ext cx="5469746"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价值规律在市场配置资源过程中的积极作用</a:t>
              </a:r>
            </a:p>
          </p:txBody>
        </p:sp>
        <p:grpSp>
          <p:nvGrpSpPr>
            <p:cNvPr id="34" name="组合 33"/>
            <p:cNvGrpSpPr/>
            <p:nvPr/>
          </p:nvGrpSpPr>
          <p:grpSpPr>
            <a:xfrm>
              <a:off x="1131850" y="3158981"/>
              <a:ext cx="263338" cy="243183"/>
              <a:chOff x="1164218" y="3158981"/>
              <a:chExt cx="263338" cy="243183"/>
            </a:xfrm>
          </p:grpSpPr>
          <p:grpSp>
            <p:nvGrpSpPr>
              <p:cNvPr id="35" name="组合 34"/>
              <p:cNvGrpSpPr/>
              <p:nvPr/>
            </p:nvGrpSpPr>
            <p:grpSpPr>
              <a:xfrm>
                <a:off x="1164220" y="3158981"/>
                <a:ext cx="263336" cy="240802"/>
                <a:chOff x="1164220" y="3158981"/>
                <a:chExt cx="263336" cy="240802"/>
              </a:xfrm>
            </p:grpSpPr>
            <p:sp>
              <p:nvSpPr>
                <p:cNvPr id="37" name="平行四边形 36"/>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直角三角形 35"/>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flipH="1">
            <a:off x="0" y="2505927"/>
            <a:ext cx="12192000" cy="2828748"/>
            <a:chOff x="-1" y="2460123"/>
            <a:chExt cx="12192000" cy="2746981"/>
          </a:xfrm>
        </p:grpSpPr>
        <p:sp>
          <p:nvSpPr>
            <p:cNvPr id="32" name="矩形: 圆顶角 3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顶角 3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顶角 33"/>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1256061" y="2045138"/>
            <a:ext cx="9679878" cy="2712716"/>
            <a:chOff x="1489600" y="2532482"/>
            <a:chExt cx="9296666" cy="2596830"/>
          </a:xfrm>
        </p:grpSpPr>
        <p:sp>
          <p:nvSpPr>
            <p:cNvPr id="36" name="矩形 35"/>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3235219" y="2505927"/>
            <a:ext cx="5603982" cy="1938992"/>
          </a:xfrm>
          <a:prstGeom prst="rect">
            <a:avLst/>
          </a:prstGeom>
        </p:spPr>
        <p:txBody>
          <a:bodyPr wrap="square">
            <a:spAutoFit/>
          </a:bodyPr>
          <a:lstStyle/>
          <a:p>
            <a:pPr algn="just" fontAlgn="base">
              <a:lnSpc>
                <a:spcPct val="200000"/>
              </a:lnSpc>
              <a:spcBef>
                <a:spcPct val="0"/>
              </a:spcBef>
              <a:spcAft>
                <a:spcPct val="0"/>
              </a:spcAft>
            </a:pPr>
            <a:r>
              <a:rPr lang="zh-CN" altLang="en-US" sz="2000" b="1" dirty="0">
                <a:solidFill>
                  <a:schemeClr val="tx1">
                    <a:lumMod val="85000"/>
                    <a:lumOff val="15000"/>
                  </a:schemeClr>
                </a:solidFill>
                <a:latin typeface="微软雅黑" panose="020B0503020204020204" charset="-122"/>
                <a:ea typeface="微软雅黑" panose="020B0503020204020204" charset="-122"/>
              </a:rPr>
              <a:t>第</a:t>
            </a:r>
            <a:r>
              <a:rPr lang="zh-CN" altLang="zh-CN" sz="2000" b="1" dirty="0">
                <a:solidFill>
                  <a:schemeClr val="tx1">
                    <a:lumMod val="85000"/>
                    <a:lumOff val="15000"/>
                  </a:schemeClr>
                </a:solidFill>
                <a:latin typeface="微软雅黑" panose="020B0503020204020204" charset="-122"/>
                <a:ea typeface="微软雅黑" panose="020B0503020204020204" charset="-122"/>
              </a:rPr>
              <a:t>一，</a:t>
            </a:r>
            <a:r>
              <a:rPr lang="zh-CN" altLang="en-US" sz="2000" b="1" dirty="0">
                <a:solidFill>
                  <a:schemeClr val="tx1">
                    <a:lumMod val="85000"/>
                    <a:lumOff val="15000"/>
                  </a:schemeClr>
                </a:solidFill>
                <a:latin typeface="微软雅黑" panose="020B0503020204020204" charset="-122"/>
                <a:ea typeface="微软雅黑" panose="020B0503020204020204" charset="-122"/>
              </a:rPr>
              <a:t>可能导致垄断的发生，阻碍技术进步</a:t>
            </a:r>
            <a:r>
              <a:rPr lang="zh-CN" altLang="zh-CN" sz="2000" b="1" dirty="0">
                <a:solidFill>
                  <a:schemeClr val="tx1">
                    <a:lumMod val="85000"/>
                    <a:lumOff val="15000"/>
                  </a:schemeClr>
                </a:solidFill>
                <a:latin typeface="微软雅黑" panose="020B0503020204020204" charset="-122"/>
                <a:ea typeface="微软雅黑" panose="020B0503020204020204" charset="-122"/>
              </a:rPr>
              <a:t>。</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just" fontAlgn="base">
              <a:lnSpc>
                <a:spcPct val="200000"/>
              </a:lnSpc>
              <a:spcBef>
                <a:spcPct val="0"/>
              </a:spcBef>
              <a:spcAft>
                <a:spcPct val="0"/>
              </a:spcAft>
            </a:pPr>
            <a:r>
              <a:rPr lang="zh-CN" altLang="en-US" sz="2000" b="1" dirty="0">
                <a:solidFill>
                  <a:schemeClr val="tx1">
                    <a:lumMod val="85000"/>
                    <a:lumOff val="15000"/>
                  </a:schemeClr>
                </a:solidFill>
                <a:latin typeface="微软雅黑" panose="020B0503020204020204" charset="-122"/>
                <a:ea typeface="微软雅黑" panose="020B0503020204020204" charset="-122"/>
              </a:rPr>
              <a:t>第</a:t>
            </a:r>
            <a:r>
              <a:rPr lang="zh-CN" altLang="zh-CN" sz="2000" b="1" dirty="0">
                <a:solidFill>
                  <a:schemeClr val="tx1">
                    <a:lumMod val="85000"/>
                    <a:lumOff val="15000"/>
                  </a:schemeClr>
                </a:solidFill>
                <a:latin typeface="微软雅黑" panose="020B0503020204020204" charset="-122"/>
                <a:ea typeface="微软雅黑" panose="020B0503020204020204" charset="-122"/>
              </a:rPr>
              <a:t>二，</a:t>
            </a:r>
            <a:r>
              <a:rPr lang="zh-CN" altLang="en-US" sz="2000" b="1" dirty="0">
                <a:solidFill>
                  <a:schemeClr val="tx1">
                    <a:lumMod val="85000"/>
                    <a:lumOff val="15000"/>
                  </a:schemeClr>
                </a:solidFill>
                <a:latin typeface="微软雅黑" panose="020B0503020204020204" charset="-122"/>
                <a:ea typeface="微软雅黑" panose="020B0503020204020204" charset="-122"/>
              </a:rPr>
              <a:t>引起商品生产者的两极分化</a:t>
            </a:r>
            <a:r>
              <a:rPr lang="zh-CN" altLang="zh-CN" sz="2000" b="1" dirty="0">
                <a:solidFill>
                  <a:schemeClr val="tx1">
                    <a:lumMod val="85000"/>
                    <a:lumOff val="15000"/>
                  </a:schemeClr>
                </a:solidFill>
                <a:latin typeface="微软雅黑" panose="020B0503020204020204" charset="-122"/>
                <a:ea typeface="微软雅黑" panose="020B0503020204020204" charset="-122"/>
              </a:rPr>
              <a:t>。</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just" fontAlgn="base">
              <a:lnSpc>
                <a:spcPct val="200000"/>
              </a:lnSpc>
              <a:spcBef>
                <a:spcPct val="0"/>
              </a:spcBef>
              <a:spcAft>
                <a:spcPct val="0"/>
              </a:spcAft>
            </a:pPr>
            <a:r>
              <a:rPr lang="zh-CN" altLang="en-US" sz="2000" b="1" dirty="0">
                <a:solidFill>
                  <a:schemeClr val="tx1">
                    <a:lumMod val="85000"/>
                    <a:lumOff val="15000"/>
                  </a:schemeClr>
                </a:solidFill>
                <a:latin typeface="微软雅黑" panose="020B0503020204020204" charset="-122"/>
                <a:ea typeface="微软雅黑" panose="020B0503020204020204" charset="-122"/>
              </a:rPr>
              <a:t>第</a:t>
            </a:r>
            <a:r>
              <a:rPr lang="zh-CN" altLang="zh-CN" sz="2000" b="1" dirty="0">
                <a:solidFill>
                  <a:schemeClr val="tx1">
                    <a:lumMod val="85000"/>
                    <a:lumOff val="15000"/>
                  </a:schemeClr>
                </a:solidFill>
                <a:latin typeface="微软雅黑" panose="020B0503020204020204" charset="-122"/>
                <a:ea typeface="微软雅黑" panose="020B0503020204020204" charset="-122"/>
              </a:rPr>
              <a:t>三，</a:t>
            </a:r>
            <a:r>
              <a:rPr lang="zh-CN" altLang="en-US" sz="2000" b="1" dirty="0">
                <a:solidFill>
                  <a:schemeClr val="tx1">
                    <a:lumMod val="85000"/>
                    <a:lumOff val="15000"/>
                  </a:schemeClr>
                </a:solidFill>
                <a:latin typeface="微软雅黑" panose="020B0503020204020204" charset="-122"/>
                <a:ea typeface="微软雅黑" panose="020B0503020204020204" charset="-122"/>
              </a:rPr>
              <a:t>造成资源配置失调，导致资源的浪费</a:t>
            </a:r>
            <a:r>
              <a:rPr lang="zh-CN" altLang="zh-CN" sz="2000" b="1" dirty="0">
                <a:solidFill>
                  <a:schemeClr val="tx1">
                    <a:lumMod val="85000"/>
                    <a:lumOff val="15000"/>
                  </a:schemeClr>
                </a:solidFill>
                <a:latin typeface="微软雅黑" panose="020B0503020204020204" charset="-122"/>
                <a:ea typeface="微软雅黑" panose="020B0503020204020204" charset="-122"/>
              </a:rPr>
              <a:t>。</a:t>
            </a:r>
            <a:endParaRPr lang="zh-CN" altLang="en-US" sz="2000" b="1" dirty="0">
              <a:solidFill>
                <a:schemeClr val="tx1">
                  <a:lumMod val="85000"/>
                  <a:lumOff val="15000"/>
                </a:schemeClr>
              </a:solidFill>
              <a:latin typeface="微软雅黑" panose="020B0503020204020204" charset="-122"/>
              <a:ea typeface="微软雅黑" panose="020B0503020204020204" charset="-122"/>
            </a:endParaRPr>
          </a:p>
        </p:txBody>
      </p:sp>
      <p:grpSp>
        <p:nvGrpSpPr>
          <p:cNvPr id="14" name="组合 13"/>
          <p:cNvGrpSpPr/>
          <p:nvPr/>
        </p:nvGrpSpPr>
        <p:grpSpPr>
          <a:xfrm>
            <a:off x="3235219" y="955927"/>
            <a:ext cx="5721562" cy="400110"/>
            <a:chOff x="1131850" y="3079821"/>
            <a:chExt cx="5721562" cy="400110"/>
          </a:xfrm>
        </p:grpSpPr>
        <p:sp>
          <p:nvSpPr>
            <p:cNvPr id="15" name="文本框 14"/>
            <p:cNvSpPr txBox="1"/>
            <p:nvPr/>
          </p:nvSpPr>
          <p:spPr>
            <a:xfrm>
              <a:off x="1383666" y="3079821"/>
              <a:ext cx="5469746"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价值规律在自发调节经济活动时的消极作用</a:t>
              </a:r>
            </a:p>
          </p:txBody>
        </p:sp>
        <p:grpSp>
          <p:nvGrpSpPr>
            <p:cNvPr id="17" name="组合 16"/>
            <p:cNvGrpSpPr/>
            <p:nvPr/>
          </p:nvGrpSpPr>
          <p:grpSpPr>
            <a:xfrm>
              <a:off x="1131850" y="3158981"/>
              <a:ext cx="263338" cy="243183"/>
              <a:chOff x="1164218" y="3158981"/>
              <a:chExt cx="263338" cy="243183"/>
            </a:xfrm>
          </p:grpSpPr>
          <p:grpSp>
            <p:nvGrpSpPr>
              <p:cNvPr id="18" name="组合 17"/>
              <p:cNvGrpSpPr/>
              <p:nvPr/>
            </p:nvGrpSpPr>
            <p:grpSpPr>
              <a:xfrm>
                <a:off x="1164220" y="3158981"/>
                <a:ext cx="263336" cy="240802"/>
                <a:chOff x="1164220" y="3158981"/>
                <a:chExt cx="263336" cy="240802"/>
              </a:xfrm>
            </p:grpSpPr>
            <p:sp>
              <p:nvSpPr>
                <p:cNvPr id="22" name="平行四边形 2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直角三角形 2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994024" y="1356059"/>
            <a:ext cx="6203950" cy="374461"/>
          </a:xfrm>
          <a:prstGeom prst="rect">
            <a:avLst/>
          </a:prstGeom>
          <a:noFill/>
        </p:spPr>
        <p:txBody>
          <a:bodyPr wrap="square">
            <a:spAutoFit/>
          </a:bodyPr>
          <a:lstStyle/>
          <a:p>
            <a:pPr algn="ctr">
              <a:lnSpc>
                <a:spcPts val="2200"/>
              </a:lnSpc>
              <a:spcBef>
                <a:spcPts val="600"/>
              </a:spcBef>
            </a:pPr>
            <a:r>
              <a:rPr lang="zh-CN" altLang="en-US" sz="2000" b="1" kern="100" dirty="0">
                <a:solidFill>
                  <a:schemeClr val="tx1">
                    <a:lumMod val="85000"/>
                    <a:lumOff val="15000"/>
                  </a:schemeClr>
                </a:solidFill>
                <a:latin typeface="微软雅黑" panose="020B0503020204020204" charset="-122"/>
                <a:ea typeface="微软雅黑" panose="020B0503020204020204" charset="-122"/>
              </a:rPr>
              <a:t>（一）</a:t>
            </a:r>
            <a:r>
              <a:rPr lang="zh-CN" altLang="zh-CN" sz="2000" b="1" kern="100" dirty="0">
                <a:solidFill>
                  <a:schemeClr val="tx1">
                    <a:lumMod val="85000"/>
                    <a:lumOff val="15000"/>
                  </a:schemeClr>
                </a:solidFill>
                <a:effectLst/>
                <a:latin typeface="微软雅黑" panose="020B0503020204020204" charset="-122"/>
                <a:ea typeface="微软雅黑" panose="020B0503020204020204" charset="-122"/>
              </a:rPr>
              <a:t>马克思劳动价值论的理论和实践意义</a:t>
            </a:r>
          </a:p>
        </p:txBody>
      </p:sp>
      <p:sp>
        <p:nvSpPr>
          <p:cNvPr id="2" name="矩形 1"/>
          <p:cNvSpPr/>
          <p:nvPr/>
        </p:nvSpPr>
        <p:spPr>
          <a:xfrm>
            <a:off x="3464509" y="615307"/>
            <a:ext cx="5262979" cy="572464"/>
          </a:xfrm>
          <a:prstGeom prst="rect">
            <a:avLst/>
          </a:prstGeom>
        </p:spPr>
        <p:txBody>
          <a:bodyPr wrap="none">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四、马克思劳动价值论过时了吗？</a:t>
            </a:r>
          </a:p>
        </p:txBody>
      </p:sp>
      <p:grpSp>
        <p:nvGrpSpPr>
          <p:cNvPr id="17" name="组合 16"/>
          <p:cNvGrpSpPr/>
          <p:nvPr/>
        </p:nvGrpSpPr>
        <p:grpSpPr>
          <a:xfrm>
            <a:off x="992081" y="1898808"/>
            <a:ext cx="10539733" cy="453457"/>
            <a:chOff x="1131850" y="3051246"/>
            <a:chExt cx="7276436" cy="453457"/>
          </a:xfrm>
        </p:grpSpPr>
        <p:sp>
          <p:nvSpPr>
            <p:cNvPr id="24" name="文本框 23"/>
            <p:cNvSpPr txBox="1"/>
            <p:nvPr/>
          </p:nvSpPr>
          <p:spPr>
            <a:xfrm>
              <a:off x="1233333" y="3051246"/>
              <a:ext cx="7174953" cy="453457"/>
            </a:xfrm>
            <a:prstGeom prst="rect">
              <a:avLst/>
            </a:prstGeom>
            <a:noFill/>
          </p:spPr>
          <p:txBody>
            <a:bodyPr wrap="square" rtlCol="0">
              <a:spAutoFit/>
            </a:bodyPr>
            <a:lstStyle/>
            <a:p>
              <a:pPr algn="ctr">
                <a:lnSpc>
                  <a:spcPct val="130000"/>
                </a:lnSpc>
              </a:pPr>
              <a:r>
                <a:rPr kumimoji="1" lang="zh-CN" altLang="en-US" sz="2000" b="1" dirty="0">
                  <a:solidFill>
                    <a:schemeClr val="tx1">
                      <a:lumMod val="95000"/>
                      <a:lumOff val="5000"/>
                    </a:schemeClr>
                  </a:solidFill>
                  <a:latin typeface="微软雅黑" panose="020B0503020204020204" charset="-122"/>
                  <a:ea typeface="微软雅黑" panose="020B0503020204020204" charset="-122"/>
                </a:rPr>
                <a:t>马克思劳动价值论扬弃了英国古典政治经济学的观点，为剩余价值论的创立奠定了基础</a:t>
              </a:r>
            </a:p>
          </p:txBody>
        </p:sp>
        <p:grpSp>
          <p:nvGrpSpPr>
            <p:cNvPr id="26" name="组合 25"/>
            <p:cNvGrpSpPr/>
            <p:nvPr/>
          </p:nvGrpSpPr>
          <p:grpSpPr>
            <a:xfrm>
              <a:off x="1131850" y="3158981"/>
              <a:ext cx="263338" cy="243183"/>
              <a:chOff x="1164218" y="3158981"/>
              <a:chExt cx="263338" cy="243183"/>
            </a:xfrm>
          </p:grpSpPr>
          <p:grpSp>
            <p:nvGrpSpPr>
              <p:cNvPr id="27" name="组合 26"/>
              <p:cNvGrpSpPr/>
              <p:nvPr/>
            </p:nvGrpSpPr>
            <p:grpSpPr>
              <a:xfrm>
                <a:off x="1164220" y="3158981"/>
                <a:ext cx="263336" cy="240802"/>
                <a:chOff x="1164220" y="3158981"/>
                <a:chExt cx="263336" cy="240802"/>
              </a:xfrm>
            </p:grpSpPr>
            <p:sp>
              <p:nvSpPr>
                <p:cNvPr id="29" name="平行四边形 28"/>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直角三角形 27"/>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işlídê"/>
          <p:cNvSpPr/>
          <p:nvPr/>
        </p:nvSpPr>
        <p:spPr>
          <a:xfrm>
            <a:off x="861454" y="3031015"/>
            <a:ext cx="6337435" cy="291984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işlídê"/>
          <p:cNvSpPr/>
          <p:nvPr/>
        </p:nvSpPr>
        <p:spPr>
          <a:xfrm>
            <a:off x="7198890" y="2489292"/>
            <a:ext cx="4862484" cy="393039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13"/>
          <p:cNvSpPr/>
          <p:nvPr/>
        </p:nvSpPr>
        <p:spPr>
          <a:xfrm>
            <a:off x="281222" y="2789210"/>
            <a:ext cx="1004491" cy="3388671"/>
          </a:xfrm>
          <a:prstGeom prst="roundRect">
            <a:avLst>
              <a:gd name="adj" fmla="val 0"/>
            </a:avLst>
          </a:prstGeom>
          <a:solidFill>
            <a:schemeClr val="accent2"/>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10" name="文本框 9"/>
          <p:cNvSpPr txBox="1"/>
          <p:nvPr/>
        </p:nvSpPr>
        <p:spPr>
          <a:xfrm>
            <a:off x="1713017" y="4743707"/>
            <a:ext cx="5201977" cy="971356"/>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charset="-122"/>
                <a:ea typeface="微软雅黑" panose="020B0503020204020204" charset="-122"/>
              </a:defRPr>
            </a:lvl1pPr>
          </a:lstStyle>
          <a:p>
            <a:pPr>
              <a:lnSpc>
                <a:spcPct val="170000"/>
              </a:lnSpc>
            </a:pPr>
            <a:r>
              <a:rPr lang="zh-CN" altLang="en-US" dirty="0"/>
              <a:t>大卫·李嘉图：认识到决定商品价值量的是</a:t>
            </a:r>
            <a:r>
              <a:rPr lang="zh-CN" altLang="en-US" b="1" dirty="0"/>
              <a:t>社会必要劳动量</a:t>
            </a:r>
            <a:r>
              <a:rPr lang="zh-CN" altLang="en-US" dirty="0"/>
              <a:t>，而不是生产商品</a:t>
            </a:r>
            <a:r>
              <a:rPr lang="zh-CN" altLang="en-US" b="1" dirty="0"/>
              <a:t>实际耗费</a:t>
            </a:r>
            <a:r>
              <a:rPr lang="zh-CN" altLang="en-US" dirty="0"/>
              <a:t>的劳动量。</a:t>
            </a:r>
          </a:p>
        </p:txBody>
      </p:sp>
      <p:sp>
        <p:nvSpPr>
          <p:cNvPr id="16" name="文本框 15"/>
          <p:cNvSpPr txBox="1"/>
          <p:nvPr/>
        </p:nvSpPr>
        <p:spPr>
          <a:xfrm>
            <a:off x="515207" y="2948063"/>
            <a:ext cx="692497" cy="3142848"/>
          </a:xfrm>
          <a:prstGeom prst="rect">
            <a:avLst/>
          </a:prstGeom>
          <a:noFill/>
        </p:spPr>
        <p:txBody>
          <a:bodyPr vert="eaVert" wrap="none" rtlCol="0">
            <a:spAutoFit/>
          </a:bodyPr>
          <a:lstStyle/>
          <a:p>
            <a:pPr algn="l">
              <a:lnSpc>
                <a:spcPct val="150000"/>
              </a:lnSpc>
            </a:pPr>
            <a:r>
              <a:rPr lang="zh-CN" sz="2200" b="1" dirty="0">
                <a:solidFill>
                  <a:schemeClr val="bg1"/>
                </a:solidFill>
                <a:effectLst>
                  <a:outerShdw blurRad="38100" dist="38100" dir="2700000" algn="tl">
                    <a:srgbClr val="000000">
                      <a:alpha val="43137"/>
                    </a:srgbClr>
                  </a:outerShdw>
                </a:effectLst>
                <a:ea typeface="宋体" panose="02010600030101010101" pitchFamily="2" charset="-122"/>
                <a:sym typeface="+mn-ea"/>
              </a:rPr>
              <a:t>英国古典政治经济学观点</a:t>
            </a:r>
          </a:p>
        </p:txBody>
      </p:sp>
      <p:sp>
        <p:nvSpPr>
          <p:cNvPr id="36" name="文本框 35"/>
          <p:cNvSpPr txBox="1"/>
          <p:nvPr/>
        </p:nvSpPr>
        <p:spPr>
          <a:xfrm>
            <a:off x="1713017" y="3146072"/>
            <a:ext cx="5167200" cy="971356"/>
          </a:xfrm>
          <a:prstGeom prst="rect">
            <a:avLst/>
          </a:prstGeom>
          <a:noFill/>
        </p:spPr>
        <p:txBody>
          <a:bodyPr wrap="square">
            <a:spAutoFit/>
          </a:bodyPr>
          <a:lstStyle/>
          <a:p>
            <a:pPr algn="just">
              <a:lnSpc>
                <a:spcPct val="170000"/>
              </a:lnSpc>
            </a:pPr>
            <a:r>
              <a:rPr lang="zh-CN" altLang="en-US" dirty="0">
                <a:solidFill>
                  <a:schemeClr val="tx1">
                    <a:lumMod val="85000"/>
                    <a:lumOff val="15000"/>
                  </a:schemeClr>
                </a:solidFill>
                <a:latin typeface="微软雅黑" panose="020B0503020204020204" charset="-122"/>
                <a:ea typeface="微软雅黑" panose="020B0503020204020204" charset="-122"/>
                <a:sym typeface="+mn-ea"/>
              </a:rPr>
              <a:t>亚当·斯密：认识到了商品的二因素，提出了劳动创造价值的观点。</a:t>
            </a:r>
            <a:endParaRPr lang="zh-CN" altLang="en-US" b="0" dirty="0">
              <a:solidFill>
                <a:schemeClr val="tx1">
                  <a:lumMod val="85000"/>
                  <a:lumOff val="15000"/>
                </a:schemeClr>
              </a:solidFill>
              <a:latin typeface="微软雅黑" panose="020B0503020204020204" charset="-122"/>
              <a:ea typeface="微软雅黑" panose="020B0503020204020204" charset="-122"/>
            </a:endParaRPr>
          </a:p>
        </p:txBody>
      </p:sp>
      <p:grpSp>
        <p:nvGrpSpPr>
          <p:cNvPr id="37" name="组合 36"/>
          <p:cNvGrpSpPr/>
          <p:nvPr/>
        </p:nvGrpSpPr>
        <p:grpSpPr>
          <a:xfrm>
            <a:off x="1285713" y="3631750"/>
            <a:ext cx="427304" cy="1597635"/>
            <a:chOff x="1438215" y="3794946"/>
            <a:chExt cx="427304" cy="1597635"/>
          </a:xfrm>
        </p:grpSpPr>
        <p:cxnSp>
          <p:nvCxnSpPr>
            <p:cNvPr id="38" name="连接符: 肘形 6"/>
            <p:cNvCxnSpPr>
              <a:cxnSpLocks/>
              <a:stCxn id="8" idx="3"/>
              <a:endCxn id="36" idx="1"/>
            </p:cNvCxnSpPr>
            <p:nvPr/>
          </p:nvCxnSpPr>
          <p:spPr>
            <a:xfrm flipV="1">
              <a:off x="1438215" y="3794946"/>
              <a:ext cx="427304" cy="851796"/>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连接符: 肘形 26"/>
            <p:cNvCxnSpPr>
              <a:cxnSpLocks/>
              <a:stCxn id="8" idx="3"/>
              <a:endCxn id="10" idx="1"/>
            </p:cNvCxnSpPr>
            <p:nvPr/>
          </p:nvCxnSpPr>
          <p:spPr>
            <a:xfrm>
              <a:off x="1438215" y="4646742"/>
              <a:ext cx="427304" cy="74583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5" name="文本框 44"/>
          <p:cNvSpPr txBox="1"/>
          <p:nvPr/>
        </p:nvSpPr>
        <p:spPr>
          <a:xfrm>
            <a:off x="7342298" y="2512857"/>
            <a:ext cx="4525938" cy="3782895"/>
          </a:xfrm>
          <a:prstGeom prst="rect">
            <a:avLst/>
          </a:prstGeom>
          <a:noFill/>
        </p:spPr>
        <p:txBody>
          <a:bodyPr wrap="square" rtlCol="0">
            <a:spAutoFit/>
          </a:bodyPr>
          <a:lstStyle/>
          <a:p>
            <a:pPr indent="0">
              <a:lnSpc>
                <a:spcPct val="150000"/>
              </a:lnSpc>
              <a:buFont typeface="Arial" panose="020B0604020202020204" pitchFamily="34" charset="0"/>
              <a:buNone/>
            </a:pPr>
            <a:r>
              <a:rPr lang="zh-CN" dirty="0">
                <a:latin typeface="微软雅黑" panose="020B0503020204020204" charset="-122"/>
                <a:ea typeface="微软雅黑" panose="020B0503020204020204" charset="-122"/>
                <a:sym typeface="+mn-ea"/>
              </a:rPr>
              <a:t>英国古典政治经济学家局限性：</a:t>
            </a:r>
          </a:p>
          <a:p>
            <a:pPr marL="342900" indent="-342900">
              <a:lnSpc>
                <a:spcPct val="150000"/>
              </a:lnSpc>
              <a:buFont typeface="Arial" panose="020B0604020202020204" pitchFamily="34" charset="0"/>
              <a:buChar char="•"/>
            </a:pPr>
            <a:r>
              <a:rPr lang="zh-CN" dirty="0">
                <a:latin typeface="微软雅黑" panose="020B0503020204020204" charset="-122"/>
                <a:ea typeface="微软雅黑" panose="020B0503020204020204" charset="-122"/>
                <a:sym typeface="+mn-ea"/>
              </a:rPr>
              <a:t>没有区分</a:t>
            </a:r>
            <a:r>
              <a:rPr lang="zh-CN" b="1" dirty="0">
                <a:latin typeface="微软雅黑" panose="020B0503020204020204" charset="-122"/>
                <a:ea typeface="微软雅黑" panose="020B0503020204020204" charset="-122"/>
                <a:sym typeface="+mn-ea"/>
              </a:rPr>
              <a:t>劳动的二重性</a:t>
            </a:r>
            <a:r>
              <a:rPr lang="zh-CN" dirty="0">
                <a:latin typeface="微软雅黑" panose="020B0503020204020204" charset="-122"/>
                <a:ea typeface="微软雅黑" panose="020B0503020204020204" charset="-122"/>
                <a:sym typeface="+mn-ea"/>
              </a:rPr>
              <a:t>，所以不能回答什么劳动创造价值</a:t>
            </a:r>
          </a:p>
          <a:p>
            <a:pPr marL="342900" indent="-342900">
              <a:lnSpc>
                <a:spcPct val="150000"/>
              </a:lnSpc>
              <a:buFont typeface="Arial" panose="020B0604020202020204" pitchFamily="34" charset="0"/>
              <a:buChar char="•"/>
            </a:pPr>
            <a:r>
              <a:rPr lang="zh-CN" dirty="0">
                <a:latin typeface="微软雅黑" panose="020B0503020204020204" charset="-122"/>
                <a:ea typeface="微软雅黑" panose="020B0503020204020204" charset="-122"/>
                <a:sym typeface="+mn-ea"/>
              </a:rPr>
              <a:t>不能明确区分</a:t>
            </a:r>
            <a:r>
              <a:rPr lang="zh-CN" b="1" dirty="0">
                <a:latin typeface="微软雅黑" panose="020B0503020204020204" charset="-122"/>
                <a:ea typeface="微软雅黑" panose="020B0503020204020204" charset="-122"/>
                <a:sym typeface="+mn-ea"/>
              </a:rPr>
              <a:t>价值和交换价值</a:t>
            </a:r>
            <a:r>
              <a:rPr lang="zh-CN" dirty="0">
                <a:latin typeface="微软雅黑" panose="020B0503020204020204" charset="-122"/>
                <a:ea typeface="微软雅黑" panose="020B0503020204020204" charset="-122"/>
                <a:sym typeface="+mn-ea"/>
              </a:rPr>
              <a:t>，不是通过生产商品所耗费的劳动来解释价值，而是通过该商品所</a:t>
            </a:r>
            <a:r>
              <a:rPr lang="zh-CN" b="1" dirty="0">
                <a:latin typeface="微软雅黑" panose="020B0503020204020204" charset="-122"/>
                <a:ea typeface="微软雅黑" panose="020B0503020204020204" charset="-122"/>
                <a:sym typeface="+mn-ea"/>
              </a:rPr>
              <a:t>换来</a:t>
            </a:r>
            <a:r>
              <a:rPr lang="zh-CN" dirty="0">
                <a:latin typeface="微软雅黑" panose="020B0503020204020204" charset="-122"/>
                <a:ea typeface="微软雅黑" panose="020B0503020204020204" charset="-122"/>
                <a:sym typeface="+mn-ea"/>
              </a:rPr>
              <a:t>的另一种商品包含的劳动量来解释该商品的价值</a:t>
            </a:r>
            <a:endParaRPr lang="zh-CN" b="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dirty="0">
                <a:latin typeface="微软雅黑" panose="020B0503020204020204" charset="-122"/>
                <a:ea typeface="微软雅黑" panose="020B0503020204020204" charset="-122"/>
                <a:sym typeface="+mn-ea"/>
              </a:rPr>
              <a:t>不理解社会必要劳动量是如何决定商品价值量的</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29895" y="1827530"/>
            <a:ext cx="11273790" cy="4089400"/>
            <a:chOff x="-130860" y="2519075"/>
            <a:chExt cx="11273760" cy="3066009"/>
          </a:xfrm>
        </p:grpSpPr>
        <p:sp>
          <p:nvSpPr>
            <p:cNvPr id="12" name="对角圆角矩形 6"/>
            <p:cNvSpPr/>
            <p:nvPr/>
          </p:nvSpPr>
          <p:spPr bwMode="auto">
            <a:xfrm flipV="1">
              <a:off x="-130860" y="2519075"/>
              <a:ext cx="11273760" cy="3066009"/>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12"/>
            <p:cNvSpPr>
              <a:spLocks noChangeAspect="1"/>
            </p:cNvSpPr>
            <p:nvPr/>
          </p:nvSpPr>
          <p:spPr>
            <a:xfrm>
              <a:off x="10723300" y="5154575"/>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H="1">
            <a:off x="79375" y="2061459"/>
            <a:ext cx="1652730" cy="653369"/>
            <a:chOff x="0" y="4877560"/>
            <a:chExt cx="1800000" cy="535013"/>
          </a:xfrm>
        </p:grpSpPr>
        <p:sp>
          <p:nvSpPr>
            <p:cNvPr id="20" name="矩形 19"/>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4404905" y="2258142"/>
            <a:ext cx="6879349" cy="3322955"/>
          </a:xfrm>
          <a:prstGeom prst="rect">
            <a:avLst/>
          </a:prstGeom>
          <a:noFill/>
        </p:spPr>
        <p:txBody>
          <a:bodyPr wrap="square">
            <a:spAutoFit/>
          </a:bodyPr>
          <a:lstStyle/>
          <a:p>
            <a:pPr indent="304800" algn="just">
              <a:lnSpc>
                <a:spcPct val="150000"/>
              </a:lnSpc>
            </a:pP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马克思创立了劳动二重性理论</a:t>
            </a:r>
            <a:r>
              <a:rPr lang="zh-CN" altLang="zh-CN" sz="2000" b="1" kern="100" dirty="0">
                <a:solidFill>
                  <a:srgbClr val="FF0000"/>
                </a:solidFill>
                <a:effectLst/>
                <a:latin typeface="Calibri" panose="020F0502020204030204" pitchFamily="34" charset="0"/>
                <a:ea typeface="微软雅黑" panose="020B0503020204020204" charset="-122"/>
                <a:cs typeface="Times New Roman" panose="02020603050405020304" pitchFamily="18" charset="0"/>
              </a:rPr>
              <a:t>，第一次确定</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了</a:t>
            </a: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什么样</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的劳动形成价值、</a:t>
            </a: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为什么</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形成价值以及</a:t>
            </a: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怎样</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形成价值。</a:t>
            </a:r>
          </a:p>
          <a:p>
            <a:pPr indent="304800" algn="just">
              <a:lnSpc>
                <a:spcPct val="150000"/>
              </a:lnSpc>
            </a:pP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阐明了具体劳动和抽象劳动在商品价值形成中的不同作用，从而为揭示</a:t>
            </a: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剩余价值</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的真正来源、创立剩余价值理论奠定了基础。</a:t>
            </a:r>
          </a:p>
          <a:p>
            <a:pPr indent="304800" algn="just">
              <a:lnSpc>
                <a:spcPct val="150000"/>
              </a:lnSpc>
            </a:pPr>
            <a:endParaRPr lang="zh-CN" altLang="zh-CN" sz="2000" b="1" kern="100" dirty="0">
              <a:solidFill>
                <a:schemeClr val="accent2"/>
              </a:solidFill>
              <a:effectLst/>
              <a:latin typeface="Calibri" panose="020F0502020204030204" pitchFamily="34" charset="0"/>
              <a:ea typeface="微软雅黑" panose="020B0503020204020204" charset="-122"/>
              <a:cs typeface="Times New Roman" panose="02020603050405020304" pitchFamily="18" charset="0"/>
            </a:endParaRPr>
          </a:p>
          <a:p>
            <a:pPr indent="304800" algn="just">
              <a:lnSpc>
                <a:spcPct val="150000"/>
              </a:lnSpc>
            </a:pPr>
            <a:r>
              <a:rPr lang="en-US" altLang="zh-CN" sz="2000" b="1" kern="100" dirty="0">
                <a:solidFill>
                  <a:schemeClr val="accent2"/>
                </a:solidFill>
                <a:effectLst/>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accent2"/>
                </a:solidFill>
                <a:effectLst/>
                <a:latin typeface="Calibri" panose="020F0502020204030204" pitchFamily="34" charset="0"/>
                <a:ea typeface="微软雅黑" panose="020B0503020204020204" charset="-122"/>
                <a:cs typeface="Times New Roman" panose="02020603050405020304" pitchFamily="18" charset="0"/>
              </a:rPr>
              <a:t>劳动二重性理论成为“理解政治经济学的枢纽”。</a:t>
            </a:r>
            <a:endParaRPr lang="zh-CN" altLang="zh-CN" sz="2000" b="1" kern="100" dirty="0">
              <a:solidFill>
                <a:schemeClr val="accent2"/>
              </a:solidFill>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6" name="组合 5">
            <a:extLst>
              <a:ext uri="{FF2B5EF4-FFF2-40B4-BE49-F238E27FC236}">
                <a16:creationId xmlns:a16="http://schemas.microsoft.com/office/drawing/2014/main" id="{406AF0E2-D162-48F7-8E24-A8D7053DE66C}"/>
              </a:ext>
            </a:extLst>
          </p:cNvPr>
          <p:cNvGrpSpPr/>
          <p:nvPr/>
        </p:nvGrpSpPr>
        <p:grpSpPr>
          <a:xfrm>
            <a:off x="905740" y="1535568"/>
            <a:ext cx="3354220" cy="4548135"/>
            <a:chOff x="905740" y="1535568"/>
            <a:chExt cx="3354220" cy="4548135"/>
          </a:xfrm>
        </p:grpSpPr>
        <p:grpSp>
          <p:nvGrpSpPr>
            <p:cNvPr id="32" name="组合 31"/>
            <p:cNvGrpSpPr/>
            <p:nvPr/>
          </p:nvGrpSpPr>
          <p:grpSpPr>
            <a:xfrm>
              <a:off x="905740" y="1535568"/>
              <a:ext cx="3354220" cy="4548135"/>
              <a:chOff x="422987" y="2445958"/>
              <a:chExt cx="2899752" cy="3931909"/>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87" y="2445958"/>
                <a:ext cx="2899752" cy="3931909"/>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644" y="2445958"/>
                <a:ext cx="2243095" cy="3263693"/>
              </a:xfrm>
              <a:prstGeom prst="rect">
                <a:avLst/>
              </a:prstGeom>
            </p:spPr>
          </p:pic>
        </p:grpSp>
        <p:pic>
          <p:nvPicPr>
            <p:cNvPr id="17" name="图片 16">
              <a:extLst>
                <a:ext uri="{FF2B5EF4-FFF2-40B4-BE49-F238E27FC236}">
                  <a16:creationId xmlns:a16="http://schemas.microsoft.com/office/drawing/2014/main" id="{74217947-C14D-47F2-80C0-3B85311592D9}"/>
                </a:ext>
              </a:extLst>
            </p:cNvPr>
            <p:cNvPicPr>
              <a:picLocks noChangeAspect="1"/>
            </p:cNvPicPr>
            <p:nvPr/>
          </p:nvPicPr>
          <p:blipFill>
            <a:blip r:embed="rId5"/>
            <a:stretch>
              <a:fillRect/>
            </a:stretch>
          </p:blipFill>
          <p:spPr>
            <a:xfrm>
              <a:off x="1632490" y="1547239"/>
              <a:ext cx="2557743" cy="368977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77">
            <a:extLst>
              <a:ext uri="{FF2B5EF4-FFF2-40B4-BE49-F238E27FC236}">
                <a16:creationId xmlns:a16="http://schemas.microsoft.com/office/drawing/2014/main" id="{ADF5B061-A7BE-4E05-9FEA-0A52055A9F5A}"/>
              </a:ext>
            </a:extLst>
          </p:cNvPr>
          <p:cNvSpPr/>
          <p:nvPr/>
        </p:nvSpPr>
        <p:spPr>
          <a:xfrm flipH="1">
            <a:off x="0" y="3991429"/>
            <a:ext cx="12192000" cy="2866571"/>
          </a:xfrm>
          <a:custGeom>
            <a:avLst/>
            <a:gdLst>
              <a:gd name="connsiteX0" fmla="*/ 0 w 12192000"/>
              <a:gd name="connsiteY0" fmla="*/ 0 h 1674788"/>
              <a:gd name="connsiteX1" fmla="*/ 9364 w 12192000"/>
              <a:gd name="connsiteY1" fmla="*/ 7985 h 1674788"/>
              <a:gd name="connsiteX2" fmla="*/ 11813638 w 12192000"/>
              <a:gd name="connsiteY2" fmla="*/ 1463380 h 1674788"/>
              <a:gd name="connsiteX3" fmla="*/ 12192000 w 12192000"/>
              <a:gd name="connsiteY3" fmla="*/ 1438386 h 1674788"/>
              <a:gd name="connsiteX4" fmla="*/ 12192000 w 12192000"/>
              <a:gd name="connsiteY4" fmla="*/ 1674788 h 1674788"/>
              <a:gd name="connsiteX5" fmla="*/ 0 w 12192000"/>
              <a:gd name="connsiteY5" fmla="*/ 1674788 h 167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74788">
                <a:moveTo>
                  <a:pt x="0" y="0"/>
                </a:moveTo>
                <a:lnTo>
                  <a:pt x="9364" y="7985"/>
                </a:lnTo>
                <a:cubicBezTo>
                  <a:pt x="1845362" y="1290212"/>
                  <a:pt x="7511194" y="1690686"/>
                  <a:pt x="11813638" y="1463380"/>
                </a:cubicBezTo>
                <a:lnTo>
                  <a:pt x="12192000" y="1438386"/>
                </a:lnTo>
                <a:lnTo>
                  <a:pt x="12192000" y="1674788"/>
                </a:lnTo>
                <a:lnTo>
                  <a:pt x="0" y="1674788"/>
                </a:lnTo>
                <a:close/>
              </a:path>
            </a:pathLst>
          </a:custGeom>
          <a:gradFill>
            <a:gsLst>
              <a:gs pos="0">
                <a:srgbClr val="FBB065"/>
              </a:gs>
              <a:gs pos="100000">
                <a:srgbClr val="FEDDAC"/>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6" name="组合 15">
            <a:extLst>
              <a:ext uri="{FF2B5EF4-FFF2-40B4-BE49-F238E27FC236}">
                <a16:creationId xmlns:a16="http://schemas.microsoft.com/office/drawing/2014/main" id="{68FA011A-7AB2-4601-B577-329957EF0169}"/>
              </a:ext>
            </a:extLst>
          </p:cNvPr>
          <p:cNvGrpSpPr/>
          <p:nvPr/>
        </p:nvGrpSpPr>
        <p:grpSpPr>
          <a:xfrm flipH="1" flipV="1">
            <a:off x="1838635" y="2583543"/>
            <a:ext cx="9017872" cy="2633436"/>
            <a:chOff x="1489600" y="2532482"/>
            <a:chExt cx="9296666" cy="2596830"/>
          </a:xfrm>
        </p:grpSpPr>
        <p:sp>
          <p:nvSpPr>
            <p:cNvPr id="26" name="矩形 25">
              <a:extLst>
                <a:ext uri="{FF2B5EF4-FFF2-40B4-BE49-F238E27FC236}">
                  <a16:creationId xmlns:a16="http://schemas.microsoft.com/office/drawing/2014/main" id="{E29183F8-C265-46DE-9B3A-E2EAC0880C14}"/>
                </a:ext>
              </a:extLst>
            </p:cNvPr>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C26EC47-C6F5-4D8D-817C-4E39630DA471}"/>
                </a:ext>
              </a:extLst>
            </p:cNvPr>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古典</a:t>
              </a:r>
            </a:p>
          </p:txBody>
        </p:sp>
      </p:grpSp>
      <p:sp>
        <p:nvSpPr>
          <p:cNvPr id="23" name="文本框 22"/>
          <p:cNvSpPr txBox="1"/>
          <p:nvPr/>
        </p:nvSpPr>
        <p:spPr>
          <a:xfrm>
            <a:off x="2047761" y="3185835"/>
            <a:ext cx="8599620" cy="1428853"/>
          </a:xfrm>
          <a:prstGeom prst="rect">
            <a:avLst/>
          </a:prstGeom>
          <a:noFill/>
        </p:spPr>
        <p:txBody>
          <a:bodyPr wrap="square">
            <a:spAutoFit/>
          </a:bodyPr>
          <a:lstStyle/>
          <a:p>
            <a:pPr indent="457200">
              <a:lnSpc>
                <a:spcPct val="150000"/>
              </a:lnSpc>
            </a:pPr>
            <a:r>
              <a:rPr lang="en-US" altLang="zh-CN" sz="2000" kern="100" dirty="0">
                <a:solidFill>
                  <a:schemeClr val="tx1">
                    <a:lumMod val="85000"/>
                    <a:lumOff val="15000"/>
                  </a:schemeClr>
                </a:solidFill>
                <a:ea typeface="微软雅黑" panose="020B0503020204020204" charset="-122"/>
                <a:cs typeface="Times New Roman" panose="02020603050405020304" pitchFamily="18" charset="0"/>
              </a:rPr>
              <a:t> </a:t>
            </a:r>
            <a:r>
              <a:rPr lang="zh-CN" altLang="zh-CN" sz="2000" kern="100" dirty="0">
                <a:solidFill>
                  <a:schemeClr val="tx1">
                    <a:lumMod val="85000"/>
                    <a:lumOff val="15000"/>
                  </a:schemeClr>
                </a:solidFill>
                <a:ea typeface="微软雅黑" panose="020B0503020204020204" charset="-122"/>
                <a:cs typeface="Times New Roman" panose="02020603050405020304" pitchFamily="18" charset="0"/>
              </a:rPr>
              <a:t>马克思劳动价值论通过对私有制商品经济条件下生产商品的劳动所特有的社会性质及其表现形式的分析，揭示了商品经济的内在矛盾及其运动规律，揭露和批判了商品拜物教观念，从物与物的关系背后揭示了人与人的关系。</a:t>
            </a:r>
            <a:endParaRPr lang="zh-CN" altLang="en-US" sz="2000" dirty="0">
              <a:solidFill>
                <a:schemeClr val="tx1">
                  <a:lumMod val="85000"/>
                  <a:lumOff val="15000"/>
                </a:schemeClr>
              </a:solidFill>
            </a:endParaRPr>
          </a:p>
        </p:txBody>
      </p:sp>
      <p:grpSp>
        <p:nvGrpSpPr>
          <p:cNvPr id="10" name="组合 9"/>
          <p:cNvGrpSpPr/>
          <p:nvPr/>
        </p:nvGrpSpPr>
        <p:grpSpPr>
          <a:xfrm>
            <a:off x="2175625" y="1401051"/>
            <a:ext cx="7840751" cy="492443"/>
            <a:chOff x="1131850" y="3051246"/>
            <a:chExt cx="6531442" cy="492443"/>
          </a:xfrm>
        </p:grpSpPr>
        <p:sp>
          <p:nvSpPr>
            <p:cNvPr id="11" name="文本框 10"/>
            <p:cNvSpPr txBox="1"/>
            <p:nvPr/>
          </p:nvSpPr>
          <p:spPr>
            <a:xfrm>
              <a:off x="1383666" y="3051246"/>
              <a:ext cx="6279626" cy="492443"/>
            </a:xfrm>
            <a:prstGeom prst="rect">
              <a:avLst/>
            </a:prstGeom>
            <a:noFill/>
          </p:spPr>
          <p:txBody>
            <a:bodyPr wrap="square" rtlCol="0">
              <a:spAutoFit/>
            </a:bodyPr>
            <a:lstStyle/>
            <a:p>
              <a:pPr algn="ctr">
                <a:lnSpc>
                  <a:spcPct val="130000"/>
                </a:lnSpc>
              </a:pPr>
              <a:r>
                <a:rPr kumimoji="1" lang="zh-CN" altLang="en-US" sz="2000" b="1" dirty="0">
                  <a:solidFill>
                    <a:schemeClr val="tx1">
                      <a:lumMod val="95000"/>
                      <a:lumOff val="5000"/>
                    </a:schemeClr>
                  </a:solidFill>
                  <a:latin typeface="微软雅黑" panose="020B0503020204020204" charset="-122"/>
                  <a:ea typeface="微软雅黑" panose="020B0503020204020204" charset="-122"/>
                </a:rPr>
                <a:t>马克思劳动价值论揭示了私有制条件下商品经济的基本矛盾</a:t>
              </a:r>
            </a:p>
          </p:txBody>
        </p:sp>
        <p:grpSp>
          <p:nvGrpSpPr>
            <p:cNvPr id="19" name="组合 18"/>
            <p:cNvGrpSpPr/>
            <p:nvPr/>
          </p:nvGrpSpPr>
          <p:grpSpPr>
            <a:xfrm>
              <a:off x="1131850" y="3158981"/>
              <a:ext cx="263338" cy="243183"/>
              <a:chOff x="1164218" y="3158981"/>
              <a:chExt cx="263338" cy="243183"/>
            </a:xfrm>
          </p:grpSpPr>
          <p:grpSp>
            <p:nvGrpSpPr>
              <p:cNvPr id="20" name="组合 19"/>
              <p:cNvGrpSpPr/>
              <p:nvPr/>
            </p:nvGrpSpPr>
            <p:grpSpPr>
              <a:xfrm>
                <a:off x="1164220" y="3158981"/>
                <a:ext cx="263336" cy="240802"/>
                <a:chOff x="1164220" y="3158981"/>
                <a:chExt cx="263336" cy="240802"/>
              </a:xfrm>
            </p:grpSpPr>
            <p:sp>
              <p:nvSpPr>
                <p:cNvPr id="22" name="平行四边形 2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直角三角形 2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77">
            <a:extLst>
              <a:ext uri="{FF2B5EF4-FFF2-40B4-BE49-F238E27FC236}">
                <a16:creationId xmlns:a16="http://schemas.microsoft.com/office/drawing/2014/main" id="{096C245D-9EE7-4F86-BFEC-75BBC75EF92E}"/>
              </a:ext>
            </a:extLst>
          </p:cNvPr>
          <p:cNvSpPr/>
          <p:nvPr/>
        </p:nvSpPr>
        <p:spPr>
          <a:xfrm>
            <a:off x="0" y="3991429"/>
            <a:ext cx="12192000" cy="2866571"/>
          </a:xfrm>
          <a:custGeom>
            <a:avLst/>
            <a:gdLst>
              <a:gd name="connsiteX0" fmla="*/ 0 w 12192000"/>
              <a:gd name="connsiteY0" fmla="*/ 0 h 1674788"/>
              <a:gd name="connsiteX1" fmla="*/ 9364 w 12192000"/>
              <a:gd name="connsiteY1" fmla="*/ 7985 h 1674788"/>
              <a:gd name="connsiteX2" fmla="*/ 11813638 w 12192000"/>
              <a:gd name="connsiteY2" fmla="*/ 1463380 h 1674788"/>
              <a:gd name="connsiteX3" fmla="*/ 12192000 w 12192000"/>
              <a:gd name="connsiteY3" fmla="*/ 1438386 h 1674788"/>
              <a:gd name="connsiteX4" fmla="*/ 12192000 w 12192000"/>
              <a:gd name="connsiteY4" fmla="*/ 1674788 h 1674788"/>
              <a:gd name="connsiteX5" fmla="*/ 0 w 12192000"/>
              <a:gd name="connsiteY5" fmla="*/ 1674788 h 167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74788">
                <a:moveTo>
                  <a:pt x="0" y="0"/>
                </a:moveTo>
                <a:lnTo>
                  <a:pt x="9364" y="7985"/>
                </a:lnTo>
                <a:cubicBezTo>
                  <a:pt x="1845362" y="1290212"/>
                  <a:pt x="7511194" y="1690686"/>
                  <a:pt x="11813638" y="1463380"/>
                </a:cubicBezTo>
                <a:lnTo>
                  <a:pt x="12192000" y="1438386"/>
                </a:lnTo>
                <a:lnTo>
                  <a:pt x="12192000" y="1674788"/>
                </a:lnTo>
                <a:lnTo>
                  <a:pt x="0" y="1674788"/>
                </a:lnTo>
                <a:close/>
              </a:path>
            </a:pathLst>
          </a:custGeom>
          <a:gradFill>
            <a:gsLst>
              <a:gs pos="0">
                <a:srgbClr val="FBB065"/>
              </a:gs>
              <a:gs pos="100000">
                <a:srgbClr val="FEDDAC"/>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16" name="组合 15">
            <a:extLst>
              <a:ext uri="{FF2B5EF4-FFF2-40B4-BE49-F238E27FC236}">
                <a16:creationId xmlns:a16="http://schemas.microsoft.com/office/drawing/2014/main" id="{903C4897-1303-49EF-8980-CCAE48E4ED72}"/>
              </a:ext>
            </a:extLst>
          </p:cNvPr>
          <p:cNvGrpSpPr/>
          <p:nvPr/>
        </p:nvGrpSpPr>
        <p:grpSpPr>
          <a:xfrm flipV="1">
            <a:off x="1838635" y="2583543"/>
            <a:ext cx="9017872" cy="2633436"/>
            <a:chOff x="1489600" y="2532482"/>
            <a:chExt cx="9296666" cy="2596830"/>
          </a:xfrm>
        </p:grpSpPr>
        <p:sp>
          <p:nvSpPr>
            <p:cNvPr id="22" name="矩形 21">
              <a:extLst>
                <a:ext uri="{FF2B5EF4-FFF2-40B4-BE49-F238E27FC236}">
                  <a16:creationId xmlns:a16="http://schemas.microsoft.com/office/drawing/2014/main" id="{52C24351-2ABE-43A9-813D-FC1470BB1F10}"/>
                </a:ext>
              </a:extLst>
            </p:cNvPr>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4A36181-4BEF-463E-8CF9-6D4BD90913BA}"/>
                </a:ext>
              </a:extLst>
            </p:cNvPr>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古典</a:t>
              </a:r>
            </a:p>
          </p:txBody>
        </p:sp>
      </p:grpSp>
      <p:sp>
        <p:nvSpPr>
          <p:cNvPr id="9" name="文本框 8"/>
          <p:cNvSpPr txBox="1"/>
          <p:nvPr/>
        </p:nvSpPr>
        <p:spPr>
          <a:xfrm>
            <a:off x="2287970" y="2957952"/>
            <a:ext cx="8119203" cy="1884618"/>
          </a:xfrm>
          <a:prstGeom prst="rect">
            <a:avLst/>
          </a:prstGeom>
          <a:noFill/>
        </p:spPr>
        <p:txBody>
          <a:bodyPr wrap="square">
            <a:spAutoFit/>
          </a:bodyPr>
          <a:lstStyle/>
          <a:p>
            <a:pPr indent="504190" algn="just">
              <a:lnSpc>
                <a:spcPct val="150000"/>
              </a:lnSpc>
            </a:pPr>
            <a:r>
              <a:rPr lang="zh-CN" altLang="zh-CN" sz="2000" kern="100" dirty="0">
                <a:solidFill>
                  <a:schemeClr val="tx1">
                    <a:lumMod val="85000"/>
                    <a:lumOff val="15000"/>
                  </a:schemeClr>
                </a:solidFill>
                <a:ea typeface="微软雅黑" panose="020B0503020204020204" charset="-122"/>
                <a:cs typeface="Times New Roman" panose="02020603050405020304" pitchFamily="18" charset="0"/>
              </a:rPr>
              <a:t>马克思劳动价值论所包含的关于价值的本质和价值量的规定的理论，关于价值形式的演变和货币的产生及其本质的理论，关于价值规律的理论等，都是对商品生产、商品交换和市场经济发展一般规律的揭示</a:t>
            </a:r>
            <a:r>
              <a:rPr lang="zh-CN" altLang="en-US" sz="2000" kern="100" dirty="0">
                <a:solidFill>
                  <a:schemeClr val="tx1">
                    <a:lumMod val="85000"/>
                    <a:lumOff val="15000"/>
                  </a:schemeClr>
                </a:solidFill>
                <a:ea typeface="微软雅黑" panose="020B0503020204020204" charset="-122"/>
                <a:cs typeface="Times New Roman" panose="02020603050405020304" pitchFamily="18" charset="0"/>
              </a:rPr>
              <a:t>，</a:t>
            </a:r>
            <a:r>
              <a:rPr kumimoji="1" lang="zh-CN" altLang="en-US" sz="2000" dirty="0">
                <a:solidFill>
                  <a:schemeClr val="tx1">
                    <a:lumMod val="95000"/>
                    <a:lumOff val="5000"/>
                  </a:schemeClr>
                </a:solidFill>
                <a:latin typeface="微软雅黑" panose="020B0503020204020204" charset="-122"/>
                <a:ea typeface="微软雅黑" panose="020B0503020204020204" charset="-122"/>
              </a:rPr>
              <a:t>对理解社会主义市场经济具有指导意义。</a:t>
            </a:r>
          </a:p>
        </p:txBody>
      </p:sp>
      <p:grpSp>
        <p:nvGrpSpPr>
          <p:cNvPr id="11" name="组合 10"/>
          <p:cNvGrpSpPr/>
          <p:nvPr/>
        </p:nvGrpSpPr>
        <p:grpSpPr>
          <a:xfrm>
            <a:off x="2902324" y="1573824"/>
            <a:ext cx="6387351" cy="453457"/>
            <a:chOff x="1131850" y="3051246"/>
            <a:chExt cx="5320742" cy="453457"/>
          </a:xfrm>
        </p:grpSpPr>
        <p:sp>
          <p:nvSpPr>
            <p:cNvPr id="12" name="文本框 11"/>
            <p:cNvSpPr txBox="1"/>
            <p:nvPr/>
          </p:nvSpPr>
          <p:spPr>
            <a:xfrm>
              <a:off x="1383667" y="3051246"/>
              <a:ext cx="5068925" cy="453457"/>
            </a:xfrm>
            <a:prstGeom prst="rect">
              <a:avLst/>
            </a:prstGeom>
            <a:noFill/>
          </p:spPr>
          <p:txBody>
            <a:bodyPr wrap="square" rtlCol="0">
              <a:spAutoFit/>
            </a:bodyPr>
            <a:lstStyle/>
            <a:p>
              <a:pPr algn="ctr">
                <a:lnSpc>
                  <a:spcPct val="130000"/>
                </a:lnSpc>
              </a:pPr>
              <a:r>
                <a:rPr kumimoji="1" lang="zh-CN" altLang="en-US" sz="2000" b="1" dirty="0">
                  <a:solidFill>
                    <a:schemeClr val="tx1">
                      <a:lumMod val="95000"/>
                      <a:lumOff val="5000"/>
                    </a:schemeClr>
                  </a:solidFill>
                  <a:latin typeface="微软雅黑" panose="020B0503020204020204" charset="-122"/>
                  <a:ea typeface="微软雅黑" panose="020B0503020204020204" charset="-122"/>
                </a:rPr>
                <a:t>马克思劳动价值论揭示了商品经济的一般规律</a:t>
              </a:r>
            </a:p>
          </p:txBody>
        </p:sp>
        <p:grpSp>
          <p:nvGrpSpPr>
            <p:cNvPr id="13" name="组合 12"/>
            <p:cNvGrpSpPr/>
            <p:nvPr/>
          </p:nvGrpSpPr>
          <p:grpSpPr>
            <a:xfrm>
              <a:off x="1131850" y="3158981"/>
              <a:ext cx="263338" cy="243183"/>
              <a:chOff x="1164218" y="3158981"/>
              <a:chExt cx="263338" cy="243183"/>
            </a:xfrm>
          </p:grpSpPr>
          <p:grpSp>
            <p:nvGrpSpPr>
              <p:cNvPr id="17" name="组合 16"/>
              <p:cNvGrpSpPr/>
              <p:nvPr/>
            </p:nvGrpSpPr>
            <p:grpSpPr>
              <a:xfrm>
                <a:off x="1164220" y="3158981"/>
                <a:ext cx="263336" cy="240802"/>
                <a:chOff x="1164220" y="3158981"/>
                <a:chExt cx="263336" cy="240802"/>
              </a:xfrm>
            </p:grpSpPr>
            <p:sp>
              <p:nvSpPr>
                <p:cNvPr id="19" name="平行四边形 18"/>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直角三角形 17"/>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206612" y="1282700"/>
            <a:ext cx="9778776" cy="468630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138768" y="1048700"/>
            <a:ext cx="7914464" cy="468000"/>
            <a:chOff x="1131852" y="4125852"/>
            <a:chExt cx="4912008" cy="468000"/>
          </a:xfrm>
        </p:grpSpPr>
        <p:sp>
          <p:nvSpPr>
            <p:cNvPr id="7" name="平行四边形 6"/>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chemeClr val="tx1">
                      <a:lumMod val="85000"/>
                      <a:lumOff val="15000"/>
                    </a:schemeClr>
                  </a:solidFill>
                  <a:latin typeface="微软雅黑" panose="020B0503020204020204" charset="-122"/>
                  <a:ea typeface="微软雅黑" panose="020B0503020204020204" charset="-122"/>
                </a:rPr>
                <a:t>要素价值论、供求价值论和效用价值论错在哪？</a:t>
              </a:r>
            </a:p>
          </p:txBody>
        </p:sp>
        <p:sp>
          <p:nvSpPr>
            <p:cNvPr id="8" name="任意多边形: 形状 7"/>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9" name="任意多边形: 形状 8"/>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9" name="文本框 18"/>
          <p:cNvSpPr txBox="1"/>
          <p:nvPr/>
        </p:nvSpPr>
        <p:spPr>
          <a:xfrm>
            <a:off x="1891030" y="1856161"/>
            <a:ext cx="8409940" cy="3954929"/>
          </a:xfrm>
          <a:prstGeom prst="rect">
            <a:avLst/>
          </a:prstGeom>
          <a:noFill/>
        </p:spPr>
        <p:txBody>
          <a:bodyPr wrap="square">
            <a:spAutoFit/>
          </a:bodyPr>
          <a:lstStyle/>
          <a:p>
            <a:pPr indent="304800" algn="just">
              <a:lnSpc>
                <a:spcPct val="150000"/>
              </a:lnSpc>
              <a:spcAft>
                <a:spcPts val="1200"/>
              </a:spcAft>
            </a:pPr>
            <a:r>
              <a:rPr lang="en-US"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经济学关于价值的理论，除了马克思的劳动价值论之外，还有其他三种典型的价值理论。</a:t>
            </a:r>
          </a:p>
          <a:p>
            <a:pPr indent="304800" algn="just">
              <a:lnSpc>
                <a:spcPct val="150000"/>
              </a:lnSpc>
              <a:spcAft>
                <a:spcPts val="1200"/>
              </a:spcAft>
            </a:pPr>
            <a:r>
              <a:rPr lang="en-US"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第一种</a:t>
            </a:r>
            <a:r>
              <a:rPr lang="zh-CN" altLang="en-US" sz="2200" b="1"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要素价值论</a:t>
            </a:r>
          </a:p>
          <a:p>
            <a:pPr indent="304800" algn="just">
              <a:lnSpc>
                <a:spcPct val="150000"/>
              </a:lnSpc>
              <a:spcAft>
                <a:spcPts val="1200"/>
              </a:spcAft>
            </a:pPr>
            <a:r>
              <a:rPr lang="en-US"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这种理论认为商品的价值是由各种生产要素共同创造的，土地创造地租，劳动创造工资，资本创造利润或利息。这种价值论试图用价值分配来解释价值创造，混淆了价值形成的源泉和价值形成的条件的关系。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206612" y="1282700"/>
            <a:ext cx="9778776" cy="468630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138768" y="1048700"/>
            <a:ext cx="7914464" cy="468000"/>
            <a:chOff x="1131852" y="4125852"/>
            <a:chExt cx="4912008" cy="468000"/>
          </a:xfrm>
        </p:grpSpPr>
        <p:sp>
          <p:nvSpPr>
            <p:cNvPr id="7" name="平行四边形 6"/>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chemeClr val="tx1">
                      <a:lumMod val="85000"/>
                      <a:lumOff val="15000"/>
                    </a:schemeClr>
                  </a:solidFill>
                  <a:latin typeface="微软雅黑" panose="020B0503020204020204" charset="-122"/>
                  <a:ea typeface="微软雅黑" panose="020B0503020204020204" charset="-122"/>
                </a:rPr>
                <a:t>要素价值论、供求价值论和效用价值论错在哪？</a:t>
              </a:r>
            </a:p>
          </p:txBody>
        </p:sp>
        <p:sp>
          <p:nvSpPr>
            <p:cNvPr id="8" name="任意多边形: 形状 7"/>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9" name="任意多边形: 形状 8"/>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9" name="文本框 18"/>
          <p:cNvSpPr txBox="1"/>
          <p:nvPr/>
        </p:nvSpPr>
        <p:spPr>
          <a:xfrm>
            <a:off x="1573529" y="2380136"/>
            <a:ext cx="9149013" cy="2785378"/>
          </a:xfrm>
          <a:prstGeom prst="rect">
            <a:avLst/>
          </a:prstGeom>
          <a:noFill/>
        </p:spPr>
        <p:txBody>
          <a:bodyPr wrap="square">
            <a:spAutoFit/>
          </a:bodyPr>
          <a:lstStyle/>
          <a:p>
            <a:pPr indent="304800" algn="just">
              <a:lnSpc>
                <a:spcPct val="150000"/>
              </a:lnSpc>
              <a:spcAft>
                <a:spcPts val="1200"/>
              </a:spcAft>
            </a:pPr>
            <a:r>
              <a:rPr lang="en-US"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第二种</a:t>
            </a:r>
            <a:r>
              <a:rPr lang="zh-CN" altLang="en-US" sz="2200" b="1"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供求价值论</a:t>
            </a:r>
            <a:endPar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indent="304800" algn="just">
              <a:lnSpc>
                <a:spcPct val="150000"/>
              </a:lnSpc>
              <a:spcAft>
                <a:spcPts val="1200"/>
              </a:spcAft>
            </a:pPr>
            <a:r>
              <a:rPr lang="en-US"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这种理论认为商品的价值是由供求关系决定的，这实际上混淆了价值源泉和影响价格的因素这两个问题。供求价值论无法解释在供求相等时商品的价值究竟是由什么决定的。供求关系只是影响商品的价格，不能决定商品的价值，商品的价值是由生产商品的社会必要劳动时间决定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4725038"/>
            <a:ext cx="12192000" cy="1637662"/>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4"/>
          <p:cNvSpPr/>
          <p:nvPr/>
        </p:nvSpPr>
        <p:spPr>
          <a:xfrm flipH="1">
            <a:off x="1206612" y="1282700"/>
            <a:ext cx="9778776" cy="363220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138768" y="1048700"/>
            <a:ext cx="7914464" cy="468000"/>
            <a:chOff x="1131852" y="4125852"/>
            <a:chExt cx="4912008" cy="468000"/>
          </a:xfrm>
        </p:grpSpPr>
        <p:sp>
          <p:nvSpPr>
            <p:cNvPr id="7" name="平行四边形 6"/>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chemeClr val="tx1">
                      <a:lumMod val="85000"/>
                      <a:lumOff val="15000"/>
                    </a:schemeClr>
                  </a:solidFill>
                  <a:latin typeface="微软雅黑" panose="020B0503020204020204" charset="-122"/>
                  <a:ea typeface="微软雅黑" panose="020B0503020204020204" charset="-122"/>
                </a:rPr>
                <a:t>要素价值论、供求价值论和效用价值论错在哪？</a:t>
              </a:r>
            </a:p>
          </p:txBody>
        </p:sp>
        <p:sp>
          <p:nvSpPr>
            <p:cNvPr id="8" name="任意多边形: 形状 7"/>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9" name="任意多边形: 形状 8"/>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9" name="文本框 18"/>
          <p:cNvSpPr txBox="1"/>
          <p:nvPr/>
        </p:nvSpPr>
        <p:spPr>
          <a:xfrm>
            <a:off x="1633231" y="2126218"/>
            <a:ext cx="8925537" cy="2277547"/>
          </a:xfrm>
          <a:prstGeom prst="rect">
            <a:avLst/>
          </a:prstGeom>
          <a:noFill/>
        </p:spPr>
        <p:txBody>
          <a:bodyPr wrap="square">
            <a:spAutoFit/>
          </a:bodyPr>
          <a:lstStyle/>
          <a:p>
            <a:pPr indent="304800" algn="just">
              <a:lnSpc>
                <a:spcPct val="150000"/>
              </a:lnSpc>
              <a:spcAft>
                <a:spcPts val="1200"/>
              </a:spcAft>
            </a:pPr>
            <a:r>
              <a:rPr lang="en-US"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第三种</a:t>
            </a:r>
            <a:r>
              <a:rPr lang="zh-CN" altLang="en-US" sz="2200" b="1"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效用价值论</a:t>
            </a:r>
          </a:p>
          <a:p>
            <a:pPr indent="304800" algn="just">
              <a:lnSpc>
                <a:spcPct val="150000"/>
              </a:lnSpc>
              <a:spcAft>
                <a:spcPts val="1200"/>
              </a:spcAft>
            </a:pPr>
            <a:r>
              <a:rPr lang="en-US"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这种理论认为商品的价值由它所提供的效用大小决定，也就是由使用价值的大小决定。这种价值论的</a:t>
            </a:r>
            <a:r>
              <a:rPr lang="zh-CN" altLang="en-US" sz="2200" kern="100" dirty="0">
                <a:effectLst/>
                <a:latin typeface="华文中宋" panose="02010600040101010101" pitchFamily="2" charset="-122"/>
                <a:ea typeface="华文中宋" panose="02010600040101010101" pitchFamily="2" charset="-122"/>
                <a:cs typeface="Times New Roman" panose="02020603050405020304" pitchFamily="18" charset="0"/>
              </a:rPr>
              <a:t>错误</a:t>
            </a:r>
            <a:r>
              <a:rPr lang="zh-CN" altLang="zh-CN" sz="2200" kern="100" dirty="0">
                <a:effectLst/>
                <a:latin typeface="华文中宋" panose="02010600040101010101" pitchFamily="2" charset="-122"/>
                <a:ea typeface="华文中宋" panose="02010600040101010101" pitchFamily="2" charset="-122"/>
                <a:cs typeface="Times New Roman" panose="02020603050405020304" pitchFamily="18" charset="0"/>
              </a:rPr>
              <a:t>在于，没有看到使用价值不具有同质性，因而无法进行量的比较。</a:t>
            </a:r>
          </a:p>
        </p:txBody>
      </p:sp>
      <p:sp>
        <p:nvSpPr>
          <p:cNvPr id="11" name="文本框 10"/>
          <p:cNvSpPr txBox="1"/>
          <p:nvPr/>
        </p:nvSpPr>
        <p:spPr>
          <a:xfrm>
            <a:off x="740533" y="5326556"/>
            <a:ext cx="10710931" cy="504882"/>
          </a:xfrm>
          <a:prstGeom prst="rect">
            <a:avLst/>
          </a:prstGeom>
          <a:noFill/>
        </p:spPr>
        <p:txBody>
          <a:bodyPr wrap="square">
            <a:spAutoFit/>
          </a:bodyPr>
          <a:lstStyle/>
          <a:p>
            <a:pPr indent="304800" algn="ctr">
              <a:lnSpc>
                <a:spcPct val="150000"/>
              </a:lnSpc>
              <a:spcAft>
                <a:spcPts val="1200"/>
              </a:spcAft>
            </a:pPr>
            <a:r>
              <a:rPr lang="zh-CN" altLang="zh-CN" sz="2000" b="1" kern="100"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charset="-122"/>
                <a:cs typeface="Times New Roman" panose="02020603050405020304" pitchFamily="18" charset="0"/>
              </a:rPr>
              <a:t>这三种价值理论都否定劳动是创造价值的唯一源泉，带有为资产阶级剥削辩护的性质。</a:t>
            </a:r>
            <a:endParaRPr lang="zh-CN" altLang="zh-CN" sz="2000" b="1" kern="100" dirty="0">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城市的高楼大厦&#10;&#10;描述已自动生成">
            <a:extLst>
              <a:ext uri="{FF2B5EF4-FFF2-40B4-BE49-F238E27FC236}">
                <a16:creationId xmlns:a16="http://schemas.microsoft.com/office/drawing/2014/main" id="{30B90739-0C15-47F5-AD57-D170DCA0921D}"/>
              </a:ext>
            </a:extLst>
          </p:cNvPr>
          <p:cNvPicPr>
            <a:picLocks noChangeAspect="1"/>
          </p:cNvPicPr>
          <p:nvPr/>
        </p:nvPicPr>
        <p:blipFill rotWithShape="1">
          <a:blip r:embed="rId3">
            <a:extLst>
              <a:ext uri="{28A0092B-C50C-407E-A947-70E740481C1C}">
                <a14:useLocalDpi xmlns:a14="http://schemas.microsoft.com/office/drawing/2010/main" val="0"/>
              </a:ext>
            </a:extLst>
          </a:blip>
          <a:srcRect b="15674"/>
          <a:stretch/>
        </p:blipFill>
        <p:spPr>
          <a:xfrm>
            <a:off x="0" y="1"/>
            <a:ext cx="12192000" cy="6858000"/>
          </a:xfrm>
          <a:prstGeom prst="rect">
            <a:avLst/>
          </a:prstGeom>
        </p:spPr>
      </p:pic>
      <p:sp>
        <p:nvSpPr>
          <p:cNvPr id="9" name="文本框 8"/>
          <p:cNvSpPr txBox="1"/>
          <p:nvPr/>
        </p:nvSpPr>
        <p:spPr>
          <a:xfrm>
            <a:off x="3044825" y="1114345"/>
            <a:ext cx="6102350" cy="492443"/>
          </a:xfrm>
          <a:prstGeom prst="rect">
            <a:avLst/>
          </a:prstGeom>
          <a:noFill/>
        </p:spPr>
        <p:txBody>
          <a:bodyPr wrap="square">
            <a:spAutoFit/>
          </a:bodyPr>
          <a:lstStyle/>
          <a:p>
            <a:pPr algn="ctr">
              <a:lnSpc>
                <a:spcPct val="130000"/>
              </a:lnSpc>
            </a:pP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（二）</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马克思劳动价值论</a:t>
            </a: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为什么没有过时</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p>
        </p:txBody>
      </p:sp>
      <p:sp>
        <p:nvSpPr>
          <p:cNvPr id="15" name="任意多边形: 形状 14"/>
          <p:cNvSpPr/>
          <p:nvPr/>
        </p:nvSpPr>
        <p:spPr>
          <a:xfrm>
            <a:off x="2427880" y="1941910"/>
            <a:ext cx="7336240" cy="925298"/>
          </a:xfrm>
          <a:custGeom>
            <a:avLst/>
            <a:gdLst/>
            <a:ahLst/>
            <a:cxnLst/>
            <a:rect l="l" t="t" r="r" b="b"/>
            <a:pathLst>
              <a:path w="6658217" h="839781">
                <a:moveTo>
                  <a:pt x="4192600" y="776138"/>
                </a:moveTo>
                <a:lnTo>
                  <a:pt x="4192600" y="804862"/>
                </a:lnTo>
                <a:lnTo>
                  <a:pt x="4262363" y="804862"/>
                </a:lnTo>
                <a:lnTo>
                  <a:pt x="4262363" y="776138"/>
                </a:lnTo>
                <a:close/>
                <a:moveTo>
                  <a:pt x="6569775" y="769664"/>
                </a:moveTo>
                <a:cubicBezTo>
                  <a:pt x="6589111" y="770545"/>
                  <a:pt x="6599206" y="780281"/>
                  <a:pt x="6600062" y="798872"/>
                </a:cubicBezTo>
                <a:cubicBezTo>
                  <a:pt x="6599156" y="817488"/>
                  <a:pt x="6589036" y="827236"/>
                  <a:pt x="6569701" y="828117"/>
                </a:cubicBezTo>
                <a:cubicBezTo>
                  <a:pt x="6550279" y="827236"/>
                  <a:pt x="6540127" y="817525"/>
                  <a:pt x="6539247" y="798984"/>
                </a:cubicBezTo>
                <a:cubicBezTo>
                  <a:pt x="6540090" y="777837"/>
                  <a:pt x="6550266" y="768064"/>
                  <a:pt x="6569775" y="769664"/>
                </a:cubicBezTo>
                <a:close/>
                <a:moveTo>
                  <a:pt x="1972623" y="740475"/>
                </a:moveTo>
                <a:cubicBezTo>
                  <a:pt x="1995345" y="738876"/>
                  <a:pt x="2006705" y="750162"/>
                  <a:pt x="2006705" y="774334"/>
                </a:cubicBezTo>
                <a:cubicBezTo>
                  <a:pt x="2006705" y="802351"/>
                  <a:pt x="1988740" y="824166"/>
                  <a:pt x="1952811" y="839781"/>
                </a:cubicBezTo>
                <a:lnTo>
                  <a:pt x="1948197" y="832544"/>
                </a:lnTo>
                <a:cubicBezTo>
                  <a:pt x="1963874" y="820340"/>
                  <a:pt x="1973603" y="807969"/>
                  <a:pt x="1977386" y="795430"/>
                </a:cubicBezTo>
                <a:cubicBezTo>
                  <a:pt x="1953263" y="798543"/>
                  <a:pt x="1941202" y="789533"/>
                  <a:pt x="1941202" y="768399"/>
                </a:cubicBezTo>
                <a:cubicBezTo>
                  <a:pt x="1942046" y="750664"/>
                  <a:pt x="1952519" y="741356"/>
                  <a:pt x="1972623" y="740475"/>
                </a:cubicBezTo>
                <a:close/>
                <a:moveTo>
                  <a:pt x="1132693" y="734467"/>
                </a:moveTo>
                <a:lnTo>
                  <a:pt x="1132693" y="756047"/>
                </a:lnTo>
                <a:lnTo>
                  <a:pt x="1202457" y="756047"/>
                </a:lnTo>
                <a:lnTo>
                  <a:pt x="1202457" y="734467"/>
                </a:lnTo>
                <a:close/>
                <a:moveTo>
                  <a:pt x="4192600" y="733276"/>
                </a:moveTo>
                <a:lnTo>
                  <a:pt x="4192600" y="763190"/>
                </a:lnTo>
                <a:lnTo>
                  <a:pt x="4262363" y="763190"/>
                </a:lnTo>
                <a:lnTo>
                  <a:pt x="4262363" y="733276"/>
                </a:lnTo>
                <a:close/>
                <a:moveTo>
                  <a:pt x="6390215" y="724328"/>
                </a:moveTo>
                <a:lnTo>
                  <a:pt x="6421282" y="748345"/>
                </a:lnTo>
                <a:cubicBezTo>
                  <a:pt x="6423675" y="749548"/>
                  <a:pt x="6424873" y="751464"/>
                  <a:pt x="6424873" y="754093"/>
                </a:cubicBezTo>
                <a:cubicBezTo>
                  <a:pt x="6423409" y="758471"/>
                  <a:pt x="6419105" y="760660"/>
                  <a:pt x="6411962" y="760660"/>
                </a:cubicBezTo>
                <a:lnTo>
                  <a:pt x="6302164" y="760660"/>
                </a:lnTo>
                <a:lnTo>
                  <a:pt x="6302164" y="747712"/>
                </a:lnTo>
                <a:lnTo>
                  <a:pt x="6371313" y="747712"/>
                </a:lnTo>
                <a:close/>
                <a:moveTo>
                  <a:pt x="2865574" y="722932"/>
                </a:moveTo>
                <a:lnTo>
                  <a:pt x="2872029" y="722932"/>
                </a:lnTo>
                <a:cubicBezTo>
                  <a:pt x="2879049" y="735198"/>
                  <a:pt x="2882162" y="748872"/>
                  <a:pt x="2881368" y="763953"/>
                </a:cubicBezTo>
                <a:cubicBezTo>
                  <a:pt x="2880525" y="793334"/>
                  <a:pt x="2868377" y="808881"/>
                  <a:pt x="2844924" y="810592"/>
                </a:cubicBezTo>
                <a:cubicBezTo>
                  <a:pt x="2831120" y="808781"/>
                  <a:pt x="2823784" y="799542"/>
                  <a:pt x="2822916" y="782873"/>
                </a:cubicBezTo>
                <a:cubicBezTo>
                  <a:pt x="2822916" y="772604"/>
                  <a:pt x="2827759" y="764641"/>
                  <a:pt x="2837445" y="758986"/>
                </a:cubicBezTo>
                <a:cubicBezTo>
                  <a:pt x="2851286" y="751296"/>
                  <a:pt x="2860662" y="739279"/>
                  <a:pt x="2865574" y="722932"/>
                </a:cubicBezTo>
                <a:close/>
                <a:moveTo>
                  <a:pt x="2891953" y="722914"/>
                </a:moveTo>
                <a:lnTo>
                  <a:pt x="2945482" y="731817"/>
                </a:lnTo>
                <a:lnTo>
                  <a:pt x="2946029" y="733158"/>
                </a:lnTo>
                <a:lnTo>
                  <a:pt x="2934128" y="746782"/>
                </a:lnTo>
                <a:lnTo>
                  <a:pt x="2934128" y="776231"/>
                </a:lnTo>
                <a:cubicBezTo>
                  <a:pt x="2933346" y="784268"/>
                  <a:pt x="2937303" y="788293"/>
                  <a:pt x="2945997" y="788305"/>
                </a:cubicBezTo>
                <a:lnTo>
                  <a:pt x="2989808" y="788305"/>
                </a:lnTo>
                <a:cubicBezTo>
                  <a:pt x="2998936" y="788293"/>
                  <a:pt x="3004883" y="783437"/>
                  <a:pt x="3007649" y="773739"/>
                </a:cubicBezTo>
                <a:lnTo>
                  <a:pt x="3024355" y="738076"/>
                </a:lnTo>
                <a:lnTo>
                  <a:pt x="3032019" y="741629"/>
                </a:lnTo>
                <a:lnTo>
                  <a:pt x="3035684" y="772046"/>
                </a:lnTo>
                <a:cubicBezTo>
                  <a:pt x="3034915" y="778247"/>
                  <a:pt x="3036813" y="782302"/>
                  <a:pt x="3041377" y="784212"/>
                </a:cubicBezTo>
                <a:cubicBezTo>
                  <a:pt x="3047702" y="788739"/>
                  <a:pt x="3050865" y="793688"/>
                  <a:pt x="3050865" y="799058"/>
                </a:cubicBezTo>
                <a:cubicBezTo>
                  <a:pt x="3048186" y="816024"/>
                  <a:pt x="3032602" y="824929"/>
                  <a:pt x="3004114" y="825773"/>
                </a:cubicBezTo>
                <a:lnTo>
                  <a:pt x="2933179" y="825773"/>
                </a:lnTo>
                <a:cubicBezTo>
                  <a:pt x="2904914" y="828104"/>
                  <a:pt x="2891563" y="814852"/>
                  <a:pt x="2893125" y="786017"/>
                </a:cubicBezTo>
                <a:lnTo>
                  <a:pt x="2893125" y="762669"/>
                </a:lnTo>
                <a:cubicBezTo>
                  <a:pt x="2893125" y="748841"/>
                  <a:pt x="2892735" y="735589"/>
                  <a:pt x="2891953" y="722914"/>
                </a:cubicBezTo>
                <a:close/>
                <a:moveTo>
                  <a:pt x="2386533" y="722077"/>
                </a:moveTo>
                <a:lnTo>
                  <a:pt x="2424372" y="750559"/>
                </a:lnTo>
                <a:cubicBezTo>
                  <a:pt x="2427734" y="751898"/>
                  <a:pt x="2429024" y="753994"/>
                  <a:pt x="2428242" y="756847"/>
                </a:cubicBezTo>
                <a:cubicBezTo>
                  <a:pt x="2428242" y="760728"/>
                  <a:pt x="2424087" y="763190"/>
                  <a:pt x="2415778" y="764232"/>
                </a:cubicBezTo>
                <a:lnTo>
                  <a:pt x="2212144" y="764232"/>
                </a:lnTo>
                <a:lnTo>
                  <a:pt x="2212144" y="751284"/>
                </a:lnTo>
                <a:lnTo>
                  <a:pt x="2363037" y="751284"/>
                </a:lnTo>
                <a:close/>
                <a:moveTo>
                  <a:pt x="3034196" y="721760"/>
                </a:moveTo>
                <a:lnTo>
                  <a:pt x="3039702" y="721760"/>
                </a:lnTo>
                <a:cubicBezTo>
                  <a:pt x="3085157" y="738045"/>
                  <a:pt x="3106688" y="755054"/>
                  <a:pt x="3104294" y="772790"/>
                </a:cubicBezTo>
                <a:cubicBezTo>
                  <a:pt x="3102582" y="790798"/>
                  <a:pt x="3093368" y="800676"/>
                  <a:pt x="3076649" y="802425"/>
                </a:cubicBezTo>
                <a:cubicBezTo>
                  <a:pt x="3067707" y="802425"/>
                  <a:pt x="3061388" y="797346"/>
                  <a:pt x="3057692" y="787189"/>
                </a:cubicBezTo>
                <a:cubicBezTo>
                  <a:pt x="3052272" y="762434"/>
                  <a:pt x="3044440" y="740624"/>
                  <a:pt x="3034196" y="721760"/>
                </a:cubicBezTo>
                <a:close/>
                <a:moveTo>
                  <a:pt x="1132693" y="699938"/>
                </a:moveTo>
                <a:lnTo>
                  <a:pt x="1132693" y="721518"/>
                </a:lnTo>
                <a:lnTo>
                  <a:pt x="1202457" y="721518"/>
                </a:lnTo>
                <a:lnTo>
                  <a:pt x="1202457" y="699938"/>
                </a:lnTo>
                <a:close/>
                <a:moveTo>
                  <a:pt x="4855238" y="695753"/>
                </a:moveTo>
                <a:lnTo>
                  <a:pt x="4904184" y="728960"/>
                </a:lnTo>
                <a:lnTo>
                  <a:pt x="4887088" y="742652"/>
                </a:lnTo>
                <a:lnTo>
                  <a:pt x="4851257" y="823484"/>
                </a:lnTo>
                <a:cubicBezTo>
                  <a:pt x="4848281" y="831050"/>
                  <a:pt x="4842383" y="834057"/>
                  <a:pt x="4833565" y="832507"/>
                </a:cubicBezTo>
                <a:cubicBezTo>
                  <a:pt x="4821684" y="832507"/>
                  <a:pt x="4811321" y="830405"/>
                  <a:pt x="4802479" y="826200"/>
                </a:cubicBezTo>
                <a:lnTo>
                  <a:pt x="4841007" y="733276"/>
                </a:lnTo>
                <a:lnTo>
                  <a:pt x="4685742" y="733276"/>
                </a:lnTo>
                <a:lnTo>
                  <a:pt x="4685742" y="719137"/>
                </a:lnTo>
                <a:lnTo>
                  <a:pt x="4837751" y="719137"/>
                </a:lnTo>
                <a:close/>
                <a:moveTo>
                  <a:pt x="4192600" y="691604"/>
                </a:moveTo>
                <a:lnTo>
                  <a:pt x="4192600" y="720328"/>
                </a:lnTo>
                <a:lnTo>
                  <a:pt x="4262363" y="720328"/>
                </a:lnTo>
                <a:lnTo>
                  <a:pt x="4262363" y="691604"/>
                </a:lnTo>
                <a:close/>
                <a:moveTo>
                  <a:pt x="5642818" y="689223"/>
                </a:moveTo>
                <a:lnTo>
                  <a:pt x="5642818" y="763190"/>
                </a:lnTo>
                <a:lnTo>
                  <a:pt x="5670853" y="763190"/>
                </a:lnTo>
                <a:lnTo>
                  <a:pt x="5670853" y="689223"/>
                </a:lnTo>
                <a:close/>
                <a:moveTo>
                  <a:pt x="3230630" y="669987"/>
                </a:moveTo>
                <a:lnTo>
                  <a:pt x="3292636" y="680330"/>
                </a:lnTo>
                <a:lnTo>
                  <a:pt x="3279799" y="695027"/>
                </a:lnTo>
                <a:cubicBezTo>
                  <a:pt x="3279799" y="696391"/>
                  <a:pt x="3279409" y="699783"/>
                  <a:pt x="3278627" y="705203"/>
                </a:cubicBezTo>
                <a:cubicBezTo>
                  <a:pt x="3278627" y="710896"/>
                  <a:pt x="3278237" y="713953"/>
                  <a:pt x="3277455" y="714375"/>
                </a:cubicBezTo>
                <a:lnTo>
                  <a:pt x="3321732" y="714375"/>
                </a:lnTo>
                <a:lnTo>
                  <a:pt x="3334233" y="694506"/>
                </a:lnTo>
                <a:lnTo>
                  <a:pt x="3382528" y="720160"/>
                </a:lnTo>
                <a:lnTo>
                  <a:pt x="3369543" y="733648"/>
                </a:lnTo>
                <a:cubicBezTo>
                  <a:pt x="3368823" y="749101"/>
                  <a:pt x="3367676" y="764276"/>
                  <a:pt x="3366101" y="779171"/>
                </a:cubicBezTo>
                <a:cubicBezTo>
                  <a:pt x="3364452" y="812186"/>
                  <a:pt x="3341086" y="829927"/>
                  <a:pt x="3296003" y="832395"/>
                </a:cubicBezTo>
                <a:cubicBezTo>
                  <a:pt x="3297553" y="813904"/>
                  <a:pt x="3286267" y="801340"/>
                  <a:pt x="3262145" y="794705"/>
                </a:cubicBezTo>
                <a:lnTo>
                  <a:pt x="3265121" y="787896"/>
                </a:lnTo>
                <a:lnTo>
                  <a:pt x="3301435" y="790296"/>
                </a:lnTo>
                <a:cubicBezTo>
                  <a:pt x="3312796" y="791809"/>
                  <a:pt x="3319152" y="786705"/>
                  <a:pt x="3320504" y="774985"/>
                </a:cubicBezTo>
                <a:cubicBezTo>
                  <a:pt x="3320504" y="773273"/>
                  <a:pt x="3320895" y="770086"/>
                  <a:pt x="3321676" y="765423"/>
                </a:cubicBezTo>
                <a:cubicBezTo>
                  <a:pt x="3322470" y="759953"/>
                  <a:pt x="3323635" y="747253"/>
                  <a:pt x="3325173" y="727323"/>
                </a:cubicBezTo>
                <a:lnTo>
                  <a:pt x="3277065" y="727323"/>
                </a:lnTo>
                <a:cubicBezTo>
                  <a:pt x="3270876" y="785329"/>
                  <a:pt x="3226593" y="821909"/>
                  <a:pt x="3144217" y="837065"/>
                </a:cubicBezTo>
                <a:lnTo>
                  <a:pt x="3140738" y="832191"/>
                </a:lnTo>
                <a:cubicBezTo>
                  <a:pt x="3196053" y="801172"/>
                  <a:pt x="3226017" y="766216"/>
                  <a:pt x="3230630" y="727323"/>
                </a:cubicBezTo>
                <a:lnTo>
                  <a:pt x="3172253" y="727323"/>
                </a:lnTo>
                <a:lnTo>
                  <a:pt x="3172253" y="714375"/>
                </a:lnTo>
                <a:lnTo>
                  <a:pt x="3231784" y="714375"/>
                </a:lnTo>
                <a:cubicBezTo>
                  <a:pt x="3231784" y="715020"/>
                  <a:pt x="3232174" y="714170"/>
                  <a:pt x="3232956" y="711826"/>
                </a:cubicBezTo>
                <a:cubicBezTo>
                  <a:pt x="3234518" y="699027"/>
                  <a:pt x="3233743" y="685080"/>
                  <a:pt x="3230630" y="669987"/>
                </a:cubicBezTo>
                <a:close/>
                <a:moveTo>
                  <a:pt x="5718237" y="662210"/>
                </a:moveTo>
                <a:cubicBezTo>
                  <a:pt x="5756461" y="676163"/>
                  <a:pt x="5775573" y="691095"/>
                  <a:pt x="5775573" y="707008"/>
                </a:cubicBezTo>
                <a:cubicBezTo>
                  <a:pt x="5774643" y="723813"/>
                  <a:pt x="5765669" y="732662"/>
                  <a:pt x="5748653" y="733555"/>
                </a:cubicBezTo>
                <a:cubicBezTo>
                  <a:pt x="5738831" y="733555"/>
                  <a:pt x="5732977" y="727949"/>
                  <a:pt x="5731091" y="716737"/>
                </a:cubicBezTo>
                <a:cubicBezTo>
                  <a:pt x="5730323" y="698990"/>
                  <a:pt x="5726037" y="682693"/>
                  <a:pt x="5718237" y="667847"/>
                </a:cubicBezTo>
                <a:close/>
                <a:moveTo>
                  <a:pt x="2604306" y="659457"/>
                </a:moveTo>
                <a:lnTo>
                  <a:pt x="2604306" y="711993"/>
                </a:lnTo>
                <a:lnTo>
                  <a:pt x="2710997" y="711993"/>
                </a:lnTo>
                <a:lnTo>
                  <a:pt x="2710997" y="659457"/>
                </a:lnTo>
                <a:close/>
                <a:moveTo>
                  <a:pt x="795185" y="657383"/>
                </a:moveTo>
                <a:lnTo>
                  <a:pt x="788361" y="659457"/>
                </a:lnTo>
                <a:lnTo>
                  <a:pt x="755303" y="659457"/>
                </a:lnTo>
                <a:lnTo>
                  <a:pt x="755303" y="677558"/>
                </a:lnTo>
                <a:cubicBezTo>
                  <a:pt x="769261" y="680659"/>
                  <a:pt x="779837" y="685000"/>
                  <a:pt x="787031" y="690581"/>
                </a:cubicBezTo>
                <a:lnTo>
                  <a:pt x="795194" y="699782"/>
                </a:lnTo>
                <a:lnTo>
                  <a:pt x="795207" y="696032"/>
                </a:lnTo>
                <a:lnTo>
                  <a:pt x="795207" y="662285"/>
                </a:lnTo>
                <a:close/>
                <a:moveTo>
                  <a:pt x="4192600" y="649932"/>
                </a:moveTo>
                <a:lnTo>
                  <a:pt x="4192600" y="678656"/>
                </a:lnTo>
                <a:lnTo>
                  <a:pt x="4262363" y="678656"/>
                </a:lnTo>
                <a:lnTo>
                  <a:pt x="4262363" y="649932"/>
                </a:lnTo>
                <a:close/>
                <a:moveTo>
                  <a:pt x="5322391" y="646937"/>
                </a:moveTo>
                <a:lnTo>
                  <a:pt x="5372230" y="669782"/>
                </a:lnTo>
                <a:lnTo>
                  <a:pt x="5359394" y="687902"/>
                </a:lnTo>
                <a:lnTo>
                  <a:pt x="5359394" y="760586"/>
                </a:lnTo>
                <a:cubicBezTo>
                  <a:pt x="5354730" y="777416"/>
                  <a:pt x="5386561" y="785837"/>
                  <a:pt x="5454886" y="785849"/>
                </a:cubicBezTo>
                <a:cubicBezTo>
                  <a:pt x="5475982" y="785849"/>
                  <a:pt x="5513803" y="782730"/>
                  <a:pt x="5568348" y="776492"/>
                </a:cubicBezTo>
                <a:lnTo>
                  <a:pt x="5568348" y="783394"/>
                </a:lnTo>
                <a:cubicBezTo>
                  <a:pt x="5558103" y="788913"/>
                  <a:pt x="5552175" y="802518"/>
                  <a:pt x="5550563" y="824210"/>
                </a:cubicBezTo>
                <a:cubicBezTo>
                  <a:pt x="5524505" y="826740"/>
                  <a:pt x="5498151" y="828005"/>
                  <a:pt x="5471499" y="828005"/>
                </a:cubicBezTo>
                <a:cubicBezTo>
                  <a:pt x="5401264" y="831118"/>
                  <a:pt x="5359269" y="812049"/>
                  <a:pt x="5345516" y="770799"/>
                </a:cubicBezTo>
                <a:cubicBezTo>
                  <a:pt x="5337789" y="785620"/>
                  <a:pt x="5327098" y="800236"/>
                  <a:pt x="5313443" y="814648"/>
                </a:cubicBezTo>
                <a:lnTo>
                  <a:pt x="5306634" y="831502"/>
                </a:lnTo>
                <a:lnTo>
                  <a:pt x="5275213" y="781050"/>
                </a:lnTo>
                <a:cubicBezTo>
                  <a:pt x="5290517" y="777428"/>
                  <a:pt x="5303744" y="772827"/>
                  <a:pt x="5314894" y="767246"/>
                </a:cubicBezTo>
                <a:lnTo>
                  <a:pt x="5314894" y="682079"/>
                </a:lnTo>
                <a:lnTo>
                  <a:pt x="5277538" y="682079"/>
                </a:lnTo>
                <a:lnTo>
                  <a:pt x="5277538" y="669131"/>
                </a:lnTo>
                <a:lnTo>
                  <a:pt x="5311229" y="669131"/>
                </a:lnTo>
                <a:close/>
                <a:moveTo>
                  <a:pt x="3577383" y="646360"/>
                </a:moveTo>
                <a:lnTo>
                  <a:pt x="3591855" y="657225"/>
                </a:lnTo>
                <a:cubicBezTo>
                  <a:pt x="3594013" y="657225"/>
                  <a:pt x="3595092" y="658800"/>
                  <a:pt x="3595092" y="661950"/>
                </a:cubicBezTo>
                <a:cubicBezTo>
                  <a:pt x="3595092" y="668226"/>
                  <a:pt x="3591179" y="671363"/>
                  <a:pt x="3583353" y="671363"/>
                </a:cubicBezTo>
                <a:lnTo>
                  <a:pt x="3533849" y="671363"/>
                </a:lnTo>
                <a:cubicBezTo>
                  <a:pt x="3516436" y="696342"/>
                  <a:pt x="3497554" y="718864"/>
                  <a:pt x="3477201" y="738931"/>
                </a:cubicBezTo>
                <a:lnTo>
                  <a:pt x="3535430" y="735750"/>
                </a:lnTo>
                <a:cubicBezTo>
                  <a:pt x="3533992" y="730231"/>
                  <a:pt x="3529800" y="720532"/>
                  <a:pt x="3522854" y="706654"/>
                </a:cubicBezTo>
                <a:cubicBezTo>
                  <a:pt x="3522197" y="704657"/>
                  <a:pt x="3521329" y="702748"/>
                  <a:pt x="3520250" y="700924"/>
                </a:cubicBezTo>
                <a:lnTo>
                  <a:pt x="3524026" y="695734"/>
                </a:lnTo>
                <a:cubicBezTo>
                  <a:pt x="3564409" y="714461"/>
                  <a:pt x="3584190" y="731682"/>
                  <a:pt x="3583372" y="747396"/>
                </a:cubicBezTo>
                <a:lnTo>
                  <a:pt x="3582407" y="752869"/>
                </a:lnTo>
                <a:lnTo>
                  <a:pt x="3584177" y="749921"/>
                </a:lnTo>
                <a:cubicBezTo>
                  <a:pt x="3597996" y="719123"/>
                  <a:pt x="3604717" y="684603"/>
                  <a:pt x="3604338" y="646360"/>
                </a:cubicBezTo>
                <a:close/>
                <a:moveTo>
                  <a:pt x="5386573" y="643533"/>
                </a:moveTo>
                <a:cubicBezTo>
                  <a:pt x="5427141" y="656592"/>
                  <a:pt x="5447426" y="671078"/>
                  <a:pt x="5447426" y="686990"/>
                </a:cubicBezTo>
                <a:cubicBezTo>
                  <a:pt x="5446533" y="706164"/>
                  <a:pt x="5437299" y="716626"/>
                  <a:pt x="5419725" y="718374"/>
                </a:cubicBezTo>
                <a:cubicBezTo>
                  <a:pt x="5409617" y="718374"/>
                  <a:pt x="5403633" y="712049"/>
                  <a:pt x="5401773" y="699399"/>
                </a:cubicBezTo>
                <a:cubicBezTo>
                  <a:pt x="5397990" y="680225"/>
                  <a:pt x="5391764" y="663172"/>
                  <a:pt x="5383095" y="648239"/>
                </a:cubicBezTo>
                <a:close/>
                <a:moveTo>
                  <a:pt x="2985306" y="642788"/>
                </a:moveTo>
                <a:lnTo>
                  <a:pt x="2985306" y="684609"/>
                </a:lnTo>
                <a:lnTo>
                  <a:pt x="3028875" y="684609"/>
                </a:lnTo>
                <a:lnTo>
                  <a:pt x="3028875" y="642788"/>
                </a:lnTo>
                <a:close/>
                <a:moveTo>
                  <a:pt x="2899581" y="642788"/>
                </a:moveTo>
                <a:lnTo>
                  <a:pt x="2899581" y="684609"/>
                </a:lnTo>
                <a:lnTo>
                  <a:pt x="2943150" y="684609"/>
                </a:lnTo>
                <a:lnTo>
                  <a:pt x="2943150" y="642788"/>
                </a:lnTo>
                <a:close/>
                <a:moveTo>
                  <a:pt x="4393871" y="637375"/>
                </a:moveTo>
                <a:lnTo>
                  <a:pt x="4440008" y="661690"/>
                </a:lnTo>
                <a:lnTo>
                  <a:pt x="4428344" y="676219"/>
                </a:lnTo>
                <a:lnTo>
                  <a:pt x="4428344" y="762279"/>
                </a:lnTo>
                <a:lnTo>
                  <a:pt x="4469904" y="744773"/>
                </a:lnTo>
                <a:lnTo>
                  <a:pt x="4472694" y="751396"/>
                </a:lnTo>
                <a:cubicBezTo>
                  <a:pt x="4450085" y="778420"/>
                  <a:pt x="4430024" y="799548"/>
                  <a:pt x="4412512" y="814778"/>
                </a:cubicBezTo>
                <a:lnTo>
                  <a:pt x="4404606" y="831298"/>
                </a:lnTo>
                <a:lnTo>
                  <a:pt x="4373352" y="787617"/>
                </a:lnTo>
                <a:cubicBezTo>
                  <a:pt x="4382691" y="781788"/>
                  <a:pt x="4386969" y="774681"/>
                  <a:pt x="4386188" y="766297"/>
                </a:cubicBezTo>
                <a:lnTo>
                  <a:pt x="4386188" y="671363"/>
                </a:lnTo>
                <a:lnTo>
                  <a:pt x="4354674" y="671363"/>
                </a:lnTo>
                <a:lnTo>
                  <a:pt x="4354674" y="658415"/>
                </a:lnTo>
                <a:lnTo>
                  <a:pt x="4382598" y="658415"/>
                </a:lnTo>
                <a:close/>
                <a:moveTo>
                  <a:pt x="889843" y="634454"/>
                </a:moveTo>
                <a:lnTo>
                  <a:pt x="889843" y="723900"/>
                </a:lnTo>
                <a:lnTo>
                  <a:pt x="907145" y="723900"/>
                </a:lnTo>
                <a:lnTo>
                  <a:pt x="907145" y="634454"/>
                </a:lnTo>
                <a:close/>
                <a:moveTo>
                  <a:pt x="832712" y="634454"/>
                </a:moveTo>
                <a:lnTo>
                  <a:pt x="832712" y="723900"/>
                </a:lnTo>
                <a:lnTo>
                  <a:pt x="849995" y="723900"/>
                </a:lnTo>
                <a:lnTo>
                  <a:pt x="849995" y="634454"/>
                </a:lnTo>
                <a:close/>
                <a:moveTo>
                  <a:pt x="1187462" y="633263"/>
                </a:moveTo>
                <a:lnTo>
                  <a:pt x="1187462" y="657225"/>
                </a:lnTo>
                <a:lnTo>
                  <a:pt x="1211051" y="657225"/>
                </a:lnTo>
                <a:lnTo>
                  <a:pt x="1231670" y="633263"/>
                </a:lnTo>
                <a:close/>
                <a:moveTo>
                  <a:pt x="3373338" y="632612"/>
                </a:moveTo>
                <a:lnTo>
                  <a:pt x="3423381" y="667959"/>
                </a:lnTo>
                <a:lnTo>
                  <a:pt x="3403810" y="675642"/>
                </a:lnTo>
                <a:cubicBezTo>
                  <a:pt x="3389734" y="684237"/>
                  <a:pt x="3373691" y="690953"/>
                  <a:pt x="3355683" y="695790"/>
                </a:cubicBezTo>
                <a:lnTo>
                  <a:pt x="3352037" y="692144"/>
                </a:lnTo>
                <a:lnTo>
                  <a:pt x="3360204" y="666601"/>
                </a:lnTo>
                <a:lnTo>
                  <a:pt x="3191786" y="666601"/>
                </a:lnTo>
                <a:lnTo>
                  <a:pt x="3192233" y="667643"/>
                </a:lnTo>
                <a:cubicBezTo>
                  <a:pt x="3192233" y="669243"/>
                  <a:pt x="3192233" y="670328"/>
                  <a:pt x="3192233" y="670898"/>
                </a:cubicBezTo>
                <a:cubicBezTo>
                  <a:pt x="3191352" y="696646"/>
                  <a:pt x="3180847" y="710387"/>
                  <a:pt x="3160718" y="712124"/>
                </a:cubicBezTo>
                <a:cubicBezTo>
                  <a:pt x="3147535" y="711218"/>
                  <a:pt x="3140484" y="703895"/>
                  <a:pt x="3139566" y="690153"/>
                </a:cubicBezTo>
                <a:cubicBezTo>
                  <a:pt x="3139566" y="681595"/>
                  <a:pt x="3142679" y="675090"/>
                  <a:pt x="3148905" y="670638"/>
                </a:cubicBezTo>
                <a:cubicBezTo>
                  <a:pt x="3161605" y="664672"/>
                  <a:pt x="3171192" y="652785"/>
                  <a:pt x="3177666" y="634975"/>
                </a:cubicBezTo>
                <a:lnTo>
                  <a:pt x="3184382" y="634975"/>
                </a:lnTo>
                <a:cubicBezTo>
                  <a:pt x="3187259" y="642664"/>
                  <a:pt x="3188996" y="648890"/>
                  <a:pt x="3189591" y="653653"/>
                </a:cubicBezTo>
                <a:lnTo>
                  <a:pt x="3357004" y="653653"/>
                </a:lnTo>
                <a:close/>
                <a:moveTo>
                  <a:pt x="6239321" y="608260"/>
                </a:moveTo>
                <a:lnTo>
                  <a:pt x="6239321" y="733425"/>
                </a:lnTo>
                <a:lnTo>
                  <a:pt x="6256641" y="733425"/>
                </a:lnTo>
                <a:lnTo>
                  <a:pt x="6256641" y="608260"/>
                </a:lnTo>
                <a:close/>
                <a:moveTo>
                  <a:pt x="4135282" y="603602"/>
                </a:moveTo>
                <a:lnTo>
                  <a:pt x="4129934" y="615948"/>
                </a:lnTo>
                <a:cubicBezTo>
                  <a:pt x="4125562" y="625048"/>
                  <a:pt x="4121107" y="633350"/>
                  <a:pt x="4116567" y="640854"/>
                </a:cubicBezTo>
                <a:lnTo>
                  <a:pt x="4136399" y="644556"/>
                </a:lnTo>
                <a:lnTo>
                  <a:pt x="4124734" y="660183"/>
                </a:lnTo>
                <a:lnTo>
                  <a:pt x="4124734" y="804862"/>
                </a:lnTo>
                <a:lnTo>
                  <a:pt x="4150444" y="804862"/>
                </a:lnTo>
                <a:lnTo>
                  <a:pt x="4150444" y="695325"/>
                </a:lnTo>
                <a:cubicBezTo>
                  <a:pt x="4150444" y="669007"/>
                  <a:pt x="4150059" y="645666"/>
                  <a:pt x="4149291" y="625301"/>
                </a:cubicBezTo>
                <a:lnTo>
                  <a:pt x="4196544" y="636984"/>
                </a:lnTo>
                <a:lnTo>
                  <a:pt x="4204190" y="636984"/>
                </a:lnTo>
                <a:lnTo>
                  <a:pt x="4205269" y="610642"/>
                </a:lnTo>
                <a:lnTo>
                  <a:pt x="4135282" y="610642"/>
                </a:lnTo>
                <a:close/>
                <a:moveTo>
                  <a:pt x="5642818" y="602307"/>
                </a:moveTo>
                <a:lnTo>
                  <a:pt x="5642818" y="676275"/>
                </a:lnTo>
                <a:lnTo>
                  <a:pt x="5670853" y="676275"/>
                </a:lnTo>
                <a:lnTo>
                  <a:pt x="5670853" y="602307"/>
                </a:lnTo>
                <a:close/>
                <a:moveTo>
                  <a:pt x="1381962" y="597991"/>
                </a:moveTo>
                <a:lnTo>
                  <a:pt x="1387766" y="602326"/>
                </a:lnTo>
                <a:lnTo>
                  <a:pt x="1359582" y="708756"/>
                </a:lnTo>
                <a:cubicBezTo>
                  <a:pt x="1355030" y="725462"/>
                  <a:pt x="1352754" y="737400"/>
                  <a:pt x="1352754" y="744568"/>
                </a:cubicBezTo>
                <a:cubicBezTo>
                  <a:pt x="1353486" y="754155"/>
                  <a:pt x="1354987" y="763091"/>
                  <a:pt x="1357256" y="771376"/>
                </a:cubicBezTo>
                <a:cubicBezTo>
                  <a:pt x="1359700" y="779487"/>
                  <a:pt x="1360921" y="786848"/>
                  <a:pt x="1360921" y="793458"/>
                </a:cubicBezTo>
                <a:cubicBezTo>
                  <a:pt x="1359979" y="809457"/>
                  <a:pt x="1350205" y="817897"/>
                  <a:pt x="1331602" y="818778"/>
                </a:cubicBezTo>
                <a:cubicBezTo>
                  <a:pt x="1316161" y="817872"/>
                  <a:pt x="1307988" y="810164"/>
                  <a:pt x="1307083" y="795653"/>
                </a:cubicBezTo>
                <a:cubicBezTo>
                  <a:pt x="1307083" y="788286"/>
                  <a:pt x="1308304" y="780932"/>
                  <a:pt x="1310747" y="773590"/>
                </a:cubicBezTo>
                <a:cubicBezTo>
                  <a:pt x="1312968" y="766942"/>
                  <a:pt x="1314077" y="760115"/>
                  <a:pt x="1314077" y="753107"/>
                </a:cubicBezTo>
                <a:cubicBezTo>
                  <a:pt x="1315640" y="739279"/>
                  <a:pt x="1309414" y="729388"/>
                  <a:pt x="1295400" y="723435"/>
                </a:cubicBezTo>
                <a:lnTo>
                  <a:pt x="1298692" y="717072"/>
                </a:lnTo>
                <a:cubicBezTo>
                  <a:pt x="1311951" y="720185"/>
                  <a:pt x="1319814" y="718542"/>
                  <a:pt x="1322282" y="712142"/>
                </a:cubicBezTo>
                <a:close/>
                <a:moveTo>
                  <a:pt x="1187462" y="597545"/>
                </a:moveTo>
                <a:lnTo>
                  <a:pt x="1187462" y="620315"/>
                </a:lnTo>
                <a:lnTo>
                  <a:pt x="1200410" y="620315"/>
                </a:lnTo>
                <a:lnTo>
                  <a:pt x="1217452" y="597545"/>
                </a:lnTo>
                <a:close/>
                <a:moveTo>
                  <a:pt x="1430349" y="595163"/>
                </a:moveTo>
                <a:lnTo>
                  <a:pt x="1430349" y="670322"/>
                </a:lnTo>
                <a:lnTo>
                  <a:pt x="1512037" y="670322"/>
                </a:lnTo>
                <a:lnTo>
                  <a:pt x="1512037" y="595163"/>
                </a:lnTo>
                <a:close/>
                <a:moveTo>
                  <a:pt x="2985306" y="588020"/>
                </a:moveTo>
                <a:lnTo>
                  <a:pt x="2985306" y="629840"/>
                </a:lnTo>
                <a:lnTo>
                  <a:pt x="3028875" y="629840"/>
                </a:lnTo>
                <a:lnTo>
                  <a:pt x="3028875" y="588020"/>
                </a:lnTo>
                <a:close/>
                <a:moveTo>
                  <a:pt x="2899581" y="588020"/>
                </a:moveTo>
                <a:lnTo>
                  <a:pt x="2899581" y="629840"/>
                </a:lnTo>
                <a:lnTo>
                  <a:pt x="2943150" y="629840"/>
                </a:lnTo>
                <a:lnTo>
                  <a:pt x="2943150" y="588020"/>
                </a:lnTo>
                <a:close/>
                <a:moveTo>
                  <a:pt x="6575561" y="582885"/>
                </a:moveTo>
                <a:cubicBezTo>
                  <a:pt x="6625257" y="583704"/>
                  <a:pt x="6651315" y="603529"/>
                  <a:pt x="6653733" y="642361"/>
                </a:cubicBezTo>
                <a:cubicBezTo>
                  <a:pt x="6654551" y="667252"/>
                  <a:pt x="6639445" y="687052"/>
                  <a:pt x="6608415" y="701762"/>
                </a:cubicBezTo>
                <a:cubicBezTo>
                  <a:pt x="6588645" y="710542"/>
                  <a:pt x="6576771" y="730870"/>
                  <a:pt x="6572789" y="762744"/>
                </a:cubicBezTo>
                <a:lnTo>
                  <a:pt x="6563859" y="762744"/>
                </a:lnTo>
                <a:cubicBezTo>
                  <a:pt x="6563016" y="731998"/>
                  <a:pt x="6568857" y="709184"/>
                  <a:pt x="6581384" y="694302"/>
                </a:cubicBezTo>
                <a:cubicBezTo>
                  <a:pt x="6595324" y="677285"/>
                  <a:pt x="6601903" y="659271"/>
                  <a:pt x="6601123" y="640258"/>
                </a:cubicBezTo>
                <a:cubicBezTo>
                  <a:pt x="6599659" y="608285"/>
                  <a:pt x="6586841" y="592689"/>
                  <a:pt x="6562669" y="593470"/>
                </a:cubicBezTo>
                <a:cubicBezTo>
                  <a:pt x="6542105" y="593470"/>
                  <a:pt x="6525784" y="600819"/>
                  <a:pt x="6513705" y="615516"/>
                </a:cubicBezTo>
                <a:cubicBezTo>
                  <a:pt x="6536946" y="612403"/>
                  <a:pt x="6548989" y="621729"/>
                  <a:pt x="6549833" y="643495"/>
                </a:cubicBezTo>
                <a:cubicBezTo>
                  <a:pt x="6550651" y="660623"/>
                  <a:pt x="6541312" y="669627"/>
                  <a:pt x="6521815" y="670508"/>
                </a:cubicBezTo>
                <a:cubicBezTo>
                  <a:pt x="6505531" y="670508"/>
                  <a:pt x="6496943" y="661522"/>
                  <a:pt x="6496049" y="643551"/>
                </a:cubicBezTo>
                <a:cubicBezTo>
                  <a:pt x="6499274" y="603926"/>
                  <a:pt x="6525778" y="583704"/>
                  <a:pt x="6575561" y="582885"/>
                </a:cubicBezTo>
                <a:close/>
                <a:moveTo>
                  <a:pt x="6265701" y="575444"/>
                </a:moveTo>
                <a:lnTo>
                  <a:pt x="6309326" y="598586"/>
                </a:lnTo>
                <a:lnTo>
                  <a:pt x="6297643" y="613153"/>
                </a:lnTo>
                <a:lnTo>
                  <a:pt x="6297643" y="662062"/>
                </a:lnTo>
                <a:cubicBezTo>
                  <a:pt x="6297643" y="704366"/>
                  <a:pt x="6298021" y="735552"/>
                  <a:pt x="6298778" y="755619"/>
                </a:cubicBezTo>
                <a:cubicBezTo>
                  <a:pt x="6298803" y="762043"/>
                  <a:pt x="6295497" y="766359"/>
                  <a:pt x="6288863" y="768567"/>
                </a:cubicBezTo>
                <a:cubicBezTo>
                  <a:pt x="6287299" y="768567"/>
                  <a:pt x="6285055" y="768939"/>
                  <a:pt x="6282128" y="769683"/>
                </a:cubicBezTo>
                <a:cubicBezTo>
                  <a:pt x="6271735" y="771283"/>
                  <a:pt x="6263239" y="772083"/>
                  <a:pt x="6256641" y="772083"/>
                </a:cubicBezTo>
                <a:lnTo>
                  <a:pt x="6256641" y="747563"/>
                </a:lnTo>
                <a:lnTo>
                  <a:pt x="6239321" y="747563"/>
                </a:lnTo>
                <a:lnTo>
                  <a:pt x="6239321" y="768511"/>
                </a:lnTo>
                <a:cubicBezTo>
                  <a:pt x="6239321" y="776002"/>
                  <a:pt x="6235917" y="780306"/>
                  <a:pt x="6229108" y="781422"/>
                </a:cubicBezTo>
                <a:cubicBezTo>
                  <a:pt x="6220625" y="783753"/>
                  <a:pt x="6210355" y="784919"/>
                  <a:pt x="6198301" y="784919"/>
                </a:cubicBezTo>
                <a:cubicBezTo>
                  <a:pt x="6199082" y="766192"/>
                  <a:pt x="6199473" y="733040"/>
                  <a:pt x="6199473" y="685465"/>
                </a:cubicBezTo>
                <a:lnTo>
                  <a:pt x="6199473" y="652704"/>
                </a:lnTo>
                <a:cubicBezTo>
                  <a:pt x="6199473" y="620892"/>
                  <a:pt x="6199082" y="597861"/>
                  <a:pt x="6198301" y="583611"/>
                </a:cubicBezTo>
                <a:lnTo>
                  <a:pt x="6243153" y="595312"/>
                </a:lnTo>
                <a:lnTo>
                  <a:pt x="6253218" y="595312"/>
                </a:lnTo>
                <a:close/>
                <a:moveTo>
                  <a:pt x="1298674" y="573490"/>
                </a:moveTo>
                <a:cubicBezTo>
                  <a:pt x="1343285" y="582494"/>
                  <a:pt x="1364785" y="596769"/>
                  <a:pt x="1363172" y="616316"/>
                </a:cubicBezTo>
                <a:cubicBezTo>
                  <a:pt x="1362316" y="632798"/>
                  <a:pt x="1352953" y="641914"/>
                  <a:pt x="1335081" y="643663"/>
                </a:cubicBezTo>
                <a:cubicBezTo>
                  <a:pt x="1326337" y="642708"/>
                  <a:pt x="1320545" y="637964"/>
                  <a:pt x="1317705" y="629431"/>
                </a:cubicBezTo>
                <a:cubicBezTo>
                  <a:pt x="1313885" y="610356"/>
                  <a:pt x="1306450" y="593353"/>
                  <a:pt x="1295400" y="578420"/>
                </a:cubicBezTo>
                <a:close/>
                <a:moveTo>
                  <a:pt x="3543951" y="571946"/>
                </a:moveTo>
                <a:lnTo>
                  <a:pt x="3576042" y="595777"/>
                </a:lnTo>
                <a:cubicBezTo>
                  <a:pt x="3579403" y="597104"/>
                  <a:pt x="3580699" y="599188"/>
                  <a:pt x="3579930" y="602028"/>
                </a:cubicBezTo>
                <a:cubicBezTo>
                  <a:pt x="3579930" y="605935"/>
                  <a:pt x="3575775" y="608409"/>
                  <a:pt x="3567466" y="609451"/>
                </a:cubicBezTo>
                <a:lnTo>
                  <a:pt x="3458375" y="609451"/>
                </a:lnTo>
                <a:lnTo>
                  <a:pt x="3458375" y="595312"/>
                </a:lnTo>
                <a:lnTo>
                  <a:pt x="3526333" y="595312"/>
                </a:lnTo>
                <a:close/>
                <a:moveTo>
                  <a:pt x="5299993" y="560635"/>
                </a:moveTo>
                <a:cubicBezTo>
                  <a:pt x="5345360" y="571252"/>
                  <a:pt x="5367250" y="585800"/>
                  <a:pt x="5365663" y="604279"/>
                </a:cubicBezTo>
                <a:cubicBezTo>
                  <a:pt x="5363914" y="622560"/>
                  <a:pt x="5354302" y="632575"/>
                  <a:pt x="5336828" y="634324"/>
                </a:cubicBezTo>
                <a:cubicBezTo>
                  <a:pt x="5327885" y="634324"/>
                  <a:pt x="5321566" y="629251"/>
                  <a:pt x="5317871" y="619106"/>
                </a:cubicBezTo>
                <a:cubicBezTo>
                  <a:pt x="5314001" y="598283"/>
                  <a:pt x="5306944" y="580411"/>
                  <a:pt x="5296700" y="565491"/>
                </a:cubicBezTo>
                <a:close/>
                <a:moveTo>
                  <a:pt x="4376272" y="560635"/>
                </a:moveTo>
                <a:cubicBezTo>
                  <a:pt x="4419172" y="568002"/>
                  <a:pt x="4440622" y="581378"/>
                  <a:pt x="4440622" y="600763"/>
                </a:cubicBezTo>
                <a:cubicBezTo>
                  <a:pt x="4437955" y="615844"/>
                  <a:pt x="4428777" y="624700"/>
                  <a:pt x="4413089" y="627329"/>
                </a:cubicBezTo>
                <a:cubicBezTo>
                  <a:pt x="4403824" y="627329"/>
                  <a:pt x="4397802" y="621779"/>
                  <a:pt x="4395025" y="610679"/>
                </a:cubicBezTo>
                <a:cubicBezTo>
                  <a:pt x="4390498" y="593216"/>
                  <a:pt x="4384247" y="578507"/>
                  <a:pt x="4376272" y="566551"/>
                </a:cubicBezTo>
                <a:close/>
                <a:moveTo>
                  <a:pt x="6105692" y="560021"/>
                </a:moveTo>
                <a:lnTo>
                  <a:pt x="6159754" y="605116"/>
                </a:lnTo>
                <a:lnTo>
                  <a:pt x="6136499" y="612483"/>
                </a:lnTo>
                <a:cubicBezTo>
                  <a:pt x="6109264" y="628830"/>
                  <a:pt x="6081997" y="640947"/>
                  <a:pt x="6054700" y="648835"/>
                </a:cubicBezTo>
                <a:lnTo>
                  <a:pt x="6069881" y="651402"/>
                </a:lnTo>
                <a:lnTo>
                  <a:pt x="6055872" y="665671"/>
                </a:lnTo>
                <a:lnTo>
                  <a:pt x="6055872" y="717705"/>
                </a:lnTo>
                <a:cubicBezTo>
                  <a:pt x="6055872" y="720818"/>
                  <a:pt x="6055872" y="728321"/>
                  <a:pt x="6055872" y="740215"/>
                </a:cubicBezTo>
                <a:cubicBezTo>
                  <a:pt x="6056641" y="762056"/>
                  <a:pt x="6057025" y="779685"/>
                  <a:pt x="6057025" y="793105"/>
                </a:cubicBezTo>
                <a:cubicBezTo>
                  <a:pt x="6058588" y="818195"/>
                  <a:pt x="6035203" y="832383"/>
                  <a:pt x="5986871" y="835670"/>
                </a:cubicBezTo>
                <a:cubicBezTo>
                  <a:pt x="5986871" y="811870"/>
                  <a:pt x="5970141" y="796075"/>
                  <a:pt x="5936679" y="788286"/>
                </a:cubicBezTo>
                <a:lnTo>
                  <a:pt x="5936679" y="780659"/>
                </a:lnTo>
                <a:lnTo>
                  <a:pt x="5995336" y="784231"/>
                </a:lnTo>
                <a:cubicBezTo>
                  <a:pt x="6003695" y="784194"/>
                  <a:pt x="6007875" y="780306"/>
                  <a:pt x="6007875" y="772567"/>
                </a:cubicBezTo>
                <a:lnTo>
                  <a:pt x="6007875" y="707194"/>
                </a:lnTo>
                <a:cubicBezTo>
                  <a:pt x="6007875" y="684733"/>
                  <a:pt x="6007490" y="661752"/>
                  <a:pt x="6006721" y="638249"/>
                </a:cubicBezTo>
                <a:lnTo>
                  <a:pt x="6042385" y="644091"/>
                </a:lnTo>
                <a:lnTo>
                  <a:pt x="6086084" y="596354"/>
                </a:lnTo>
                <a:lnTo>
                  <a:pt x="5903993" y="596354"/>
                </a:lnTo>
                <a:lnTo>
                  <a:pt x="5903993" y="582215"/>
                </a:lnTo>
                <a:lnTo>
                  <a:pt x="6082010" y="582215"/>
                </a:lnTo>
                <a:close/>
                <a:moveTo>
                  <a:pt x="1521190" y="560021"/>
                </a:moveTo>
                <a:lnTo>
                  <a:pt x="1568201" y="582922"/>
                </a:lnTo>
                <a:lnTo>
                  <a:pt x="1556537" y="599740"/>
                </a:lnTo>
                <a:lnTo>
                  <a:pt x="1556537" y="617078"/>
                </a:lnTo>
                <a:cubicBezTo>
                  <a:pt x="1556537" y="643347"/>
                  <a:pt x="1556928" y="665013"/>
                  <a:pt x="1557709" y="682079"/>
                </a:cubicBezTo>
                <a:cubicBezTo>
                  <a:pt x="1557709" y="688801"/>
                  <a:pt x="1554075" y="692677"/>
                  <a:pt x="1546807" y="693706"/>
                </a:cubicBezTo>
                <a:cubicBezTo>
                  <a:pt x="1542057" y="694897"/>
                  <a:pt x="1536785" y="695790"/>
                  <a:pt x="1530990" y="696385"/>
                </a:cubicBezTo>
                <a:lnTo>
                  <a:pt x="1512455" y="697258"/>
                </a:lnTo>
                <a:lnTo>
                  <a:pt x="1530157" y="700701"/>
                </a:lnTo>
                <a:lnTo>
                  <a:pt x="1519646" y="712886"/>
                </a:lnTo>
                <a:lnTo>
                  <a:pt x="1519646" y="776231"/>
                </a:lnTo>
                <a:cubicBezTo>
                  <a:pt x="1518865" y="784268"/>
                  <a:pt x="1521953" y="788293"/>
                  <a:pt x="1528911" y="788305"/>
                </a:cubicBezTo>
                <a:lnTo>
                  <a:pt x="1534808" y="788305"/>
                </a:lnTo>
                <a:cubicBezTo>
                  <a:pt x="1539794" y="788293"/>
                  <a:pt x="1543254" y="784832"/>
                  <a:pt x="1545189" y="777924"/>
                </a:cubicBezTo>
                <a:lnTo>
                  <a:pt x="1563495" y="728774"/>
                </a:lnTo>
                <a:lnTo>
                  <a:pt x="1571997" y="728774"/>
                </a:lnTo>
                <a:lnTo>
                  <a:pt x="1574508" y="774204"/>
                </a:lnTo>
                <a:cubicBezTo>
                  <a:pt x="1574508" y="779772"/>
                  <a:pt x="1575680" y="783146"/>
                  <a:pt x="1578024" y="784324"/>
                </a:cubicBezTo>
                <a:cubicBezTo>
                  <a:pt x="1584238" y="788863"/>
                  <a:pt x="1586935" y="793471"/>
                  <a:pt x="1586117" y="798146"/>
                </a:cubicBezTo>
                <a:cubicBezTo>
                  <a:pt x="1585236" y="816502"/>
                  <a:pt x="1570837" y="826101"/>
                  <a:pt x="1542919" y="826945"/>
                </a:cubicBezTo>
                <a:lnTo>
                  <a:pt x="1513730" y="826945"/>
                </a:lnTo>
                <a:cubicBezTo>
                  <a:pt x="1488777" y="826945"/>
                  <a:pt x="1476300" y="814077"/>
                  <a:pt x="1476300" y="788342"/>
                </a:cubicBezTo>
                <a:lnTo>
                  <a:pt x="1476300" y="690227"/>
                </a:lnTo>
                <a:lnTo>
                  <a:pt x="1512037" y="697177"/>
                </a:lnTo>
                <a:lnTo>
                  <a:pt x="1512037" y="683270"/>
                </a:lnTo>
                <a:lnTo>
                  <a:pt x="1430349" y="683270"/>
                </a:lnTo>
                <a:lnTo>
                  <a:pt x="1430349" y="683195"/>
                </a:lnTo>
                <a:cubicBezTo>
                  <a:pt x="1430349" y="686823"/>
                  <a:pt x="1429436" y="689806"/>
                  <a:pt x="1427610" y="692144"/>
                </a:cubicBezTo>
                <a:lnTo>
                  <a:pt x="1423212" y="694861"/>
                </a:lnTo>
                <a:lnTo>
                  <a:pt x="1475314" y="704106"/>
                </a:lnTo>
                <a:lnTo>
                  <a:pt x="1463613" y="717575"/>
                </a:lnTo>
                <a:cubicBezTo>
                  <a:pt x="1464406" y="783133"/>
                  <a:pt x="1423900" y="822703"/>
                  <a:pt x="1342094" y="836284"/>
                </a:cubicBezTo>
                <a:lnTo>
                  <a:pt x="1342094" y="829326"/>
                </a:lnTo>
                <a:cubicBezTo>
                  <a:pt x="1391915" y="801297"/>
                  <a:pt x="1417209" y="765063"/>
                  <a:pt x="1417978" y="720626"/>
                </a:cubicBezTo>
                <a:cubicBezTo>
                  <a:pt x="1417978" y="719857"/>
                  <a:pt x="1417978" y="717829"/>
                  <a:pt x="1417978" y="714542"/>
                </a:cubicBezTo>
                <a:lnTo>
                  <a:pt x="1417018" y="697483"/>
                </a:lnTo>
                <a:lnTo>
                  <a:pt x="1387022" y="700776"/>
                </a:lnTo>
                <a:cubicBezTo>
                  <a:pt x="1387803" y="680535"/>
                  <a:pt x="1388194" y="657274"/>
                  <a:pt x="1388194" y="630994"/>
                </a:cubicBezTo>
                <a:lnTo>
                  <a:pt x="1388194" y="610121"/>
                </a:lnTo>
                <a:cubicBezTo>
                  <a:pt x="1388194" y="593328"/>
                  <a:pt x="1387803" y="578960"/>
                  <a:pt x="1387022" y="567016"/>
                </a:cubicBezTo>
                <a:lnTo>
                  <a:pt x="1437605" y="582215"/>
                </a:lnTo>
                <a:lnTo>
                  <a:pt x="1507684" y="582215"/>
                </a:lnTo>
                <a:close/>
                <a:moveTo>
                  <a:pt x="134912" y="558142"/>
                </a:moveTo>
                <a:lnTo>
                  <a:pt x="199039" y="577732"/>
                </a:lnTo>
                <a:lnTo>
                  <a:pt x="182054" y="589824"/>
                </a:lnTo>
                <a:cubicBezTo>
                  <a:pt x="181558" y="591325"/>
                  <a:pt x="180497" y="594518"/>
                  <a:pt x="178873" y="599405"/>
                </a:cubicBezTo>
                <a:cubicBezTo>
                  <a:pt x="176528" y="604081"/>
                  <a:pt x="175084" y="606288"/>
                  <a:pt x="174538" y="606028"/>
                </a:cubicBezTo>
                <a:lnTo>
                  <a:pt x="261007" y="606028"/>
                </a:lnTo>
                <a:lnTo>
                  <a:pt x="283257" y="576820"/>
                </a:lnTo>
                <a:lnTo>
                  <a:pt x="322752" y="604354"/>
                </a:lnTo>
                <a:cubicBezTo>
                  <a:pt x="325109" y="605532"/>
                  <a:pt x="326287" y="607826"/>
                  <a:pt x="326287" y="611237"/>
                </a:cubicBezTo>
                <a:cubicBezTo>
                  <a:pt x="324898" y="615404"/>
                  <a:pt x="320768" y="617984"/>
                  <a:pt x="313897" y="618976"/>
                </a:cubicBezTo>
                <a:lnTo>
                  <a:pt x="169757" y="618976"/>
                </a:lnTo>
                <a:cubicBezTo>
                  <a:pt x="157044" y="647439"/>
                  <a:pt x="143458" y="670036"/>
                  <a:pt x="128996" y="686767"/>
                </a:cubicBezTo>
                <a:lnTo>
                  <a:pt x="128996" y="802481"/>
                </a:lnTo>
                <a:lnTo>
                  <a:pt x="191635" y="802481"/>
                </a:lnTo>
                <a:lnTo>
                  <a:pt x="191635" y="713035"/>
                </a:lnTo>
                <a:lnTo>
                  <a:pt x="137945" y="713035"/>
                </a:lnTo>
                <a:lnTo>
                  <a:pt x="137945" y="700087"/>
                </a:lnTo>
                <a:lnTo>
                  <a:pt x="191635" y="700087"/>
                </a:lnTo>
                <a:lnTo>
                  <a:pt x="191635" y="691957"/>
                </a:lnTo>
                <a:cubicBezTo>
                  <a:pt x="191635" y="664871"/>
                  <a:pt x="191250" y="643836"/>
                  <a:pt x="190481" y="628854"/>
                </a:cubicBezTo>
                <a:lnTo>
                  <a:pt x="250161" y="637951"/>
                </a:lnTo>
                <a:lnTo>
                  <a:pt x="237325" y="652723"/>
                </a:lnTo>
                <a:lnTo>
                  <a:pt x="237325" y="700087"/>
                </a:lnTo>
                <a:lnTo>
                  <a:pt x="257398" y="700087"/>
                </a:lnTo>
                <a:lnTo>
                  <a:pt x="277248" y="675549"/>
                </a:lnTo>
                <a:lnTo>
                  <a:pt x="313544" y="699883"/>
                </a:lnTo>
                <a:cubicBezTo>
                  <a:pt x="314870" y="701234"/>
                  <a:pt x="315534" y="702834"/>
                  <a:pt x="315534" y="704682"/>
                </a:cubicBezTo>
                <a:cubicBezTo>
                  <a:pt x="316315" y="710251"/>
                  <a:pt x="312012" y="713035"/>
                  <a:pt x="302623" y="713035"/>
                </a:cubicBezTo>
                <a:lnTo>
                  <a:pt x="237325" y="713035"/>
                </a:lnTo>
                <a:lnTo>
                  <a:pt x="237325" y="802481"/>
                </a:lnTo>
                <a:lnTo>
                  <a:pt x="261937" y="802481"/>
                </a:lnTo>
                <a:lnTo>
                  <a:pt x="284243" y="773273"/>
                </a:lnTo>
                <a:lnTo>
                  <a:pt x="324426" y="802537"/>
                </a:lnTo>
                <a:cubicBezTo>
                  <a:pt x="325505" y="804695"/>
                  <a:pt x="326045" y="806208"/>
                  <a:pt x="326045" y="807076"/>
                </a:cubicBezTo>
                <a:cubicBezTo>
                  <a:pt x="326826" y="812645"/>
                  <a:pt x="322523" y="815429"/>
                  <a:pt x="313134" y="815429"/>
                </a:cubicBezTo>
                <a:lnTo>
                  <a:pt x="128996" y="815429"/>
                </a:lnTo>
                <a:lnTo>
                  <a:pt x="128996" y="816192"/>
                </a:lnTo>
                <a:cubicBezTo>
                  <a:pt x="128996" y="825283"/>
                  <a:pt x="125542" y="830324"/>
                  <a:pt x="118635" y="831316"/>
                </a:cubicBezTo>
                <a:cubicBezTo>
                  <a:pt x="105550" y="832954"/>
                  <a:pt x="93780" y="833772"/>
                  <a:pt x="83325" y="833772"/>
                </a:cubicBezTo>
                <a:cubicBezTo>
                  <a:pt x="84875" y="780033"/>
                  <a:pt x="85650" y="744990"/>
                  <a:pt x="85650" y="728644"/>
                </a:cubicBezTo>
                <a:lnTo>
                  <a:pt x="85650" y="724049"/>
                </a:lnTo>
                <a:cubicBezTo>
                  <a:pt x="74476" y="734603"/>
                  <a:pt x="58446" y="745889"/>
                  <a:pt x="37560" y="757907"/>
                </a:cubicBezTo>
                <a:lnTo>
                  <a:pt x="34286" y="751972"/>
                </a:lnTo>
                <a:cubicBezTo>
                  <a:pt x="55506" y="728023"/>
                  <a:pt x="72628" y="706090"/>
                  <a:pt x="85650" y="686172"/>
                </a:cubicBezTo>
                <a:lnTo>
                  <a:pt x="85650" y="660871"/>
                </a:lnTo>
                <a:lnTo>
                  <a:pt x="98747" y="662043"/>
                </a:lnTo>
                <a:cubicBezTo>
                  <a:pt x="104217" y="654490"/>
                  <a:pt x="111212" y="640618"/>
                  <a:pt x="119732" y="620427"/>
                </a:cubicBezTo>
                <a:lnTo>
                  <a:pt x="120501" y="618976"/>
                </a:lnTo>
                <a:lnTo>
                  <a:pt x="44797" y="618976"/>
                </a:lnTo>
                <a:lnTo>
                  <a:pt x="44797" y="606028"/>
                </a:lnTo>
                <a:lnTo>
                  <a:pt x="125201" y="606028"/>
                </a:lnTo>
                <a:cubicBezTo>
                  <a:pt x="125537" y="605358"/>
                  <a:pt x="126020" y="604384"/>
                  <a:pt x="126652" y="603107"/>
                </a:cubicBezTo>
                <a:cubicBezTo>
                  <a:pt x="127347" y="601048"/>
                  <a:pt x="127694" y="599622"/>
                  <a:pt x="127694" y="598828"/>
                </a:cubicBezTo>
                <a:cubicBezTo>
                  <a:pt x="131589" y="587158"/>
                  <a:pt x="133995" y="573596"/>
                  <a:pt x="134912" y="558142"/>
                </a:cubicBezTo>
                <a:close/>
                <a:moveTo>
                  <a:pt x="5188074" y="557715"/>
                </a:moveTo>
                <a:lnTo>
                  <a:pt x="5227197" y="583890"/>
                </a:lnTo>
                <a:cubicBezTo>
                  <a:pt x="5229802" y="585204"/>
                  <a:pt x="5231104" y="587009"/>
                  <a:pt x="5231104" y="589303"/>
                </a:cubicBezTo>
                <a:cubicBezTo>
                  <a:pt x="5231104" y="593756"/>
                  <a:pt x="5226949" y="596503"/>
                  <a:pt x="5218640" y="597545"/>
                </a:cubicBezTo>
                <a:lnTo>
                  <a:pt x="5128375" y="597545"/>
                </a:lnTo>
                <a:lnTo>
                  <a:pt x="5128375" y="631012"/>
                </a:lnTo>
                <a:cubicBezTo>
                  <a:pt x="5128375" y="645672"/>
                  <a:pt x="5127600" y="658378"/>
                  <a:pt x="5126050" y="669131"/>
                </a:cubicBezTo>
                <a:lnTo>
                  <a:pt x="5188074" y="669131"/>
                </a:lnTo>
                <a:lnTo>
                  <a:pt x="5211477" y="638770"/>
                </a:lnTo>
                <a:lnTo>
                  <a:pt x="5254061" y="668424"/>
                </a:lnTo>
                <a:cubicBezTo>
                  <a:pt x="5257434" y="669739"/>
                  <a:pt x="5258736" y="671816"/>
                  <a:pt x="5257967" y="674656"/>
                </a:cubicBezTo>
                <a:cubicBezTo>
                  <a:pt x="5257967" y="678563"/>
                  <a:pt x="5253812" y="681037"/>
                  <a:pt x="5245503" y="682079"/>
                </a:cubicBezTo>
                <a:lnTo>
                  <a:pt x="5131891" y="682079"/>
                </a:lnTo>
                <a:cubicBezTo>
                  <a:pt x="5161620" y="729072"/>
                  <a:pt x="5205201" y="760133"/>
                  <a:pt x="5262637" y="775264"/>
                </a:cubicBezTo>
                <a:lnTo>
                  <a:pt x="5260516" y="781645"/>
                </a:lnTo>
                <a:cubicBezTo>
                  <a:pt x="5241156" y="790165"/>
                  <a:pt x="5226440" y="806785"/>
                  <a:pt x="5216370" y="831502"/>
                </a:cubicBezTo>
                <a:cubicBezTo>
                  <a:pt x="5177098" y="805671"/>
                  <a:pt x="5149532" y="771197"/>
                  <a:pt x="5133673" y="728079"/>
                </a:cubicBezTo>
                <a:lnTo>
                  <a:pt x="5122971" y="686910"/>
                </a:lnTo>
                <a:lnTo>
                  <a:pt x="5110389" y="728538"/>
                </a:lnTo>
                <a:cubicBezTo>
                  <a:pt x="5088658" y="772351"/>
                  <a:pt x="5043860" y="808229"/>
                  <a:pt x="4975994" y="836172"/>
                </a:cubicBezTo>
                <a:lnTo>
                  <a:pt x="4972980" y="829977"/>
                </a:lnTo>
                <a:cubicBezTo>
                  <a:pt x="5036070" y="776672"/>
                  <a:pt x="5070314" y="727372"/>
                  <a:pt x="5075709" y="682079"/>
                </a:cubicBezTo>
                <a:lnTo>
                  <a:pt x="4975324" y="682079"/>
                </a:lnTo>
                <a:lnTo>
                  <a:pt x="4975324" y="669131"/>
                </a:lnTo>
                <a:lnTo>
                  <a:pt x="5077216" y="669131"/>
                </a:lnTo>
                <a:cubicBezTo>
                  <a:pt x="5079324" y="656605"/>
                  <a:pt x="5080378" y="642354"/>
                  <a:pt x="5080378" y="626380"/>
                </a:cubicBezTo>
                <a:lnTo>
                  <a:pt x="5080378" y="597545"/>
                </a:lnTo>
                <a:lnTo>
                  <a:pt x="4997500" y="597545"/>
                </a:lnTo>
                <a:lnTo>
                  <a:pt x="4997500" y="584597"/>
                </a:lnTo>
                <a:lnTo>
                  <a:pt x="5167052" y="584597"/>
                </a:lnTo>
                <a:close/>
                <a:moveTo>
                  <a:pt x="3601957" y="557510"/>
                </a:moveTo>
                <a:lnTo>
                  <a:pt x="3662809" y="567872"/>
                </a:lnTo>
                <a:lnTo>
                  <a:pt x="3649972" y="582550"/>
                </a:lnTo>
                <a:cubicBezTo>
                  <a:pt x="3649972" y="601067"/>
                  <a:pt x="3649582" y="618021"/>
                  <a:pt x="3648800" y="633412"/>
                </a:cubicBezTo>
                <a:lnTo>
                  <a:pt x="3663795" y="633412"/>
                </a:lnTo>
                <a:lnTo>
                  <a:pt x="3676166" y="611218"/>
                </a:lnTo>
                <a:lnTo>
                  <a:pt x="3724684" y="634287"/>
                </a:lnTo>
                <a:lnTo>
                  <a:pt x="3710676" y="650118"/>
                </a:lnTo>
                <a:cubicBezTo>
                  <a:pt x="3710676" y="692385"/>
                  <a:pt x="3709119" y="734138"/>
                  <a:pt x="3706006" y="775376"/>
                </a:cubicBezTo>
                <a:cubicBezTo>
                  <a:pt x="3706006" y="811404"/>
                  <a:pt x="3683775" y="830659"/>
                  <a:pt x="3639313" y="833140"/>
                </a:cubicBezTo>
                <a:cubicBezTo>
                  <a:pt x="3640094" y="811522"/>
                  <a:pt x="3628814" y="797092"/>
                  <a:pt x="3605473" y="789849"/>
                </a:cubicBezTo>
                <a:lnTo>
                  <a:pt x="3607743" y="781626"/>
                </a:lnTo>
                <a:lnTo>
                  <a:pt x="3644652" y="786370"/>
                </a:lnTo>
                <a:cubicBezTo>
                  <a:pt x="3655194" y="786321"/>
                  <a:pt x="3660812" y="779654"/>
                  <a:pt x="3661507" y="766372"/>
                </a:cubicBezTo>
                <a:cubicBezTo>
                  <a:pt x="3665388" y="715720"/>
                  <a:pt x="3667330" y="675717"/>
                  <a:pt x="3667330" y="646360"/>
                </a:cubicBezTo>
                <a:lnTo>
                  <a:pt x="3647628" y="646360"/>
                </a:lnTo>
                <a:cubicBezTo>
                  <a:pt x="3649178" y="742119"/>
                  <a:pt x="3607110" y="805935"/>
                  <a:pt x="3521422" y="837809"/>
                </a:cubicBezTo>
                <a:lnTo>
                  <a:pt x="3521422" y="831149"/>
                </a:lnTo>
                <a:cubicBezTo>
                  <a:pt x="3535430" y="819472"/>
                  <a:pt x="3547664" y="806865"/>
                  <a:pt x="3558123" y="793327"/>
                </a:cubicBezTo>
                <a:lnTo>
                  <a:pt x="3570385" y="772898"/>
                </a:lnTo>
                <a:lnTo>
                  <a:pt x="3568739" y="774216"/>
                </a:lnTo>
                <a:cubicBezTo>
                  <a:pt x="3565707" y="775805"/>
                  <a:pt x="3562207" y="776929"/>
                  <a:pt x="3558239" y="777589"/>
                </a:cubicBezTo>
                <a:cubicBezTo>
                  <a:pt x="3546915" y="777589"/>
                  <a:pt x="3541254" y="772641"/>
                  <a:pt x="3541254" y="762744"/>
                </a:cubicBezTo>
                <a:cubicBezTo>
                  <a:pt x="3540534" y="756121"/>
                  <a:pt x="3539970" y="751731"/>
                  <a:pt x="3539561" y="749573"/>
                </a:cubicBezTo>
                <a:cubicBezTo>
                  <a:pt x="3517596" y="764183"/>
                  <a:pt x="3497163" y="774886"/>
                  <a:pt x="3478262" y="781682"/>
                </a:cubicBezTo>
                <a:lnTo>
                  <a:pt x="3465835" y="796267"/>
                </a:lnTo>
                <a:lnTo>
                  <a:pt x="3443194" y="743061"/>
                </a:lnTo>
                <a:cubicBezTo>
                  <a:pt x="3455336" y="741337"/>
                  <a:pt x="3463212" y="735769"/>
                  <a:pt x="3466821" y="726355"/>
                </a:cubicBezTo>
                <a:cubicBezTo>
                  <a:pt x="3473667" y="711138"/>
                  <a:pt x="3479800" y="692807"/>
                  <a:pt x="3485219" y="671363"/>
                </a:cubicBezTo>
                <a:lnTo>
                  <a:pt x="3442041" y="671363"/>
                </a:lnTo>
                <a:lnTo>
                  <a:pt x="3442041" y="657225"/>
                </a:lnTo>
                <a:lnTo>
                  <a:pt x="3540323" y="657225"/>
                </a:lnTo>
                <a:lnTo>
                  <a:pt x="3559169" y="632687"/>
                </a:lnTo>
                <a:lnTo>
                  <a:pt x="3576284" y="645535"/>
                </a:lnTo>
                <a:lnTo>
                  <a:pt x="3576284" y="633412"/>
                </a:lnTo>
                <a:lnTo>
                  <a:pt x="3604301" y="633412"/>
                </a:lnTo>
                <a:cubicBezTo>
                  <a:pt x="3604301" y="630336"/>
                  <a:pt x="3604301" y="626851"/>
                  <a:pt x="3604301" y="622957"/>
                </a:cubicBezTo>
                <a:cubicBezTo>
                  <a:pt x="3604301" y="597532"/>
                  <a:pt x="3603520" y="575716"/>
                  <a:pt x="3601957" y="557510"/>
                </a:cubicBezTo>
                <a:close/>
                <a:moveTo>
                  <a:pt x="5782865" y="557491"/>
                </a:moveTo>
                <a:lnTo>
                  <a:pt x="5839011" y="567872"/>
                </a:lnTo>
                <a:lnTo>
                  <a:pt x="5828499" y="581248"/>
                </a:lnTo>
                <a:lnTo>
                  <a:pt x="5828499" y="624918"/>
                </a:lnTo>
                <a:lnTo>
                  <a:pt x="5838973" y="608856"/>
                </a:lnTo>
                <a:lnTo>
                  <a:pt x="5870413" y="631663"/>
                </a:lnTo>
                <a:cubicBezTo>
                  <a:pt x="5872051" y="633239"/>
                  <a:pt x="5872869" y="634994"/>
                  <a:pt x="5872869" y="636928"/>
                </a:cubicBezTo>
                <a:cubicBezTo>
                  <a:pt x="5872869" y="641381"/>
                  <a:pt x="5868714" y="644128"/>
                  <a:pt x="5860405" y="645170"/>
                </a:cubicBezTo>
                <a:lnTo>
                  <a:pt x="5828499" y="645170"/>
                </a:lnTo>
                <a:lnTo>
                  <a:pt x="5828499" y="670787"/>
                </a:lnTo>
                <a:cubicBezTo>
                  <a:pt x="5828499" y="677013"/>
                  <a:pt x="5828499" y="691486"/>
                  <a:pt x="5828499" y="714207"/>
                </a:cubicBezTo>
                <a:cubicBezTo>
                  <a:pt x="5829281" y="750794"/>
                  <a:pt x="5829672" y="776250"/>
                  <a:pt x="5829672" y="790575"/>
                </a:cubicBezTo>
                <a:cubicBezTo>
                  <a:pt x="5831221" y="816396"/>
                  <a:pt x="5811329" y="830963"/>
                  <a:pt x="5769991" y="834274"/>
                </a:cubicBezTo>
                <a:cubicBezTo>
                  <a:pt x="5770773" y="812843"/>
                  <a:pt x="5757155" y="799219"/>
                  <a:pt x="5729139" y="793402"/>
                </a:cubicBezTo>
                <a:lnTo>
                  <a:pt x="5732041" y="786277"/>
                </a:lnTo>
                <a:lnTo>
                  <a:pt x="5772299" y="788640"/>
                </a:lnTo>
                <a:cubicBezTo>
                  <a:pt x="5780099" y="788640"/>
                  <a:pt x="5784000" y="784374"/>
                  <a:pt x="5784000" y="775841"/>
                </a:cubicBezTo>
                <a:lnTo>
                  <a:pt x="5784000" y="646267"/>
                </a:lnTo>
                <a:lnTo>
                  <a:pt x="5784000" y="645170"/>
                </a:lnTo>
                <a:lnTo>
                  <a:pt x="5711855" y="645170"/>
                </a:lnTo>
                <a:lnTo>
                  <a:pt x="5711855" y="691883"/>
                </a:lnTo>
                <a:cubicBezTo>
                  <a:pt x="5711855" y="740066"/>
                  <a:pt x="5712247" y="771593"/>
                  <a:pt x="5713027" y="786463"/>
                </a:cubicBezTo>
                <a:cubicBezTo>
                  <a:pt x="5713027" y="792478"/>
                  <a:pt x="5709685" y="796038"/>
                  <a:pt x="5703001" y="797142"/>
                </a:cubicBezTo>
                <a:cubicBezTo>
                  <a:pt x="5693661" y="798704"/>
                  <a:pt x="5682946" y="799486"/>
                  <a:pt x="5670853" y="799486"/>
                </a:cubicBezTo>
                <a:lnTo>
                  <a:pt x="5670853" y="776138"/>
                </a:lnTo>
                <a:lnTo>
                  <a:pt x="5642818" y="776138"/>
                </a:lnTo>
                <a:lnTo>
                  <a:pt x="5642818" y="797086"/>
                </a:lnTo>
                <a:cubicBezTo>
                  <a:pt x="5642818" y="803399"/>
                  <a:pt x="5638819" y="808050"/>
                  <a:pt x="5630819" y="811039"/>
                </a:cubicBezTo>
                <a:cubicBezTo>
                  <a:pt x="5621839" y="812676"/>
                  <a:pt x="5611775" y="813494"/>
                  <a:pt x="5600625" y="813494"/>
                </a:cubicBezTo>
                <a:cubicBezTo>
                  <a:pt x="5602188" y="775245"/>
                  <a:pt x="5602969" y="742032"/>
                  <a:pt x="5602969" y="713854"/>
                </a:cubicBezTo>
                <a:lnTo>
                  <a:pt x="5602969" y="653969"/>
                </a:lnTo>
                <a:cubicBezTo>
                  <a:pt x="5602969" y="629028"/>
                  <a:pt x="5602579" y="603597"/>
                  <a:pt x="5601797" y="577676"/>
                </a:cubicBezTo>
                <a:lnTo>
                  <a:pt x="5646725" y="589359"/>
                </a:lnTo>
                <a:lnTo>
                  <a:pt x="5667263" y="589359"/>
                </a:lnTo>
                <a:lnTo>
                  <a:pt x="5678555" y="569491"/>
                </a:lnTo>
                <a:lnTo>
                  <a:pt x="5722367" y="592540"/>
                </a:lnTo>
                <a:lnTo>
                  <a:pt x="5711855" y="607274"/>
                </a:lnTo>
                <a:lnTo>
                  <a:pt x="5711855" y="632222"/>
                </a:lnTo>
                <a:lnTo>
                  <a:pt x="5784037" y="632222"/>
                </a:lnTo>
                <a:cubicBezTo>
                  <a:pt x="5784037" y="617550"/>
                  <a:pt x="5783647" y="592639"/>
                  <a:pt x="5782865" y="557491"/>
                </a:cubicBezTo>
                <a:close/>
                <a:moveTo>
                  <a:pt x="5466122" y="557231"/>
                </a:moveTo>
                <a:lnTo>
                  <a:pt x="5525802" y="567612"/>
                </a:lnTo>
                <a:lnTo>
                  <a:pt x="5511793" y="583425"/>
                </a:lnTo>
                <a:lnTo>
                  <a:pt x="5511793" y="615655"/>
                </a:lnTo>
                <a:lnTo>
                  <a:pt x="5526937" y="593415"/>
                </a:lnTo>
                <a:lnTo>
                  <a:pt x="5562413" y="617822"/>
                </a:lnTo>
                <a:cubicBezTo>
                  <a:pt x="5563679" y="619088"/>
                  <a:pt x="5564311" y="620985"/>
                  <a:pt x="5564311" y="623515"/>
                </a:cubicBezTo>
                <a:cubicBezTo>
                  <a:pt x="5561942" y="628240"/>
                  <a:pt x="5557825" y="631093"/>
                  <a:pt x="5551959" y="632073"/>
                </a:cubicBezTo>
                <a:lnTo>
                  <a:pt x="5511793" y="632073"/>
                </a:lnTo>
                <a:lnTo>
                  <a:pt x="5511793" y="650676"/>
                </a:lnTo>
                <a:cubicBezTo>
                  <a:pt x="5511793" y="659631"/>
                  <a:pt x="5512159" y="675934"/>
                  <a:pt x="5512891" y="699585"/>
                </a:cubicBezTo>
                <a:cubicBezTo>
                  <a:pt x="5513709" y="716787"/>
                  <a:pt x="5514119" y="729165"/>
                  <a:pt x="5514119" y="736718"/>
                </a:cubicBezTo>
                <a:cubicBezTo>
                  <a:pt x="5513238" y="763234"/>
                  <a:pt x="5492179" y="778544"/>
                  <a:pt x="5450942" y="782650"/>
                </a:cubicBezTo>
                <a:cubicBezTo>
                  <a:pt x="5451723" y="758961"/>
                  <a:pt x="5438496" y="744785"/>
                  <a:pt x="5411260" y="740122"/>
                </a:cubicBezTo>
                <a:lnTo>
                  <a:pt x="5411260" y="732327"/>
                </a:lnTo>
                <a:lnTo>
                  <a:pt x="5453248" y="734671"/>
                </a:lnTo>
                <a:cubicBezTo>
                  <a:pt x="5462612" y="734671"/>
                  <a:pt x="5467294" y="730411"/>
                  <a:pt x="5467294" y="721891"/>
                </a:cubicBezTo>
                <a:lnTo>
                  <a:pt x="5467294" y="632073"/>
                </a:lnTo>
                <a:lnTo>
                  <a:pt x="5370388" y="632073"/>
                </a:lnTo>
                <a:lnTo>
                  <a:pt x="5370388" y="619125"/>
                </a:lnTo>
                <a:lnTo>
                  <a:pt x="5467294" y="619125"/>
                </a:lnTo>
                <a:cubicBezTo>
                  <a:pt x="5467294" y="597483"/>
                  <a:pt x="5466903" y="576851"/>
                  <a:pt x="5466122" y="557231"/>
                </a:cubicBezTo>
                <a:close/>
                <a:moveTo>
                  <a:pt x="2632453" y="556877"/>
                </a:moveTo>
                <a:lnTo>
                  <a:pt x="2694477" y="568635"/>
                </a:lnTo>
                <a:lnTo>
                  <a:pt x="2680468" y="582104"/>
                </a:lnTo>
                <a:lnTo>
                  <a:pt x="2680468" y="601265"/>
                </a:lnTo>
                <a:lnTo>
                  <a:pt x="2734270" y="601265"/>
                </a:lnTo>
                <a:lnTo>
                  <a:pt x="2756482" y="572058"/>
                </a:lnTo>
                <a:lnTo>
                  <a:pt x="2798210" y="600689"/>
                </a:lnTo>
                <a:cubicBezTo>
                  <a:pt x="2800653" y="601916"/>
                  <a:pt x="2801875" y="603826"/>
                  <a:pt x="2801875" y="606419"/>
                </a:cubicBezTo>
                <a:cubicBezTo>
                  <a:pt x="2800585" y="611615"/>
                  <a:pt x="2795897" y="614213"/>
                  <a:pt x="2787811" y="614213"/>
                </a:cubicBezTo>
                <a:lnTo>
                  <a:pt x="2680468" y="614213"/>
                </a:lnTo>
                <a:lnTo>
                  <a:pt x="2680468" y="645318"/>
                </a:lnTo>
                <a:lnTo>
                  <a:pt x="2707295" y="645318"/>
                </a:lnTo>
                <a:lnTo>
                  <a:pt x="2718550" y="625450"/>
                </a:lnTo>
                <a:lnTo>
                  <a:pt x="2766026" y="648295"/>
                </a:lnTo>
                <a:lnTo>
                  <a:pt x="2756687" y="662862"/>
                </a:lnTo>
                <a:lnTo>
                  <a:pt x="2756687" y="675772"/>
                </a:lnTo>
                <a:cubicBezTo>
                  <a:pt x="2756687" y="686116"/>
                  <a:pt x="2757066" y="701687"/>
                  <a:pt x="2757822" y="722486"/>
                </a:cubicBezTo>
                <a:cubicBezTo>
                  <a:pt x="2757847" y="728910"/>
                  <a:pt x="2754535" y="733226"/>
                  <a:pt x="2747888" y="735434"/>
                </a:cubicBezTo>
                <a:cubicBezTo>
                  <a:pt x="2746325" y="735434"/>
                  <a:pt x="2744062" y="735806"/>
                  <a:pt x="2741097" y="736550"/>
                </a:cubicBezTo>
                <a:cubicBezTo>
                  <a:pt x="2728385" y="738150"/>
                  <a:pt x="2718352" y="738950"/>
                  <a:pt x="2710997" y="738950"/>
                </a:cubicBezTo>
                <a:lnTo>
                  <a:pt x="2710997" y="724942"/>
                </a:lnTo>
                <a:lnTo>
                  <a:pt x="2707871" y="724942"/>
                </a:lnTo>
                <a:lnTo>
                  <a:pt x="2707871" y="784398"/>
                </a:lnTo>
                <a:cubicBezTo>
                  <a:pt x="2707871" y="789818"/>
                  <a:pt x="2710178" y="792528"/>
                  <a:pt x="2714792" y="792528"/>
                </a:cubicBezTo>
                <a:lnTo>
                  <a:pt x="2747478" y="792528"/>
                </a:lnTo>
                <a:cubicBezTo>
                  <a:pt x="2752725" y="792528"/>
                  <a:pt x="2757059" y="788758"/>
                  <a:pt x="2760482" y="781217"/>
                </a:cubicBezTo>
                <a:lnTo>
                  <a:pt x="2780927" y="728327"/>
                </a:lnTo>
                <a:lnTo>
                  <a:pt x="2789578" y="728327"/>
                </a:lnTo>
                <a:lnTo>
                  <a:pt x="2789578" y="778557"/>
                </a:lnTo>
                <a:cubicBezTo>
                  <a:pt x="2789578" y="784969"/>
                  <a:pt x="2791377" y="789372"/>
                  <a:pt x="2794973" y="791765"/>
                </a:cubicBezTo>
                <a:cubicBezTo>
                  <a:pt x="2800715" y="795598"/>
                  <a:pt x="2803587" y="800149"/>
                  <a:pt x="2803587" y="805420"/>
                </a:cubicBezTo>
                <a:cubicBezTo>
                  <a:pt x="2803587" y="822585"/>
                  <a:pt x="2787997" y="831168"/>
                  <a:pt x="2756817" y="831168"/>
                </a:cubicBezTo>
                <a:lnTo>
                  <a:pt x="2696244" y="831168"/>
                </a:lnTo>
                <a:cubicBezTo>
                  <a:pt x="2673548" y="831949"/>
                  <a:pt x="2662590" y="820638"/>
                  <a:pt x="2663372" y="797235"/>
                </a:cubicBezTo>
                <a:lnTo>
                  <a:pt x="2663372" y="724942"/>
                </a:lnTo>
                <a:lnTo>
                  <a:pt x="2653828" y="724942"/>
                </a:lnTo>
                <a:cubicBezTo>
                  <a:pt x="2652253" y="792460"/>
                  <a:pt x="2606389" y="830200"/>
                  <a:pt x="2516237" y="838163"/>
                </a:cubicBezTo>
                <a:lnTo>
                  <a:pt x="2514265" y="828656"/>
                </a:lnTo>
                <a:cubicBezTo>
                  <a:pt x="2578199" y="807535"/>
                  <a:pt x="2609794" y="772963"/>
                  <a:pt x="2609050" y="724942"/>
                </a:cubicBezTo>
                <a:lnTo>
                  <a:pt x="2604306" y="724942"/>
                </a:lnTo>
                <a:lnTo>
                  <a:pt x="2604306" y="726002"/>
                </a:lnTo>
                <a:cubicBezTo>
                  <a:pt x="2605075" y="732674"/>
                  <a:pt x="2602216" y="736581"/>
                  <a:pt x="2595729" y="737722"/>
                </a:cubicBezTo>
                <a:cubicBezTo>
                  <a:pt x="2586229" y="740091"/>
                  <a:pt x="2574255" y="741275"/>
                  <a:pt x="2559806" y="741275"/>
                </a:cubicBezTo>
                <a:cubicBezTo>
                  <a:pt x="2560575" y="726442"/>
                  <a:pt x="2560959" y="711621"/>
                  <a:pt x="2560959" y="696813"/>
                </a:cubicBezTo>
                <a:lnTo>
                  <a:pt x="2560959" y="676926"/>
                </a:lnTo>
                <a:cubicBezTo>
                  <a:pt x="2560959" y="669137"/>
                  <a:pt x="2560959" y="654707"/>
                  <a:pt x="2560959" y="633635"/>
                </a:cubicBezTo>
                <a:lnTo>
                  <a:pt x="2609533" y="645318"/>
                </a:lnTo>
                <a:lnTo>
                  <a:pt x="2633625" y="645318"/>
                </a:lnTo>
                <a:lnTo>
                  <a:pt x="2633625" y="624538"/>
                </a:lnTo>
                <a:lnTo>
                  <a:pt x="2633625" y="614213"/>
                </a:lnTo>
                <a:lnTo>
                  <a:pt x="2520385" y="614213"/>
                </a:lnTo>
                <a:lnTo>
                  <a:pt x="2520385" y="601265"/>
                </a:lnTo>
                <a:lnTo>
                  <a:pt x="2633625" y="601265"/>
                </a:lnTo>
                <a:cubicBezTo>
                  <a:pt x="2633625" y="598959"/>
                  <a:pt x="2633625" y="594010"/>
                  <a:pt x="2633625" y="586420"/>
                </a:cubicBezTo>
                <a:cubicBezTo>
                  <a:pt x="2632843" y="575506"/>
                  <a:pt x="2632453" y="565658"/>
                  <a:pt x="2632453" y="556877"/>
                </a:cubicBezTo>
                <a:close/>
                <a:moveTo>
                  <a:pt x="3212213" y="556784"/>
                </a:moveTo>
                <a:lnTo>
                  <a:pt x="3264898" y="567314"/>
                </a:lnTo>
                <a:lnTo>
                  <a:pt x="3253215" y="580615"/>
                </a:lnTo>
                <a:lnTo>
                  <a:pt x="3253215" y="596503"/>
                </a:lnTo>
                <a:lnTo>
                  <a:pt x="3299129" y="596503"/>
                </a:lnTo>
                <a:lnTo>
                  <a:pt x="3299129" y="556784"/>
                </a:lnTo>
                <a:lnTo>
                  <a:pt x="3352967" y="567314"/>
                </a:lnTo>
                <a:lnTo>
                  <a:pt x="3340131" y="580727"/>
                </a:lnTo>
                <a:lnTo>
                  <a:pt x="3340131" y="596503"/>
                </a:lnTo>
                <a:lnTo>
                  <a:pt x="3362473" y="596503"/>
                </a:lnTo>
                <a:lnTo>
                  <a:pt x="3382398" y="570793"/>
                </a:lnTo>
                <a:lnTo>
                  <a:pt x="3418042" y="595815"/>
                </a:lnTo>
                <a:cubicBezTo>
                  <a:pt x="3421354" y="597129"/>
                  <a:pt x="3422507" y="599430"/>
                  <a:pt x="3421502" y="602716"/>
                </a:cubicBezTo>
                <a:cubicBezTo>
                  <a:pt x="3420337" y="606214"/>
                  <a:pt x="3416318" y="608459"/>
                  <a:pt x="3409447" y="609451"/>
                </a:cubicBezTo>
                <a:lnTo>
                  <a:pt x="3340131" y="609451"/>
                </a:lnTo>
                <a:lnTo>
                  <a:pt x="3340131" y="631533"/>
                </a:lnTo>
                <a:cubicBezTo>
                  <a:pt x="3340900" y="637846"/>
                  <a:pt x="3338097" y="642125"/>
                  <a:pt x="3331722" y="644370"/>
                </a:cubicBezTo>
                <a:cubicBezTo>
                  <a:pt x="3323611" y="645994"/>
                  <a:pt x="3312827" y="646807"/>
                  <a:pt x="3299370" y="646807"/>
                </a:cubicBezTo>
                <a:cubicBezTo>
                  <a:pt x="3299370" y="632755"/>
                  <a:pt x="3299370" y="620303"/>
                  <a:pt x="3299370" y="609451"/>
                </a:cubicBezTo>
                <a:lnTo>
                  <a:pt x="3253215" y="609451"/>
                </a:lnTo>
                <a:lnTo>
                  <a:pt x="3253215" y="632742"/>
                </a:lnTo>
                <a:cubicBezTo>
                  <a:pt x="3253215" y="639365"/>
                  <a:pt x="3250611" y="643198"/>
                  <a:pt x="3245402" y="644239"/>
                </a:cubicBezTo>
                <a:cubicBezTo>
                  <a:pt x="3235393" y="646732"/>
                  <a:pt x="3223939" y="647979"/>
                  <a:pt x="3211041" y="647979"/>
                </a:cubicBezTo>
                <a:cubicBezTo>
                  <a:pt x="3211822" y="638367"/>
                  <a:pt x="3212213" y="625524"/>
                  <a:pt x="3212213" y="609451"/>
                </a:cubicBezTo>
                <a:lnTo>
                  <a:pt x="3135157" y="609451"/>
                </a:lnTo>
                <a:lnTo>
                  <a:pt x="3135157" y="596503"/>
                </a:lnTo>
                <a:lnTo>
                  <a:pt x="3212213" y="596503"/>
                </a:lnTo>
                <a:close/>
                <a:moveTo>
                  <a:pt x="3036614" y="556356"/>
                </a:moveTo>
                <a:lnTo>
                  <a:pt x="3081542" y="578141"/>
                </a:lnTo>
                <a:lnTo>
                  <a:pt x="3071031" y="592708"/>
                </a:lnTo>
                <a:lnTo>
                  <a:pt x="3071031" y="652053"/>
                </a:lnTo>
                <a:cubicBezTo>
                  <a:pt x="3071031" y="654385"/>
                  <a:pt x="3071031" y="659364"/>
                  <a:pt x="3071031" y="666992"/>
                </a:cubicBezTo>
                <a:cubicBezTo>
                  <a:pt x="3071812" y="681825"/>
                  <a:pt x="3072203" y="692764"/>
                  <a:pt x="3072203" y="699808"/>
                </a:cubicBezTo>
                <a:cubicBezTo>
                  <a:pt x="3072984" y="706493"/>
                  <a:pt x="3070125" y="710406"/>
                  <a:pt x="3063627" y="711547"/>
                </a:cubicBezTo>
                <a:cubicBezTo>
                  <a:pt x="3060464" y="712328"/>
                  <a:pt x="3054666" y="713097"/>
                  <a:pt x="3046232" y="713854"/>
                </a:cubicBezTo>
                <a:cubicBezTo>
                  <a:pt x="3039671" y="714685"/>
                  <a:pt x="3033886" y="715100"/>
                  <a:pt x="3028875" y="715100"/>
                </a:cubicBezTo>
                <a:lnTo>
                  <a:pt x="3028875" y="698748"/>
                </a:lnTo>
                <a:lnTo>
                  <a:pt x="2938065" y="698748"/>
                </a:lnTo>
                <a:lnTo>
                  <a:pt x="2986696" y="719444"/>
                </a:lnTo>
                <a:cubicBezTo>
                  <a:pt x="2997421" y="726948"/>
                  <a:pt x="3002384" y="734938"/>
                  <a:pt x="3001584" y="743415"/>
                </a:cubicBezTo>
                <a:cubicBezTo>
                  <a:pt x="3000716" y="760753"/>
                  <a:pt x="2991755" y="770309"/>
                  <a:pt x="2974702" y="772083"/>
                </a:cubicBezTo>
                <a:cubicBezTo>
                  <a:pt x="2965152" y="771153"/>
                  <a:pt x="2958945" y="766384"/>
                  <a:pt x="2956080" y="757777"/>
                </a:cubicBezTo>
                <a:lnTo>
                  <a:pt x="2946029" y="733158"/>
                </a:lnTo>
                <a:lnTo>
                  <a:pt x="2946983" y="732067"/>
                </a:lnTo>
                <a:lnTo>
                  <a:pt x="2945482" y="731817"/>
                </a:lnTo>
                <a:lnTo>
                  <a:pt x="2933811" y="703231"/>
                </a:lnTo>
                <a:lnTo>
                  <a:pt x="2936984" y="698748"/>
                </a:lnTo>
                <a:lnTo>
                  <a:pt x="2899581" y="698748"/>
                </a:lnTo>
                <a:lnTo>
                  <a:pt x="2899581" y="699938"/>
                </a:lnTo>
                <a:cubicBezTo>
                  <a:pt x="2900350" y="707343"/>
                  <a:pt x="2897398" y="711615"/>
                  <a:pt x="2890726" y="712756"/>
                </a:cubicBezTo>
                <a:cubicBezTo>
                  <a:pt x="2888282" y="712756"/>
                  <a:pt x="2884090" y="713128"/>
                  <a:pt x="2878150" y="713872"/>
                </a:cubicBezTo>
                <a:cubicBezTo>
                  <a:pt x="2869604" y="714654"/>
                  <a:pt x="2862305" y="715454"/>
                  <a:pt x="2856253" y="716272"/>
                </a:cubicBezTo>
                <a:cubicBezTo>
                  <a:pt x="2857035" y="699095"/>
                  <a:pt x="2857425" y="675748"/>
                  <a:pt x="2857425" y="646230"/>
                </a:cubicBezTo>
                <a:lnTo>
                  <a:pt x="2857425" y="614753"/>
                </a:lnTo>
                <a:cubicBezTo>
                  <a:pt x="2857425" y="599213"/>
                  <a:pt x="2857425" y="582476"/>
                  <a:pt x="2857425" y="564542"/>
                </a:cubicBezTo>
                <a:lnTo>
                  <a:pt x="2904753" y="575072"/>
                </a:lnTo>
                <a:lnTo>
                  <a:pt x="3024113" y="575072"/>
                </a:lnTo>
                <a:close/>
                <a:moveTo>
                  <a:pt x="4767021" y="555966"/>
                </a:moveTo>
                <a:lnTo>
                  <a:pt x="4827147" y="574216"/>
                </a:lnTo>
                <a:lnTo>
                  <a:pt x="4811855" y="586848"/>
                </a:lnTo>
                <a:lnTo>
                  <a:pt x="4810795" y="587908"/>
                </a:lnTo>
                <a:cubicBezTo>
                  <a:pt x="4847840" y="621258"/>
                  <a:pt x="4894144" y="641108"/>
                  <a:pt x="4949707" y="647458"/>
                </a:cubicBezTo>
                <a:lnTo>
                  <a:pt x="4949707" y="653764"/>
                </a:lnTo>
                <a:cubicBezTo>
                  <a:pt x="4933720" y="663364"/>
                  <a:pt x="4921554" y="679065"/>
                  <a:pt x="4913207" y="700869"/>
                </a:cubicBezTo>
                <a:cubicBezTo>
                  <a:pt x="4860993" y="680901"/>
                  <a:pt x="4824704" y="645492"/>
                  <a:pt x="4804339" y="594642"/>
                </a:cubicBezTo>
                <a:cubicBezTo>
                  <a:pt x="4795667" y="609928"/>
                  <a:pt x="4786193" y="623873"/>
                  <a:pt x="4775917" y="636477"/>
                </a:cubicBezTo>
                <a:lnTo>
                  <a:pt x="4770485" y="642547"/>
                </a:lnTo>
                <a:lnTo>
                  <a:pt x="4813069" y="659085"/>
                </a:lnTo>
                <a:cubicBezTo>
                  <a:pt x="4823576" y="666464"/>
                  <a:pt x="4828226" y="674867"/>
                  <a:pt x="4827017" y="684293"/>
                </a:cubicBezTo>
                <a:cubicBezTo>
                  <a:pt x="4825305" y="700590"/>
                  <a:pt x="4815607" y="709618"/>
                  <a:pt x="4797921" y="711380"/>
                </a:cubicBezTo>
                <a:cubicBezTo>
                  <a:pt x="4785692" y="710449"/>
                  <a:pt x="4778672" y="704502"/>
                  <a:pt x="4776862" y="693539"/>
                </a:cubicBezTo>
                <a:cubicBezTo>
                  <a:pt x="4776081" y="683480"/>
                  <a:pt x="4774615" y="674469"/>
                  <a:pt x="4772467" y="666503"/>
                </a:cubicBezTo>
                <a:lnTo>
                  <a:pt x="4765116" y="648548"/>
                </a:lnTo>
                <a:lnTo>
                  <a:pt x="4759901" y="654377"/>
                </a:lnTo>
                <a:cubicBezTo>
                  <a:pt x="4732206" y="682534"/>
                  <a:pt x="4699499" y="702310"/>
                  <a:pt x="4661781" y="713705"/>
                </a:cubicBezTo>
                <a:lnTo>
                  <a:pt x="4658897" y="707529"/>
                </a:lnTo>
                <a:cubicBezTo>
                  <a:pt x="4701201" y="672728"/>
                  <a:pt x="4732331" y="636513"/>
                  <a:pt x="4752287" y="598884"/>
                </a:cubicBezTo>
                <a:cubicBezTo>
                  <a:pt x="4758537" y="585589"/>
                  <a:pt x="4763449" y="571283"/>
                  <a:pt x="4767021" y="555966"/>
                </a:cubicBezTo>
                <a:close/>
                <a:moveTo>
                  <a:pt x="4500283" y="555966"/>
                </a:moveTo>
                <a:lnTo>
                  <a:pt x="4559666" y="571611"/>
                </a:lnTo>
                <a:lnTo>
                  <a:pt x="4545028" y="585036"/>
                </a:lnTo>
                <a:lnTo>
                  <a:pt x="4567523" y="605574"/>
                </a:lnTo>
                <a:cubicBezTo>
                  <a:pt x="4591443" y="624880"/>
                  <a:pt x="4618006" y="639003"/>
                  <a:pt x="4647214" y="647942"/>
                </a:cubicBezTo>
                <a:lnTo>
                  <a:pt x="4647214" y="654248"/>
                </a:lnTo>
                <a:cubicBezTo>
                  <a:pt x="4634129" y="659147"/>
                  <a:pt x="4622998" y="671574"/>
                  <a:pt x="4613821" y="691530"/>
                </a:cubicBezTo>
                <a:cubicBezTo>
                  <a:pt x="4579602" y="674476"/>
                  <a:pt x="4554401" y="641399"/>
                  <a:pt x="4538216" y="592298"/>
                </a:cubicBezTo>
                <a:cubicBezTo>
                  <a:pt x="4527959" y="620129"/>
                  <a:pt x="4513318" y="642937"/>
                  <a:pt x="4494293" y="660722"/>
                </a:cubicBezTo>
                <a:lnTo>
                  <a:pt x="4529305" y="665410"/>
                </a:lnTo>
                <a:lnTo>
                  <a:pt x="4517640" y="680126"/>
                </a:lnTo>
                <a:lnTo>
                  <a:pt x="4517640" y="727583"/>
                </a:lnTo>
                <a:cubicBezTo>
                  <a:pt x="4542718" y="703560"/>
                  <a:pt x="4559820" y="683710"/>
                  <a:pt x="4568949" y="668033"/>
                </a:cubicBezTo>
                <a:lnTo>
                  <a:pt x="4611030" y="705166"/>
                </a:lnTo>
                <a:lnTo>
                  <a:pt x="4589952" y="711231"/>
                </a:lnTo>
                <a:cubicBezTo>
                  <a:pt x="4569054" y="722839"/>
                  <a:pt x="4544950" y="732333"/>
                  <a:pt x="4517640" y="739713"/>
                </a:cubicBezTo>
                <a:lnTo>
                  <a:pt x="4517640" y="775059"/>
                </a:lnTo>
                <a:cubicBezTo>
                  <a:pt x="4516859" y="783096"/>
                  <a:pt x="4519947" y="787121"/>
                  <a:pt x="4526905" y="787133"/>
                </a:cubicBezTo>
                <a:lnTo>
                  <a:pt x="4574772" y="787133"/>
                </a:lnTo>
                <a:cubicBezTo>
                  <a:pt x="4581419" y="787133"/>
                  <a:pt x="4586076" y="783133"/>
                  <a:pt x="4588743" y="775134"/>
                </a:cubicBezTo>
                <a:lnTo>
                  <a:pt x="4609616" y="728737"/>
                </a:lnTo>
                <a:lnTo>
                  <a:pt x="4615607" y="732774"/>
                </a:lnTo>
                <a:lnTo>
                  <a:pt x="4618025" y="774148"/>
                </a:lnTo>
                <a:cubicBezTo>
                  <a:pt x="4618025" y="779320"/>
                  <a:pt x="4619693" y="783567"/>
                  <a:pt x="4623029" y="786891"/>
                </a:cubicBezTo>
                <a:cubicBezTo>
                  <a:pt x="4628251" y="790426"/>
                  <a:pt x="4630452" y="795747"/>
                  <a:pt x="4629634" y="802853"/>
                </a:cubicBezTo>
                <a:cubicBezTo>
                  <a:pt x="4628728" y="818133"/>
                  <a:pt x="4613163" y="825773"/>
                  <a:pt x="4582939" y="825773"/>
                </a:cubicBezTo>
                <a:lnTo>
                  <a:pt x="4509511" y="825773"/>
                </a:lnTo>
                <a:cubicBezTo>
                  <a:pt x="4485264" y="826554"/>
                  <a:pt x="4473525" y="814077"/>
                  <a:pt x="4474294" y="788342"/>
                </a:cubicBezTo>
                <a:lnTo>
                  <a:pt x="4474294" y="712477"/>
                </a:lnTo>
                <a:cubicBezTo>
                  <a:pt x="4474294" y="705581"/>
                  <a:pt x="4474021" y="694320"/>
                  <a:pt x="4473476" y="678693"/>
                </a:cubicBezTo>
                <a:cubicBezTo>
                  <a:pt x="4465277" y="689198"/>
                  <a:pt x="4452937" y="698921"/>
                  <a:pt x="4436455" y="707863"/>
                </a:cubicBezTo>
                <a:lnTo>
                  <a:pt x="4432269" y="703827"/>
                </a:lnTo>
                <a:cubicBezTo>
                  <a:pt x="4473544" y="646987"/>
                  <a:pt x="4496215" y="597700"/>
                  <a:pt x="4500283" y="555966"/>
                </a:cubicBezTo>
                <a:close/>
                <a:moveTo>
                  <a:pt x="4096587" y="555966"/>
                </a:moveTo>
                <a:lnTo>
                  <a:pt x="4156249" y="572783"/>
                </a:lnTo>
                <a:lnTo>
                  <a:pt x="4142798" y="586252"/>
                </a:lnTo>
                <a:lnTo>
                  <a:pt x="4137842" y="597693"/>
                </a:lnTo>
                <a:lnTo>
                  <a:pt x="4205529" y="597693"/>
                </a:lnTo>
                <a:cubicBezTo>
                  <a:pt x="4206125" y="592981"/>
                  <a:pt x="4206037" y="584913"/>
                  <a:pt x="4205269" y="573490"/>
                </a:cubicBezTo>
                <a:cubicBezTo>
                  <a:pt x="4205269" y="567860"/>
                  <a:pt x="4205269" y="562297"/>
                  <a:pt x="4205269" y="556803"/>
                </a:cubicBezTo>
                <a:lnTo>
                  <a:pt x="4260224" y="565993"/>
                </a:lnTo>
                <a:lnTo>
                  <a:pt x="4248429" y="579574"/>
                </a:lnTo>
                <a:lnTo>
                  <a:pt x="4247387" y="597693"/>
                </a:lnTo>
                <a:lnTo>
                  <a:pt x="4283645" y="597693"/>
                </a:lnTo>
                <a:lnTo>
                  <a:pt x="4301170" y="574309"/>
                </a:lnTo>
                <a:lnTo>
                  <a:pt x="4333856" y="596521"/>
                </a:lnTo>
                <a:cubicBezTo>
                  <a:pt x="4336882" y="596521"/>
                  <a:pt x="4338396" y="598648"/>
                  <a:pt x="4338396" y="602902"/>
                </a:cubicBezTo>
                <a:cubicBezTo>
                  <a:pt x="4337006" y="607070"/>
                  <a:pt x="4332876" y="609649"/>
                  <a:pt x="4326006" y="610642"/>
                </a:cubicBezTo>
                <a:lnTo>
                  <a:pt x="4247090" y="610642"/>
                </a:lnTo>
                <a:lnTo>
                  <a:pt x="4245062" y="636984"/>
                </a:lnTo>
                <a:lnTo>
                  <a:pt x="4257712" y="636984"/>
                </a:lnTo>
                <a:lnTo>
                  <a:pt x="4268967" y="617116"/>
                </a:lnTo>
                <a:lnTo>
                  <a:pt x="4316202" y="641263"/>
                </a:lnTo>
                <a:lnTo>
                  <a:pt x="4305709" y="655811"/>
                </a:lnTo>
                <a:lnTo>
                  <a:pt x="4305709" y="801365"/>
                </a:lnTo>
                <a:lnTo>
                  <a:pt x="4314230" y="783877"/>
                </a:lnTo>
                <a:lnTo>
                  <a:pt x="4340330" y="805067"/>
                </a:lnTo>
                <a:cubicBezTo>
                  <a:pt x="4341372" y="807138"/>
                  <a:pt x="4341893" y="808651"/>
                  <a:pt x="4341893" y="809606"/>
                </a:cubicBezTo>
                <a:cubicBezTo>
                  <a:pt x="4341893" y="815869"/>
                  <a:pt x="4337589" y="819001"/>
                  <a:pt x="4328982" y="819001"/>
                </a:cubicBezTo>
                <a:lnTo>
                  <a:pt x="4124184" y="819001"/>
                </a:lnTo>
                <a:lnTo>
                  <a:pt x="4122586" y="826145"/>
                </a:lnTo>
                <a:cubicBezTo>
                  <a:pt x="4120768" y="828451"/>
                  <a:pt x="4117851" y="829865"/>
                  <a:pt x="4113833" y="830386"/>
                </a:cubicBezTo>
                <a:cubicBezTo>
                  <a:pt x="4104208" y="832755"/>
                  <a:pt x="4093015" y="833474"/>
                  <a:pt x="4080253" y="832544"/>
                </a:cubicBezTo>
                <a:cubicBezTo>
                  <a:pt x="4080253" y="820154"/>
                  <a:pt x="4080637" y="805023"/>
                  <a:pt x="4081407" y="787152"/>
                </a:cubicBezTo>
                <a:cubicBezTo>
                  <a:pt x="4082188" y="755253"/>
                  <a:pt x="4082579" y="735415"/>
                  <a:pt x="4082579" y="727639"/>
                </a:cubicBezTo>
                <a:lnTo>
                  <a:pt x="4082579" y="684516"/>
                </a:lnTo>
                <a:cubicBezTo>
                  <a:pt x="4081289" y="689973"/>
                  <a:pt x="4075143" y="698202"/>
                  <a:pt x="4064143" y="709203"/>
                </a:cubicBezTo>
                <a:cubicBezTo>
                  <a:pt x="4060260" y="713097"/>
                  <a:pt x="4056688" y="716154"/>
                  <a:pt x="4053427" y="718374"/>
                </a:cubicBezTo>
                <a:lnTo>
                  <a:pt x="4048720" y="714579"/>
                </a:lnTo>
                <a:cubicBezTo>
                  <a:pt x="4068192" y="673230"/>
                  <a:pt x="4081816" y="635471"/>
                  <a:pt x="4089592" y="601303"/>
                </a:cubicBezTo>
                <a:cubicBezTo>
                  <a:pt x="4089579" y="600546"/>
                  <a:pt x="4089970" y="598965"/>
                  <a:pt x="4090764" y="596559"/>
                </a:cubicBezTo>
                <a:cubicBezTo>
                  <a:pt x="4094646" y="577980"/>
                  <a:pt x="4096587" y="564449"/>
                  <a:pt x="4096587" y="555966"/>
                </a:cubicBezTo>
                <a:close/>
                <a:moveTo>
                  <a:pt x="760977" y="555426"/>
                </a:moveTo>
                <a:lnTo>
                  <a:pt x="801997" y="594736"/>
                </a:lnTo>
                <a:lnTo>
                  <a:pt x="781589" y="596391"/>
                </a:lnTo>
                <a:cubicBezTo>
                  <a:pt x="771556" y="598710"/>
                  <a:pt x="762794" y="600813"/>
                  <a:pt x="755303" y="602698"/>
                </a:cubicBezTo>
                <a:lnTo>
                  <a:pt x="755303" y="643193"/>
                </a:lnTo>
                <a:lnTo>
                  <a:pt x="766911" y="626641"/>
                </a:lnTo>
                <a:lnTo>
                  <a:pt x="795105" y="644641"/>
                </a:lnTo>
                <a:lnTo>
                  <a:pt x="794914" y="632431"/>
                </a:lnTo>
                <a:cubicBezTo>
                  <a:pt x="794719" y="623684"/>
                  <a:pt x="794426" y="616142"/>
                  <a:pt x="794035" y="609804"/>
                </a:cubicBezTo>
                <a:lnTo>
                  <a:pt x="835465" y="621506"/>
                </a:lnTo>
                <a:lnTo>
                  <a:pt x="850032" y="621506"/>
                </a:lnTo>
                <a:cubicBezTo>
                  <a:pt x="850032" y="596776"/>
                  <a:pt x="849647" y="575754"/>
                  <a:pt x="848878" y="558440"/>
                </a:cubicBezTo>
                <a:lnTo>
                  <a:pt x="903852" y="567649"/>
                </a:lnTo>
                <a:lnTo>
                  <a:pt x="889843" y="582364"/>
                </a:lnTo>
                <a:lnTo>
                  <a:pt x="889843" y="621506"/>
                </a:lnTo>
                <a:lnTo>
                  <a:pt x="903517" y="621506"/>
                </a:lnTo>
                <a:lnTo>
                  <a:pt x="913563" y="600465"/>
                </a:lnTo>
                <a:lnTo>
                  <a:pt x="958657" y="624892"/>
                </a:lnTo>
                <a:lnTo>
                  <a:pt x="946993" y="638193"/>
                </a:lnTo>
                <a:lnTo>
                  <a:pt x="946993" y="669280"/>
                </a:lnTo>
                <a:cubicBezTo>
                  <a:pt x="946993" y="698971"/>
                  <a:pt x="947371" y="724185"/>
                  <a:pt x="948128" y="744922"/>
                </a:cubicBezTo>
                <a:cubicBezTo>
                  <a:pt x="948153" y="751656"/>
                  <a:pt x="944916" y="755563"/>
                  <a:pt x="938417" y="756642"/>
                </a:cubicBezTo>
                <a:cubicBezTo>
                  <a:pt x="928917" y="759011"/>
                  <a:pt x="918492" y="760195"/>
                  <a:pt x="907145" y="760195"/>
                </a:cubicBezTo>
                <a:lnTo>
                  <a:pt x="907145" y="736848"/>
                </a:lnTo>
                <a:lnTo>
                  <a:pt x="889787" y="736848"/>
                </a:lnTo>
                <a:cubicBezTo>
                  <a:pt x="889787" y="771301"/>
                  <a:pt x="890166" y="799281"/>
                  <a:pt x="890922" y="820787"/>
                </a:cubicBezTo>
                <a:cubicBezTo>
                  <a:pt x="890947" y="827447"/>
                  <a:pt x="887890" y="831378"/>
                  <a:pt x="881750" y="832581"/>
                </a:cubicBezTo>
                <a:cubicBezTo>
                  <a:pt x="871085" y="834132"/>
                  <a:pt x="860109" y="834907"/>
                  <a:pt x="848823" y="834907"/>
                </a:cubicBezTo>
                <a:cubicBezTo>
                  <a:pt x="848823" y="823137"/>
                  <a:pt x="849213" y="805606"/>
                  <a:pt x="849995" y="782315"/>
                </a:cubicBezTo>
                <a:cubicBezTo>
                  <a:pt x="849995" y="762855"/>
                  <a:pt x="849995" y="749622"/>
                  <a:pt x="849995" y="742615"/>
                </a:cubicBezTo>
                <a:lnTo>
                  <a:pt x="849995" y="736848"/>
                </a:lnTo>
                <a:lnTo>
                  <a:pt x="832712" y="736848"/>
                </a:lnTo>
                <a:lnTo>
                  <a:pt x="832712" y="748512"/>
                </a:lnTo>
                <a:cubicBezTo>
                  <a:pt x="833493" y="756003"/>
                  <a:pt x="829840" y="760270"/>
                  <a:pt x="821754" y="761311"/>
                </a:cubicBezTo>
                <a:cubicBezTo>
                  <a:pt x="813854" y="763680"/>
                  <a:pt x="804614" y="764865"/>
                  <a:pt x="794035" y="764865"/>
                </a:cubicBezTo>
                <a:cubicBezTo>
                  <a:pt x="794426" y="757057"/>
                  <a:pt x="794719" y="747418"/>
                  <a:pt x="794914" y="735946"/>
                </a:cubicBezTo>
                <a:lnTo>
                  <a:pt x="795084" y="721561"/>
                </a:lnTo>
                <a:lnTo>
                  <a:pt x="791366" y="727225"/>
                </a:lnTo>
                <a:cubicBezTo>
                  <a:pt x="787533" y="731271"/>
                  <a:pt x="782234" y="733970"/>
                  <a:pt x="775469" y="735322"/>
                </a:cubicBezTo>
                <a:cubicBezTo>
                  <a:pt x="766043" y="736104"/>
                  <a:pt x="760834" y="731236"/>
                  <a:pt x="759842" y="720719"/>
                </a:cubicBezTo>
                <a:cubicBezTo>
                  <a:pt x="757950" y="711987"/>
                  <a:pt x="756626" y="704656"/>
                  <a:pt x="755870" y="698725"/>
                </a:cubicBezTo>
                <a:lnTo>
                  <a:pt x="755303" y="692447"/>
                </a:lnTo>
                <a:lnTo>
                  <a:pt x="755303" y="816043"/>
                </a:lnTo>
                <a:cubicBezTo>
                  <a:pt x="756084" y="824973"/>
                  <a:pt x="752307" y="829977"/>
                  <a:pt x="743973" y="831056"/>
                </a:cubicBezTo>
                <a:cubicBezTo>
                  <a:pt x="736160" y="832606"/>
                  <a:pt x="726268" y="833381"/>
                  <a:pt x="714300" y="833381"/>
                </a:cubicBezTo>
                <a:cubicBezTo>
                  <a:pt x="715473" y="808834"/>
                  <a:pt x="716205" y="781235"/>
                  <a:pt x="716498" y="750583"/>
                </a:cubicBezTo>
                <a:lnTo>
                  <a:pt x="716639" y="720168"/>
                </a:lnTo>
                <a:lnTo>
                  <a:pt x="668871" y="782017"/>
                </a:lnTo>
                <a:lnTo>
                  <a:pt x="664108" y="778241"/>
                </a:lnTo>
                <a:cubicBezTo>
                  <a:pt x="685192" y="731285"/>
                  <a:pt x="700366" y="691691"/>
                  <a:pt x="709631" y="659457"/>
                </a:cubicBezTo>
                <a:lnTo>
                  <a:pt x="668778" y="659457"/>
                </a:lnTo>
                <a:lnTo>
                  <a:pt x="668778" y="646509"/>
                </a:lnTo>
                <a:lnTo>
                  <a:pt x="716644" y="646509"/>
                </a:lnTo>
                <a:lnTo>
                  <a:pt x="716644" y="608111"/>
                </a:lnTo>
                <a:cubicBezTo>
                  <a:pt x="699827" y="609662"/>
                  <a:pt x="683480" y="611218"/>
                  <a:pt x="667606" y="612781"/>
                </a:cubicBezTo>
                <a:lnTo>
                  <a:pt x="667606" y="605488"/>
                </a:lnTo>
                <a:cubicBezTo>
                  <a:pt x="710456" y="589613"/>
                  <a:pt x="741579" y="572926"/>
                  <a:pt x="760977" y="555426"/>
                </a:cubicBezTo>
                <a:close/>
                <a:moveTo>
                  <a:pt x="1846622" y="555389"/>
                </a:moveTo>
                <a:lnTo>
                  <a:pt x="1885838" y="582755"/>
                </a:lnTo>
                <a:cubicBezTo>
                  <a:pt x="1889162" y="583983"/>
                  <a:pt x="1890433" y="586333"/>
                  <a:pt x="1889652" y="589806"/>
                </a:cubicBezTo>
                <a:cubicBezTo>
                  <a:pt x="1889652" y="593923"/>
                  <a:pt x="1885497" y="596503"/>
                  <a:pt x="1877187" y="597545"/>
                </a:cubicBezTo>
                <a:lnTo>
                  <a:pt x="1757734" y="597545"/>
                </a:lnTo>
                <a:lnTo>
                  <a:pt x="1757734" y="637821"/>
                </a:lnTo>
                <a:cubicBezTo>
                  <a:pt x="1819076" y="651811"/>
                  <a:pt x="1850975" y="671835"/>
                  <a:pt x="1853431" y="697892"/>
                </a:cubicBezTo>
                <a:cubicBezTo>
                  <a:pt x="1851682" y="718840"/>
                  <a:pt x="1841940" y="729747"/>
                  <a:pt x="1824204" y="730616"/>
                </a:cubicBezTo>
                <a:cubicBezTo>
                  <a:pt x="1817482" y="730616"/>
                  <a:pt x="1811808" y="727379"/>
                  <a:pt x="1807183" y="720905"/>
                </a:cubicBezTo>
                <a:cubicBezTo>
                  <a:pt x="1788616" y="686104"/>
                  <a:pt x="1772133" y="661714"/>
                  <a:pt x="1757734" y="647737"/>
                </a:cubicBezTo>
                <a:lnTo>
                  <a:pt x="1757734" y="727044"/>
                </a:lnTo>
                <a:cubicBezTo>
                  <a:pt x="1757734" y="759525"/>
                  <a:pt x="1758106" y="789378"/>
                  <a:pt x="1758850" y="816601"/>
                </a:cubicBezTo>
                <a:cubicBezTo>
                  <a:pt x="1759669" y="824352"/>
                  <a:pt x="1755899" y="828768"/>
                  <a:pt x="1747539" y="829847"/>
                </a:cubicBezTo>
                <a:cubicBezTo>
                  <a:pt x="1733500" y="831409"/>
                  <a:pt x="1720893" y="832191"/>
                  <a:pt x="1709719" y="832191"/>
                </a:cubicBezTo>
                <a:cubicBezTo>
                  <a:pt x="1710500" y="798680"/>
                  <a:pt x="1710890" y="763631"/>
                  <a:pt x="1710890" y="727044"/>
                </a:cubicBezTo>
                <a:lnTo>
                  <a:pt x="1710890" y="597545"/>
                </a:lnTo>
                <a:lnTo>
                  <a:pt x="1602321" y="597545"/>
                </a:lnTo>
                <a:lnTo>
                  <a:pt x="1602321" y="584597"/>
                </a:lnTo>
                <a:lnTo>
                  <a:pt x="1824372" y="584597"/>
                </a:lnTo>
                <a:close/>
                <a:moveTo>
                  <a:pt x="1142963" y="555389"/>
                </a:moveTo>
                <a:lnTo>
                  <a:pt x="1199127" y="565788"/>
                </a:lnTo>
                <a:lnTo>
                  <a:pt x="1187462" y="580318"/>
                </a:lnTo>
                <a:lnTo>
                  <a:pt x="1187462" y="584597"/>
                </a:lnTo>
                <a:lnTo>
                  <a:pt x="1210902" y="584597"/>
                </a:lnTo>
                <a:lnTo>
                  <a:pt x="1228408" y="561231"/>
                </a:lnTo>
                <a:lnTo>
                  <a:pt x="1262881" y="583852"/>
                </a:lnTo>
                <a:cubicBezTo>
                  <a:pt x="1266292" y="586122"/>
                  <a:pt x="1267997" y="588330"/>
                  <a:pt x="1267997" y="590475"/>
                </a:cubicBezTo>
                <a:cubicBezTo>
                  <a:pt x="1267997" y="595188"/>
                  <a:pt x="1263309" y="597545"/>
                  <a:pt x="1253933" y="597545"/>
                </a:cubicBezTo>
                <a:lnTo>
                  <a:pt x="1218805" y="597545"/>
                </a:lnTo>
                <a:lnTo>
                  <a:pt x="1252649" y="619739"/>
                </a:lnTo>
                <a:cubicBezTo>
                  <a:pt x="1255105" y="620966"/>
                  <a:pt x="1256332" y="622728"/>
                  <a:pt x="1256332" y="625022"/>
                </a:cubicBezTo>
                <a:cubicBezTo>
                  <a:pt x="1256332" y="629474"/>
                  <a:pt x="1252178" y="632222"/>
                  <a:pt x="1243868" y="633263"/>
                </a:cubicBezTo>
                <a:lnTo>
                  <a:pt x="1232996" y="633263"/>
                </a:lnTo>
                <a:lnTo>
                  <a:pt x="1266620" y="656629"/>
                </a:lnTo>
                <a:cubicBezTo>
                  <a:pt x="1269101" y="657870"/>
                  <a:pt x="1270341" y="659637"/>
                  <a:pt x="1270341" y="661931"/>
                </a:cubicBezTo>
                <a:cubicBezTo>
                  <a:pt x="1270341" y="667426"/>
                  <a:pt x="1266037" y="670173"/>
                  <a:pt x="1257430" y="670173"/>
                </a:cubicBezTo>
                <a:lnTo>
                  <a:pt x="1215439" y="670173"/>
                </a:lnTo>
                <a:lnTo>
                  <a:pt x="1257486" y="690041"/>
                </a:lnTo>
                <a:lnTo>
                  <a:pt x="1245803" y="705873"/>
                </a:lnTo>
                <a:lnTo>
                  <a:pt x="1245803" y="731509"/>
                </a:lnTo>
                <a:cubicBezTo>
                  <a:pt x="1245803" y="734622"/>
                  <a:pt x="1245803" y="741672"/>
                  <a:pt x="1245803" y="752661"/>
                </a:cubicBezTo>
                <a:cubicBezTo>
                  <a:pt x="1246584" y="771413"/>
                  <a:pt x="1246975" y="786377"/>
                  <a:pt x="1246975" y="797551"/>
                </a:cubicBezTo>
                <a:cubicBezTo>
                  <a:pt x="1248525" y="819615"/>
                  <a:pt x="1229407" y="831893"/>
                  <a:pt x="1189620" y="834386"/>
                </a:cubicBezTo>
                <a:cubicBezTo>
                  <a:pt x="1191952" y="816043"/>
                  <a:pt x="1178328" y="804174"/>
                  <a:pt x="1148748" y="798779"/>
                </a:cubicBezTo>
                <a:lnTo>
                  <a:pt x="1148748" y="791058"/>
                </a:lnTo>
                <a:lnTo>
                  <a:pt x="1191927" y="793421"/>
                </a:lnTo>
                <a:cubicBezTo>
                  <a:pt x="1199728" y="793421"/>
                  <a:pt x="1203238" y="790072"/>
                  <a:pt x="1202457" y="783375"/>
                </a:cubicBezTo>
                <a:lnTo>
                  <a:pt x="1202457" y="770185"/>
                </a:lnTo>
                <a:lnTo>
                  <a:pt x="1132693" y="770185"/>
                </a:lnTo>
                <a:lnTo>
                  <a:pt x="1132693" y="817978"/>
                </a:lnTo>
                <a:cubicBezTo>
                  <a:pt x="1132693" y="825506"/>
                  <a:pt x="1129060" y="829791"/>
                  <a:pt x="1121792" y="830833"/>
                </a:cubicBezTo>
                <a:cubicBezTo>
                  <a:pt x="1112280" y="833202"/>
                  <a:pt x="1101074" y="834386"/>
                  <a:pt x="1088175" y="834386"/>
                </a:cubicBezTo>
                <a:cubicBezTo>
                  <a:pt x="1088957" y="809445"/>
                  <a:pt x="1089348" y="785682"/>
                  <a:pt x="1089348" y="763097"/>
                </a:cubicBezTo>
                <a:lnTo>
                  <a:pt x="1089348" y="729165"/>
                </a:lnTo>
                <a:cubicBezTo>
                  <a:pt x="1089348" y="712148"/>
                  <a:pt x="1088957" y="694581"/>
                  <a:pt x="1088175" y="676461"/>
                </a:cubicBezTo>
                <a:lnTo>
                  <a:pt x="1136433" y="686990"/>
                </a:lnTo>
                <a:lnTo>
                  <a:pt x="1200206" y="686990"/>
                </a:lnTo>
                <a:lnTo>
                  <a:pt x="1210286" y="670173"/>
                </a:lnTo>
                <a:lnTo>
                  <a:pt x="1075246" y="670173"/>
                </a:lnTo>
                <a:lnTo>
                  <a:pt x="1075246" y="657225"/>
                </a:lnTo>
                <a:lnTo>
                  <a:pt x="1144116" y="657225"/>
                </a:lnTo>
                <a:lnTo>
                  <a:pt x="1144116" y="633263"/>
                </a:lnTo>
                <a:lnTo>
                  <a:pt x="1097103" y="633263"/>
                </a:lnTo>
                <a:lnTo>
                  <a:pt x="1095691" y="640814"/>
                </a:lnTo>
                <a:cubicBezTo>
                  <a:pt x="1092872" y="649014"/>
                  <a:pt x="1086901" y="653467"/>
                  <a:pt x="1077776" y="654174"/>
                </a:cubicBezTo>
                <a:cubicBezTo>
                  <a:pt x="1068239" y="654174"/>
                  <a:pt x="1063470" y="649554"/>
                  <a:pt x="1063470" y="640314"/>
                </a:cubicBezTo>
                <a:cubicBezTo>
                  <a:pt x="1062726" y="626907"/>
                  <a:pt x="1061994" y="615962"/>
                  <a:pt x="1061275" y="607479"/>
                </a:cubicBezTo>
                <a:lnTo>
                  <a:pt x="1061275" y="816359"/>
                </a:lnTo>
                <a:cubicBezTo>
                  <a:pt x="1061275" y="824669"/>
                  <a:pt x="1057641" y="829344"/>
                  <a:pt x="1050373" y="830386"/>
                </a:cubicBezTo>
                <a:cubicBezTo>
                  <a:pt x="1040873" y="832755"/>
                  <a:pt x="1030058" y="833940"/>
                  <a:pt x="1017928" y="833940"/>
                </a:cubicBezTo>
                <a:cubicBezTo>
                  <a:pt x="1017928" y="822170"/>
                  <a:pt x="1018319" y="807727"/>
                  <a:pt x="1019101" y="790612"/>
                </a:cubicBezTo>
                <a:cubicBezTo>
                  <a:pt x="1019882" y="767308"/>
                  <a:pt x="1020273" y="743595"/>
                  <a:pt x="1020273" y="719472"/>
                </a:cubicBezTo>
                <a:lnTo>
                  <a:pt x="1020273" y="661484"/>
                </a:lnTo>
                <a:lnTo>
                  <a:pt x="1018809" y="674128"/>
                </a:lnTo>
                <a:cubicBezTo>
                  <a:pt x="1015270" y="689844"/>
                  <a:pt x="1007399" y="698366"/>
                  <a:pt x="995195" y="699697"/>
                </a:cubicBezTo>
                <a:cubicBezTo>
                  <a:pt x="984231" y="698717"/>
                  <a:pt x="978749" y="691300"/>
                  <a:pt x="978749" y="677447"/>
                </a:cubicBezTo>
                <a:cubicBezTo>
                  <a:pt x="978749" y="670129"/>
                  <a:pt x="981155" y="662862"/>
                  <a:pt x="985968" y="655643"/>
                </a:cubicBezTo>
                <a:cubicBezTo>
                  <a:pt x="994413" y="645672"/>
                  <a:pt x="999455" y="629580"/>
                  <a:pt x="1001092" y="607367"/>
                </a:cubicBezTo>
                <a:lnTo>
                  <a:pt x="1008199" y="607367"/>
                </a:lnTo>
                <a:cubicBezTo>
                  <a:pt x="1012434" y="616260"/>
                  <a:pt x="1015610" y="624760"/>
                  <a:pt x="1017728" y="632868"/>
                </a:cubicBezTo>
                <a:lnTo>
                  <a:pt x="1020273" y="651406"/>
                </a:lnTo>
                <a:lnTo>
                  <a:pt x="1020273" y="616743"/>
                </a:lnTo>
                <a:cubicBezTo>
                  <a:pt x="1020273" y="613630"/>
                  <a:pt x="1020273" y="604757"/>
                  <a:pt x="1020273" y="590122"/>
                </a:cubicBezTo>
                <a:cubicBezTo>
                  <a:pt x="1019491" y="574482"/>
                  <a:pt x="1019101" y="563488"/>
                  <a:pt x="1019101" y="557138"/>
                </a:cubicBezTo>
                <a:lnTo>
                  <a:pt x="1072939" y="565026"/>
                </a:lnTo>
                <a:lnTo>
                  <a:pt x="1061275" y="578643"/>
                </a:lnTo>
                <a:lnTo>
                  <a:pt x="1061275" y="599107"/>
                </a:lnTo>
                <a:cubicBezTo>
                  <a:pt x="1073336" y="603777"/>
                  <a:pt x="1082382" y="608800"/>
                  <a:pt x="1088413" y="614176"/>
                </a:cubicBezTo>
                <a:lnTo>
                  <a:pt x="1096268" y="629103"/>
                </a:lnTo>
                <a:lnTo>
                  <a:pt x="1096268" y="620315"/>
                </a:lnTo>
                <a:lnTo>
                  <a:pt x="1144116" y="620315"/>
                </a:lnTo>
                <a:lnTo>
                  <a:pt x="1144116" y="597545"/>
                </a:lnTo>
                <a:lnTo>
                  <a:pt x="1081087" y="597545"/>
                </a:lnTo>
                <a:lnTo>
                  <a:pt x="1081087" y="584597"/>
                </a:lnTo>
                <a:lnTo>
                  <a:pt x="1144116" y="584597"/>
                </a:lnTo>
                <a:cubicBezTo>
                  <a:pt x="1144116" y="583852"/>
                  <a:pt x="1144116" y="580498"/>
                  <a:pt x="1144116" y="574532"/>
                </a:cubicBezTo>
                <a:cubicBezTo>
                  <a:pt x="1143347" y="567488"/>
                  <a:pt x="1142963" y="561107"/>
                  <a:pt x="1142963" y="555389"/>
                </a:cubicBezTo>
                <a:close/>
                <a:moveTo>
                  <a:pt x="2398458" y="555240"/>
                </a:moveTo>
                <a:lnTo>
                  <a:pt x="2448092" y="579443"/>
                </a:lnTo>
                <a:lnTo>
                  <a:pt x="2435107" y="595405"/>
                </a:lnTo>
                <a:lnTo>
                  <a:pt x="2427070" y="697706"/>
                </a:lnTo>
                <a:lnTo>
                  <a:pt x="2432744" y="697706"/>
                </a:lnTo>
                <a:lnTo>
                  <a:pt x="2445134" y="675512"/>
                </a:lnTo>
                <a:lnTo>
                  <a:pt x="2495959" y="700980"/>
                </a:lnTo>
                <a:lnTo>
                  <a:pt x="2481950" y="716756"/>
                </a:lnTo>
                <a:cubicBezTo>
                  <a:pt x="2481950" y="736104"/>
                  <a:pt x="2479972" y="759618"/>
                  <a:pt x="2476016" y="787301"/>
                </a:cubicBezTo>
                <a:cubicBezTo>
                  <a:pt x="2474379" y="819348"/>
                  <a:pt x="2451794" y="836600"/>
                  <a:pt x="2408262" y="839055"/>
                </a:cubicBezTo>
                <a:cubicBezTo>
                  <a:pt x="2408262" y="819162"/>
                  <a:pt x="2390750" y="805209"/>
                  <a:pt x="2355726" y="797198"/>
                </a:cubicBezTo>
                <a:lnTo>
                  <a:pt x="2357939" y="788733"/>
                </a:lnTo>
                <a:lnTo>
                  <a:pt x="2409862" y="792249"/>
                </a:lnTo>
                <a:cubicBezTo>
                  <a:pt x="2422214" y="792249"/>
                  <a:pt x="2429073" y="787201"/>
                  <a:pt x="2430438" y="777106"/>
                </a:cubicBezTo>
                <a:cubicBezTo>
                  <a:pt x="2432782" y="766030"/>
                  <a:pt x="2435119" y="744940"/>
                  <a:pt x="2437451" y="713835"/>
                </a:cubicBezTo>
                <a:cubicBezTo>
                  <a:pt x="2437451" y="710883"/>
                  <a:pt x="2437451" y="709823"/>
                  <a:pt x="2437451" y="710654"/>
                </a:cubicBezTo>
                <a:lnTo>
                  <a:pt x="2306240" y="710654"/>
                </a:lnTo>
                <a:lnTo>
                  <a:pt x="2294874" y="724662"/>
                </a:lnTo>
                <a:lnTo>
                  <a:pt x="2251825" y="700217"/>
                </a:lnTo>
                <a:lnTo>
                  <a:pt x="2261183" y="686749"/>
                </a:lnTo>
                <a:lnTo>
                  <a:pt x="2267006" y="634454"/>
                </a:lnTo>
                <a:cubicBezTo>
                  <a:pt x="2267787" y="627409"/>
                  <a:pt x="2268177" y="615026"/>
                  <a:pt x="2268177" y="597303"/>
                </a:cubicBezTo>
                <a:lnTo>
                  <a:pt x="2325514" y="609023"/>
                </a:lnTo>
                <a:lnTo>
                  <a:pt x="2312472" y="623664"/>
                </a:lnTo>
                <a:lnTo>
                  <a:pt x="2304510" y="697706"/>
                </a:lnTo>
                <a:lnTo>
                  <a:pt x="2381566" y="697706"/>
                </a:lnTo>
                <a:cubicBezTo>
                  <a:pt x="2384580" y="651656"/>
                  <a:pt x="2387643" y="615491"/>
                  <a:pt x="2390756" y="589210"/>
                </a:cubicBezTo>
                <a:lnTo>
                  <a:pt x="2238988" y="589210"/>
                </a:lnTo>
                <a:lnTo>
                  <a:pt x="2238988" y="576262"/>
                </a:lnTo>
                <a:lnTo>
                  <a:pt x="2386068" y="576262"/>
                </a:lnTo>
                <a:close/>
                <a:moveTo>
                  <a:pt x="3796419" y="554812"/>
                </a:moveTo>
                <a:lnTo>
                  <a:pt x="3858425" y="577044"/>
                </a:lnTo>
                <a:lnTo>
                  <a:pt x="3842407" y="587852"/>
                </a:lnTo>
                <a:cubicBezTo>
                  <a:pt x="3833428" y="607299"/>
                  <a:pt x="3824374" y="624259"/>
                  <a:pt x="3815246" y="638733"/>
                </a:cubicBezTo>
                <a:lnTo>
                  <a:pt x="3830408" y="642677"/>
                </a:lnTo>
                <a:lnTo>
                  <a:pt x="3818744" y="654639"/>
                </a:lnTo>
                <a:lnTo>
                  <a:pt x="3818744" y="693282"/>
                </a:lnTo>
                <a:lnTo>
                  <a:pt x="3845823" y="656102"/>
                </a:lnTo>
                <a:cubicBezTo>
                  <a:pt x="3871138" y="618090"/>
                  <a:pt x="3886246" y="584327"/>
                  <a:pt x="3891148" y="554812"/>
                </a:cubicBezTo>
                <a:lnTo>
                  <a:pt x="3949154" y="572002"/>
                </a:lnTo>
                <a:lnTo>
                  <a:pt x="3935146" y="581806"/>
                </a:lnTo>
                <a:cubicBezTo>
                  <a:pt x="3961575" y="612378"/>
                  <a:pt x="3995427" y="632823"/>
                  <a:pt x="4036702" y="643142"/>
                </a:cubicBezTo>
                <a:lnTo>
                  <a:pt x="4036702" y="649039"/>
                </a:lnTo>
                <a:cubicBezTo>
                  <a:pt x="4022973" y="657907"/>
                  <a:pt x="4012183" y="670904"/>
                  <a:pt x="4004332" y="688032"/>
                </a:cubicBezTo>
                <a:lnTo>
                  <a:pt x="3989634" y="681341"/>
                </a:lnTo>
                <a:lnTo>
                  <a:pt x="3981841" y="688367"/>
                </a:lnTo>
                <a:lnTo>
                  <a:pt x="3981841" y="743992"/>
                </a:lnTo>
                <a:cubicBezTo>
                  <a:pt x="3981841" y="780343"/>
                  <a:pt x="3982231" y="805166"/>
                  <a:pt x="3983013" y="818461"/>
                </a:cubicBezTo>
                <a:cubicBezTo>
                  <a:pt x="3983013" y="826114"/>
                  <a:pt x="3979899" y="830461"/>
                  <a:pt x="3973674" y="831502"/>
                </a:cubicBezTo>
                <a:cubicBezTo>
                  <a:pt x="3962301" y="833127"/>
                  <a:pt x="3949799" y="833940"/>
                  <a:pt x="3936169" y="833940"/>
                </a:cubicBezTo>
                <a:cubicBezTo>
                  <a:pt x="3936950" y="812880"/>
                  <a:pt x="3937341" y="787567"/>
                  <a:pt x="3937341" y="758000"/>
                </a:cubicBezTo>
                <a:lnTo>
                  <a:pt x="3937341" y="710133"/>
                </a:lnTo>
                <a:cubicBezTo>
                  <a:pt x="3937341" y="687858"/>
                  <a:pt x="3936950" y="672269"/>
                  <a:pt x="3936169" y="663364"/>
                </a:cubicBezTo>
                <a:lnTo>
                  <a:pt x="3985208" y="670377"/>
                </a:lnTo>
                <a:cubicBezTo>
                  <a:pt x="3955107" y="652382"/>
                  <a:pt x="3936070" y="625580"/>
                  <a:pt x="3928095" y="589973"/>
                </a:cubicBezTo>
                <a:cubicBezTo>
                  <a:pt x="3918099" y="612204"/>
                  <a:pt x="3904192" y="632463"/>
                  <a:pt x="3886377" y="650751"/>
                </a:cubicBezTo>
                <a:lnTo>
                  <a:pt x="3869512" y="665509"/>
                </a:lnTo>
                <a:lnTo>
                  <a:pt x="3919742" y="672387"/>
                </a:lnTo>
                <a:lnTo>
                  <a:pt x="3908040" y="686060"/>
                </a:lnTo>
                <a:cubicBezTo>
                  <a:pt x="3908809" y="730833"/>
                  <a:pt x="3903191" y="762824"/>
                  <a:pt x="3891186" y="782036"/>
                </a:cubicBezTo>
                <a:cubicBezTo>
                  <a:pt x="3880755" y="802078"/>
                  <a:pt x="3857302" y="820551"/>
                  <a:pt x="3820827" y="837456"/>
                </a:cubicBezTo>
                <a:lnTo>
                  <a:pt x="3816883" y="833288"/>
                </a:lnTo>
                <a:cubicBezTo>
                  <a:pt x="3837210" y="807529"/>
                  <a:pt x="3850103" y="786463"/>
                  <a:pt x="3855560" y="770092"/>
                </a:cubicBezTo>
                <a:cubicBezTo>
                  <a:pt x="3860905" y="754093"/>
                  <a:pt x="3863578" y="729828"/>
                  <a:pt x="3863578" y="697297"/>
                </a:cubicBezTo>
                <a:cubicBezTo>
                  <a:pt x="3863578" y="694481"/>
                  <a:pt x="3863187" y="689589"/>
                  <a:pt x="3862406" y="682619"/>
                </a:cubicBezTo>
                <a:cubicBezTo>
                  <a:pt x="3862406" y="678947"/>
                  <a:pt x="3862406" y="675605"/>
                  <a:pt x="3862406" y="672591"/>
                </a:cubicBezTo>
                <a:lnTo>
                  <a:pt x="3862406" y="671727"/>
                </a:lnTo>
                <a:lnTo>
                  <a:pt x="3856720" y="676703"/>
                </a:lnTo>
                <a:cubicBezTo>
                  <a:pt x="3845857" y="684860"/>
                  <a:pt x="3834017" y="692525"/>
                  <a:pt x="3821199" y="699697"/>
                </a:cubicBezTo>
                <a:lnTo>
                  <a:pt x="3818744" y="697196"/>
                </a:lnTo>
                <a:lnTo>
                  <a:pt x="3818744" y="816359"/>
                </a:lnTo>
                <a:cubicBezTo>
                  <a:pt x="3818744" y="825450"/>
                  <a:pt x="3814998" y="830535"/>
                  <a:pt x="3807507" y="831614"/>
                </a:cubicBezTo>
                <a:cubicBezTo>
                  <a:pt x="3796618" y="833164"/>
                  <a:pt x="3785133" y="833940"/>
                  <a:pt x="3773053" y="833940"/>
                </a:cubicBezTo>
                <a:cubicBezTo>
                  <a:pt x="3773053" y="825233"/>
                  <a:pt x="3773444" y="815472"/>
                  <a:pt x="3774225" y="804658"/>
                </a:cubicBezTo>
                <a:cubicBezTo>
                  <a:pt x="3775007" y="758756"/>
                  <a:pt x="3775397" y="730361"/>
                  <a:pt x="3775397" y="719472"/>
                </a:cubicBezTo>
                <a:lnTo>
                  <a:pt x="3775397" y="685688"/>
                </a:lnTo>
                <a:cubicBezTo>
                  <a:pt x="3768526" y="696677"/>
                  <a:pt x="3758338" y="707181"/>
                  <a:pt x="3744832" y="717202"/>
                </a:cubicBezTo>
                <a:lnTo>
                  <a:pt x="3740367" y="713370"/>
                </a:lnTo>
                <a:cubicBezTo>
                  <a:pt x="3766052" y="663500"/>
                  <a:pt x="3782826" y="622901"/>
                  <a:pt x="3790689" y="591573"/>
                </a:cubicBezTo>
                <a:cubicBezTo>
                  <a:pt x="3791409" y="589464"/>
                  <a:pt x="3792171" y="586420"/>
                  <a:pt x="3792978" y="582439"/>
                </a:cubicBezTo>
                <a:cubicBezTo>
                  <a:pt x="3795272" y="570942"/>
                  <a:pt x="3796419" y="561733"/>
                  <a:pt x="3796419" y="554812"/>
                </a:cubicBezTo>
                <a:close/>
                <a:moveTo>
                  <a:pt x="497923" y="554812"/>
                </a:moveTo>
                <a:cubicBezTo>
                  <a:pt x="537213" y="558930"/>
                  <a:pt x="556859" y="569180"/>
                  <a:pt x="556859" y="585564"/>
                </a:cubicBezTo>
                <a:cubicBezTo>
                  <a:pt x="556388" y="594370"/>
                  <a:pt x="553834" y="601085"/>
                  <a:pt x="549199" y="605712"/>
                </a:cubicBezTo>
                <a:lnTo>
                  <a:pt x="543036" y="609600"/>
                </a:lnTo>
                <a:lnTo>
                  <a:pt x="574439" y="609600"/>
                </a:lnTo>
                <a:lnTo>
                  <a:pt x="595498" y="581564"/>
                </a:lnTo>
                <a:lnTo>
                  <a:pt x="636649" y="609432"/>
                </a:lnTo>
                <a:cubicBezTo>
                  <a:pt x="638708" y="611516"/>
                  <a:pt x="639738" y="613537"/>
                  <a:pt x="639738" y="615497"/>
                </a:cubicBezTo>
                <a:cubicBezTo>
                  <a:pt x="639738" y="619949"/>
                  <a:pt x="635583" y="622697"/>
                  <a:pt x="627273" y="623738"/>
                </a:cubicBezTo>
                <a:lnTo>
                  <a:pt x="590178" y="623738"/>
                </a:lnTo>
                <a:cubicBezTo>
                  <a:pt x="585763" y="651718"/>
                  <a:pt x="577769" y="674898"/>
                  <a:pt x="566198" y="693278"/>
                </a:cubicBezTo>
                <a:cubicBezTo>
                  <a:pt x="594153" y="710022"/>
                  <a:pt x="608539" y="727682"/>
                  <a:pt x="609358" y="746261"/>
                </a:cubicBezTo>
                <a:cubicBezTo>
                  <a:pt x="608465" y="763959"/>
                  <a:pt x="600410" y="773708"/>
                  <a:pt x="585192" y="775506"/>
                </a:cubicBezTo>
                <a:cubicBezTo>
                  <a:pt x="576585" y="776287"/>
                  <a:pt x="569540" y="771742"/>
                  <a:pt x="564058" y="761869"/>
                </a:cubicBezTo>
                <a:cubicBezTo>
                  <a:pt x="555588" y="748016"/>
                  <a:pt x="547638" y="735831"/>
                  <a:pt x="540209" y="725314"/>
                </a:cubicBezTo>
                <a:cubicBezTo>
                  <a:pt x="529673" y="736829"/>
                  <a:pt x="516366" y="747256"/>
                  <a:pt x="500285" y="756595"/>
                </a:cubicBezTo>
                <a:lnTo>
                  <a:pt x="445111" y="780743"/>
                </a:lnTo>
                <a:lnTo>
                  <a:pt x="450698" y="783347"/>
                </a:lnTo>
                <a:cubicBezTo>
                  <a:pt x="463925" y="787012"/>
                  <a:pt x="484348" y="789031"/>
                  <a:pt x="511968" y="789403"/>
                </a:cubicBezTo>
                <a:cubicBezTo>
                  <a:pt x="544450" y="790159"/>
                  <a:pt x="588423" y="787412"/>
                  <a:pt x="643886" y="781161"/>
                </a:cubicBezTo>
                <a:lnTo>
                  <a:pt x="643886" y="788063"/>
                </a:lnTo>
                <a:cubicBezTo>
                  <a:pt x="633630" y="793595"/>
                  <a:pt x="627689" y="806028"/>
                  <a:pt x="626064" y="825363"/>
                </a:cubicBezTo>
                <a:cubicBezTo>
                  <a:pt x="586612" y="829456"/>
                  <a:pt x="547321" y="830337"/>
                  <a:pt x="508192" y="828005"/>
                </a:cubicBezTo>
                <a:cubicBezTo>
                  <a:pt x="457479" y="825587"/>
                  <a:pt x="427937" y="808465"/>
                  <a:pt x="419565" y="776641"/>
                </a:cubicBezTo>
                <a:cubicBezTo>
                  <a:pt x="409792" y="794500"/>
                  <a:pt x="399517" y="808819"/>
                  <a:pt x="388739" y="819596"/>
                </a:cubicBezTo>
                <a:lnTo>
                  <a:pt x="378953" y="835000"/>
                </a:lnTo>
                <a:lnTo>
                  <a:pt x="350751" y="785570"/>
                </a:lnTo>
                <a:cubicBezTo>
                  <a:pt x="364592" y="782792"/>
                  <a:pt x="377428" y="778619"/>
                  <a:pt x="389260" y="773050"/>
                </a:cubicBezTo>
                <a:lnTo>
                  <a:pt x="389260" y="682079"/>
                </a:lnTo>
                <a:lnTo>
                  <a:pt x="353076" y="682079"/>
                </a:lnTo>
                <a:lnTo>
                  <a:pt x="353076" y="669131"/>
                </a:lnTo>
                <a:lnTo>
                  <a:pt x="384572" y="669131"/>
                </a:lnTo>
                <a:lnTo>
                  <a:pt x="396999" y="646937"/>
                </a:lnTo>
                <a:lnTo>
                  <a:pt x="445442" y="672573"/>
                </a:lnTo>
                <a:lnTo>
                  <a:pt x="432606" y="685967"/>
                </a:lnTo>
                <a:lnTo>
                  <a:pt x="432606" y="767413"/>
                </a:lnTo>
                <a:cubicBezTo>
                  <a:pt x="432023" y="770892"/>
                  <a:pt x="433239" y="773959"/>
                  <a:pt x="436255" y="776615"/>
                </a:cubicBezTo>
                <a:lnTo>
                  <a:pt x="442157" y="779366"/>
                </a:lnTo>
                <a:lnTo>
                  <a:pt x="439992" y="776641"/>
                </a:lnTo>
                <a:cubicBezTo>
                  <a:pt x="471444" y="754775"/>
                  <a:pt x="496348" y="728582"/>
                  <a:pt x="514703" y="698059"/>
                </a:cubicBezTo>
                <a:cubicBezTo>
                  <a:pt x="499895" y="683735"/>
                  <a:pt x="480436" y="666706"/>
                  <a:pt x="456325" y="646974"/>
                </a:cubicBezTo>
                <a:lnTo>
                  <a:pt x="461702" y="646974"/>
                </a:lnTo>
                <a:cubicBezTo>
                  <a:pt x="485626" y="654155"/>
                  <a:pt x="507771" y="662707"/>
                  <a:pt x="528135" y="672628"/>
                </a:cubicBezTo>
                <a:cubicBezTo>
                  <a:pt x="536308" y="656877"/>
                  <a:pt x="541554" y="640581"/>
                  <a:pt x="543874" y="623738"/>
                </a:cubicBezTo>
                <a:lnTo>
                  <a:pt x="439992" y="623738"/>
                </a:lnTo>
                <a:lnTo>
                  <a:pt x="439992" y="609905"/>
                </a:lnTo>
                <a:lnTo>
                  <a:pt x="438432" y="616660"/>
                </a:lnTo>
                <a:cubicBezTo>
                  <a:pt x="434185" y="627124"/>
                  <a:pt x="425509" y="633012"/>
                  <a:pt x="412403" y="634324"/>
                </a:cubicBezTo>
                <a:cubicBezTo>
                  <a:pt x="403460" y="634324"/>
                  <a:pt x="397191" y="629388"/>
                  <a:pt x="393594" y="619515"/>
                </a:cubicBezTo>
                <a:cubicBezTo>
                  <a:pt x="387393" y="595480"/>
                  <a:pt x="380287" y="578259"/>
                  <a:pt x="372275" y="567853"/>
                </a:cubicBezTo>
                <a:lnTo>
                  <a:pt x="372275" y="561807"/>
                </a:lnTo>
                <a:cubicBezTo>
                  <a:pt x="419069" y="571605"/>
                  <a:pt x="442045" y="585893"/>
                  <a:pt x="441201" y="604670"/>
                </a:cubicBezTo>
                <a:lnTo>
                  <a:pt x="440062" y="609600"/>
                </a:lnTo>
                <a:lnTo>
                  <a:pt x="516627" y="609600"/>
                </a:lnTo>
                <a:lnTo>
                  <a:pt x="516182" y="609339"/>
                </a:lnTo>
                <a:cubicBezTo>
                  <a:pt x="513013" y="606301"/>
                  <a:pt x="510964" y="601551"/>
                  <a:pt x="510034" y="595089"/>
                </a:cubicBezTo>
                <a:cubicBezTo>
                  <a:pt x="507814" y="584770"/>
                  <a:pt x="502753" y="572926"/>
                  <a:pt x="494853" y="559556"/>
                </a:cubicBezTo>
                <a:close/>
                <a:moveTo>
                  <a:pt x="6404595" y="552859"/>
                </a:moveTo>
                <a:lnTo>
                  <a:pt x="6451717" y="578550"/>
                </a:lnTo>
                <a:lnTo>
                  <a:pt x="6437560" y="593210"/>
                </a:lnTo>
                <a:lnTo>
                  <a:pt x="6431491" y="681616"/>
                </a:lnTo>
                <a:lnTo>
                  <a:pt x="6437021" y="670749"/>
                </a:lnTo>
                <a:lnTo>
                  <a:pt x="6483232" y="696255"/>
                </a:lnTo>
                <a:lnTo>
                  <a:pt x="6471456" y="710859"/>
                </a:lnTo>
                <a:cubicBezTo>
                  <a:pt x="6469917" y="749256"/>
                  <a:pt x="6468399" y="772945"/>
                  <a:pt x="6466898" y="781924"/>
                </a:cubicBezTo>
                <a:cubicBezTo>
                  <a:pt x="6466898" y="815237"/>
                  <a:pt x="6445448" y="832309"/>
                  <a:pt x="6402549" y="833140"/>
                </a:cubicBezTo>
                <a:cubicBezTo>
                  <a:pt x="6402549" y="813990"/>
                  <a:pt x="6388149" y="800794"/>
                  <a:pt x="6359351" y="793551"/>
                </a:cubicBezTo>
                <a:lnTo>
                  <a:pt x="6361583" y="785124"/>
                </a:lnTo>
                <a:lnTo>
                  <a:pt x="6407479" y="788696"/>
                </a:lnTo>
                <a:cubicBezTo>
                  <a:pt x="6416855" y="788659"/>
                  <a:pt x="6422218" y="784250"/>
                  <a:pt x="6423571" y="775469"/>
                </a:cubicBezTo>
                <a:cubicBezTo>
                  <a:pt x="6423571" y="772467"/>
                  <a:pt x="6423955" y="767488"/>
                  <a:pt x="6424724" y="760530"/>
                </a:cubicBezTo>
                <a:cubicBezTo>
                  <a:pt x="6426287" y="736420"/>
                  <a:pt x="6427459" y="718207"/>
                  <a:pt x="6428240" y="705892"/>
                </a:cubicBezTo>
                <a:lnTo>
                  <a:pt x="6356617" y="705892"/>
                </a:lnTo>
                <a:lnTo>
                  <a:pt x="6345194" y="721072"/>
                </a:lnTo>
                <a:lnTo>
                  <a:pt x="6307987" y="697743"/>
                </a:lnTo>
                <a:lnTo>
                  <a:pt x="6315019" y="685502"/>
                </a:lnTo>
                <a:lnTo>
                  <a:pt x="6318497" y="632036"/>
                </a:lnTo>
                <a:cubicBezTo>
                  <a:pt x="6319279" y="624979"/>
                  <a:pt x="6319670" y="612979"/>
                  <a:pt x="6319670" y="596038"/>
                </a:cubicBezTo>
                <a:lnTo>
                  <a:pt x="6372337" y="606567"/>
                </a:lnTo>
                <a:lnTo>
                  <a:pt x="6360523" y="619980"/>
                </a:lnTo>
                <a:lnTo>
                  <a:pt x="6356003" y="692943"/>
                </a:lnTo>
                <a:lnTo>
                  <a:pt x="6387535" y="692943"/>
                </a:lnTo>
                <a:lnTo>
                  <a:pt x="6395553" y="588020"/>
                </a:lnTo>
                <a:lnTo>
                  <a:pt x="6309159" y="588020"/>
                </a:lnTo>
                <a:lnTo>
                  <a:pt x="6309159" y="575072"/>
                </a:lnTo>
                <a:lnTo>
                  <a:pt x="6390921" y="575072"/>
                </a:lnTo>
                <a:close/>
                <a:moveTo>
                  <a:pt x="6613791" y="203280"/>
                </a:moveTo>
                <a:cubicBezTo>
                  <a:pt x="6605618" y="203280"/>
                  <a:pt x="6599181" y="206300"/>
                  <a:pt x="6594481" y="212340"/>
                </a:cubicBezTo>
                <a:cubicBezTo>
                  <a:pt x="6590277" y="217239"/>
                  <a:pt x="6588175" y="223149"/>
                  <a:pt x="6588175" y="230069"/>
                </a:cubicBezTo>
                <a:cubicBezTo>
                  <a:pt x="6588175" y="238218"/>
                  <a:pt x="6591113" y="245231"/>
                  <a:pt x="6596993" y="251110"/>
                </a:cubicBezTo>
                <a:cubicBezTo>
                  <a:pt x="6601469" y="254942"/>
                  <a:pt x="6607069" y="256858"/>
                  <a:pt x="6613791" y="256858"/>
                </a:cubicBezTo>
                <a:cubicBezTo>
                  <a:pt x="6621779" y="256858"/>
                  <a:pt x="6628129" y="254167"/>
                  <a:pt x="6632841" y="248784"/>
                </a:cubicBezTo>
                <a:cubicBezTo>
                  <a:pt x="6637219" y="242955"/>
                  <a:pt x="6639409" y="236655"/>
                  <a:pt x="6639409" y="229883"/>
                </a:cubicBezTo>
                <a:cubicBezTo>
                  <a:pt x="6640189" y="221785"/>
                  <a:pt x="6637443" y="215335"/>
                  <a:pt x="6631167" y="210536"/>
                </a:cubicBezTo>
                <a:cubicBezTo>
                  <a:pt x="6626330" y="205699"/>
                  <a:pt x="6620538" y="203280"/>
                  <a:pt x="6613791" y="203280"/>
                </a:cubicBezTo>
                <a:close/>
                <a:moveTo>
                  <a:pt x="3305137" y="200806"/>
                </a:moveTo>
                <a:lnTo>
                  <a:pt x="3308560" y="206406"/>
                </a:lnTo>
                <a:cubicBezTo>
                  <a:pt x="3279328" y="227390"/>
                  <a:pt x="3245172" y="246304"/>
                  <a:pt x="3206092" y="263146"/>
                </a:cubicBezTo>
                <a:lnTo>
                  <a:pt x="3196121" y="279164"/>
                </a:lnTo>
                <a:lnTo>
                  <a:pt x="3174169" y="225344"/>
                </a:lnTo>
                <a:cubicBezTo>
                  <a:pt x="3177840" y="225344"/>
                  <a:pt x="3181945" y="224966"/>
                  <a:pt x="3186485" y="224209"/>
                </a:cubicBezTo>
                <a:cubicBezTo>
                  <a:pt x="3196667" y="222659"/>
                  <a:pt x="3204660" y="221524"/>
                  <a:pt x="3210464" y="220805"/>
                </a:cubicBezTo>
                <a:cubicBezTo>
                  <a:pt x="3240044" y="216141"/>
                  <a:pt x="3271602" y="209475"/>
                  <a:pt x="3305137" y="200806"/>
                </a:cubicBezTo>
                <a:close/>
                <a:moveTo>
                  <a:pt x="3970548" y="189142"/>
                </a:moveTo>
                <a:cubicBezTo>
                  <a:pt x="4026793" y="202883"/>
                  <a:pt x="4054512" y="219769"/>
                  <a:pt x="4053706" y="239799"/>
                </a:cubicBezTo>
                <a:cubicBezTo>
                  <a:pt x="4051944" y="256492"/>
                  <a:pt x="4043102" y="265720"/>
                  <a:pt x="4027177" y="267481"/>
                </a:cubicBezTo>
                <a:cubicBezTo>
                  <a:pt x="4019996" y="267481"/>
                  <a:pt x="4014825" y="264325"/>
                  <a:pt x="4011662" y="258012"/>
                </a:cubicBezTo>
                <a:cubicBezTo>
                  <a:pt x="4001864" y="237635"/>
                  <a:pt x="3987055" y="216365"/>
                  <a:pt x="3967237" y="194202"/>
                </a:cubicBezTo>
                <a:close/>
                <a:moveTo>
                  <a:pt x="2325048" y="188025"/>
                </a:moveTo>
                <a:cubicBezTo>
                  <a:pt x="2347770" y="186425"/>
                  <a:pt x="2359130" y="197712"/>
                  <a:pt x="2359130" y="221884"/>
                </a:cubicBezTo>
                <a:cubicBezTo>
                  <a:pt x="2359130" y="249901"/>
                  <a:pt x="2341165" y="271716"/>
                  <a:pt x="2305236" y="287331"/>
                </a:cubicBezTo>
                <a:lnTo>
                  <a:pt x="2300622" y="280094"/>
                </a:lnTo>
                <a:cubicBezTo>
                  <a:pt x="2316299" y="267890"/>
                  <a:pt x="2326028" y="255519"/>
                  <a:pt x="2329811" y="242980"/>
                </a:cubicBezTo>
                <a:cubicBezTo>
                  <a:pt x="2305688" y="246093"/>
                  <a:pt x="2293627" y="237083"/>
                  <a:pt x="2293627" y="215949"/>
                </a:cubicBezTo>
                <a:cubicBezTo>
                  <a:pt x="2294471" y="198214"/>
                  <a:pt x="2304944" y="188906"/>
                  <a:pt x="2325048" y="188025"/>
                </a:cubicBezTo>
                <a:close/>
                <a:moveTo>
                  <a:pt x="6615243" y="186816"/>
                </a:moveTo>
                <a:cubicBezTo>
                  <a:pt x="6627992" y="185253"/>
                  <a:pt x="6638757" y="190097"/>
                  <a:pt x="6647538" y="201345"/>
                </a:cubicBezTo>
                <a:cubicBezTo>
                  <a:pt x="6654657" y="209246"/>
                  <a:pt x="6658217" y="218820"/>
                  <a:pt x="6658217" y="230069"/>
                </a:cubicBezTo>
                <a:cubicBezTo>
                  <a:pt x="6658217" y="242744"/>
                  <a:pt x="6653715" y="253584"/>
                  <a:pt x="6644711" y="262588"/>
                </a:cubicBezTo>
                <a:cubicBezTo>
                  <a:pt x="6635905" y="270526"/>
                  <a:pt x="6625598" y="274494"/>
                  <a:pt x="6613791" y="274494"/>
                </a:cubicBezTo>
                <a:cubicBezTo>
                  <a:pt x="6601017" y="274494"/>
                  <a:pt x="6590009" y="269447"/>
                  <a:pt x="6580770" y="259351"/>
                </a:cubicBezTo>
                <a:cubicBezTo>
                  <a:pt x="6573167" y="250880"/>
                  <a:pt x="6569366" y="240729"/>
                  <a:pt x="6569366" y="228897"/>
                </a:cubicBezTo>
                <a:cubicBezTo>
                  <a:pt x="6569366" y="216743"/>
                  <a:pt x="6574414" y="206040"/>
                  <a:pt x="6584509" y="196788"/>
                </a:cubicBezTo>
                <a:cubicBezTo>
                  <a:pt x="6592013" y="190140"/>
                  <a:pt x="6602257" y="186816"/>
                  <a:pt x="6615243" y="186816"/>
                </a:cubicBezTo>
                <a:close/>
                <a:moveTo>
                  <a:pt x="6026441" y="165348"/>
                </a:moveTo>
                <a:cubicBezTo>
                  <a:pt x="6042911" y="179027"/>
                  <a:pt x="6059760" y="189880"/>
                  <a:pt x="6076987" y="197904"/>
                </a:cubicBezTo>
                <a:cubicBezTo>
                  <a:pt x="6088657" y="187833"/>
                  <a:pt x="6099391" y="176981"/>
                  <a:pt x="6109189" y="165348"/>
                </a:cubicBezTo>
                <a:close/>
                <a:moveTo>
                  <a:pt x="3677785" y="152939"/>
                </a:moveTo>
                <a:lnTo>
                  <a:pt x="3733986" y="164771"/>
                </a:lnTo>
                <a:lnTo>
                  <a:pt x="3722303" y="176863"/>
                </a:lnTo>
                <a:lnTo>
                  <a:pt x="3722303" y="197383"/>
                </a:lnTo>
                <a:cubicBezTo>
                  <a:pt x="3722303" y="204378"/>
                  <a:pt x="3722303" y="215218"/>
                  <a:pt x="3722303" y="229902"/>
                </a:cubicBezTo>
                <a:cubicBezTo>
                  <a:pt x="3723084" y="245529"/>
                  <a:pt x="3723475" y="257634"/>
                  <a:pt x="3723475" y="266216"/>
                </a:cubicBezTo>
                <a:cubicBezTo>
                  <a:pt x="3724256" y="272628"/>
                  <a:pt x="3720964" y="276932"/>
                  <a:pt x="3713597" y="279127"/>
                </a:cubicBezTo>
                <a:cubicBezTo>
                  <a:pt x="3699148" y="280702"/>
                  <a:pt x="3686826" y="281000"/>
                  <a:pt x="3676631" y="280020"/>
                </a:cubicBezTo>
                <a:cubicBezTo>
                  <a:pt x="3679013" y="268510"/>
                  <a:pt x="3681394" y="263122"/>
                  <a:pt x="3683775" y="263853"/>
                </a:cubicBezTo>
                <a:cubicBezTo>
                  <a:pt x="3680563" y="230429"/>
                  <a:pt x="3678957" y="208272"/>
                  <a:pt x="3678957" y="197383"/>
                </a:cubicBezTo>
                <a:lnTo>
                  <a:pt x="3678957" y="190369"/>
                </a:lnTo>
                <a:cubicBezTo>
                  <a:pt x="3678957" y="188038"/>
                  <a:pt x="3678957" y="183089"/>
                  <a:pt x="3678957" y="175524"/>
                </a:cubicBezTo>
                <a:cubicBezTo>
                  <a:pt x="3678175" y="166259"/>
                  <a:pt x="3677785" y="158731"/>
                  <a:pt x="3677785" y="152939"/>
                </a:cubicBezTo>
                <a:close/>
                <a:moveTo>
                  <a:pt x="4527947" y="146298"/>
                </a:moveTo>
                <a:cubicBezTo>
                  <a:pt x="4542321" y="164095"/>
                  <a:pt x="4556869" y="178835"/>
                  <a:pt x="4571591" y="190518"/>
                </a:cubicBezTo>
                <a:cubicBezTo>
                  <a:pt x="4582256" y="177545"/>
                  <a:pt x="4592172" y="162805"/>
                  <a:pt x="4601338" y="146298"/>
                </a:cubicBezTo>
                <a:close/>
                <a:moveTo>
                  <a:pt x="5507385" y="140345"/>
                </a:moveTo>
                <a:cubicBezTo>
                  <a:pt x="5516525" y="156083"/>
                  <a:pt x="5526602" y="170042"/>
                  <a:pt x="5537615" y="182221"/>
                </a:cubicBezTo>
                <a:cubicBezTo>
                  <a:pt x="5549509" y="169161"/>
                  <a:pt x="5559226" y="156759"/>
                  <a:pt x="5566767" y="145014"/>
                </a:cubicBezTo>
                <a:cubicBezTo>
                  <a:pt x="5560801" y="146564"/>
                  <a:pt x="5552243" y="147339"/>
                  <a:pt x="5541094" y="147339"/>
                </a:cubicBezTo>
                <a:lnTo>
                  <a:pt x="5541094" y="140345"/>
                </a:lnTo>
                <a:close/>
                <a:moveTo>
                  <a:pt x="5478456" y="140345"/>
                </a:moveTo>
                <a:lnTo>
                  <a:pt x="5478456" y="221921"/>
                </a:lnTo>
                <a:lnTo>
                  <a:pt x="5523849" y="215707"/>
                </a:lnTo>
                <a:cubicBezTo>
                  <a:pt x="5510689" y="196645"/>
                  <a:pt x="5501878" y="171524"/>
                  <a:pt x="5497413" y="140345"/>
                </a:cubicBezTo>
                <a:close/>
                <a:moveTo>
                  <a:pt x="3915947" y="132885"/>
                </a:moveTo>
                <a:lnTo>
                  <a:pt x="3973283" y="143302"/>
                </a:lnTo>
                <a:lnTo>
                  <a:pt x="3961600" y="156716"/>
                </a:lnTo>
                <a:lnTo>
                  <a:pt x="3961600" y="170259"/>
                </a:lnTo>
                <a:lnTo>
                  <a:pt x="3995551" y="170259"/>
                </a:lnTo>
                <a:lnTo>
                  <a:pt x="4014211" y="145721"/>
                </a:lnTo>
                <a:lnTo>
                  <a:pt x="4051381" y="169719"/>
                </a:lnTo>
                <a:cubicBezTo>
                  <a:pt x="4053786" y="170922"/>
                  <a:pt x="4054990" y="172671"/>
                  <a:pt x="4054990" y="174966"/>
                </a:cubicBezTo>
                <a:cubicBezTo>
                  <a:pt x="4054990" y="180460"/>
                  <a:pt x="4050686" y="183207"/>
                  <a:pt x="4042079" y="183207"/>
                </a:cubicBezTo>
                <a:lnTo>
                  <a:pt x="3961600" y="183207"/>
                </a:lnTo>
                <a:lnTo>
                  <a:pt x="3961600" y="197160"/>
                </a:lnTo>
                <a:cubicBezTo>
                  <a:pt x="3961600" y="204155"/>
                  <a:pt x="3961600" y="217524"/>
                  <a:pt x="3961600" y="237269"/>
                </a:cubicBezTo>
                <a:cubicBezTo>
                  <a:pt x="3963944" y="264889"/>
                  <a:pt x="3944882" y="279945"/>
                  <a:pt x="3904413" y="282438"/>
                </a:cubicBezTo>
                <a:cubicBezTo>
                  <a:pt x="3903606" y="262470"/>
                  <a:pt x="3892661" y="249752"/>
                  <a:pt x="3871578" y="244282"/>
                </a:cubicBezTo>
                <a:lnTo>
                  <a:pt x="3871578" y="238597"/>
                </a:lnTo>
                <a:lnTo>
                  <a:pt x="3857769" y="249226"/>
                </a:lnTo>
                <a:cubicBezTo>
                  <a:pt x="3842864" y="258482"/>
                  <a:pt x="3826160" y="266904"/>
                  <a:pt x="3807656" y="274494"/>
                </a:cubicBezTo>
                <a:lnTo>
                  <a:pt x="3803805" y="270234"/>
                </a:lnTo>
                <a:cubicBezTo>
                  <a:pt x="3833496" y="237480"/>
                  <a:pt x="3853427" y="208502"/>
                  <a:pt x="3863597" y="183300"/>
                </a:cubicBezTo>
                <a:lnTo>
                  <a:pt x="3912505" y="208210"/>
                </a:lnTo>
                <a:lnTo>
                  <a:pt x="3897083" y="218963"/>
                </a:lnTo>
                <a:lnTo>
                  <a:pt x="3875004" y="235959"/>
                </a:lnTo>
                <a:lnTo>
                  <a:pt x="3906422" y="239129"/>
                </a:lnTo>
                <a:cubicBezTo>
                  <a:pt x="3913541" y="239129"/>
                  <a:pt x="3917100" y="235644"/>
                  <a:pt x="3917100" y="228674"/>
                </a:cubicBezTo>
                <a:lnTo>
                  <a:pt x="3917100" y="183207"/>
                </a:lnTo>
                <a:lnTo>
                  <a:pt x="3822557" y="183207"/>
                </a:lnTo>
                <a:lnTo>
                  <a:pt x="3822557" y="170259"/>
                </a:lnTo>
                <a:lnTo>
                  <a:pt x="3917100" y="170259"/>
                </a:lnTo>
                <a:cubicBezTo>
                  <a:pt x="3917100" y="166625"/>
                  <a:pt x="3916716" y="160101"/>
                  <a:pt x="3915947" y="150688"/>
                </a:cubicBezTo>
                <a:cubicBezTo>
                  <a:pt x="3915947" y="143532"/>
                  <a:pt x="3915947" y="137597"/>
                  <a:pt x="3915947" y="132885"/>
                </a:cubicBezTo>
                <a:close/>
                <a:moveTo>
                  <a:pt x="3102043" y="129145"/>
                </a:moveTo>
                <a:lnTo>
                  <a:pt x="3141408" y="157832"/>
                </a:lnTo>
                <a:cubicBezTo>
                  <a:pt x="3143802" y="159022"/>
                  <a:pt x="3144999" y="160765"/>
                  <a:pt x="3144999" y="163059"/>
                </a:cubicBezTo>
                <a:cubicBezTo>
                  <a:pt x="3144999" y="168554"/>
                  <a:pt x="3140695" y="171301"/>
                  <a:pt x="3132088" y="171301"/>
                </a:cubicBezTo>
                <a:lnTo>
                  <a:pt x="3016857" y="171301"/>
                </a:lnTo>
                <a:cubicBezTo>
                  <a:pt x="2991830" y="196341"/>
                  <a:pt x="2968395" y="214969"/>
                  <a:pt x="2946555" y="227186"/>
                </a:cubicBezTo>
                <a:lnTo>
                  <a:pt x="3060818" y="227316"/>
                </a:lnTo>
                <a:cubicBezTo>
                  <a:pt x="3051801" y="209891"/>
                  <a:pt x="3042072" y="194791"/>
                  <a:pt x="3031629" y="182016"/>
                </a:cubicBezTo>
                <a:lnTo>
                  <a:pt x="3035312" y="176993"/>
                </a:lnTo>
                <a:cubicBezTo>
                  <a:pt x="3089697" y="200335"/>
                  <a:pt x="3117298" y="223769"/>
                  <a:pt x="3118117" y="247296"/>
                </a:cubicBezTo>
                <a:cubicBezTo>
                  <a:pt x="3116368" y="266458"/>
                  <a:pt x="3107345" y="276901"/>
                  <a:pt x="3091048" y="278624"/>
                </a:cubicBezTo>
                <a:cubicBezTo>
                  <a:pt x="3083433" y="279455"/>
                  <a:pt x="3077319" y="274470"/>
                  <a:pt x="3072705" y="263667"/>
                </a:cubicBezTo>
                <a:cubicBezTo>
                  <a:pt x="3069568" y="255792"/>
                  <a:pt x="3067124" y="248350"/>
                  <a:pt x="3065375" y="241343"/>
                </a:cubicBezTo>
                <a:cubicBezTo>
                  <a:pt x="3019946" y="254576"/>
                  <a:pt x="2975992" y="264597"/>
                  <a:pt x="2933514" y="271406"/>
                </a:cubicBezTo>
                <a:lnTo>
                  <a:pt x="2922352" y="285694"/>
                </a:lnTo>
                <a:lnTo>
                  <a:pt x="2900883" y="228376"/>
                </a:lnTo>
                <a:cubicBezTo>
                  <a:pt x="2916436" y="228376"/>
                  <a:pt x="2925471" y="226175"/>
                  <a:pt x="2927988" y="221772"/>
                </a:cubicBezTo>
                <a:cubicBezTo>
                  <a:pt x="2938828" y="207075"/>
                  <a:pt x="2948471" y="190252"/>
                  <a:pt x="2956917" y="171301"/>
                </a:cubicBezTo>
                <a:lnTo>
                  <a:pt x="2877536" y="171301"/>
                </a:lnTo>
                <a:lnTo>
                  <a:pt x="2877536" y="158353"/>
                </a:lnTo>
                <a:lnTo>
                  <a:pt x="3079719" y="158353"/>
                </a:lnTo>
                <a:close/>
                <a:moveTo>
                  <a:pt x="1801806" y="109388"/>
                </a:moveTo>
                <a:lnTo>
                  <a:pt x="1801806" y="177403"/>
                </a:lnTo>
                <a:lnTo>
                  <a:pt x="1838250" y="177403"/>
                </a:lnTo>
                <a:lnTo>
                  <a:pt x="1838250" y="109388"/>
                </a:lnTo>
                <a:close/>
                <a:moveTo>
                  <a:pt x="477850" y="109053"/>
                </a:moveTo>
                <a:cubicBezTo>
                  <a:pt x="477850" y="112514"/>
                  <a:pt x="478240" y="119267"/>
                  <a:pt x="479022" y="129313"/>
                </a:cubicBezTo>
                <a:cubicBezTo>
                  <a:pt x="479022" y="133666"/>
                  <a:pt x="479022" y="136618"/>
                  <a:pt x="479022" y="138168"/>
                </a:cubicBezTo>
                <a:cubicBezTo>
                  <a:pt x="479022" y="145671"/>
                  <a:pt x="475785" y="149956"/>
                  <a:pt x="469310" y="151023"/>
                </a:cubicBezTo>
                <a:lnTo>
                  <a:pt x="439809" y="152991"/>
                </a:lnTo>
                <a:lnTo>
                  <a:pt x="488417" y="162352"/>
                </a:lnTo>
                <a:lnTo>
                  <a:pt x="475561" y="175747"/>
                </a:lnTo>
                <a:cubicBezTo>
                  <a:pt x="475561" y="175673"/>
                  <a:pt x="475177" y="176814"/>
                  <a:pt x="474408" y="179170"/>
                </a:cubicBezTo>
                <a:cubicBezTo>
                  <a:pt x="474408" y="181762"/>
                  <a:pt x="474018" y="182761"/>
                  <a:pt x="473236" y="182165"/>
                </a:cubicBezTo>
                <a:lnTo>
                  <a:pt x="542144" y="182165"/>
                </a:lnTo>
                <a:lnTo>
                  <a:pt x="557467" y="160583"/>
                </a:lnTo>
                <a:lnTo>
                  <a:pt x="554068" y="161590"/>
                </a:lnTo>
                <a:cubicBezTo>
                  <a:pt x="548859" y="161590"/>
                  <a:pt x="543656" y="158991"/>
                  <a:pt x="538460" y="153795"/>
                </a:cubicBezTo>
                <a:cubicBezTo>
                  <a:pt x="523007" y="136022"/>
                  <a:pt x="502803" y="121108"/>
                  <a:pt x="477850" y="109053"/>
                </a:cubicBezTo>
                <a:close/>
                <a:moveTo>
                  <a:pt x="5478456" y="90338"/>
                </a:moveTo>
                <a:lnTo>
                  <a:pt x="5478456" y="126206"/>
                </a:lnTo>
                <a:lnTo>
                  <a:pt x="5541094" y="126206"/>
                </a:lnTo>
                <a:lnTo>
                  <a:pt x="5541094" y="90338"/>
                </a:lnTo>
                <a:close/>
                <a:moveTo>
                  <a:pt x="789812" y="73670"/>
                </a:moveTo>
                <a:lnTo>
                  <a:pt x="789812" y="77130"/>
                </a:lnTo>
                <a:cubicBezTo>
                  <a:pt x="789812" y="98325"/>
                  <a:pt x="788646" y="116272"/>
                  <a:pt x="786314" y="130968"/>
                </a:cubicBezTo>
                <a:lnTo>
                  <a:pt x="817884" y="130968"/>
                </a:lnTo>
                <a:lnTo>
                  <a:pt x="817884" y="73670"/>
                </a:lnTo>
                <a:close/>
                <a:moveTo>
                  <a:pt x="3613547" y="57001"/>
                </a:moveTo>
                <a:cubicBezTo>
                  <a:pt x="3629211" y="69887"/>
                  <a:pt x="3644497" y="79958"/>
                  <a:pt x="3659404" y="87213"/>
                </a:cubicBezTo>
                <a:cubicBezTo>
                  <a:pt x="3666337" y="81099"/>
                  <a:pt x="3674740" y="71028"/>
                  <a:pt x="3684612" y="57001"/>
                </a:cubicBezTo>
                <a:close/>
                <a:moveTo>
                  <a:pt x="3902273" y="52238"/>
                </a:moveTo>
                <a:cubicBezTo>
                  <a:pt x="3902311" y="52201"/>
                  <a:pt x="3901548" y="53348"/>
                  <a:pt x="3899985" y="55680"/>
                </a:cubicBezTo>
                <a:cubicBezTo>
                  <a:pt x="3897765" y="57925"/>
                  <a:pt x="3896488" y="58967"/>
                  <a:pt x="3896153" y="58805"/>
                </a:cubicBezTo>
                <a:cubicBezTo>
                  <a:pt x="3909212" y="67946"/>
                  <a:pt x="3922570" y="75443"/>
                  <a:pt x="3936225" y="81297"/>
                </a:cubicBezTo>
                <a:cubicBezTo>
                  <a:pt x="3948664" y="71214"/>
                  <a:pt x="3959001" y="61528"/>
                  <a:pt x="3967237" y="52238"/>
                </a:cubicBezTo>
                <a:close/>
                <a:moveTo>
                  <a:pt x="2649438" y="45634"/>
                </a:moveTo>
                <a:lnTo>
                  <a:pt x="2694998" y="75325"/>
                </a:lnTo>
                <a:lnTo>
                  <a:pt x="2679966" y="86841"/>
                </a:lnTo>
                <a:cubicBezTo>
                  <a:pt x="2674212" y="96434"/>
                  <a:pt x="2668404" y="105306"/>
                  <a:pt x="2662544" y="113458"/>
                </a:cubicBezTo>
                <a:lnTo>
                  <a:pt x="2645897" y="134378"/>
                </a:lnTo>
                <a:lnTo>
                  <a:pt x="2684171" y="149572"/>
                </a:lnTo>
                <a:cubicBezTo>
                  <a:pt x="2692511" y="155686"/>
                  <a:pt x="2696071" y="162706"/>
                  <a:pt x="2694849" y="170631"/>
                </a:cubicBezTo>
                <a:cubicBezTo>
                  <a:pt x="2693137" y="185204"/>
                  <a:pt x="2685144" y="193389"/>
                  <a:pt x="2670869" y="195188"/>
                </a:cubicBezTo>
                <a:cubicBezTo>
                  <a:pt x="2661567" y="195188"/>
                  <a:pt x="2656011" y="190190"/>
                  <a:pt x="2654200" y="180193"/>
                </a:cubicBezTo>
                <a:cubicBezTo>
                  <a:pt x="2651100" y="165447"/>
                  <a:pt x="2647968" y="152933"/>
                  <a:pt x="2644806" y="142651"/>
                </a:cubicBezTo>
                <a:lnTo>
                  <a:pt x="2644806" y="263983"/>
                </a:lnTo>
                <a:cubicBezTo>
                  <a:pt x="2644806" y="273074"/>
                  <a:pt x="2641060" y="278159"/>
                  <a:pt x="2633569" y="279238"/>
                </a:cubicBezTo>
                <a:cubicBezTo>
                  <a:pt x="2622680" y="280789"/>
                  <a:pt x="2611983" y="281564"/>
                  <a:pt x="2601478" y="281564"/>
                </a:cubicBezTo>
                <a:cubicBezTo>
                  <a:pt x="2603028" y="243389"/>
                  <a:pt x="2603803" y="210294"/>
                  <a:pt x="2603803" y="182277"/>
                </a:cubicBezTo>
                <a:lnTo>
                  <a:pt x="2603803" y="168343"/>
                </a:lnTo>
                <a:cubicBezTo>
                  <a:pt x="2594936" y="175797"/>
                  <a:pt x="2581510" y="183964"/>
                  <a:pt x="2563527" y="192844"/>
                </a:cubicBezTo>
                <a:lnTo>
                  <a:pt x="2559453" y="188621"/>
                </a:lnTo>
                <a:cubicBezTo>
                  <a:pt x="2596238" y="147941"/>
                  <a:pt x="2621917" y="111608"/>
                  <a:pt x="2636490" y="79623"/>
                </a:cubicBezTo>
                <a:lnTo>
                  <a:pt x="2567620" y="79623"/>
                </a:lnTo>
                <a:lnTo>
                  <a:pt x="2567620" y="66675"/>
                </a:lnTo>
                <a:lnTo>
                  <a:pt x="2634350" y="66675"/>
                </a:lnTo>
                <a:close/>
                <a:moveTo>
                  <a:pt x="5478456" y="41523"/>
                </a:moveTo>
                <a:lnTo>
                  <a:pt x="5478456" y="77390"/>
                </a:lnTo>
                <a:lnTo>
                  <a:pt x="5541094" y="77390"/>
                </a:lnTo>
                <a:lnTo>
                  <a:pt x="5541094" y="41523"/>
                </a:lnTo>
                <a:close/>
                <a:moveTo>
                  <a:pt x="1347248" y="19924"/>
                </a:moveTo>
                <a:cubicBezTo>
                  <a:pt x="1398544" y="22367"/>
                  <a:pt x="1425419" y="43687"/>
                  <a:pt x="1427875" y="83883"/>
                </a:cubicBezTo>
                <a:cubicBezTo>
                  <a:pt x="1427875" y="120805"/>
                  <a:pt x="1401378" y="148096"/>
                  <a:pt x="1348382" y="165757"/>
                </a:cubicBezTo>
                <a:cubicBezTo>
                  <a:pt x="1318977" y="175567"/>
                  <a:pt x="1297613" y="193482"/>
                  <a:pt x="1284293" y="219502"/>
                </a:cubicBezTo>
                <a:lnTo>
                  <a:pt x="1395300" y="219502"/>
                </a:lnTo>
                <a:cubicBezTo>
                  <a:pt x="1404974" y="220271"/>
                  <a:pt x="1413768" y="207813"/>
                  <a:pt x="1421680" y="182128"/>
                </a:cubicBezTo>
                <a:lnTo>
                  <a:pt x="1431391" y="185532"/>
                </a:lnTo>
                <a:lnTo>
                  <a:pt x="1419187" y="265156"/>
                </a:lnTo>
                <a:lnTo>
                  <a:pt x="1266639" y="265156"/>
                </a:lnTo>
                <a:cubicBezTo>
                  <a:pt x="1268226" y="216997"/>
                  <a:pt x="1291189" y="178209"/>
                  <a:pt x="1335527" y="148791"/>
                </a:cubicBezTo>
                <a:cubicBezTo>
                  <a:pt x="1361982" y="131526"/>
                  <a:pt x="1375209" y="108867"/>
                  <a:pt x="1375209" y="80813"/>
                </a:cubicBezTo>
                <a:cubicBezTo>
                  <a:pt x="1373758" y="48728"/>
                  <a:pt x="1358993" y="31960"/>
                  <a:pt x="1330914" y="30509"/>
                </a:cubicBezTo>
                <a:cubicBezTo>
                  <a:pt x="1318573" y="31254"/>
                  <a:pt x="1306146" y="35104"/>
                  <a:pt x="1293632" y="42062"/>
                </a:cubicBezTo>
                <a:cubicBezTo>
                  <a:pt x="1312124" y="42062"/>
                  <a:pt x="1322232" y="50632"/>
                  <a:pt x="1323956" y="67772"/>
                </a:cubicBezTo>
                <a:cubicBezTo>
                  <a:pt x="1323051" y="85619"/>
                  <a:pt x="1313681" y="94989"/>
                  <a:pt x="1295846" y="95882"/>
                </a:cubicBezTo>
                <a:cubicBezTo>
                  <a:pt x="1279599" y="94977"/>
                  <a:pt x="1271035" y="85935"/>
                  <a:pt x="1270155" y="68758"/>
                </a:cubicBezTo>
                <a:cubicBezTo>
                  <a:pt x="1275016" y="38645"/>
                  <a:pt x="1300714" y="22367"/>
                  <a:pt x="1347248" y="19924"/>
                </a:cubicBezTo>
                <a:close/>
                <a:moveTo>
                  <a:pt x="1564685" y="18696"/>
                </a:moveTo>
                <a:lnTo>
                  <a:pt x="1564685" y="226032"/>
                </a:lnTo>
                <a:cubicBezTo>
                  <a:pt x="1563123" y="246571"/>
                  <a:pt x="1573628" y="256065"/>
                  <a:pt x="1596200" y="254514"/>
                </a:cubicBezTo>
                <a:lnTo>
                  <a:pt x="1596200" y="265156"/>
                </a:lnTo>
                <a:lnTo>
                  <a:pt x="1481658" y="265156"/>
                </a:lnTo>
                <a:lnTo>
                  <a:pt x="1481658" y="254514"/>
                </a:lnTo>
                <a:cubicBezTo>
                  <a:pt x="1505011" y="256065"/>
                  <a:pt x="1515907" y="247222"/>
                  <a:pt x="1514344" y="227986"/>
                </a:cubicBezTo>
                <a:lnTo>
                  <a:pt x="1514344" y="72311"/>
                </a:lnTo>
                <a:cubicBezTo>
                  <a:pt x="1515907" y="52232"/>
                  <a:pt x="1506177" y="42968"/>
                  <a:pt x="1485155" y="44518"/>
                </a:cubicBezTo>
                <a:lnTo>
                  <a:pt x="1485155" y="36928"/>
                </a:lnTo>
                <a:close/>
                <a:moveTo>
                  <a:pt x="4577637" y="16371"/>
                </a:moveTo>
                <a:cubicBezTo>
                  <a:pt x="4621553" y="22113"/>
                  <a:pt x="4642712" y="33567"/>
                  <a:pt x="4641112" y="50731"/>
                </a:cubicBezTo>
                <a:cubicBezTo>
                  <a:pt x="4639338" y="65825"/>
                  <a:pt x="4631103" y="74234"/>
                  <a:pt x="4616407" y="75958"/>
                </a:cubicBezTo>
                <a:cubicBezTo>
                  <a:pt x="4605232" y="76789"/>
                  <a:pt x="4598696" y="72082"/>
                  <a:pt x="4596798" y="61838"/>
                </a:cubicBezTo>
                <a:cubicBezTo>
                  <a:pt x="4590808" y="43867"/>
                  <a:pt x="4583372" y="30472"/>
                  <a:pt x="4574493" y="21654"/>
                </a:cubicBezTo>
                <a:close/>
                <a:moveTo>
                  <a:pt x="3504828" y="12892"/>
                </a:moveTo>
                <a:lnTo>
                  <a:pt x="3509721" y="12892"/>
                </a:lnTo>
                <a:cubicBezTo>
                  <a:pt x="3548478" y="17828"/>
                  <a:pt x="3568284" y="29530"/>
                  <a:pt x="3569140" y="47997"/>
                </a:cubicBezTo>
                <a:cubicBezTo>
                  <a:pt x="3568235" y="64095"/>
                  <a:pt x="3560967" y="73056"/>
                  <a:pt x="3547337" y="74879"/>
                </a:cubicBezTo>
                <a:cubicBezTo>
                  <a:pt x="3537725" y="74879"/>
                  <a:pt x="3530984" y="70519"/>
                  <a:pt x="3527115" y="61800"/>
                </a:cubicBezTo>
                <a:cubicBezTo>
                  <a:pt x="3520281" y="42837"/>
                  <a:pt x="3512852" y="26534"/>
                  <a:pt x="3504828" y="12892"/>
                </a:cubicBezTo>
                <a:close/>
                <a:moveTo>
                  <a:pt x="1056215" y="11701"/>
                </a:moveTo>
                <a:lnTo>
                  <a:pt x="1090203" y="15794"/>
                </a:lnTo>
                <a:lnTo>
                  <a:pt x="1079711" y="30286"/>
                </a:lnTo>
                <a:cubicBezTo>
                  <a:pt x="1108224" y="132109"/>
                  <a:pt x="1161144" y="197079"/>
                  <a:pt x="1238473" y="225195"/>
                </a:cubicBezTo>
                <a:lnTo>
                  <a:pt x="1238473" y="230051"/>
                </a:lnTo>
                <a:cubicBezTo>
                  <a:pt x="1220502" y="238224"/>
                  <a:pt x="1202791" y="254204"/>
                  <a:pt x="1185341" y="277992"/>
                </a:cubicBezTo>
                <a:cubicBezTo>
                  <a:pt x="1139292" y="240500"/>
                  <a:pt x="1108087" y="194971"/>
                  <a:pt x="1091728" y="141405"/>
                </a:cubicBezTo>
                <a:cubicBezTo>
                  <a:pt x="1063612" y="199956"/>
                  <a:pt x="1015380" y="246651"/>
                  <a:pt x="947030" y="281489"/>
                </a:cubicBezTo>
                <a:lnTo>
                  <a:pt x="942975" y="277229"/>
                </a:lnTo>
                <a:cubicBezTo>
                  <a:pt x="1006884" y="210232"/>
                  <a:pt x="1049691" y="141994"/>
                  <a:pt x="1071395" y="72516"/>
                </a:cubicBezTo>
                <a:cubicBezTo>
                  <a:pt x="1069088" y="64368"/>
                  <a:pt x="1067538" y="55227"/>
                  <a:pt x="1066744" y="45095"/>
                </a:cubicBezTo>
                <a:cubicBezTo>
                  <a:pt x="1064512" y="34664"/>
                  <a:pt x="1061002" y="23533"/>
                  <a:pt x="1056215" y="11701"/>
                </a:cubicBezTo>
                <a:close/>
                <a:moveTo>
                  <a:pt x="1756134" y="11199"/>
                </a:moveTo>
                <a:lnTo>
                  <a:pt x="1814642" y="20296"/>
                </a:lnTo>
                <a:lnTo>
                  <a:pt x="1801806" y="35067"/>
                </a:lnTo>
                <a:lnTo>
                  <a:pt x="1801806" y="96440"/>
                </a:lnTo>
                <a:lnTo>
                  <a:pt x="1838250" y="96440"/>
                </a:lnTo>
                <a:lnTo>
                  <a:pt x="1838250" y="50955"/>
                </a:lnTo>
                <a:cubicBezTo>
                  <a:pt x="1838250" y="49392"/>
                  <a:pt x="1838250" y="44425"/>
                  <a:pt x="1838250" y="36053"/>
                </a:cubicBezTo>
                <a:cubicBezTo>
                  <a:pt x="1837469" y="24296"/>
                  <a:pt x="1837078" y="16011"/>
                  <a:pt x="1837078" y="11199"/>
                </a:cubicBezTo>
                <a:lnTo>
                  <a:pt x="1894433" y="21673"/>
                </a:lnTo>
                <a:lnTo>
                  <a:pt x="1881596" y="35142"/>
                </a:lnTo>
                <a:lnTo>
                  <a:pt x="1881596" y="90680"/>
                </a:lnTo>
                <a:lnTo>
                  <a:pt x="1898172" y="69558"/>
                </a:lnTo>
                <a:lnTo>
                  <a:pt x="1935751" y="96329"/>
                </a:lnTo>
                <a:cubicBezTo>
                  <a:pt x="1937004" y="97581"/>
                  <a:pt x="1937630" y="99187"/>
                  <a:pt x="1937630" y="101147"/>
                </a:cubicBezTo>
                <a:cubicBezTo>
                  <a:pt x="1937630" y="105562"/>
                  <a:pt x="1933891" y="108309"/>
                  <a:pt x="1926412" y="109388"/>
                </a:cubicBezTo>
                <a:lnTo>
                  <a:pt x="1881596" y="109388"/>
                </a:lnTo>
                <a:lnTo>
                  <a:pt x="1881596" y="125759"/>
                </a:lnTo>
                <a:cubicBezTo>
                  <a:pt x="1881596" y="127322"/>
                  <a:pt x="1881596" y="138453"/>
                  <a:pt x="1881596" y="159153"/>
                </a:cubicBezTo>
                <a:cubicBezTo>
                  <a:pt x="1882353" y="182990"/>
                  <a:pt x="1882744" y="196509"/>
                  <a:pt x="1882768" y="199708"/>
                </a:cubicBezTo>
                <a:cubicBezTo>
                  <a:pt x="1883537" y="207088"/>
                  <a:pt x="1880827" y="211323"/>
                  <a:pt x="1874639" y="212415"/>
                </a:cubicBezTo>
                <a:cubicBezTo>
                  <a:pt x="1861629" y="214052"/>
                  <a:pt x="1849499" y="214870"/>
                  <a:pt x="1838250" y="214870"/>
                </a:cubicBezTo>
                <a:lnTo>
                  <a:pt x="1838250" y="190351"/>
                </a:lnTo>
                <a:lnTo>
                  <a:pt x="1801806" y="190351"/>
                </a:lnTo>
                <a:lnTo>
                  <a:pt x="1801806" y="204285"/>
                </a:lnTo>
                <a:cubicBezTo>
                  <a:pt x="1801806" y="211007"/>
                  <a:pt x="1798451" y="214920"/>
                  <a:pt x="1791741" y="216024"/>
                </a:cubicBezTo>
                <a:cubicBezTo>
                  <a:pt x="1781497" y="218368"/>
                  <a:pt x="1770019" y="219062"/>
                  <a:pt x="1757307" y="218107"/>
                </a:cubicBezTo>
                <a:cubicBezTo>
                  <a:pt x="1757307" y="190177"/>
                  <a:pt x="1757307" y="163307"/>
                  <a:pt x="1757307" y="137498"/>
                </a:cubicBezTo>
                <a:lnTo>
                  <a:pt x="1757307" y="109388"/>
                </a:lnTo>
                <a:lnTo>
                  <a:pt x="1727987" y="109388"/>
                </a:lnTo>
                <a:lnTo>
                  <a:pt x="1727987" y="252412"/>
                </a:lnTo>
                <a:lnTo>
                  <a:pt x="1858807" y="252412"/>
                </a:lnTo>
                <a:lnTo>
                  <a:pt x="1881094" y="223205"/>
                </a:lnTo>
                <a:lnTo>
                  <a:pt x="1922208" y="252300"/>
                </a:lnTo>
                <a:cubicBezTo>
                  <a:pt x="1924242" y="254334"/>
                  <a:pt x="1925259" y="255941"/>
                  <a:pt x="1925259" y="257119"/>
                </a:cubicBezTo>
                <a:cubicBezTo>
                  <a:pt x="1925259" y="262613"/>
                  <a:pt x="1920955" y="265360"/>
                  <a:pt x="1912348" y="265360"/>
                </a:cubicBezTo>
                <a:lnTo>
                  <a:pt x="1729717" y="265360"/>
                </a:lnTo>
                <a:lnTo>
                  <a:pt x="1714816" y="284038"/>
                </a:lnTo>
                <a:lnTo>
                  <a:pt x="1671786" y="258347"/>
                </a:lnTo>
                <a:lnTo>
                  <a:pt x="1682297" y="242496"/>
                </a:lnTo>
                <a:lnTo>
                  <a:pt x="1682297" y="109388"/>
                </a:lnTo>
                <a:lnTo>
                  <a:pt x="1643769" y="109388"/>
                </a:lnTo>
                <a:lnTo>
                  <a:pt x="1643769" y="96440"/>
                </a:lnTo>
                <a:lnTo>
                  <a:pt x="1682297" y="96440"/>
                </a:lnTo>
                <a:lnTo>
                  <a:pt x="1682297" y="89483"/>
                </a:lnTo>
                <a:cubicBezTo>
                  <a:pt x="1682297" y="61652"/>
                  <a:pt x="1681906" y="40611"/>
                  <a:pt x="1681125" y="26361"/>
                </a:cubicBezTo>
                <a:lnTo>
                  <a:pt x="1740823" y="35477"/>
                </a:lnTo>
                <a:lnTo>
                  <a:pt x="1727987" y="50229"/>
                </a:lnTo>
                <a:lnTo>
                  <a:pt x="1727987" y="96440"/>
                </a:lnTo>
                <a:lnTo>
                  <a:pt x="1757307" y="96440"/>
                </a:lnTo>
                <a:lnTo>
                  <a:pt x="1757307" y="50955"/>
                </a:lnTo>
                <a:cubicBezTo>
                  <a:pt x="1757307" y="33356"/>
                  <a:pt x="1756916" y="20104"/>
                  <a:pt x="1756134" y="11199"/>
                </a:cubicBezTo>
                <a:close/>
                <a:moveTo>
                  <a:pt x="2179494" y="9934"/>
                </a:moveTo>
                <a:lnTo>
                  <a:pt x="2225464" y="34156"/>
                </a:lnTo>
                <a:lnTo>
                  <a:pt x="2214972" y="48555"/>
                </a:lnTo>
                <a:lnTo>
                  <a:pt x="2214972" y="73949"/>
                </a:lnTo>
                <a:cubicBezTo>
                  <a:pt x="2214972" y="103069"/>
                  <a:pt x="2215337" y="123508"/>
                  <a:pt x="2216069" y="135266"/>
                </a:cubicBezTo>
                <a:cubicBezTo>
                  <a:pt x="2216888" y="141269"/>
                  <a:pt x="2213979" y="144853"/>
                  <a:pt x="2207344" y="146019"/>
                </a:cubicBezTo>
                <a:cubicBezTo>
                  <a:pt x="2197993" y="148363"/>
                  <a:pt x="2186086" y="149535"/>
                  <a:pt x="2171625" y="149535"/>
                </a:cubicBezTo>
                <a:lnTo>
                  <a:pt x="2171625" y="132010"/>
                </a:lnTo>
                <a:lnTo>
                  <a:pt x="2120893" y="132010"/>
                </a:lnTo>
                <a:lnTo>
                  <a:pt x="2120893" y="219168"/>
                </a:lnTo>
                <a:cubicBezTo>
                  <a:pt x="2120112" y="226349"/>
                  <a:pt x="2123200" y="229945"/>
                  <a:pt x="2130158" y="229958"/>
                </a:cubicBezTo>
                <a:lnTo>
                  <a:pt x="2175681" y="229958"/>
                </a:lnTo>
                <a:cubicBezTo>
                  <a:pt x="2184797" y="229958"/>
                  <a:pt x="2191388" y="225666"/>
                  <a:pt x="2195456" y="217084"/>
                </a:cubicBezTo>
                <a:lnTo>
                  <a:pt x="2217929" y="161069"/>
                </a:lnTo>
                <a:lnTo>
                  <a:pt x="2225929" y="164659"/>
                </a:lnTo>
                <a:lnTo>
                  <a:pt x="2224794" y="209122"/>
                </a:lnTo>
                <a:cubicBezTo>
                  <a:pt x="2224794" y="219341"/>
                  <a:pt x="2226679" y="225710"/>
                  <a:pt x="2230449" y="228228"/>
                </a:cubicBezTo>
                <a:cubicBezTo>
                  <a:pt x="2237568" y="231787"/>
                  <a:pt x="2241128" y="237157"/>
                  <a:pt x="2241128" y="244338"/>
                </a:cubicBezTo>
                <a:cubicBezTo>
                  <a:pt x="2240185" y="262074"/>
                  <a:pt x="2224596" y="270941"/>
                  <a:pt x="2194359" y="270941"/>
                </a:cubicBezTo>
                <a:lnTo>
                  <a:pt x="2115108" y="270941"/>
                </a:lnTo>
                <a:cubicBezTo>
                  <a:pt x="2089298" y="271710"/>
                  <a:pt x="2076394" y="259233"/>
                  <a:pt x="2076394" y="233511"/>
                </a:cubicBezTo>
                <a:lnTo>
                  <a:pt x="2076394" y="209160"/>
                </a:lnTo>
                <a:lnTo>
                  <a:pt x="2035113" y="236976"/>
                </a:lnTo>
                <a:cubicBezTo>
                  <a:pt x="2020131" y="245617"/>
                  <a:pt x="2003964" y="253603"/>
                  <a:pt x="1986613" y="260933"/>
                </a:cubicBezTo>
                <a:lnTo>
                  <a:pt x="1975302" y="274494"/>
                </a:lnTo>
                <a:lnTo>
                  <a:pt x="1953797" y="223019"/>
                </a:lnTo>
                <a:cubicBezTo>
                  <a:pt x="1957344" y="223019"/>
                  <a:pt x="1960674" y="222628"/>
                  <a:pt x="1963787" y="221847"/>
                </a:cubicBezTo>
                <a:cubicBezTo>
                  <a:pt x="1968586" y="221847"/>
                  <a:pt x="1977919" y="220693"/>
                  <a:pt x="1991785" y="218386"/>
                </a:cubicBezTo>
                <a:cubicBezTo>
                  <a:pt x="2028211" y="212185"/>
                  <a:pt x="2055607" y="206716"/>
                  <a:pt x="2073975" y="201978"/>
                </a:cubicBezTo>
                <a:lnTo>
                  <a:pt x="2076394" y="208771"/>
                </a:lnTo>
                <a:lnTo>
                  <a:pt x="2076394" y="161125"/>
                </a:lnTo>
                <a:cubicBezTo>
                  <a:pt x="2076394" y="141827"/>
                  <a:pt x="2076003" y="123905"/>
                  <a:pt x="2075222" y="107360"/>
                </a:cubicBezTo>
                <a:lnTo>
                  <a:pt x="2119889" y="119062"/>
                </a:lnTo>
                <a:lnTo>
                  <a:pt x="2171625" y="119062"/>
                </a:lnTo>
                <a:lnTo>
                  <a:pt x="2171625" y="45095"/>
                </a:lnTo>
                <a:lnTo>
                  <a:pt x="2070069" y="45095"/>
                </a:lnTo>
                <a:lnTo>
                  <a:pt x="2070069" y="32146"/>
                </a:lnTo>
                <a:lnTo>
                  <a:pt x="2165839" y="32146"/>
                </a:lnTo>
                <a:close/>
                <a:moveTo>
                  <a:pt x="105072" y="9357"/>
                </a:moveTo>
                <a:lnTo>
                  <a:pt x="171747" y="20947"/>
                </a:lnTo>
                <a:lnTo>
                  <a:pt x="156567" y="36760"/>
                </a:lnTo>
                <a:lnTo>
                  <a:pt x="156567" y="37560"/>
                </a:lnTo>
                <a:cubicBezTo>
                  <a:pt x="174290" y="126175"/>
                  <a:pt x="219428" y="190289"/>
                  <a:pt x="291982" y="229902"/>
                </a:cubicBezTo>
                <a:lnTo>
                  <a:pt x="289061" y="234497"/>
                </a:lnTo>
                <a:cubicBezTo>
                  <a:pt x="270718" y="239086"/>
                  <a:pt x="254086" y="253975"/>
                  <a:pt x="239167" y="279164"/>
                </a:cubicBezTo>
                <a:cubicBezTo>
                  <a:pt x="197839" y="244980"/>
                  <a:pt x="170680" y="195731"/>
                  <a:pt x="157690" y="131416"/>
                </a:cubicBezTo>
                <a:lnTo>
                  <a:pt x="152382" y="98039"/>
                </a:lnTo>
                <a:lnTo>
                  <a:pt x="152251" y="99749"/>
                </a:lnTo>
                <a:cubicBezTo>
                  <a:pt x="139608" y="191750"/>
                  <a:pt x="90123" y="252330"/>
                  <a:pt x="3795" y="281489"/>
                </a:cubicBezTo>
                <a:lnTo>
                  <a:pt x="0" y="277043"/>
                </a:lnTo>
                <a:cubicBezTo>
                  <a:pt x="72380" y="216433"/>
                  <a:pt x="107795" y="143569"/>
                  <a:pt x="106244" y="58452"/>
                </a:cubicBezTo>
                <a:cubicBezTo>
                  <a:pt x="106244" y="45343"/>
                  <a:pt x="105854" y="28978"/>
                  <a:pt x="105072" y="9357"/>
                </a:cubicBezTo>
                <a:close/>
                <a:moveTo>
                  <a:pt x="6373415" y="8185"/>
                </a:moveTo>
                <a:lnTo>
                  <a:pt x="6434249" y="17282"/>
                </a:lnTo>
                <a:lnTo>
                  <a:pt x="6421413" y="32053"/>
                </a:lnTo>
                <a:lnTo>
                  <a:pt x="6421413" y="119099"/>
                </a:lnTo>
                <a:cubicBezTo>
                  <a:pt x="6446427" y="91244"/>
                  <a:pt x="6464262" y="67896"/>
                  <a:pt x="6474916" y="49057"/>
                </a:cubicBezTo>
                <a:lnTo>
                  <a:pt x="6522969" y="88329"/>
                </a:lnTo>
                <a:lnTo>
                  <a:pt x="6503715" y="94338"/>
                </a:lnTo>
                <a:cubicBezTo>
                  <a:pt x="6475115" y="120631"/>
                  <a:pt x="6447681" y="140909"/>
                  <a:pt x="6421413" y="155172"/>
                </a:cubicBezTo>
                <a:lnTo>
                  <a:pt x="6421413" y="219279"/>
                </a:lnTo>
                <a:cubicBezTo>
                  <a:pt x="6420631" y="225642"/>
                  <a:pt x="6423329" y="228829"/>
                  <a:pt x="6429505" y="228841"/>
                </a:cubicBezTo>
                <a:lnTo>
                  <a:pt x="6467865" y="228841"/>
                </a:lnTo>
                <a:cubicBezTo>
                  <a:pt x="6475245" y="228829"/>
                  <a:pt x="6479579" y="225598"/>
                  <a:pt x="6480869" y="219149"/>
                </a:cubicBezTo>
                <a:lnTo>
                  <a:pt x="6501389" y="159971"/>
                </a:lnTo>
                <a:lnTo>
                  <a:pt x="6509909" y="159971"/>
                </a:lnTo>
                <a:lnTo>
                  <a:pt x="6513630" y="210740"/>
                </a:lnTo>
                <a:cubicBezTo>
                  <a:pt x="6513630" y="218479"/>
                  <a:pt x="6515143" y="223558"/>
                  <a:pt x="6518169" y="225977"/>
                </a:cubicBezTo>
                <a:cubicBezTo>
                  <a:pt x="6526045" y="230429"/>
                  <a:pt x="6529555" y="235632"/>
                  <a:pt x="6528699" y="241585"/>
                </a:cubicBezTo>
                <a:cubicBezTo>
                  <a:pt x="6526987" y="261143"/>
                  <a:pt x="6510269" y="271332"/>
                  <a:pt x="6478544" y="272150"/>
                </a:cubicBezTo>
                <a:lnTo>
                  <a:pt x="6411999" y="272150"/>
                </a:lnTo>
                <a:cubicBezTo>
                  <a:pt x="6387045" y="272150"/>
                  <a:pt x="6374569" y="260064"/>
                  <a:pt x="6374569" y="235892"/>
                </a:cubicBezTo>
                <a:lnTo>
                  <a:pt x="6374569" y="177607"/>
                </a:lnTo>
                <a:cubicBezTo>
                  <a:pt x="6364077" y="184329"/>
                  <a:pt x="6349795" y="190940"/>
                  <a:pt x="6331725" y="197439"/>
                </a:cubicBezTo>
                <a:lnTo>
                  <a:pt x="6327874" y="192788"/>
                </a:lnTo>
                <a:cubicBezTo>
                  <a:pt x="6335576" y="186984"/>
                  <a:pt x="6346143" y="178556"/>
                  <a:pt x="6359575" y="167506"/>
                </a:cubicBezTo>
                <a:cubicBezTo>
                  <a:pt x="6366557" y="162061"/>
                  <a:pt x="6371555" y="158129"/>
                  <a:pt x="6374569" y="155711"/>
                </a:cubicBezTo>
                <a:lnTo>
                  <a:pt x="6374569" y="77130"/>
                </a:lnTo>
                <a:cubicBezTo>
                  <a:pt x="6374569" y="60870"/>
                  <a:pt x="6374184" y="37889"/>
                  <a:pt x="6373415" y="8185"/>
                </a:cubicBezTo>
                <a:close/>
                <a:moveTo>
                  <a:pt x="643831" y="8185"/>
                </a:moveTo>
                <a:cubicBezTo>
                  <a:pt x="689843" y="13927"/>
                  <a:pt x="712440" y="27254"/>
                  <a:pt x="711621" y="48164"/>
                </a:cubicBezTo>
                <a:cubicBezTo>
                  <a:pt x="710728" y="64994"/>
                  <a:pt x="701507" y="74283"/>
                  <a:pt x="683958" y="76032"/>
                </a:cubicBezTo>
                <a:cubicBezTo>
                  <a:pt x="674036" y="76032"/>
                  <a:pt x="667717" y="70581"/>
                  <a:pt x="665001" y="59680"/>
                </a:cubicBezTo>
                <a:cubicBezTo>
                  <a:pt x="661169" y="41299"/>
                  <a:pt x="654112" y="26169"/>
                  <a:pt x="643831" y="14287"/>
                </a:cubicBezTo>
                <a:close/>
                <a:moveTo>
                  <a:pt x="5229392" y="7571"/>
                </a:moveTo>
                <a:lnTo>
                  <a:pt x="5283454" y="52666"/>
                </a:lnTo>
                <a:lnTo>
                  <a:pt x="5260200" y="60033"/>
                </a:lnTo>
                <a:cubicBezTo>
                  <a:pt x="5232964" y="76379"/>
                  <a:pt x="5205697" y="88497"/>
                  <a:pt x="5178400" y="96384"/>
                </a:cubicBezTo>
                <a:lnTo>
                  <a:pt x="5193581" y="98952"/>
                </a:lnTo>
                <a:lnTo>
                  <a:pt x="5179572" y="113221"/>
                </a:lnTo>
                <a:lnTo>
                  <a:pt x="5179572" y="165255"/>
                </a:lnTo>
                <a:cubicBezTo>
                  <a:pt x="5179572" y="168368"/>
                  <a:pt x="5179572" y="175871"/>
                  <a:pt x="5179572" y="187765"/>
                </a:cubicBezTo>
                <a:cubicBezTo>
                  <a:pt x="5180341" y="209605"/>
                  <a:pt x="5180726" y="227235"/>
                  <a:pt x="5180726" y="240655"/>
                </a:cubicBezTo>
                <a:cubicBezTo>
                  <a:pt x="5182288" y="265745"/>
                  <a:pt x="5158904" y="279933"/>
                  <a:pt x="5110572" y="283220"/>
                </a:cubicBezTo>
                <a:cubicBezTo>
                  <a:pt x="5110572" y="259419"/>
                  <a:pt x="5093841" y="243625"/>
                  <a:pt x="5060379" y="235836"/>
                </a:cubicBezTo>
                <a:lnTo>
                  <a:pt x="5060379" y="228209"/>
                </a:lnTo>
                <a:lnTo>
                  <a:pt x="5119036" y="231781"/>
                </a:lnTo>
                <a:cubicBezTo>
                  <a:pt x="5127395" y="231744"/>
                  <a:pt x="5131575" y="227855"/>
                  <a:pt x="5131575" y="220116"/>
                </a:cubicBezTo>
                <a:lnTo>
                  <a:pt x="5131575" y="154744"/>
                </a:lnTo>
                <a:cubicBezTo>
                  <a:pt x="5131575" y="132283"/>
                  <a:pt x="5131190" y="109301"/>
                  <a:pt x="5130422" y="85799"/>
                </a:cubicBezTo>
                <a:lnTo>
                  <a:pt x="5166085" y="91641"/>
                </a:lnTo>
                <a:lnTo>
                  <a:pt x="5209784" y="43904"/>
                </a:lnTo>
                <a:lnTo>
                  <a:pt x="5027693" y="43904"/>
                </a:lnTo>
                <a:lnTo>
                  <a:pt x="5027693" y="29765"/>
                </a:lnTo>
                <a:lnTo>
                  <a:pt x="5205710" y="29765"/>
                </a:lnTo>
                <a:close/>
                <a:moveTo>
                  <a:pt x="5548815" y="6343"/>
                </a:moveTo>
                <a:lnTo>
                  <a:pt x="5596123" y="30602"/>
                </a:lnTo>
                <a:lnTo>
                  <a:pt x="5584440" y="45188"/>
                </a:lnTo>
                <a:lnTo>
                  <a:pt x="5584440" y="92794"/>
                </a:lnTo>
                <a:cubicBezTo>
                  <a:pt x="5584440" y="110207"/>
                  <a:pt x="5584831" y="123186"/>
                  <a:pt x="5585612" y="131731"/>
                </a:cubicBezTo>
                <a:cubicBezTo>
                  <a:pt x="5585612" y="135576"/>
                  <a:pt x="5584446" y="138218"/>
                  <a:pt x="5582115" y="139656"/>
                </a:cubicBezTo>
                <a:lnTo>
                  <a:pt x="5615955" y="166073"/>
                </a:lnTo>
                <a:lnTo>
                  <a:pt x="5597369" y="170892"/>
                </a:lnTo>
                <a:cubicBezTo>
                  <a:pt x="5583541" y="179350"/>
                  <a:pt x="5566413" y="186568"/>
                  <a:pt x="5545987" y="192546"/>
                </a:cubicBezTo>
                <a:cubicBezTo>
                  <a:pt x="5565979" y="208012"/>
                  <a:pt x="5589692" y="219478"/>
                  <a:pt x="5617127" y="226944"/>
                </a:cubicBezTo>
                <a:lnTo>
                  <a:pt x="5615006" y="233250"/>
                </a:lnTo>
                <a:cubicBezTo>
                  <a:pt x="5604228" y="238658"/>
                  <a:pt x="5594201" y="252176"/>
                  <a:pt x="5584924" y="273806"/>
                </a:cubicBezTo>
                <a:cubicBezTo>
                  <a:pt x="5560343" y="259990"/>
                  <a:pt x="5541633" y="244034"/>
                  <a:pt x="5528797" y="225939"/>
                </a:cubicBezTo>
                <a:cubicBezTo>
                  <a:pt x="5507241" y="242732"/>
                  <a:pt x="5483473" y="258396"/>
                  <a:pt x="5457490" y="272932"/>
                </a:cubicBezTo>
                <a:lnTo>
                  <a:pt x="5446551" y="286643"/>
                </a:lnTo>
                <a:lnTo>
                  <a:pt x="5418776" y="236785"/>
                </a:lnTo>
                <a:cubicBezTo>
                  <a:pt x="5428896" y="231824"/>
                  <a:pt x="5433957" y="225077"/>
                  <a:pt x="5433957" y="216545"/>
                </a:cubicBezTo>
                <a:lnTo>
                  <a:pt x="5433957" y="88321"/>
                </a:lnTo>
                <a:lnTo>
                  <a:pt x="5420748" y="96403"/>
                </a:lnTo>
                <a:cubicBezTo>
                  <a:pt x="5411322" y="108173"/>
                  <a:pt x="5402442" y="117741"/>
                  <a:pt x="5394108" y="125108"/>
                </a:cubicBezTo>
                <a:lnTo>
                  <a:pt x="5412786" y="129908"/>
                </a:lnTo>
                <a:lnTo>
                  <a:pt x="5402275" y="141758"/>
                </a:lnTo>
                <a:lnTo>
                  <a:pt x="5402275" y="264151"/>
                </a:lnTo>
                <a:cubicBezTo>
                  <a:pt x="5403056" y="273118"/>
                  <a:pt x="5398883" y="278122"/>
                  <a:pt x="5389755" y="279164"/>
                </a:cubicBezTo>
                <a:cubicBezTo>
                  <a:pt x="5377328" y="280714"/>
                  <a:pt x="5366661" y="281489"/>
                  <a:pt x="5357757" y="281489"/>
                </a:cubicBezTo>
                <a:cubicBezTo>
                  <a:pt x="5358538" y="253435"/>
                  <a:pt x="5358929" y="218783"/>
                  <a:pt x="5358929" y="177533"/>
                </a:cubicBezTo>
                <a:lnTo>
                  <a:pt x="5358929" y="153088"/>
                </a:lnTo>
                <a:cubicBezTo>
                  <a:pt x="5350842" y="162104"/>
                  <a:pt x="5339754" y="170278"/>
                  <a:pt x="5325666" y="177607"/>
                </a:cubicBezTo>
                <a:lnTo>
                  <a:pt x="5321573" y="173496"/>
                </a:lnTo>
                <a:cubicBezTo>
                  <a:pt x="5355121" y="131378"/>
                  <a:pt x="5376912" y="94177"/>
                  <a:pt x="5386946" y="61894"/>
                </a:cubicBezTo>
                <a:lnTo>
                  <a:pt x="5433948" y="85875"/>
                </a:lnTo>
                <a:lnTo>
                  <a:pt x="5433664" y="48206"/>
                </a:lnTo>
                <a:cubicBezTo>
                  <a:pt x="5433468" y="36328"/>
                  <a:pt x="5433175" y="25486"/>
                  <a:pt x="5432785" y="15682"/>
                </a:cubicBezTo>
                <a:lnTo>
                  <a:pt x="5481117" y="27384"/>
                </a:lnTo>
                <a:lnTo>
                  <a:pt x="5537597" y="27384"/>
                </a:lnTo>
                <a:close/>
                <a:moveTo>
                  <a:pt x="4829175" y="6269"/>
                </a:moveTo>
                <a:lnTo>
                  <a:pt x="4892352" y="16650"/>
                </a:lnTo>
                <a:lnTo>
                  <a:pt x="4878344" y="31365"/>
                </a:lnTo>
                <a:lnTo>
                  <a:pt x="4878344" y="83343"/>
                </a:lnTo>
                <a:lnTo>
                  <a:pt x="4915793" y="83343"/>
                </a:lnTo>
                <a:lnTo>
                  <a:pt x="4938043" y="54136"/>
                </a:lnTo>
                <a:lnTo>
                  <a:pt x="4978487" y="82729"/>
                </a:lnTo>
                <a:cubicBezTo>
                  <a:pt x="4980992" y="83982"/>
                  <a:pt x="4982245" y="85756"/>
                  <a:pt x="4982245" y="88050"/>
                </a:cubicBezTo>
                <a:cubicBezTo>
                  <a:pt x="4982245" y="92502"/>
                  <a:pt x="4978090" y="95250"/>
                  <a:pt x="4969780" y="96291"/>
                </a:cubicBezTo>
                <a:lnTo>
                  <a:pt x="4878344" y="96291"/>
                </a:lnTo>
                <a:lnTo>
                  <a:pt x="4878344" y="159543"/>
                </a:lnTo>
                <a:lnTo>
                  <a:pt x="4909951" y="159543"/>
                </a:lnTo>
                <a:lnTo>
                  <a:pt x="4932257" y="130336"/>
                </a:lnTo>
                <a:lnTo>
                  <a:pt x="4971678" y="159022"/>
                </a:lnTo>
                <a:cubicBezTo>
                  <a:pt x="4974046" y="160213"/>
                  <a:pt x="4975231" y="161956"/>
                  <a:pt x="4975231" y="164250"/>
                </a:cubicBezTo>
                <a:cubicBezTo>
                  <a:pt x="4975231" y="168703"/>
                  <a:pt x="4971076" y="171450"/>
                  <a:pt x="4962767" y="172491"/>
                </a:cubicBezTo>
                <a:lnTo>
                  <a:pt x="4878344" y="172491"/>
                </a:lnTo>
                <a:lnTo>
                  <a:pt x="4878344" y="254793"/>
                </a:lnTo>
                <a:lnTo>
                  <a:pt x="4925206" y="254793"/>
                </a:lnTo>
                <a:lnTo>
                  <a:pt x="4948628" y="224414"/>
                </a:lnTo>
                <a:lnTo>
                  <a:pt x="4990858" y="254663"/>
                </a:lnTo>
                <a:cubicBezTo>
                  <a:pt x="4992892" y="256722"/>
                  <a:pt x="4993909" y="258334"/>
                  <a:pt x="4993909" y="259500"/>
                </a:cubicBezTo>
                <a:cubicBezTo>
                  <a:pt x="4993909" y="264994"/>
                  <a:pt x="4989605" y="267741"/>
                  <a:pt x="4980998" y="267741"/>
                </a:cubicBezTo>
                <a:lnTo>
                  <a:pt x="4711266" y="267741"/>
                </a:lnTo>
                <a:lnTo>
                  <a:pt x="4711266" y="254793"/>
                </a:lnTo>
                <a:lnTo>
                  <a:pt x="4830347" y="254793"/>
                </a:lnTo>
                <a:lnTo>
                  <a:pt x="4830347" y="172491"/>
                </a:lnTo>
                <a:lnTo>
                  <a:pt x="4743952" y="172491"/>
                </a:lnTo>
                <a:lnTo>
                  <a:pt x="4743952" y="159543"/>
                </a:lnTo>
                <a:lnTo>
                  <a:pt x="4830347" y="159543"/>
                </a:lnTo>
                <a:lnTo>
                  <a:pt x="4830347" y="96291"/>
                </a:lnTo>
                <a:lnTo>
                  <a:pt x="4787094" y="96291"/>
                </a:lnTo>
                <a:cubicBezTo>
                  <a:pt x="4773563" y="123341"/>
                  <a:pt x="4752280" y="150583"/>
                  <a:pt x="4723247" y="178017"/>
                </a:cubicBezTo>
                <a:lnTo>
                  <a:pt x="4717107" y="178017"/>
                </a:lnTo>
                <a:cubicBezTo>
                  <a:pt x="4735785" y="134174"/>
                  <a:pt x="4747846" y="95981"/>
                  <a:pt x="4753291" y="63438"/>
                </a:cubicBezTo>
                <a:cubicBezTo>
                  <a:pt x="4754073" y="61069"/>
                  <a:pt x="4754854" y="57484"/>
                  <a:pt x="4755635" y="52685"/>
                </a:cubicBezTo>
                <a:cubicBezTo>
                  <a:pt x="4757185" y="42577"/>
                  <a:pt x="4758506" y="33722"/>
                  <a:pt x="4759598" y="26119"/>
                </a:cubicBezTo>
                <a:lnTo>
                  <a:pt x="4821138" y="46936"/>
                </a:lnTo>
                <a:lnTo>
                  <a:pt x="4805176" y="59029"/>
                </a:lnTo>
                <a:cubicBezTo>
                  <a:pt x="4800736" y="69409"/>
                  <a:pt x="4796327" y="77514"/>
                  <a:pt x="4791949" y="83343"/>
                </a:cubicBezTo>
                <a:lnTo>
                  <a:pt x="4830347" y="83343"/>
                </a:lnTo>
                <a:lnTo>
                  <a:pt x="4830347" y="77539"/>
                </a:lnTo>
                <a:cubicBezTo>
                  <a:pt x="4830347" y="68275"/>
                  <a:pt x="4829956" y="44518"/>
                  <a:pt x="4829175" y="6269"/>
                </a:cubicBezTo>
                <a:close/>
                <a:moveTo>
                  <a:pt x="4504451" y="6269"/>
                </a:moveTo>
                <a:lnTo>
                  <a:pt x="4568800" y="18045"/>
                </a:lnTo>
                <a:lnTo>
                  <a:pt x="4553192" y="31867"/>
                </a:lnTo>
                <a:cubicBezTo>
                  <a:pt x="4552621" y="34087"/>
                  <a:pt x="4551914" y="38180"/>
                  <a:pt x="4551071" y="44146"/>
                </a:cubicBezTo>
                <a:cubicBezTo>
                  <a:pt x="4548069" y="62985"/>
                  <a:pt x="4545416" y="76051"/>
                  <a:pt x="4543109" y="83343"/>
                </a:cubicBezTo>
                <a:lnTo>
                  <a:pt x="4627308" y="83343"/>
                </a:lnTo>
                <a:lnTo>
                  <a:pt x="4648367" y="56461"/>
                </a:lnTo>
                <a:lnTo>
                  <a:pt x="4685946" y="82004"/>
                </a:lnTo>
                <a:cubicBezTo>
                  <a:pt x="4688786" y="84856"/>
                  <a:pt x="4690207" y="86872"/>
                  <a:pt x="4690207" y="88050"/>
                </a:cubicBezTo>
                <a:cubicBezTo>
                  <a:pt x="4690207" y="92502"/>
                  <a:pt x="4686052" y="95250"/>
                  <a:pt x="4677742" y="96291"/>
                </a:cubicBezTo>
                <a:lnTo>
                  <a:pt x="4541174" y="96291"/>
                </a:lnTo>
                <a:cubicBezTo>
                  <a:pt x="4537689" y="110108"/>
                  <a:pt x="4533664" y="122460"/>
                  <a:pt x="4529100" y="133350"/>
                </a:cubicBezTo>
                <a:lnTo>
                  <a:pt x="4598063" y="133350"/>
                </a:lnTo>
                <a:lnTo>
                  <a:pt x="4614211" y="111230"/>
                </a:lnTo>
                <a:lnTo>
                  <a:pt x="4664515" y="140661"/>
                </a:lnTo>
                <a:lnTo>
                  <a:pt x="4647326" y="154539"/>
                </a:lnTo>
                <a:cubicBezTo>
                  <a:pt x="4634997" y="177682"/>
                  <a:pt x="4621274" y="196614"/>
                  <a:pt x="4606156" y="211336"/>
                </a:cubicBezTo>
                <a:cubicBezTo>
                  <a:pt x="4627972" y="221692"/>
                  <a:pt x="4656379" y="228494"/>
                  <a:pt x="4691379" y="231744"/>
                </a:cubicBezTo>
                <a:lnTo>
                  <a:pt x="4691379" y="238459"/>
                </a:lnTo>
                <a:cubicBezTo>
                  <a:pt x="4675330" y="245678"/>
                  <a:pt x="4663585" y="260095"/>
                  <a:pt x="4656144" y="281713"/>
                </a:cubicBezTo>
                <a:cubicBezTo>
                  <a:pt x="4616890" y="268231"/>
                  <a:pt x="4589239" y="254223"/>
                  <a:pt x="4573191" y="239687"/>
                </a:cubicBezTo>
                <a:cubicBezTo>
                  <a:pt x="4547083" y="258998"/>
                  <a:pt x="4504853" y="274563"/>
                  <a:pt x="4446501" y="286382"/>
                </a:cubicBezTo>
                <a:lnTo>
                  <a:pt x="4443747" y="279722"/>
                </a:lnTo>
                <a:cubicBezTo>
                  <a:pt x="4491880" y="256567"/>
                  <a:pt x="4526905" y="234695"/>
                  <a:pt x="4548820" y="214107"/>
                </a:cubicBezTo>
                <a:cubicBezTo>
                  <a:pt x="4537335" y="200353"/>
                  <a:pt x="4527810" y="178531"/>
                  <a:pt x="4520245" y="148642"/>
                </a:cubicBezTo>
                <a:cubicBezTo>
                  <a:pt x="4501493" y="197730"/>
                  <a:pt x="4463765" y="239365"/>
                  <a:pt x="4407061" y="273546"/>
                </a:cubicBezTo>
                <a:lnTo>
                  <a:pt x="4402894" y="269416"/>
                </a:lnTo>
                <a:cubicBezTo>
                  <a:pt x="4451201" y="209438"/>
                  <a:pt x="4481550" y="151730"/>
                  <a:pt x="4493940" y="96291"/>
                </a:cubicBezTo>
                <a:lnTo>
                  <a:pt x="4465272" y="96291"/>
                </a:lnTo>
                <a:lnTo>
                  <a:pt x="4450184" y="111472"/>
                </a:lnTo>
                <a:lnTo>
                  <a:pt x="4415730" y="87920"/>
                </a:lnTo>
                <a:lnTo>
                  <a:pt x="4426353" y="73372"/>
                </a:lnTo>
                <a:cubicBezTo>
                  <a:pt x="4431735" y="55711"/>
                  <a:pt x="4435320" y="38403"/>
                  <a:pt x="4437106" y="21449"/>
                </a:cubicBezTo>
                <a:lnTo>
                  <a:pt x="4489419" y="37393"/>
                </a:lnTo>
                <a:lnTo>
                  <a:pt x="4476155" y="48257"/>
                </a:lnTo>
                <a:cubicBezTo>
                  <a:pt x="4474728" y="54657"/>
                  <a:pt x="4472074" y="64027"/>
                  <a:pt x="4468192" y="76367"/>
                </a:cubicBezTo>
                <a:cubicBezTo>
                  <a:pt x="4466630" y="81043"/>
                  <a:pt x="4465532" y="83368"/>
                  <a:pt x="4464899" y="83343"/>
                </a:cubicBezTo>
                <a:lnTo>
                  <a:pt x="4496786" y="83343"/>
                </a:lnTo>
                <a:cubicBezTo>
                  <a:pt x="4498795" y="75319"/>
                  <a:pt x="4500575" y="64715"/>
                  <a:pt x="4502125" y="51531"/>
                </a:cubicBezTo>
                <a:cubicBezTo>
                  <a:pt x="4504456" y="35297"/>
                  <a:pt x="4505232" y="20209"/>
                  <a:pt x="4504451" y="6269"/>
                </a:cubicBezTo>
                <a:close/>
                <a:moveTo>
                  <a:pt x="4261247" y="6269"/>
                </a:moveTo>
                <a:lnTo>
                  <a:pt x="4320927" y="16650"/>
                </a:lnTo>
                <a:lnTo>
                  <a:pt x="4308072" y="31309"/>
                </a:lnTo>
                <a:lnTo>
                  <a:pt x="4308072" y="83343"/>
                </a:lnTo>
                <a:lnTo>
                  <a:pt x="4322248" y="83343"/>
                </a:lnTo>
                <a:lnTo>
                  <a:pt x="4342079" y="57633"/>
                </a:lnTo>
                <a:lnTo>
                  <a:pt x="4377705" y="81464"/>
                </a:lnTo>
                <a:cubicBezTo>
                  <a:pt x="4380322" y="82779"/>
                  <a:pt x="4381630" y="85123"/>
                  <a:pt x="4381630" y="88497"/>
                </a:cubicBezTo>
                <a:cubicBezTo>
                  <a:pt x="4380328" y="93693"/>
                  <a:pt x="4375633" y="96291"/>
                  <a:pt x="4367547" y="96291"/>
                </a:cubicBezTo>
                <a:lnTo>
                  <a:pt x="4308072" y="96291"/>
                </a:lnTo>
                <a:lnTo>
                  <a:pt x="4308072" y="163115"/>
                </a:lnTo>
                <a:lnTo>
                  <a:pt x="4326843" y="163115"/>
                </a:lnTo>
                <a:lnTo>
                  <a:pt x="4346749" y="136252"/>
                </a:lnTo>
                <a:lnTo>
                  <a:pt x="4383565" y="162408"/>
                </a:lnTo>
                <a:cubicBezTo>
                  <a:pt x="4386938" y="163525"/>
                  <a:pt x="4388625" y="165329"/>
                  <a:pt x="4388625" y="167822"/>
                </a:cubicBezTo>
                <a:cubicBezTo>
                  <a:pt x="4388625" y="172274"/>
                  <a:pt x="4384470" y="175021"/>
                  <a:pt x="4376161" y="176063"/>
                </a:cubicBezTo>
                <a:lnTo>
                  <a:pt x="4308072" y="176063"/>
                </a:lnTo>
                <a:cubicBezTo>
                  <a:pt x="4308072" y="215887"/>
                  <a:pt x="4308450" y="245814"/>
                  <a:pt x="4309207" y="265844"/>
                </a:cubicBezTo>
                <a:cubicBezTo>
                  <a:pt x="4309231" y="272256"/>
                  <a:pt x="4305920" y="276572"/>
                  <a:pt x="4299272" y="278792"/>
                </a:cubicBezTo>
                <a:cubicBezTo>
                  <a:pt x="4297722" y="278792"/>
                  <a:pt x="4295464" y="279164"/>
                  <a:pt x="4292501" y="279908"/>
                </a:cubicBezTo>
                <a:cubicBezTo>
                  <a:pt x="4279788" y="281496"/>
                  <a:pt x="4269370" y="282289"/>
                  <a:pt x="4261247" y="282289"/>
                </a:cubicBezTo>
                <a:cubicBezTo>
                  <a:pt x="4261247" y="269763"/>
                  <a:pt x="4261637" y="250285"/>
                  <a:pt x="4262419" y="223856"/>
                </a:cubicBezTo>
                <a:cubicBezTo>
                  <a:pt x="4262419" y="196471"/>
                  <a:pt x="4262803" y="180541"/>
                  <a:pt x="4263572" y="176063"/>
                </a:cubicBezTo>
                <a:lnTo>
                  <a:pt x="4178368" y="176063"/>
                </a:lnTo>
                <a:lnTo>
                  <a:pt x="4178368" y="163115"/>
                </a:lnTo>
                <a:lnTo>
                  <a:pt x="4263572" y="163115"/>
                </a:lnTo>
                <a:lnTo>
                  <a:pt x="4263572" y="96291"/>
                </a:lnTo>
                <a:lnTo>
                  <a:pt x="4233156" y="96291"/>
                </a:lnTo>
                <a:cubicBezTo>
                  <a:pt x="4224337" y="113940"/>
                  <a:pt x="4209225" y="133784"/>
                  <a:pt x="4187819" y="155823"/>
                </a:cubicBezTo>
                <a:lnTo>
                  <a:pt x="4183038" y="152214"/>
                </a:lnTo>
                <a:cubicBezTo>
                  <a:pt x="4194721" y="113841"/>
                  <a:pt x="4201728" y="83771"/>
                  <a:pt x="4204060" y="62005"/>
                </a:cubicBezTo>
                <a:cubicBezTo>
                  <a:pt x="4206379" y="52034"/>
                  <a:pt x="4207154" y="40847"/>
                  <a:pt x="4206385" y="28444"/>
                </a:cubicBezTo>
                <a:lnTo>
                  <a:pt x="4261377" y="45522"/>
                </a:lnTo>
                <a:lnTo>
                  <a:pt x="4249210" y="56405"/>
                </a:lnTo>
                <a:cubicBezTo>
                  <a:pt x="4246221" y="67580"/>
                  <a:pt x="4242494" y="76559"/>
                  <a:pt x="4238030" y="83343"/>
                </a:cubicBezTo>
                <a:lnTo>
                  <a:pt x="4263572" y="83343"/>
                </a:lnTo>
                <a:lnTo>
                  <a:pt x="4263572" y="61205"/>
                </a:lnTo>
                <a:cubicBezTo>
                  <a:pt x="4263572" y="59791"/>
                  <a:pt x="4263187" y="52840"/>
                  <a:pt x="4262419" y="40351"/>
                </a:cubicBezTo>
                <a:cubicBezTo>
                  <a:pt x="4261637" y="22404"/>
                  <a:pt x="4261247" y="11044"/>
                  <a:pt x="4261247" y="6269"/>
                </a:cubicBezTo>
                <a:close/>
                <a:moveTo>
                  <a:pt x="433331" y="6213"/>
                </a:moveTo>
                <a:lnTo>
                  <a:pt x="490686" y="16687"/>
                </a:lnTo>
                <a:lnTo>
                  <a:pt x="477850" y="30156"/>
                </a:lnTo>
                <a:lnTo>
                  <a:pt x="477850" y="79771"/>
                </a:lnTo>
                <a:lnTo>
                  <a:pt x="491468" y="79771"/>
                </a:lnTo>
                <a:cubicBezTo>
                  <a:pt x="499417" y="60970"/>
                  <a:pt x="504719" y="41510"/>
                  <a:pt x="507374" y="21394"/>
                </a:cubicBezTo>
                <a:lnTo>
                  <a:pt x="560728" y="45597"/>
                </a:lnTo>
                <a:lnTo>
                  <a:pt x="546087" y="52648"/>
                </a:lnTo>
                <a:cubicBezTo>
                  <a:pt x="533041" y="64169"/>
                  <a:pt x="518852" y="73211"/>
                  <a:pt x="503523" y="79771"/>
                </a:cubicBezTo>
                <a:lnTo>
                  <a:pt x="537418" y="79771"/>
                </a:lnTo>
                <a:lnTo>
                  <a:pt x="556152" y="54080"/>
                </a:lnTo>
                <a:lnTo>
                  <a:pt x="591275" y="78618"/>
                </a:lnTo>
                <a:cubicBezTo>
                  <a:pt x="594265" y="78618"/>
                  <a:pt x="595759" y="80243"/>
                  <a:pt x="595759" y="83492"/>
                </a:cubicBezTo>
                <a:cubicBezTo>
                  <a:pt x="594519" y="89644"/>
                  <a:pt x="590215" y="92720"/>
                  <a:pt x="582848" y="92720"/>
                </a:cubicBezTo>
                <a:lnTo>
                  <a:pt x="477850" y="92720"/>
                </a:lnTo>
                <a:lnTo>
                  <a:pt x="477850" y="100942"/>
                </a:lnTo>
                <a:cubicBezTo>
                  <a:pt x="543222" y="103274"/>
                  <a:pt x="575909" y="114665"/>
                  <a:pt x="575909" y="135117"/>
                </a:cubicBezTo>
                <a:cubicBezTo>
                  <a:pt x="575438" y="143036"/>
                  <a:pt x="573382" y="149201"/>
                  <a:pt x="569742" y="153613"/>
                </a:cubicBezTo>
                <a:lnTo>
                  <a:pt x="565756" y="156793"/>
                </a:lnTo>
                <a:lnTo>
                  <a:pt x="599461" y="181012"/>
                </a:lnTo>
                <a:cubicBezTo>
                  <a:pt x="601693" y="181012"/>
                  <a:pt x="602810" y="182940"/>
                  <a:pt x="602810" y="186798"/>
                </a:cubicBezTo>
                <a:cubicBezTo>
                  <a:pt x="603591" y="191250"/>
                  <a:pt x="599399" y="194022"/>
                  <a:pt x="590233" y="195113"/>
                </a:cubicBezTo>
                <a:lnTo>
                  <a:pt x="482575" y="195113"/>
                </a:lnTo>
                <a:cubicBezTo>
                  <a:pt x="507913" y="218455"/>
                  <a:pt x="547991" y="231316"/>
                  <a:pt x="602810" y="233697"/>
                </a:cubicBezTo>
                <a:lnTo>
                  <a:pt x="602810" y="240469"/>
                </a:lnTo>
                <a:cubicBezTo>
                  <a:pt x="591511" y="246124"/>
                  <a:pt x="582587" y="259798"/>
                  <a:pt x="576039" y="281489"/>
                </a:cubicBezTo>
                <a:cubicBezTo>
                  <a:pt x="521122" y="270265"/>
                  <a:pt x="486327" y="241473"/>
                  <a:pt x="471655" y="195113"/>
                </a:cubicBezTo>
                <a:lnTo>
                  <a:pt x="470129" y="195113"/>
                </a:lnTo>
                <a:cubicBezTo>
                  <a:pt x="457702" y="246347"/>
                  <a:pt x="406890" y="275139"/>
                  <a:pt x="317692" y="281489"/>
                </a:cubicBezTo>
                <a:lnTo>
                  <a:pt x="314325" y="276169"/>
                </a:lnTo>
                <a:cubicBezTo>
                  <a:pt x="367692" y="256015"/>
                  <a:pt x="402016" y="231037"/>
                  <a:pt x="417295" y="201234"/>
                </a:cubicBezTo>
                <a:cubicBezTo>
                  <a:pt x="419503" y="197588"/>
                  <a:pt x="420979" y="195547"/>
                  <a:pt x="421723" y="195113"/>
                </a:cubicBezTo>
                <a:lnTo>
                  <a:pt x="320167" y="195113"/>
                </a:lnTo>
                <a:lnTo>
                  <a:pt x="320167" y="182165"/>
                </a:lnTo>
                <a:lnTo>
                  <a:pt x="424550" y="182165"/>
                </a:lnTo>
                <a:cubicBezTo>
                  <a:pt x="426560" y="173484"/>
                  <a:pt x="427564" y="162973"/>
                  <a:pt x="427564" y="150632"/>
                </a:cubicBezTo>
                <a:lnTo>
                  <a:pt x="433445" y="151765"/>
                </a:lnTo>
                <a:lnTo>
                  <a:pt x="433844" y="145916"/>
                </a:lnTo>
                <a:cubicBezTo>
                  <a:pt x="434284" y="137507"/>
                  <a:pt x="434504" y="126392"/>
                  <a:pt x="434504" y="112569"/>
                </a:cubicBezTo>
                <a:cubicBezTo>
                  <a:pt x="408446" y="138800"/>
                  <a:pt x="369968" y="159035"/>
                  <a:pt x="319069" y="173273"/>
                </a:cubicBezTo>
                <a:lnTo>
                  <a:pt x="315422" y="168585"/>
                </a:lnTo>
                <a:cubicBezTo>
                  <a:pt x="355606" y="141920"/>
                  <a:pt x="386346" y="116631"/>
                  <a:pt x="407640" y="92720"/>
                </a:cubicBezTo>
                <a:lnTo>
                  <a:pt x="328259" y="92720"/>
                </a:lnTo>
                <a:lnTo>
                  <a:pt x="328259" y="79771"/>
                </a:lnTo>
                <a:lnTo>
                  <a:pt x="391142" y="79771"/>
                </a:lnTo>
                <a:lnTo>
                  <a:pt x="383674" y="77139"/>
                </a:lnTo>
                <a:cubicBezTo>
                  <a:pt x="380955" y="74764"/>
                  <a:pt x="378885" y="71201"/>
                  <a:pt x="377465" y="66451"/>
                </a:cubicBezTo>
                <a:cubicBezTo>
                  <a:pt x="374439" y="52065"/>
                  <a:pt x="369348" y="40109"/>
                  <a:pt x="362192" y="30584"/>
                </a:cubicBezTo>
                <a:lnTo>
                  <a:pt x="362192" y="24538"/>
                </a:lnTo>
                <a:cubicBezTo>
                  <a:pt x="401197" y="28680"/>
                  <a:pt x="420291" y="39284"/>
                  <a:pt x="419472" y="56350"/>
                </a:cubicBezTo>
                <a:cubicBezTo>
                  <a:pt x="418811" y="67865"/>
                  <a:pt x="413829" y="75310"/>
                  <a:pt x="404525" y="78684"/>
                </a:cubicBezTo>
                <a:lnTo>
                  <a:pt x="398735" y="79771"/>
                </a:lnTo>
                <a:lnTo>
                  <a:pt x="434504" y="79771"/>
                </a:lnTo>
                <a:lnTo>
                  <a:pt x="434504" y="59977"/>
                </a:lnTo>
                <a:cubicBezTo>
                  <a:pt x="434504" y="34553"/>
                  <a:pt x="434113" y="16631"/>
                  <a:pt x="433331" y="6213"/>
                </a:cubicBezTo>
                <a:close/>
                <a:moveTo>
                  <a:pt x="2728893" y="5543"/>
                </a:moveTo>
                <a:lnTo>
                  <a:pt x="2787401" y="15943"/>
                </a:lnTo>
                <a:lnTo>
                  <a:pt x="2774546" y="30584"/>
                </a:lnTo>
                <a:lnTo>
                  <a:pt x="2774546" y="105965"/>
                </a:lnTo>
                <a:lnTo>
                  <a:pt x="2778118" y="105965"/>
                </a:lnTo>
                <a:lnTo>
                  <a:pt x="2799289" y="77911"/>
                </a:lnTo>
                <a:lnTo>
                  <a:pt x="2835473" y="104793"/>
                </a:lnTo>
                <a:cubicBezTo>
                  <a:pt x="2838437" y="104793"/>
                  <a:pt x="2839919" y="106368"/>
                  <a:pt x="2839919" y="109519"/>
                </a:cubicBezTo>
                <a:cubicBezTo>
                  <a:pt x="2839919" y="115782"/>
                  <a:pt x="2836006" y="118913"/>
                  <a:pt x="2828180" y="118913"/>
                </a:cubicBezTo>
                <a:lnTo>
                  <a:pt x="2774546" y="118913"/>
                </a:lnTo>
                <a:lnTo>
                  <a:pt x="2774546" y="255984"/>
                </a:lnTo>
                <a:lnTo>
                  <a:pt x="2789820" y="255984"/>
                </a:lnTo>
                <a:lnTo>
                  <a:pt x="2812126" y="226776"/>
                </a:lnTo>
                <a:lnTo>
                  <a:pt x="2851993" y="255798"/>
                </a:lnTo>
                <a:cubicBezTo>
                  <a:pt x="2854064" y="257894"/>
                  <a:pt x="2855100" y="259488"/>
                  <a:pt x="2855100" y="260579"/>
                </a:cubicBezTo>
                <a:cubicBezTo>
                  <a:pt x="2855881" y="266148"/>
                  <a:pt x="2851578" y="268932"/>
                  <a:pt x="2842189" y="268932"/>
                </a:cubicBezTo>
                <a:lnTo>
                  <a:pt x="2656507" y="268932"/>
                </a:lnTo>
                <a:lnTo>
                  <a:pt x="2656507" y="255984"/>
                </a:lnTo>
                <a:lnTo>
                  <a:pt x="2730047" y="255984"/>
                </a:lnTo>
                <a:lnTo>
                  <a:pt x="2730047" y="118913"/>
                </a:lnTo>
                <a:lnTo>
                  <a:pt x="2672860" y="118913"/>
                </a:lnTo>
                <a:lnTo>
                  <a:pt x="2672860" y="105965"/>
                </a:lnTo>
                <a:lnTo>
                  <a:pt x="2730047" y="105965"/>
                </a:lnTo>
                <a:lnTo>
                  <a:pt x="2730047" y="73316"/>
                </a:lnTo>
                <a:cubicBezTo>
                  <a:pt x="2730047" y="43898"/>
                  <a:pt x="2729663" y="21307"/>
                  <a:pt x="2728893" y="5543"/>
                </a:cubicBezTo>
                <a:close/>
                <a:moveTo>
                  <a:pt x="5740189" y="5171"/>
                </a:moveTo>
                <a:lnTo>
                  <a:pt x="5805692" y="14175"/>
                </a:lnTo>
                <a:lnTo>
                  <a:pt x="5792855" y="30100"/>
                </a:lnTo>
                <a:lnTo>
                  <a:pt x="5792855" y="53113"/>
                </a:lnTo>
                <a:cubicBezTo>
                  <a:pt x="5792855" y="56995"/>
                  <a:pt x="5792855" y="62774"/>
                  <a:pt x="5792855" y="70451"/>
                </a:cubicBezTo>
                <a:cubicBezTo>
                  <a:pt x="5792074" y="78215"/>
                  <a:pt x="5791683" y="83703"/>
                  <a:pt x="5791683" y="86915"/>
                </a:cubicBezTo>
                <a:lnTo>
                  <a:pt x="5848982" y="86915"/>
                </a:lnTo>
                <a:lnTo>
                  <a:pt x="5872441" y="55364"/>
                </a:lnTo>
                <a:lnTo>
                  <a:pt x="5912718" y="85018"/>
                </a:lnTo>
                <a:cubicBezTo>
                  <a:pt x="5916079" y="87560"/>
                  <a:pt x="5917257" y="90258"/>
                  <a:pt x="5916253" y="93110"/>
                </a:cubicBezTo>
                <a:cubicBezTo>
                  <a:pt x="5915099" y="96620"/>
                  <a:pt x="5911081" y="98871"/>
                  <a:pt x="5904197" y="99863"/>
                </a:cubicBezTo>
                <a:lnTo>
                  <a:pt x="5798697" y="99863"/>
                </a:lnTo>
                <a:cubicBezTo>
                  <a:pt x="5824803" y="163425"/>
                  <a:pt x="5866047" y="206821"/>
                  <a:pt x="5922429" y="230051"/>
                </a:cubicBezTo>
                <a:lnTo>
                  <a:pt x="5919601" y="234813"/>
                </a:lnTo>
                <a:cubicBezTo>
                  <a:pt x="5901928" y="241734"/>
                  <a:pt x="5885197" y="256288"/>
                  <a:pt x="5869409" y="278476"/>
                </a:cubicBezTo>
                <a:cubicBezTo>
                  <a:pt x="5828844" y="247536"/>
                  <a:pt x="5803082" y="198086"/>
                  <a:pt x="5792125" y="130123"/>
                </a:cubicBezTo>
                <a:lnTo>
                  <a:pt x="5789429" y="108597"/>
                </a:lnTo>
                <a:lnTo>
                  <a:pt x="5786849" y="133206"/>
                </a:lnTo>
                <a:cubicBezTo>
                  <a:pt x="5773256" y="207576"/>
                  <a:pt x="5721581" y="257947"/>
                  <a:pt x="5631823" y="284317"/>
                </a:cubicBezTo>
                <a:lnTo>
                  <a:pt x="5628121" y="279610"/>
                </a:lnTo>
                <a:cubicBezTo>
                  <a:pt x="5699745" y="230720"/>
                  <a:pt x="5737101" y="170805"/>
                  <a:pt x="5740189" y="99863"/>
                </a:cubicBezTo>
                <a:lnTo>
                  <a:pt x="5633944" y="99863"/>
                </a:lnTo>
                <a:lnTo>
                  <a:pt x="5633944" y="86915"/>
                </a:lnTo>
                <a:lnTo>
                  <a:pt x="5740375" y="86915"/>
                </a:lnTo>
                <a:cubicBezTo>
                  <a:pt x="5741019" y="79015"/>
                  <a:pt x="5741343" y="69688"/>
                  <a:pt x="5741343" y="58936"/>
                </a:cubicBezTo>
                <a:cubicBezTo>
                  <a:pt x="5741343" y="31998"/>
                  <a:pt x="5740957" y="14076"/>
                  <a:pt x="5740189" y="5171"/>
                </a:cubicBezTo>
                <a:close/>
                <a:moveTo>
                  <a:pt x="6305735" y="3516"/>
                </a:moveTo>
                <a:lnTo>
                  <a:pt x="6365881" y="28370"/>
                </a:lnTo>
                <a:lnTo>
                  <a:pt x="6348579" y="38993"/>
                </a:lnTo>
                <a:cubicBezTo>
                  <a:pt x="6339525" y="57857"/>
                  <a:pt x="6329728" y="73713"/>
                  <a:pt x="6319186" y="86562"/>
                </a:cubicBezTo>
                <a:lnTo>
                  <a:pt x="6340189" y="92850"/>
                </a:lnTo>
                <a:lnTo>
                  <a:pt x="6326181" y="105798"/>
                </a:lnTo>
                <a:lnTo>
                  <a:pt x="6326181" y="264151"/>
                </a:lnTo>
                <a:cubicBezTo>
                  <a:pt x="6326963" y="273081"/>
                  <a:pt x="6323179" y="278085"/>
                  <a:pt x="6314833" y="279164"/>
                </a:cubicBezTo>
                <a:cubicBezTo>
                  <a:pt x="6302418" y="280714"/>
                  <a:pt x="6290593" y="281489"/>
                  <a:pt x="6279356" y="281489"/>
                </a:cubicBezTo>
                <a:cubicBezTo>
                  <a:pt x="6280906" y="246428"/>
                  <a:pt x="6281681" y="206716"/>
                  <a:pt x="6281681" y="162352"/>
                </a:cubicBezTo>
                <a:lnTo>
                  <a:pt x="6281681" y="129741"/>
                </a:lnTo>
                <a:cubicBezTo>
                  <a:pt x="6273260" y="143085"/>
                  <a:pt x="6259927" y="156313"/>
                  <a:pt x="6241684" y="169422"/>
                </a:cubicBezTo>
                <a:lnTo>
                  <a:pt x="6237331" y="165515"/>
                </a:lnTo>
                <a:cubicBezTo>
                  <a:pt x="6273955" y="103082"/>
                  <a:pt x="6296756" y="49082"/>
                  <a:pt x="6305735" y="3516"/>
                </a:cubicBezTo>
                <a:close/>
                <a:moveTo>
                  <a:pt x="4147691" y="3516"/>
                </a:moveTo>
                <a:lnTo>
                  <a:pt x="4207371" y="20501"/>
                </a:lnTo>
                <a:lnTo>
                  <a:pt x="4191502" y="33951"/>
                </a:lnTo>
                <a:cubicBezTo>
                  <a:pt x="4183936" y="52889"/>
                  <a:pt x="4175608" y="69577"/>
                  <a:pt x="4166518" y="84013"/>
                </a:cubicBezTo>
                <a:lnTo>
                  <a:pt x="4185196" y="89241"/>
                </a:lnTo>
                <a:lnTo>
                  <a:pt x="4172359" y="101128"/>
                </a:lnTo>
                <a:lnTo>
                  <a:pt x="4172359" y="263909"/>
                </a:lnTo>
                <a:cubicBezTo>
                  <a:pt x="4172359" y="273000"/>
                  <a:pt x="4168725" y="278066"/>
                  <a:pt x="4161458" y="279108"/>
                </a:cubicBezTo>
                <a:cubicBezTo>
                  <a:pt x="4151945" y="281477"/>
                  <a:pt x="4140745" y="282661"/>
                  <a:pt x="4127860" y="282661"/>
                </a:cubicBezTo>
                <a:cubicBezTo>
                  <a:pt x="4128628" y="256939"/>
                  <a:pt x="4129013" y="218392"/>
                  <a:pt x="4129013" y="167022"/>
                </a:cubicBezTo>
                <a:lnTo>
                  <a:pt x="4129013" y="132066"/>
                </a:lnTo>
                <a:cubicBezTo>
                  <a:pt x="4124523" y="142310"/>
                  <a:pt x="4115166" y="153206"/>
                  <a:pt x="4100940" y="164752"/>
                </a:cubicBezTo>
                <a:lnTo>
                  <a:pt x="4096327" y="160939"/>
                </a:lnTo>
                <a:cubicBezTo>
                  <a:pt x="4118911" y="114132"/>
                  <a:pt x="4134092" y="75542"/>
                  <a:pt x="4141868" y="45169"/>
                </a:cubicBezTo>
                <a:cubicBezTo>
                  <a:pt x="4145750" y="30547"/>
                  <a:pt x="4147691" y="16662"/>
                  <a:pt x="4147691" y="3516"/>
                </a:cubicBezTo>
                <a:close/>
                <a:moveTo>
                  <a:pt x="3217943" y="3516"/>
                </a:moveTo>
                <a:lnTo>
                  <a:pt x="3272358" y="27365"/>
                </a:lnTo>
                <a:lnTo>
                  <a:pt x="3255987" y="36816"/>
                </a:lnTo>
                <a:cubicBezTo>
                  <a:pt x="3239070" y="60653"/>
                  <a:pt x="3221961" y="78829"/>
                  <a:pt x="3204660" y="91343"/>
                </a:cubicBezTo>
                <a:lnTo>
                  <a:pt x="3245234" y="91082"/>
                </a:lnTo>
                <a:cubicBezTo>
                  <a:pt x="3252341" y="77626"/>
                  <a:pt x="3257736" y="63617"/>
                  <a:pt x="3261419" y="49057"/>
                </a:cubicBezTo>
                <a:lnTo>
                  <a:pt x="3315556" y="72684"/>
                </a:lnTo>
                <a:lnTo>
                  <a:pt x="3299054" y="83511"/>
                </a:lnTo>
                <a:cubicBezTo>
                  <a:pt x="3272017" y="115955"/>
                  <a:pt x="3245222" y="141827"/>
                  <a:pt x="3218669" y="161125"/>
                </a:cubicBezTo>
                <a:lnTo>
                  <a:pt x="3264983" y="155274"/>
                </a:lnTo>
                <a:lnTo>
                  <a:pt x="3262889" y="150669"/>
                </a:lnTo>
                <a:cubicBezTo>
                  <a:pt x="3316790" y="115993"/>
                  <a:pt x="3350642" y="78817"/>
                  <a:pt x="3364445" y="39141"/>
                </a:cubicBezTo>
                <a:lnTo>
                  <a:pt x="3292078" y="39141"/>
                </a:lnTo>
                <a:lnTo>
                  <a:pt x="3292078" y="26193"/>
                </a:lnTo>
                <a:lnTo>
                  <a:pt x="3362269" y="26193"/>
                </a:lnTo>
                <a:lnTo>
                  <a:pt x="3376017" y="6325"/>
                </a:lnTo>
                <a:lnTo>
                  <a:pt x="3426451" y="34621"/>
                </a:lnTo>
                <a:lnTo>
                  <a:pt x="3410434" y="47364"/>
                </a:lnTo>
                <a:cubicBezTo>
                  <a:pt x="3401243" y="65000"/>
                  <a:pt x="3390633" y="79623"/>
                  <a:pt x="3378603" y="91231"/>
                </a:cubicBezTo>
                <a:cubicBezTo>
                  <a:pt x="3433855" y="98797"/>
                  <a:pt x="3460285" y="112402"/>
                  <a:pt x="3457891" y="132047"/>
                </a:cubicBezTo>
                <a:cubicBezTo>
                  <a:pt x="3457010" y="147042"/>
                  <a:pt x="3448949" y="154985"/>
                  <a:pt x="3433707" y="155878"/>
                </a:cubicBezTo>
                <a:cubicBezTo>
                  <a:pt x="3425843" y="155878"/>
                  <a:pt x="3419655" y="151823"/>
                  <a:pt x="3415140" y="143712"/>
                </a:cubicBezTo>
                <a:cubicBezTo>
                  <a:pt x="3402998" y="123967"/>
                  <a:pt x="3389027" y="108960"/>
                  <a:pt x="3373226" y="98691"/>
                </a:cubicBezTo>
                <a:cubicBezTo>
                  <a:pt x="3361990" y="110635"/>
                  <a:pt x="3347419" y="121470"/>
                  <a:pt x="3329513" y="131196"/>
                </a:cubicBezTo>
                <a:lnTo>
                  <a:pt x="3272512" y="154323"/>
                </a:lnTo>
                <a:lnTo>
                  <a:pt x="3301882" y="150614"/>
                </a:lnTo>
                <a:lnTo>
                  <a:pt x="3305044" y="156474"/>
                </a:lnTo>
                <a:lnTo>
                  <a:pt x="3295304" y="161925"/>
                </a:lnTo>
                <a:lnTo>
                  <a:pt x="3377171" y="161925"/>
                </a:lnTo>
                <a:lnTo>
                  <a:pt x="3395848" y="137387"/>
                </a:lnTo>
                <a:lnTo>
                  <a:pt x="3431530" y="161218"/>
                </a:lnTo>
                <a:cubicBezTo>
                  <a:pt x="3434134" y="162532"/>
                  <a:pt x="3435436" y="164337"/>
                  <a:pt x="3435436" y="166631"/>
                </a:cubicBezTo>
                <a:cubicBezTo>
                  <a:pt x="3435436" y="171084"/>
                  <a:pt x="3431282" y="173831"/>
                  <a:pt x="3422972" y="174873"/>
                </a:cubicBezTo>
                <a:lnTo>
                  <a:pt x="3379403" y="174873"/>
                </a:lnTo>
                <a:lnTo>
                  <a:pt x="3379403" y="250031"/>
                </a:lnTo>
                <a:lnTo>
                  <a:pt x="3399401" y="250031"/>
                </a:lnTo>
                <a:lnTo>
                  <a:pt x="3420516" y="223149"/>
                </a:lnTo>
                <a:lnTo>
                  <a:pt x="3458058" y="249901"/>
                </a:lnTo>
                <a:cubicBezTo>
                  <a:pt x="3460105" y="251947"/>
                  <a:pt x="3461128" y="253559"/>
                  <a:pt x="3461128" y="254738"/>
                </a:cubicBezTo>
                <a:cubicBezTo>
                  <a:pt x="3461128" y="260232"/>
                  <a:pt x="3456824" y="262979"/>
                  <a:pt x="3448217" y="262979"/>
                </a:cubicBezTo>
                <a:lnTo>
                  <a:pt x="3260173" y="262979"/>
                </a:lnTo>
                <a:lnTo>
                  <a:pt x="3260173" y="250031"/>
                </a:lnTo>
                <a:lnTo>
                  <a:pt x="3336057" y="250031"/>
                </a:lnTo>
                <a:lnTo>
                  <a:pt x="3336057" y="174873"/>
                </a:lnTo>
                <a:lnTo>
                  <a:pt x="3292859" y="174873"/>
                </a:lnTo>
                <a:lnTo>
                  <a:pt x="3292859" y="163293"/>
                </a:lnTo>
                <a:lnTo>
                  <a:pt x="3279977" y="170502"/>
                </a:lnTo>
                <a:cubicBezTo>
                  <a:pt x="3255498" y="183415"/>
                  <a:pt x="3232779" y="192983"/>
                  <a:pt x="3211822" y="199206"/>
                </a:cubicBezTo>
                <a:lnTo>
                  <a:pt x="3203153" y="212619"/>
                </a:lnTo>
                <a:lnTo>
                  <a:pt x="3182336" y="162873"/>
                </a:lnTo>
                <a:cubicBezTo>
                  <a:pt x="3195569" y="161137"/>
                  <a:pt x="3204356" y="157379"/>
                  <a:pt x="3208697" y="151600"/>
                </a:cubicBezTo>
                <a:cubicBezTo>
                  <a:pt x="3221670" y="134038"/>
                  <a:pt x="3232342" y="118578"/>
                  <a:pt x="3240713" y="105221"/>
                </a:cubicBezTo>
                <a:cubicBezTo>
                  <a:pt x="3229477" y="114287"/>
                  <a:pt x="3216324" y="121828"/>
                  <a:pt x="3201255" y="127843"/>
                </a:cubicBezTo>
                <a:lnTo>
                  <a:pt x="3191061" y="141405"/>
                </a:lnTo>
                <a:lnTo>
                  <a:pt x="3172997" y="93836"/>
                </a:lnTo>
                <a:cubicBezTo>
                  <a:pt x="3182137" y="92955"/>
                  <a:pt x="3188754" y="89005"/>
                  <a:pt x="3192847" y="81985"/>
                </a:cubicBezTo>
                <a:cubicBezTo>
                  <a:pt x="3205299" y="56734"/>
                  <a:pt x="3213664" y="30578"/>
                  <a:pt x="3217943" y="3516"/>
                </a:cubicBezTo>
                <a:close/>
                <a:moveTo>
                  <a:pt x="2980097" y="3516"/>
                </a:moveTo>
                <a:lnTo>
                  <a:pt x="3044614" y="24798"/>
                </a:lnTo>
                <a:lnTo>
                  <a:pt x="3027108" y="34044"/>
                </a:lnTo>
                <a:cubicBezTo>
                  <a:pt x="3027108" y="36363"/>
                  <a:pt x="3026718" y="37523"/>
                  <a:pt x="3025936" y="37523"/>
                </a:cubicBezTo>
                <a:cubicBezTo>
                  <a:pt x="3063652" y="64039"/>
                  <a:pt x="3108008" y="80485"/>
                  <a:pt x="3159007" y="86859"/>
                </a:cubicBezTo>
                <a:lnTo>
                  <a:pt x="3159007" y="93594"/>
                </a:lnTo>
                <a:cubicBezTo>
                  <a:pt x="3144496" y="99249"/>
                  <a:pt x="3132695" y="114021"/>
                  <a:pt x="3123605" y="137907"/>
                </a:cubicBezTo>
                <a:cubicBezTo>
                  <a:pt x="3075372" y="115546"/>
                  <a:pt x="3040645" y="83250"/>
                  <a:pt x="3019425" y="41020"/>
                </a:cubicBezTo>
                <a:cubicBezTo>
                  <a:pt x="3002446" y="64182"/>
                  <a:pt x="2981672" y="84615"/>
                  <a:pt x="2957103" y="102319"/>
                </a:cubicBezTo>
                <a:lnTo>
                  <a:pt x="2943483" y="110728"/>
                </a:lnTo>
                <a:lnTo>
                  <a:pt x="3021360" y="110728"/>
                </a:lnTo>
                <a:lnTo>
                  <a:pt x="3040130" y="86190"/>
                </a:lnTo>
                <a:lnTo>
                  <a:pt x="3075161" y="110728"/>
                </a:lnTo>
                <a:cubicBezTo>
                  <a:pt x="3078138" y="110728"/>
                  <a:pt x="3079626" y="112297"/>
                  <a:pt x="3079626" y="115434"/>
                </a:cubicBezTo>
                <a:cubicBezTo>
                  <a:pt x="3079626" y="119887"/>
                  <a:pt x="3075471" y="122634"/>
                  <a:pt x="3067162" y="123676"/>
                </a:cubicBezTo>
                <a:lnTo>
                  <a:pt x="2939411" y="123676"/>
                </a:lnTo>
                <a:lnTo>
                  <a:pt x="2939411" y="113242"/>
                </a:lnTo>
                <a:lnTo>
                  <a:pt x="2917403" y="126829"/>
                </a:lnTo>
                <a:cubicBezTo>
                  <a:pt x="2903221" y="134317"/>
                  <a:pt x="2888090" y="141123"/>
                  <a:pt x="2872010" y="147246"/>
                </a:cubicBezTo>
                <a:lnTo>
                  <a:pt x="2868197" y="142782"/>
                </a:lnTo>
                <a:cubicBezTo>
                  <a:pt x="2929849" y="90568"/>
                  <a:pt x="2967149" y="44146"/>
                  <a:pt x="2980097" y="3516"/>
                </a:cubicBezTo>
                <a:close/>
                <a:moveTo>
                  <a:pt x="2595785" y="3516"/>
                </a:moveTo>
                <a:cubicBezTo>
                  <a:pt x="2631095" y="10139"/>
                  <a:pt x="2648334" y="21704"/>
                  <a:pt x="2647503" y="38211"/>
                </a:cubicBezTo>
                <a:cubicBezTo>
                  <a:pt x="2645754" y="53875"/>
                  <a:pt x="2636924" y="62594"/>
                  <a:pt x="2621012" y="64368"/>
                </a:cubicBezTo>
                <a:cubicBezTo>
                  <a:pt x="2610011" y="64368"/>
                  <a:pt x="2604058" y="58805"/>
                  <a:pt x="2603152" y="47680"/>
                </a:cubicBezTo>
                <a:cubicBezTo>
                  <a:pt x="2600821" y="29945"/>
                  <a:pt x="2597299" y="16786"/>
                  <a:pt x="2592585" y="8204"/>
                </a:cubicBezTo>
                <a:close/>
                <a:moveTo>
                  <a:pt x="6049639" y="3162"/>
                </a:moveTo>
                <a:cubicBezTo>
                  <a:pt x="6086698" y="4006"/>
                  <a:pt x="6104830" y="12154"/>
                  <a:pt x="6104037" y="27607"/>
                </a:cubicBezTo>
                <a:cubicBezTo>
                  <a:pt x="6104830" y="36016"/>
                  <a:pt x="6101723" y="40704"/>
                  <a:pt x="6094716" y="41671"/>
                </a:cubicBezTo>
                <a:lnTo>
                  <a:pt x="6160331" y="41671"/>
                </a:lnTo>
                <a:lnTo>
                  <a:pt x="6180181" y="17133"/>
                </a:lnTo>
                <a:lnTo>
                  <a:pt x="6216607" y="41578"/>
                </a:lnTo>
                <a:cubicBezTo>
                  <a:pt x="6218640" y="43600"/>
                  <a:pt x="6219657" y="45597"/>
                  <a:pt x="6219657" y="47569"/>
                </a:cubicBezTo>
                <a:cubicBezTo>
                  <a:pt x="6219657" y="52021"/>
                  <a:pt x="6215503" y="54768"/>
                  <a:pt x="6207193" y="55810"/>
                </a:cubicBezTo>
                <a:lnTo>
                  <a:pt x="6130937" y="55810"/>
                </a:lnTo>
                <a:lnTo>
                  <a:pt x="6130937" y="69705"/>
                </a:lnTo>
                <a:lnTo>
                  <a:pt x="6191547" y="94352"/>
                </a:lnTo>
                <a:cubicBezTo>
                  <a:pt x="6204805" y="103223"/>
                  <a:pt x="6210449" y="112476"/>
                  <a:pt x="6208477" y="122113"/>
                </a:cubicBezTo>
                <a:cubicBezTo>
                  <a:pt x="6206740" y="137777"/>
                  <a:pt x="6198529" y="146912"/>
                  <a:pt x="6183845" y="149516"/>
                </a:cubicBezTo>
                <a:cubicBezTo>
                  <a:pt x="6173688" y="150335"/>
                  <a:pt x="6167108" y="146335"/>
                  <a:pt x="6164107" y="137517"/>
                </a:cubicBezTo>
                <a:cubicBezTo>
                  <a:pt x="6159593" y="125474"/>
                  <a:pt x="6154120" y="114163"/>
                  <a:pt x="6147689" y="103584"/>
                </a:cubicBezTo>
                <a:lnTo>
                  <a:pt x="6130982" y="81316"/>
                </a:lnTo>
                <a:lnTo>
                  <a:pt x="6131011" y="88719"/>
                </a:lnTo>
                <a:cubicBezTo>
                  <a:pt x="6131157" y="106408"/>
                  <a:pt x="6131523" y="120243"/>
                  <a:pt x="6132109" y="130224"/>
                </a:cubicBezTo>
                <a:lnTo>
                  <a:pt x="6129425" y="137621"/>
                </a:lnTo>
                <a:lnTo>
                  <a:pt x="6171195" y="165887"/>
                </a:lnTo>
                <a:lnTo>
                  <a:pt x="6152443" y="178538"/>
                </a:lnTo>
                <a:cubicBezTo>
                  <a:pt x="6151785" y="179195"/>
                  <a:pt x="6151103" y="179877"/>
                  <a:pt x="6150397" y="180584"/>
                </a:cubicBezTo>
                <a:cubicBezTo>
                  <a:pt x="6137151" y="199299"/>
                  <a:pt x="6126571" y="211056"/>
                  <a:pt x="6118659" y="215856"/>
                </a:cubicBezTo>
                <a:cubicBezTo>
                  <a:pt x="6143947" y="221847"/>
                  <a:pt x="6177024" y="226063"/>
                  <a:pt x="6217890" y="228507"/>
                </a:cubicBezTo>
                <a:lnTo>
                  <a:pt x="6217890" y="234050"/>
                </a:lnTo>
                <a:cubicBezTo>
                  <a:pt x="6201866" y="242075"/>
                  <a:pt x="6190183" y="256920"/>
                  <a:pt x="6182841" y="278587"/>
                </a:cubicBezTo>
                <a:cubicBezTo>
                  <a:pt x="6136741" y="270675"/>
                  <a:pt x="6102883" y="259779"/>
                  <a:pt x="6081265" y="245901"/>
                </a:cubicBezTo>
                <a:cubicBezTo>
                  <a:pt x="6052517" y="264504"/>
                  <a:pt x="6006566" y="277731"/>
                  <a:pt x="5943413" y="285582"/>
                </a:cubicBezTo>
                <a:lnTo>
                  <a:pt x="5943413" y="278383"/>
                </a:lnTo>
                <a:cubicBezTo>
                  <a:pt x="5990964" y="259357"/>
                  <a:pt x="6027154" y="240394"/>
                  <a:pt x="6051984" y="221493"/>
                </a:cubicBezTo>
                <a:cubicBezTo>
                  <a:pt x="6037523" y="207156"/>
                  <a:pt x="6025449" y="188441"/>
                  <a:pt x="6015763" y="165348"/>
                </a:cubicBezTo>
                <a:lnTo>
                  <a:pt x="5990109" y="165348"/>
                </a:lnTo>
                <a:lnTo>
                  <a:pt x="5990109" y="152400"/>
                </a:lnTo>
                <a:lnTo>
                  <a:pt x="6107273" y="152400"/>
                </a:lnTo>
                <a:lnTo>
                  <a:pt x="6114816" y="143757"/>
                </a:lnTo>
                <a:lnTo>
                  <a:pt x="6087591" y="145684"/>
                </a:lnTo>
                <a:lnTo>
                  <a:pt x="6087591" y="55810"/>
                </a:lnTo>
                <a:lnTo>
                  <a:pt x="6066643" y="55810"/>
                </a:lnTo>
                <a:lnTo>
                  <a:pt x="6066643" y="130447"/>
                </a:lnTo>
                <a:cubicBezTo>
                  <a:pt x="6066643" y="138720"/>
                  <a:pt x="6063400" y="143396"/>
                  <a:pt x="6056913" y="144475"/>
                </a:cubicBezTo>
                <a:cubicBezTo>
                  <a:pt x="6047413" y="146843"/>
                  <a:pt x="6036214" y="148028"/>
                  <a:pt x="6023316" y="148028"/>
                </a:cubicBezTo>
                <a:cubicBezTo>
                  <a:pt x="6023316" y="141752"/>
                  <a:pt x="6023316" y="133120"/>
                  <a:pt x="6023316" y="122132"/>
                </a:cubicBezTo>
                <a:cubicBezTo>
                  <a:pt x="6023902" y="112718"/>
                  <a:pt x="6024268" y="106026"/>
                  <a:pt x="6024415" y="102054"/>
                </a:cubicBezTo>
                <a:lnTo>
                  <a:pt x="6024419" y="101869"/>
                </a:lnTo>
                <a:lnTo>
                  <a:pt x="5989355" y="136377"/>
                </a:lnTo>
                <a:cubicBezTo>
                  <a:pt x="5974893" y="148132"/>
                  <a:pt x="5958401" y="159407"/>
                  <a:pt x="5939879" y="170203"/>
                </a:cubicBezTo>
                <a:lnTo>
                  <a:pt x="5935767" y="166129"/>
                </a:lnTo>
                <a:cubicBezTo>
                  <a:pt x="5962345" y="130175"/>
                  <a:pt x="5981495" y="94909"/>
                  <a:pt x="5993215" y="60331"/>
                </a:cubicBezTo>
                <a:lnTo>
                  <a:pt x="6024488" y="80181"/>
                </a:lnTo>
                <a:lnTo>
                  <a:pt x="6024488" y="77911"/>
                </a:lnTo>
                <a:lnTo>
                  <a:pt x="6024488" y="55810"/>
                </a:lnTo>
                <a:lnTo>
                  <a:pt x="5945107" y="55810"/>
                </a:lnTo>
                <a:lnTo>
                  <a:pt x="5945107" y="41671"/>
                </a:lnTo>
                <a:lnTo>
                  <a:pt x="6060709" y="41671"/>
                </a:lnTo>
                <a:cubicBezTo>
                  <a:pt x="6058365" y="43023"/>
                  <a:pt x="6057193" y="41095"/>
                  <a:pt x="6057193" y="35886"/>
                </a:cubicBezTo>
                <a:cubicBezTo>
                  <a:pt x="6057193" y="25890"/>
                  <a:pt x="6053689" y="16240"/>
                  <a:pt x="6046682" y="6939"/>
                </a:cubicBezTo>
                <a:close/>
                <a:moveTo>
                  <a:pt x="5377886" y="2362"/>
                </a:moveTo>
                <a:lnTo>
                  <a:pt x="5428524" y="25858"/>
                </a:lnTo>
                <a:lnTo>
                  <a:pt x="5414460" y="36667"/>
                </a:lnTo>
                <a:cubicBezTo>
                  <a:pt x="5397308" y="56933"/>
                  <a:pt x="5369440" y="77452"/>
                  <a:pt x="5330856" y="98226"/>
                </a:cubicBezTo>
                <a:lnTo>
                  <a:pt x="5326819" y="94133"/>
                </a:lnTo>
                <a:cubicBezTo>
                  <a:pt x="5354873" y="58303"/>
                  <a:pt x="5371895" y="27713"/>
                  <a:pt x="5377886" y="2362"/>
                </a:cubicBezTo>
                <a:close/>
                <a:moveTo>
                  <a:pt x="1998761" y="2362"/>
                </a:moveTo>
                <a:lnTo>
                  <a:pt x="2054330" y="24742"/>
                </a:lnTo>
                <a:lnTo>
                  <a:pt x="2037978" y="35570"/>
                </a:lnTo>
                <a:cubicBezTo>
                  <a:pt x="2023355" y="56343"/>
                  <a:pt x="2005849" y="75629"/>
                  <a:pt x="1985460" y="93426"/>
                </a:cubicBezTo>
                <a:cubicBezTo>
                  <a:pt x="1996312" y="93426"/>
                  <a:pt x="2008274" y="93426"/>
                  <a:pt x="2021346" y="93426"/>
                </a:cubicBezTo>
                <a:cubicBezTo>
                  <a:pt x="2022314" y="91479"/>
                  <a:pt x="2023188" y="89334"/>
                  <a:pt x="2023969" y="86990"/>
                </a:cubicBezTo>
                <a:cubicBezTo>
                  <a:pt x="2030902" y="71611"/>
                  <a:pt x="2034926" y="59742"/>
                  <a:pt x="2036043" y="51383"/>
                </a:cubicBezTo>
                <a:lnTo>
                  <a:pt x="2089360" y="77744"/>
                </a:lnTo>
                <a:lnTo>
                  <a:pt x="2072878" y="87045"/>
                </a:lnTo>
                <a:cubicBezTo>
                  <a:pt x="2052116" y="115496"/>
                  <a:pt x="2029594" y="140196"/>
                  <a:pt x="2005310" y="161143"/>
                </a:cubicBezTo>
                <a:cubicBezTo>
                  <a:pt x="2005942" y="161143"/>
                  <a:pt x="2009235" y="160771"/>
                  <a:pt x="2015188" y="160027"/>
                </a:cubicBezTo>
                <a:cubicBezTo>
                  <a:pt x="2040167" y="159233"/>
                  <a:pt x="2060221" y="157652"/>
                  <a:pt x="2075352" y="155283"/>
                </a:cubicBezTo>
                <a:lnTo>
                  <a:pt x="2075352" y="163338"/>
                </a:lnTo>
                <a:cubicBezTo>
                  <a:pt x="2046703" y="178891"/>
                  <a:pt x="2019814" y="190853"/>
                  <a:pt x="1994687" y="199225"/>
                </a:cubicBezTo>
                <a:lnTo>
                  <a:pt x="1984399" y="210294"/>
                </a:lnTo>
                <a:lnTo>
                  <a:pt x="1966633" y="162669"/>
                </a:lnTo>
                <a:cubicBezTo>
                  <a:pt x="1978019" y="161801"/>
                  <a:pt x="1984697" y="158737"/>
                  <a:pt x="1986669" y="153479"/>
                </a:cubicBezTo>
                <a:cubicBezTo>
                  <a:pt x="1995983" y="141833"/>
                  <a:pt x="2006042" y="126528"/>
                  <a:pt x="2016844" y="107565"/>
                </a:cubicBezTo>
                <a:cubicBezTo>
                  <a:pt x="2005781" y="115738"/>
                  <a:pt x="1993751" y="122888"/>
                  <a:pt x="1980753" y="129015"/>
                </a:cubicBezTo>
                <a:lnTo>
                  <a:pt x="1969033" y="141405"/>
                </a:lnTo>
                <a:lnTo>
                  <a:pt x="1952625" y="94338"/>
                </a:lnTo>
                <a:cubicBezTo>
                  <a:pt x="1959533" y="92502"/>
                  <a:pt x="1963898" y="90382"/>
                  <a:pt x="1965722" y="87976"/>
                </a:cubicBezTo>
                <a:cubicBezTo>
                  <a:pt x="1982676" y="59438"/>
                  <a:pt x="1993689" y="30900"/>
                  <a:pt x="1998761" y="2362"/>
                </a:cubicBezTo>
                <a:close/>
                <a:moveTo>
                  <a:pt x="3871968" y="1916"/>
                </a:moveTo>
                <a:lnTo>
                  <a:pt x="3930011" y="20184"/>
                </a:lnTo>
                <a:lnTo>
                  <a:pt x="3915184" y="32463"/>
                </a:lnTo>
                <a:cubicBezTo>
                  <a:pt x="3913026" y="36791"/>
                  <a:pt x="3910968" y="39067"/>
                  <a:pt x="3909008" y="39290"/>
                </a:cubicBezTo>
                <a:lnTo>
                  <a:pt x="3966456" y="39290"/>
                </a:lnTo>
                <a:lnTo>
                  <a:pt x="3983980" y="19422"/>
                </a:lnTo>
                <a:lnTo>
                  <a:pt x="4033912" y="52964"/>
                </a:lnTo>
                <a:lnTo>
                  <a:pt x="4015160" y="64368"/>
                </a:lnTo>
                <a:cubicBezTo>
                  <a:pt x="4004320" y="78271"/>
                  <a:pt x="3992284" y="88776"/>
                  <a:pt x="3979050" y="95882"/>
                </a:cubicBezTo>
                <a:cubicBezTo>
                  <a:pt x="4005033" y="101736"/>
                  <a:pt x="4039276" y="104663"/>
                  <a:pt x="4081779" y="104663"/>
                </a:cubicBezTo>
                <a:lnTo>
                  <a:pt x="4081779" y="110039"/>
                </a:lnTo>
                <a:cubicBezTo>
                  <a:pt x="4067441" y="120371"/>
                  <a:pt x="4057768" y="134962"/>
                  <a:pt x="4052757" y="153813"/>
                </a:cubicBezTo>
                <a:cubicBezTo>
                  <a:pt x="4000283" y="144338"/>
                  <a:pt x="3964006" y="133443"/>
                  <a:pt x="3943927" y="121127"/>
                </a:cubicBezTo>
                <a:cubicBezTo>
                  <a:pt x="3915166" y="138949"/>
                  <a:pt x="3866232" y="153342"/>
                  <a:pt x="3797126" y="164306"/>
                </a:cubicBezTo>
                <a:lnTo>
                  <a:pt x="3794466" y="157441"/>
                </a:lnTo>
                <a:cubicBezTo>
                  <a:pt x="3850586" y="135861"/>
                  <a:pt x="3890665" y="116427"/>
                  <a:pt x="3914701" y="99138"/>
                </a:cubicBezTo>
                <a:cubicBezTo>
                  <a:pt x="3905126" y="91237"/>
                  <a:pt x="3896841" y="80664"/>
                  <a:pt x="3889846" y="67419"/>
                </a:cubicBezTo>
                <a:cubicBezTo>
                  <a:pt x="3876973" y="85489"/>
                  <a:pt x="3854462" y="104948"/>
                  <a:pt x="3822315" y="125797"/>
                </a:cubicBezTo>
                <a:lnTo>
                  <a:pt x="3818967" y="120029"/>
                </a:lnTo>
                <a:cubicBezTo>
                  <a:pt x="3849340" y="75257"/>
                  <a:pt x="3867008" y="35886"/>
                  <a:pt x="3871968" y="1916"/>
                </a:cubicBezTo>
                <a:close/>
                <a:moveTo>
                  <a:pt x="3629174" y="837"/>
                </a:moveTo>
                <a:cubicBezTo>
                  <a:pt x="3666220" y="3305"/>
                  <a:pt x="3684358" y="12433"/>
                  <a:pt x="3683589" y="28221"/>
                </a:cubicBezTo>
                <a:cubicBezTo>
                  <a:pt x="3683589" y="38019"/>
                  <a:pt x="3679304" y="43296"/>
                  <a:pt x="3670734" y="44053"/>
                </a:cubicBezTo>
                <a:lnTo>
                  <a:pt x="3715141" y="44053"/>
                </a:lnTo>
                <a:lnTo>
                  <a:pt x="3732591" y="19515"/>
                </a:lnTo>
                <a:lnTo>
                  <a:pt x="3769854" y="43513"/>
                </a:lnTo>
                <a:cubicBezTo>
                  <a:pt x="3772260" y="44716"/>
                  <a:pt x="3773463" y="46614"/>
                  <a:pt x="3773463" y="49206"/>
                </a:cubicBezTo>
                <a:cubicBezTo>
                  <a:pt x="3772173" y="54402"/>
                  <a:pt x="3767485" y="57001"/>
                  <a:pt x="3759398" y="57001"/>
                </a:cubicBezTo>
                <a:lnTo>
                  <a:pt x="3735679" y="57001"/>
                </a:lnTo>
                <a:cubicBezTo>
                  <a:pt x="3724492" y="75666"/>
                  <a:pt x="3712183" y="90865"/>
                  <a:pt x="3698751" y="102598"/>
                </a:cubicBezTo>
                <a:cubicBezTo>
                  <a:pt x="3723382" y="107981"/>
                  <a:pt x="3749067" y="111503"/>
                  <a:pt x="3775807" y="113165"/>
                </a:cubicBezTo>
                <a:lnTo>
                  <a:pt x="3775807" y="118709"/>
                </a:lnTo>
                <a:cubicBezTo>
                  <a:pt x="3762883" y="125170"/>
                  <a:pt x="3752317" y="139625"/>
                  <a:pt x="3744106" y="162073"/>
                </a:cubicBezTo>
                <a:cubicBezTo>
                  <a:pt x="3707346" y="152548"/>
                  <a:pt x="3680147" y="142428"/>
                  <a:pt x="3662511" y="131713"/>
                </a:cubicBezTo>
                <a:cubicBezTo>
                  <a:pt x="3650456" y="139458"/>
                  <a:pt x="3635375" y="146250"/>
                  <a:pt x="3617268" y="152088"/>
                </a:cubicBezTo>
                <a:lnTo>
                  <a:pt x="3607390" y="154371"/>
                </a:lnTo>
                <a:lnTo>
                  <a:pt x="3657898" y="163413"/>
                </a:lnTo>
                <a:lnTo>
                  <a:pt x="3645061" y="176845"/>
                </a:lnTo>
                <a:cubicBezTo>
                  <a:pt x="3648955" y="235247"/>
                  <a:pt x="3618960" y="271301"/>
                  <a:pt x="3555076" y="285005"/>
                </a:cubicBezTo>
                <a:lnTo>
                  <a:pt x="3551523" y="280559"/>
                </a:lnTo>
                <a:cubicBezTo>
                  <a:pt x="3585765" y="251091"/>
                  <a:pt x="3602112" y="217555"/>
                  <a:pt x="3600562" y="179951"/>
                </a:cubicBezTo>
                <a:cubicBezTo>
                  <a:pt x="3600562" y="177558"/>
                  <a:pt x="3600562" y="174215"/>
                  <a:pt x="3600562" y="169924"/>
                </a:cubicBezTo>
                <a:lnTo>
                  <a:pt x="3599612" y="156169"/>
                </a:lnTo>
                <a:lnTo>
                  <a:pt x="3553867" y="166743"/>
                </a:lnTo>
                <a:lnTo>
                  <a:pt x="3553867" y="164242"/>
                </a:lnTo>
                <a:lnTo>
                  <a:pt x="3550174" y="178063"/>
                </a:lnTo>
                <a:cubicBezTo>
                  <a:pt x="3549219" y="184500"/>
                  <a:pt x="3548937" y="191281"/>
                  <a:pt x="3549327" y="198406"/>
                </a:cubicBezTo>
                <a:cubicBezTo>
                  <a:pt x="3549327" y="205426"/>
                  <a:pt x="3550884" y="215218"/>
                  <a:pt x="3553997" y="227781"/>
                </a:cubicBezTo>
                <a:cubicBezTo>
                  <a:pt x="3556341" y="235446"/>
                  <a:pt x="3557513" y="242949"/>
                  <a:pt x="3557513" y="250291"/>
                </a:cubicBezTo>
                <a:cubicBezTo>
                  <a:pt x="3556571" y="267109"/>
                  <a:pt x="3546797" y="275952"/>
                  <a:pt x="3528194" y="276820"/>
                </a:cubicBezTo>
                <a:cubicBezTo>
                  <a:pt x="3513522" y="275927"/>
                  <a:pt x="3505733" y="267772"/>
                  <a:pt x="3504828" y="252356"/>
                </a:cubicBezTo>
                <a:cubicBezTo>
                  <a:pt x="3504828" y="249008"/>
                  <a:pt x="3505628" y="244543"/>
                  <a:pt x="3507227" y="238962"/>
                </a:cubicBezTo>
                <a:cubicBezTo>
                  <a:pt x="3507972" y="235241"/>
                  <a:pt x="3508344" y="232178"/>
                  <a:pt x="3508344" y="229772"/>
                </a:cubicBezTo>
                <a:cubicBezTo>
                  <a:pt x="3510675" y="221971"/>
                  <a:pt x="3511841" y="214635"/>
                  <a:pt x="3511841" y="207764"/>
                </a:cubicBezTo>
                <a:cubicBezTo>
                  <a:pt x="3512622" y="196168"/>
                  <a:pt x="3504840" y="186884"/>
                  <a:pt x="3488494" y="179914"/>
                </a:cubicBezTo>
                <a:lnTo>
                  <a:pt x="3488494" y="171617"/>
                </a:lnTo>
                <a:cubicBezTo>
                  <a:pt x="3505609" y="174730"/>
                  <a:pt x="3516120" y="172293"/>
                  <a:pt x="3520027" y="164306"/>
                </a:cubicBezTo>
                <a:lnTo>
                  <a:pt x="3537802" y="135087"/>
                </a:lnTo>
                <a:lnTo>
                  <a:pt x="3533684" y="138007"/>
                </a:lnTo>
                <a:cubicBezTo>
                  <a:pt x="3530700" y="139277"/>
                  <a:pt x="3527257" y="140025"/>
                  <a:pt x="3523357" y="140252"/>
                </a:cubicBezTo>
                <a:cubicBezTo>
                  <a:pt x="3514861" y="139321"/>
                  <a:pt x="3508747" y="134652"/>
                  <a:pt x="3505014" y="126243"/>
                </a:cubicBezTo>
                <a:cubicBezTo>
                  <a:pt x="3500412" y="108570"/>
                  <a:pt x="3493740" y="93023"/>
                  <a:pt x="3484997" y="79604"/>
                </a:cubicBezTo>
                <a:lnTo>
                  <a:pt x="3488140" y="74730"/>
                </a:lnTo>
                <a:cubicBezTo>
                  <a:pt x="3528163" y="81303"/>
                  <a:pt x="3548174" y="93892"/>
                  <a:pt x="3548174" y="112495"/>
                </a:cubicBezTo>
                <a:lnTo>
                  <a:pt x="3546769" y="120347"/>
                </a:lnTo>
                <a:lnTo>
                  <a:pt x="3582330" y="61894"/>
                </a:lnTo>
                <a:lnTo>
                  <a:pt x="3587855" y="66340"/>
                </a:lnTo>
                <a:lnTo>
                  <a:pt x="3555398" y="158813"/>
                </a:lnTo>
                <a:lnTo>
                  <a:pt x="3599115" y="136387"/>
                </a:lnTo>
                <a:cubicBezTo>
                  <a:pt x="3612928" y="128086"/>
                  <a:pt x="3625472" y="119223"/>
                  <a:pt x="3636745" y="109798"/>
                </a:cubicBezTo>
                <a:cubicBezTo>
                  <a:pt x="3622272" y="96143"/>
                  <a:pt x="3611320" y="78544"/>
                  <a:pt x="3603892" y="57001"/>
                </a:cubicBezTo>
                <a:lnTo>
                  <a:pt x="3572545" y="57001"/>
                </a:lnTo>
                <a:lnTo>
                  <a:pt x="3572545" y="44053"/>
                </a:lnTo>
                <a:lnTo>
                  <a:pt x="3642587" y="44053"/>
                </a:lnTo>
                <a:cubicBezTo>
                  <a:pt x="3639747" y="45727"/>
                  <a:pt x="3637806" y="43978"/>
                  <a:pt x="3636764" y="38807"/>
                </a:cubicBezTo>
                <a:cubicBezTo>
                  <a:pt x="3636020" y="26838"/>
                  <a:pt x="3632510" y="15788"/>
                  <a:pt x="3626234" y="5655"/>
                </a:cubicBezTo>
                <a:close/>
                <a:moveTo>
                  <a:pt x="816713" y="0"/>
                </a:moveTo>
                <a:lnTo>
                  <a:pt x="872895" y="9208"/>
                </a:lnTo>
                <a:lnTo>
                  <a:pt x="860041" y="22770"/>
                </a:lnTo>
                <a:lnTo>
                  <a:pt x="860041" y="56132"/>
                </a:lnTo>
                <a:lnTo>
                  <a:pt x="873100" y="38527"/>
                </a:lnTo>
                <a:lnTo>
                  <a:pt x="904112" y="61205"/>
                </a:lnTo>
                <a:cubicBezTo>
                  <a:pt x="907424" y="62520"/>
                  <a:pt x="908689" y="64603"/>
                  <a:pt x="907907" y="67456"/>
                </a:cubicBezTo>
                <a:cubicBezTo>
                  <a:pt x="907907" y="71598"/>
                  <a:pt x="903994" y="73670"/>
                  <a:pt x="896168" y="73670"/>
                </a:cubicBezTo>
                <a:lnTo>
                  <a:pt x="860041" y="73670"/>
                </a:lnTo>
                <a:lnTo>
                  <a:pt x="860041" y="130968"/>
                </a:lnTo>
                <a:lnTo>
                  <a:pt x="860077" y="130968"/>
                </a:lnTo>
                <a:lnTo>
                  <a:pt x="878867" y="105277"/>
                </a:lnTo>
                <a:lnTo>
                  <a:pt x="913656" y="130447"/>
                </a:lnTo>
                <a:cubicBezTo>
                  <a:pt x="916049" y="131638"/>
                  <a:pt x="917246" y="133381"/>
                  <a:pt x="917246" y="135675"/>
                </a:cubicBezTo>
                <a:cubicBezTo>
                  <a:pt x="917246" y="140128"/>
                  <a:pt x="913091" y="142875"/>
                  <a:pt x="904782" y="143916"/>
                </a:cubicBezTo>
                <a:lnTo>
                  <a:pt x="860041" y="143916"/>
                </a:lnTo>
                <a:cubicBezTo>
                  <a:pt x="860041" y="169763"/>
                  <a:pt x="860418" y="193073"/>
                  <a:pt x="861175" y="213847"/>
                </a:cubicBezTo>
                <a:cubicBezTo>
                  <a:pt x="861200" y="221040"/>
                  <a:pt x="857888" y="225747"/>
                  <a:pt x="851241" y="227967"/>
                </a:cubicBezTo>
                <a:cubicBezTo>
                  <a:pt x="849678" y="227967"/>
                  <a:pt x="847750" y="228352"/>
                  <a:pt x="845455" y="229121"/>
                </a:cubicBezTo>
                <a:cubicBezTo>
                  <a:pt x="834057" y="230683"/>
                  <a:pt x="824452" y="230925"/>
                  <a:pt x="816638" y="229846"/>
                </a:cubicBezTo>
                <a:cubicBezTo>
                  <a:pt x="817420" y="202859"/>
                  <a:pt x="817810" y="174215"/>
                  <a:pt x="817810" y="143916"/>
                </a:cubicBezTo>
                <a:lnTo>
                  <a:pt x="784789" y="143916"/>
                </a:lnTo>
                <a:cubicBezTo>
                  <a:pt x="781933" y="169506"/>
                  <a:pt x="768694" y="192098"/>
                  <a:pt x="745069" y="211695"/>
                </a:cubicBezTo>
                <a:lnTo>
                  <a:pt x="722409" y="227254"/>
                </a:lnTo>
                <a:lnTo>
                  <a:pt x="723937" y="228139"/>
                </a:lnTo>
                <a:cubicBezTo>
                  <a:pt x="737555" y="232812"/>
                  <a:pt x="758564" y="235334"/>
                  <a:pt x="786966" y="235706"/>
                </a:cubicBezTo>
                <a:cubicBezTo>
                  <a:pt x="820229" y="236475"/>
                  <a:pt x="864592" y="233728"/>
                  <a:pt x="920055" y="227465"/>
                </a:cubicBezTo>
                <a:lnTo>
                  <a:pt x="920055" y="235371"/>
                </a:lnTo>
                <a:cubicBezTo>
                  <a:pt x="908384" y="242379"/>
                  <a:pt x="902549" y="254911"/>
                  <a:pt x="902549" y="272969"/>
                </a:cubicBezTo>
                <a:cubicBezTo>
                  <a:pt x="869820" y="274643"/>
                  <a:pt x="836761" y="275480"/>
                  <a:pt x="803374" y="275480"/>
                </a:cubicBezTo>
                <a:cubicBezTo>
                  <a:pt x="742454" y="277812"/>
                  <a:pt x="705507" y="258353"/>
                  <a:pt x="692534" y="217103"/>
                </a:cubicBezTo>
                <a:cubicBezTo>
                  <a:pt x="691232" y="222324"/>
                  <a:pt x="685099" y="232773"/>
                  <a:pt x="674135" y="248450"/>
                </a:cubicBezTo>
                <a:cubicBezTo>
                  <a:pt x="668703" y="255444"/>
                  <a:pt x="664951" y="260319"/>
                  <a:pt x="662880" y="263072"/>
                </a:cubicBezTo>
                <a:lnTo>
                  <a:pt x="656053" y="281303"/>
                </a:lnTo>
                <a:lnTo>
                  <a:pt x="625748" y="231241"/>
                </a:lnTo>
                <a:cubicBezTo>
                  <a:pt x="643867" y="224370"/>
                  <a:pt x="656319" y="218566"/>
                  <a:pt x="663103" y="213828"/>
                </a:cubicBezTo>
                <a:lnTo>
                  <a:pt x="663103" y="126057"/>
                </a:lnTo>
                <a:lnTo>
                  <a:pt x="629245" y="126057"/>
                </a:lnTo>
                <a:lnTo>
                  <a:pt x="629245" y="113109"/>
                </a:lnTo>
                <a:lnTo>
                  <a:pt x="658397" y="113109"/>
                </a:lnTo>
                <a:lnTo>
                  <a:pt x="670805" y="90915"/>
                </a:lnTo>
                <a:lnTo>
                  <a:pt x="719267" y="115323"/>
                </a:lnTo>
                <a:lnTo>
                  <a:pt x="705259" y="129908"/>
                </a:lnTo>
                <a:lnTo>
                  <a:pt x="705259" y="207671"/>
                </a:lnTo>
                <a:cubicBezTo>
                  <a:pt x="704677" y="212157"/>
                  <a:pt x="705942" y="216106"/>
                  <a:pt x="709054" y="219518"/>
                </a:cubicBezTo>
                <a:lnTo>
                  <a:pt x="715460" y="223228"/>
                </a:lnTo>
                <a:lnTo>
                  <a:pt x="736564" y="185216"/>
                </a:lnTo>
                <a:cubicBezTo>
                  <a:pt x="742012" y="171493"/>
                  <a:pt x="745312" y="157726"/>
                  <a:pt x="746466" y="143916"/>
                </a:cubicBezTo>
                <a:lnTo>
                  <a:pt x="707938" y="143916"/>
                </a:lnTo>
                <a:lnTo>
                  <a:pt x="707938" y="130968"/>
                </a:lnTo>
                <a:lnTo>
                  <a:pt x="747749" y="130968"/>
                </a:lnTo>
                <a:cubicBezTo>
                  <a:pt x="748456" y="117723"/>
                  <a:pt x="748810" y="100167"/>
                  <a:pt x="748810" y="78302"/>
                </a:cubicBezTo>
                <a:lnTo>
                  <a:pt x="748810" y="73670"/>
                </a:lnTo>
                <a:lnTo>
                  <a:pt x="714951" y="73670"/>
                </a:lnTo>
                <a:lnTo>
                  <a:pt x="714951" y="60721"/>
                </a:lnTo>
                <a:lnTo>
                  <a:pt x="748810" y="60721"/>
                </a:lnTo>
                <a:lnTo>
                  <a:pt x="748810" y="52610"/>
                </a:lnTo>
                <a:cubicBezTo>
                  <a:pt x="748810" y="46533"/>
                  <a:pt x="748419" y="35762"/>
                  <a:pt x="747638" y="20296"/>
                </a:cubicBezTo>
                <a:cubicBezTo>
                  <a:pt x="747638" y="11478"/>
                  <a:pt x="747638" y="5103"/>
                  <a:pt x="747638" y="1172"/>
                </a:cubicBezTo>
                <a:lnTo>
                  <a:pt x="801495" y="10343"/>
                </a:lnTo>
                <a:lnTo>
                  <a:pt x="789812" y="23831"/>
                </a:lnTo>
                <a:lnTo>
                  <a:pt x="789812" y="60721"/>
                </a:lnTo>
                <a:lnTo>
                  <a:pt x="817884" y="60721"/>
                </a:lnTo>
                <a:lnTo>
                  <a:pt x="817884" y="59605"/>
                </a:lnTo>
                <a:cubicBezTo>
                  <a:pt x="817884" y="31030"/>
                  <a:pt x="817494" y="11162"/>
                  <a:pt x="816713"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图片包含 室内, 桌子, 柜台, 房间&#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b="15600"/>
          <a:stretch>
            <a:fillRect/>
          </a:stretch>
        </p:blipFill>
        <p:spPr>
          <a:xfrm>
            <a:off x="0" y="-1"/>
            <a:ext cx="12192000" cy="6858002"/>
          </a:xfrm>
          <a:prstGeom prst="rect">
            <a:avLst/>
          </a:prstGeom>
        </p:spPr>
      </p:pic>
      <p:sp>
        <p:nvSpPr>
          <p:cNvPr id="2" name="矩形 1"/>
          <p:cNvSpPr/>
          <p:nvPr/>
        </p:nvSpPr>
        <p:spPr>
          <a:xfrm>
            <a:off x="0" y="0"/>
            <a:ext cx="12192000" cy="3595607"/>
          </a:xfrm>
          <a:prstGeom prst="rect">
            <a:avLst/>
          </a:prstGeom>
          <a:gradFill>
            <a:gsLst>
              <a:gs pos="100000">
                <a:schemeClr val="bg1">
                  <a:alpha val="0"/>
                </a:schemeClr>
              </a:gs>
              <a:gs pos="24000">
                <a:schemeClr val="bg1">
                  <a:alpha val="6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flipH="1">
            <a:off x="1234122" y="1734340"/>
            <a:ext cx="9723756" cy="3316631"/>
            <a:chOff x="1512005" y="2532482"/>
            <a:chExt cx="9303281" cy="4084432"/>
          </a:xfrm>
          <a:effectLst/>
        </p:grpSpPr>
        <p:sp>
          <p:nvSpPr>
            <p:cNvPr id="20" name="矩形 19"/>
            <p:cNvSpPr/>
            <p:nvPr/>
          </p:nvSpPr>
          <p:spPr>
            <a:xfrm>
              <a:off x="1602484" y="2532482"/>
              <a:ext cx="9212802" cy="3975310"/>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512005" y="2641604"/>
              <a:ext cx="9212801" cy="397531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207202" y="925989"/>
            <a:ext cx="1777596" cy="400110"/>
            <a:chOff x="1131850" y="3079821"/>
            <a:chExt cx="1777596" cy="400110"/>
          </a:xfrm>
        </p:grpSpPr>
        <p:sp>
          <p:nvSpPr>
            <p:cNvPr id="10" name="文本框 9"/>
            <p:cNvSpPr txBox="1"/>
            <p:nvPr/>
          </p:nvSpPr>
          <p:spPr>
            <a:xfrm>
              <a:off x="1151435" y="3079821"/>
              <a:ext cx="1758011" cy="400110"/>
            </a:xfrm>
            <a:prstGeom prst="rect">
              <a:avLst/>
            </a:prstGeom>
            <a:noFill/>
          </p:spPr>
          <p:txBody>
            <a:bodyPr wrap="square" rtlCol="0">
              <a:spAutoFit/>
            </a:bodyPr>
            <a:lstStyle/>
            <a:p>
              <a:pPr algn="ctr"/>
              <a:r>
                <a:rPr kumimoji="1" lang="zh-CN" altLang="en-US" sz="2000" b="1" dirty="0">
                  <a:solidFill>
                    <a:schemeClr val="tx1">
                      <a:lumMod val="85000"/>
                      <a:lumOff val="15000"/>
                    </a:schemeClr>
                  </a:solidFill>
                  <a:latin typeface="微软雅黑" panose="020B0503020204020204" charset="-122"/>
                  <a:ea typeface="微软雅黑" panose="020B0503020204020204" charset="-122"/>
                </a:rPr>
                <a:t>商品经济</a:t>
              </a:r>
            </a:p>
          </p:txBody>
        </p:sp>
        <p:grpSp>
          <p:nvGrpSpPr>
            <p:cNvPr id="11" name="组合 10"/>
            <p:cNvGrpSpPr/>
            <p:nvPr/>
          </p:nvGrpSpPr>
          <p:grpSpPr>
            <a:xfrm>
              <a:off x="1131850" y="3158981"/>
              <a:ext cx="263338" cy="243183"/>
              <a:chOff x="1164218" y="3158981"/>
              <a:chExt cx="263338" cy="243183"/>
            </a:xfrm>
          </p:grpSpPr>
          <p:grpSp>
            <p:nvGrpSpPr>
              <p:cNvPr id="12" name="组合 11"/>
              <p:cNvGrpSpPr/>
              <p:nvPr/>
            </p:nvGrpSpPr>
            <p:grpSpPr>
              <a:xfrm>
                <a:off x="1164220" y="3158981"/>
                <a:ext cx="263336" cy="240802"/>
                <a:chOff x="1164220" y="3158981"/>
                <a:chExt cx="263336" cy="240802"/>
              </a:xfrm>
            </p:grpSpPr>
            <p:sp>
              <p:nvSpPr>
                <p:cNvPr id="14" name="平行四边形 13"/>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直角三角形 14"/>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193925" y="2192327"/>
            <a:ext cx="7804150" cy="2400657"/>
          </a:xfrm>
          <a:prstGeom prst="rect">
            <a:avLst/>
          </a:prstGeom>
          <a:noFill/>
        </p:spPr>
        <p:txBody>
          <a:bodyPr wrap="square">
            <a:spAutoFit/>
          </a:bodyPr>
          <a:lstStyle/>
          <a:p>
            <a:pPr indent="504190">
              <a:lnSpc>
                <a:spcPct val="150000"/>
              </a:lnSpc>
            </a:pPr>
            <a:r>
              <a:rPr lang="zh-CN" altLang="en-US"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商品经济是</a:t>
            </a:r>
            <a:r>
              <a:rPr lang="zh-CN"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以交换为目的而进行生产的经济形式，是一定社会历史条件的产物。</a:t>
            </a:r>
            <a:endParaRPr lang="en-US"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indent="504190">
              <a:lnSpc>
                <a:spcPct val="150000"/>
              </a:lnSpc>
            </a:pPr>
            <a:r>
              <a:rPr lang="zh-CN"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与商品经济相对立的是自然经济即自给自足经济。</a:t>
            </a:r>
            <a:endParaRPr lang="en-US"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p>
            <a:pPr indent="504190">
              <a:lnSpc>
                <a:spcPct val="150000"/>
              </a:lnSpc>
            </a:pPr>
            <a:r>
              <a:rPr lang="zh-CN"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商品经济发展经历了简单商品经济和发达商品经济。资本主义商品经济属于发达商品经济。</a:t>
            </a:r>
            <a:endParaRPr lang="zh-CN" altLang="en-US" sz="2000" dirty="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6" name="矩形 25"/>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
        <p:nvSpPr>
          <p:cNvPr id="27" name="文本框 26"/>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 第一讲  马克思劳动价值论及其当代价值</a:t>
            </a:r>
          </a:p>
        </p:txBody>
      </p:sp>
      <p:sp>
        <p:nvSpPr>
          <p:cNvPr id="28" name="矩形 27"/>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人在键盘上&#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b="6605"/>
          <a:stretch>
            <a:fillRect/>
          </a:stretch>
        </p:blipFill>
        <p:spPr>
          <a:xfrm flipH="1">
            <a:off x="0" y="1794848"/>
            <a:ext cx="6344583" cy="3949192"/>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49" name="矩形 48"/>
          <p:cNvSpPr/>
          <p:nvPr/>
        </p:nvSpPr>
        <p:spPr>
          <a:xfrm flipH="1">
            <a:off x="4927600" y="2070100"/>
            <a:ext cx="6972300" cy="3314700"/>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28" name="组合 27"/>
          <p:cNvGrpSpPr/>
          <p:nvPr/>
        </p:nvGrpSpPr>
        <p:grpSpPr>
          <a:xfrm>
            <a:off x="3948044" y="800224"/>
            <a:ext cx="4484756" cy="468000"/>
            <a:chOff x="1131852" y="4125852"/>
            <a:chExt cx="3372416" cy="468000"/>
          </a:xfrm>
        </p:grpSpPr>
        <p:sp>
          <p:nvSpPr>
            <p:cNvPr id="29" name="平行四边形 28"/>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当代劳动形式发生新变化</a:t>
              </a:r>
            </a:p>
          </p:txBody>
        </p:sp>
        <p:sp>
          <p:nvSpPr>
            <p:cNvPr id="30" name="任意多边形: 形状 29"/>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1" name="任意多边形: 形状 30"/>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77" name="ï$1îḓe"/>
          <p:cNvSpPr/>
          <p:nvPr/>
        </p:nvSpPr>
        <p:spPr>
          <a:xfrm>
            <a:off x="5324008" y="3331271"/>
            <a:ext cx="6344582" cy="720725"/>
          </a:xfrm>
          <a:prstGeom prst="homePlate">
            <a:avLst>
              <a:gd name="adj" fmla="val 39832"/>
            </a:avLst>
          </a:prstGeom>
          <a:gradFill>
            <a:gsLst>
              <a:gs pos="61000">
                <a:srgbClr val="F7DEC5">
                  <a:alpha val="0"/>
                </a:srgbClr>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非物质生产领域的劳动的重要性日趋上升</a:t>
            </a:r>
          </a:p>
        </p:txBody>
      </p:sp>
      <p:sp>
        <p:nvSpPr>
          <p:cNvPr id="47" name="ï$1îḓe"/>
          <p:cNvSpPr/>
          <p:nvPr/>
        </p:nvSpPr>
        <p:spPr>
          <a:xfrm>
            <a:off x="5324008" y="2430365"/>
            <a:ext cx="6344583" cy="720725"/>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脑力劳动所占比例上升，体力劳动所占比例下降</a:t>
            </a:r>
          </a:p>
        </p:txBody>
      </p:sp>
      <p:sp>
        <p:nvSpPr>
          <p:cNvPr id="79" name="ï$1îḓe"/>
          <p:cNvSpPr/>
          <p:nvPr/>
        </p:nvSpPr>
        <p:spPr>
          <a:xfrm>
            <a:off x="5324008" y="4232178"/>
            <a:ext cx="6344582" cy="720725"/>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价值实现领域的劳动日益融入商品价值生产过程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53622" y="800224"/>
            <a:ext cx="4484756" cy="468000"/>
            <a:chOff x="1131852" y="4125852"/>
            <a:chExt cx="3372416" cy="468000"/>
          </a:xfrm>
        </p:grpSpPr>
        <p:sp>
          <p:nvSpPr>
            <p:cNvPr id="29" name="平行四边形 28"/>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对劳动和劳动价值论的新认识</a:t>
              </a:r>
            </a:p>
          </p:txBody>
        </p:sp>
        <p:sp>
          <p:nvSpPr>
            <p:cNvPr id="30" name="任意多边形: 形状 29"/>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1" name="任意多边形: 形状 30"/>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pic>
        <p:nvPicPr>
          <p:cNvPr id="35" name="图片 34" descr="图片包含 游戏机, 动物&#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6170" b="6597"/>
          <a:stretch>
            <a:fillRect/>
          </a:stretch>
        </p:blipFill>
        <p:spPr>
          <a:xfrm>
            <a:off x="5676899" y="1879195"/>
            <a:ext cx="6344584" cy="3949192"/>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34" name="矩形 33"/>
          <p:cNvSpPr/>
          <p:nvPr/>
        </p:nvSpPr>
        <p:spPr>
          <a:xfrm flipH="1">
            <a:off x="-1" y="2197226"/>
            <a:ext cx="6604000" cy="3314700"/>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77" name="ï$1îḓe"/>
          <p:cNvSpPr/>
          <p:nvPr/>
        </p:nvSpPr>
        <p:spPr>
          <a:xfrm flipH="1">
            <a:off x="408284" y="3493429"/>
            <a:ext cx="6106815" cy="720725"/>
          </a:xfrm>
          <a:prstGeom prst="homePlate">
            <a:avLst>
              <a:gd name="adj" fmla="val 39832"/>
            </a:avLst>
          </a:prstGeom>
          <a:gradFill>
            <a:gsLst>
              <a:gs pos="61000">
                <a:srgbClr val="F7DEC5">
                  <a:alpha val="0"/>
                </a:srgbClr>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部分服务劳动和精神劳动参与价值创造过程</a:t>
            </a:r>
          </a:p>
        </p:txBody>
      </p:sp>
      <p:sp>
        <p:nvSpPr>
          <p:cNvPr id="47" name="ï$1îḓe"/>
          <p:cNvSpPr/>
          <p:nvPr/>
        </p:nvSpPr>
        <p:spPr>
          <a:xfrm flipH="1">
            <a:off x="408284" y="2552994"/>
            <a:ext cx="6106815" cy="720725"/>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科技劳动和管理劳动在价值创造中的作用日益突出</a:t>
            </a:r>
          </a:p>
        </p:txBody>
      </p:sp>
      <p:sp>
        <p:nvSpPr>
          <p:cNvPr id="79" name="ï$1îḓe"/>
          <p:cNvSpPr/>
          <p:nvPr/>
        </p:nvSpPr>
        <p:spPr>
          <a:xfrm flipH="1">
            <a:off x="408284" y="4433864"/>
            <a:ext cx="6106815" cy="720725"/>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2000" b="1" dirty="0">
                <a:solidFill>
                  <a:schemeClr val="tx1">
                    <a:lumMod val="85000"/>
                    <a:lumOff val="15000"/>
                  </a:schemeClr>
                </a:solidFill>
                <a:latin typeface="微软雅黑" panose="020B0503020204020204" charset="-122"/>
                <a:ea typeface="微软雅黑" panose="020B0503020204020204" charset="-122"/>
              </a:rPr>
              <a:t>劳动价值论适用范围的拓展增强了其解释力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918358" y="1184362"/>
            <a:ext cx="10355283" cy="4943306"/>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23" name="矩形 22"/>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1206612" y="1282700"/>
            <a:ext cx="9778776" cy="4619336"/>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272834" y="1048700"/>
            <a:ext cx="5646332" cy="468000"/>
            <a:chOff x="1131852" y="4125852"/>
            <a:chExt cx="4912008" cy="468000"/>
          </a:xfrm>
        </p:grpSpPr>
        <p:sp>
          <p:nvSpPr>
            <p:cNvPr id="24" name="平行四边形 23"/>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1】</a:t>
              </a:r>
              <a:r>
                <a:rPr lang="zh-CN" altLang="en-US" sz="2000" b="1" dirty="0">
                  <a:solidFill>
                    <a:schemeClr val="tx1">
                      <a:lumMod val="85000"/>
                      <a:lumOff val="15000"/>
                    </a:schemeClr>
                  </a:solidFill>
                  <a:latin typeface="微软雅黑" panose="020B0503020204020204" charset="-122"/>
                  <a:ea typeface="微软雅黑" panose="020B0503020204020204" charset="-122"/>
                </a:rPr>
                <a:t>自动化生产创造价值吗？</a:t>
              </a:r>
            </a:p>
          </p:txBody>
        </p:sp>
        <p:sp>
          <p:nvSpPr>
            <p:cNvPr id="25" name="任意多边形: 形状 24"/>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6" name="任意多边形: 形状 25"/>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27" name="文本框 26"/>
          <p:cNvSpPr txBox="1"/>
          <p:nvPr/>
        </p:nvSpPr>
        <p:spPr>
          <a:xfrm>
            <a:off x="1879600" y="2061564"/>
            <a:ext cx="8432800" cy="3399790"/>
          </a:xfrm>
          <a:prstGeom prst="rect">
            <a:avLst/>
          </a:prstGeom>
          <a:noFill/>
        </p:spPr>
        <p:txBody>
          <a:bodyPr wrap="square">
            <a:spAutoFit/>
          </a:bodyPr>
          <a:lstStyle/>
          <a:p>
            <a:pPr indent="457200" algn="just">
              <a:lnSpc>
                <a:spcPct val="150000"/>
              </a:lnSpc>
              <a:spcAft>
                <a:spcPts val="600"/>
              </a:spcAft>
            </a:pP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调查报告显示，企业人工智能应用近年来高速增长，全球采纳人工智能技术的企业从2015年的10%增长至2019年的</a:t>
            </a:r>
            <a:r>
              <a:rPr lang="zh-CN"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37%</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，增长率高达</a:t>
            </a:r>
            <a:r>
              <a:rPr lang="zh-CN"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270%</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。我国也有不少无人工厂加速落地，比如上海通用金桥工厂、京东“亚洲一号”无人仓等。</a:t>
            </a:r>
          </a:p>
          <a:p>
            <a:pPr indent="457200" algn="just">
              <a:lnSpc>
                <a:spcPct val="150000"/>
              </a:lnSpc>
              <a:spcAft>
                <a:spcPts val="600"/>
              </a:spcAft>
            </a:pP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这些智能革命驱动下的“无人工厂”“无人车间”使机器人广泛替代人力，不禁使人产生质疑：</a:t>
            </a:r>
            <a:r>
              <a:rPr lang="zh-CN" altLang="zh-CN" sz="2000" b="1" kern="100" dirty="0">
                <a:solidFill>
                  <a:schemeClr val="accent2"/>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商品生产需要的活劳动大大减少，</a:t>
            </a:r>
            <a:r>
              <a:rPr lang="zh-CN" altLang="zh-CN" sz="2000" b="1" kern="100" dirty="0">
                <a:solidFill>
                  <a:schemeClr val="accent2"/>
                </a:solidFill>
                <a:effectLst/>
                <a:latin typeface="华文中宋" panose="02010600040101010101" pitchFamily="2" charset="-122"/>
                <a:ea typeface="华文中宋" panose="02010600040101010101" pitchFamily="2" charset="-122"/>
                <a:cs typeface="Times New Roman" panose="02020603050405020304" pitchFamily="18" charset="0"/>
              </a:rPr>
              <a:t>商品价值中的主体部分是由机器人所创造的吗？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H="1">
            <a:off x="-5" y="2197226"/>
            <a:ext cx="12192001" cy="4222816"/>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6" name="矩形 5"/>
          <p:cNvSpPr/>
          <p:nvPr/>
        </p:nvSpPr>
        <p:spPr>
          <a:xfrm flipH="1">
            <a:off x="279510" y="1303770"/>
            <a:ext cx="5410089" cy="511627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1443" y="1534602"/>
            <a:ext cx="5126221" cy="4708981"/>
          </a:xfrm>
          <a:prstGeom prst="rect">
            <a:avLst/>
          </a:prstGeom>
          <a:noFill/>
        </p:spPr>
        <p:txBody>
          <a:bodyPr wrap="square" rtlCol="0" anchor="t">
            <a:spAutoFit/>
          </a:bodyPr>
          <a:lstStyle/>
          <a:p>
            <a:pPr indent="457200" fontAlgn="auto">
              <a:lnSpc>
                <a:spcPct val="150000"/>
              </a:lnSpc>
            </a:pPr>
            <a:r>
              <a:rPr lang="zh-CN" altLang="en-US" sz="2000" dirty="0">
                <a:latin typeface="微软雅黑" panose="020B0503020204020204" charset="-122"/>
                <a:ea typeface="微软雅黑" panose="020B0503020204020204" charset="-122"/>
              </a:rPr>
              <a:t> 实际上，现代社会生产对自动化和信息化技术的应用是以科技人员的劳动为前提的，</a:t>
            </a:r>
            <a:r>
              <a:rPr lang="zh-CN" altLang="en-US" sz="2000" b="1" dirty="0">
                <a:latin typeface="微软雅黑" panose="020B0503020204020204" charset="-122"/>
                <a:ea typeface="微软雅黑" panose="020B0503020204020204" charset="-122"/>
              </a:rPr>
              <a:t>机器人本身并不创造价值</a:t>
            </a:r>
            <a:r>
              <a:rPr lang="zh-CN" altLang="en-US" sz="2000" dirty="0">
                <a:latin typeface="微软雅黑" panose="020B0503020204020204" charset="-122"/>
                <a:ea typeface="微软雅黑" panose="020B0503020204020204" charset="-122"/>
              </a:rPr>
              <a:t>。只有以</a:t>
            </a:r>
            <a:r>
              <a:rPr lang="zh-CN" altLang="en-US" sz="2000" b="1" dirty="0">
                <a:solidFill>
                  <a:srgbClr val="FF0000"/>
                </a:solidFill>
                <a:latin typeface="微软雅黑" panose="020B0503020204020204" charset="-122"/>
                <a:ea typeface="微软雅黑" panose="020B0503020204020204" charset="-122"/>
              </a:rPr>
              <a:t>科技人员的劳动为前提，自动化生产所需要的研发、材料研制、维护保养、编程、生产控制等一系列科技劳动才参与了价值创造过程</a:t>
            </a:r>
            <a:r>
              <a:rPr lang="zh-CN" altLang="en-US" sz="2000" dirty="0">
                <a:latin typeface="微软雅黑" panose="020B0503020204020204" charset="-122"/>
                <a:ea typeface="微软雅黑" panose="020B0503020204020204" charset="-122"/>
              </a:rPr>
              <a:t>。自动化生产创造出来的价值，在实体上仍然是凝结在科技产品中的</a:t>
            </a:r>
            <a:r>
              <a:rPr lang="zh-CN" altLang="en-US" sz="2000" b="1" dirty="0">
                <a:latin typeface="微软雅黑" panose="020B0503020204020204" charset="-122"/>
                <a:ea typeface="微软雅黑" panose="020B0503020204020204" charset="-122"/>
              </a:rPr>
              <a:t>科技劳动者的抽象劳动</a:t>
            </a:r>
            <a:r>
              <a:rPr lang="zh-CN" altLang="en-US" sz="2000" dirty="0">
                <a:latin typeface="微软雅黑" panose="020B0503020204020204" charset="-122"/>
                <a:ea typeface="微软雅黑" panose="020B0503020204020204" charset="-122"/>
              </a:rPr>
              <a:t>。从根本上说，它是由于劳动者掌握了先进科学技术而创造出来的更大的价值。</a:t>
            </a:r>
          </a:p>
        </p:txBody>
      </p:sp>
      <p:pic>
        <p:nvPicPr>
          <p:cNvPr id="5" name="图片 4" descr="61ef586cd7e849f2963d83ebba69fc0b"/>
          <p:cNvPicPr>
            <a:picLocks noChangeAspect="1"/>
          </p:cNvPicPr>
          <p:nvPr/>
        </p:nvPicPr>
        <p:blipFill>
          <a:blip r:embed="rId2" cstate="print"/>
          <a:stretch>
            <a:fillRect/>
          </a:stretch>
        </p:blipFill>
        <p:spPr>
          <a:xfrm>
            <a:off x="5892800" y="1922780"/>
            <a:ext cx="6119495" cy="3442532"/>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192556"/>
            <a:ext cx="12192000" cy="1170143"/>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flipH="1">
            <a:off x="1206612" y="1034418"/>
            <a:ext cx="9778776" cy="4372455"/>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684167" y="800419"/>
            <a:ext cx="6823666" cy="468000"/>
            <a:chOff x="1131852" y="4125852"/>
            <a:chExt cx="4912008" cy="468000"/>
          </a:xfrm>
        </p:grpSpPr>
        <p:sp>
          <p:nvSpPr>
            <p:cNvPr id="9" name="平行四边形 8"/>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2】</a:t>
              </a:r>
              <a:r>
                <a:rPr lang="zh-CN" altLang="en-US" sz="2000" b="1" dirty="0">
                  <a:solidFill>
                    <a:schemeClr val="tx1">
                      <a:lumMod val="85000"/>
                      <a:lumOff val="15000"/>
                    </a:schemeClr>
                  </a:solidFill>
                  <a:latin typeface="微软雅黑" panose="020B0503020204020204" charset="-122"/>
                  <a:ea typeface="微软雅黑" panose="020B0503020204020204" charset="-122"/>
                </a:rPr>
                <a:t>服务劳动和精神劳动参加价值创造吗？</a:t>
              </a:r>
            </a:p>
          </p:txBody>
        </p:sp>
        <p:sp>
          <p:nvSpPr>
            <p:cNvPr id="11" name="任意多边形: 形状 10"/>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2" name="任意多边形: 形状 11"/>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8" name="文本框 7"/>
          <p:cNvSpPr txBox="1"/>
          <p:nvPr/>
        </p:nvSpPr>
        <p:spPr>
          <a:xfrm>
            <a:off x="1792605" y="1592996"/>
            <a:ext cx="8606790" cy="3139321"/>
          </a:xfrm>
          <a:prstGeom prst="rect">
            <a:avLst/>
          </a:prstGeom>
          <a:noFill/>
        </p:spPr>
        <p:txBody>
          <a:bodyPr wrap="square">
            <a:spAutoFit/>
          </a:bodyPr>
          <a:lstStyle/>
          <a:p>
            <a:pPr indent="457200" algn="just">
              <a:lnSpc>
                <a:spcPct val="120000"/>
              </a:lnSpc>
              <a:spcAft>
                <a:spcPts val="1200"/>
              </a:spcAft>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 2021年，我国第三产业增加值达</a:t>
            </a:r>
            <a:r>
              <a:rPr lang="zh-CN" altLang="en-US" sz="2000" b="1" kern="100" dirty="0">
                <a:effectLst/>
                <a:latin typeface="华文中宋" panose="02010600040101010101" pitchFamily="2" charset="-122"/>
                <a:ea typeface="华文中宋" panose="02010600040101010101" pitchFamily="2" charset="-122"/>
                <a:cs typeface="Times New Roman" panose="02020603050405020304" pitchFamily="18" charset="0"/>
              </a:rPr>
              <a:t>609679.7亿元</a:t>
            </a: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，比重达</a:t>
            </a:r>
            <a:r>
              <a:rPr lang="zh-CN" altLang="en-US" sz="2000" b="1" kern="100" dirty="0">
                <a:effectLst/>
                <a:latin typeface="华文中宋" panose="02010600040101010101" pitchFamily="2" charset="-122"/>
                <a:ea typeface="华文中宋" panose="02010600040101010101" pitchFamily="2" charset="-122"/>
                <a:cs typeface="Times New Roman" panose="02020603050405020304" pitchFamily="18" charset="0"/>
              </a:rPr>
              <a:t>53.3%</a:t>
            </a: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，在国民经济中的重要性日益突出。</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第三产业</a:t>
            </a: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主要包括</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indent="457200" algn="just">
              <a:lnSpc>
                <a:spcPct val="120000"/>
              </a:lnSpc>
              <a:spcAft>
                <a:spcPts val="1200"/>
              </a:spcAft>
            </a:pP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1.</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生产物质资料的生产劳动在流通领域的继续，如交通运输业、物资供销等</a:t>
            </a:r>
          </a:p>
          <a:p>
            <a:pPr indent="457200" algn="just">
              <a:lnSpc>
                <a:spcPct val="120000"/>
              </a:lnSpc>
              <a:spcAft>
                <a:spcPts val="1200"/>
              </a:spcAft>
            </a:pP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2.</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纯粹的服务业，如商业、公共饮食业、邮电通讯业、房地产业、金融保险业等</a:t>
            </a:r>
          </a:p>
          <a:p>
            <a:pPr indent="457200" algn="just">
              <a:lnSpc>
                <a:spcPct val="120000"/>
              </a:lnSpc>
              <a:spcAft>
                <a:spcPts val="1200"/>
              </a:spcAft>
            </a:pP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3.</a:t>
            </a:r>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商业经营的文教卫生和体育事业</a:t>
            </a:r>
          </a:p>
        </p:txBody>
      </p:sp>
      <p:sp>
        <p:nvSpPr>
          <p:cNvPr id="13" name="文本框 12"/>
          <p:cNvSpPr txBox="1"/>
          <p:nvPr/>
        </p:nvSpPr>
        <p:spPr>
          <a:xfrm>
            <a:off x="3048000" y="5669600"/>
            <a:ext cx="6096000" cy="430374"/>
          </a:xfrm>
          <a:prstGeom prst="rect">
            <a:avLst/>
          </a:prstGeom>
          <a:noFill/>
        </p:spPr>
        <p:txBody>
          <a:bodyPr wrap="square">
            <a:spAutoFit/>
          </a:bodyPr>
          <a:lstStyle/>
          <a:p>
            <a:pPr indent="457200" algn="just">
              <a:lnSpc>
                <a:spcPct val="120000"/>
              </a:lnSpc>
              <a:spcAft>
                <a:spcPts val="1200"/>
              </a:spcAft>
            </a:pP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sym typeface="+mn-ea"/>
              </a:rPr>
              <a:t>服务劳动和精神劳动参加价值创造吗</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flipH="1">
            <a:off x="0" y="2196004"/>
            <a:ext cx="12192000" cy="2828748"/>
            <a:chOff x="-1" y="2460123"/>
            <a:chExt cx="12192000" cy="2746981"/>
          </a:xfrm>
        </p:grpSpPr>
        <p:sp>
          <p:nvSpPr>
            <p:cNvPr id="24" name="矩形: 圆顶角 23"/>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顶角 31"/>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顶角 32"/>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93395" y="1815920"/>
            <a:ext cx="3546475" cy="4376445"/>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876458" y="1942061"/>
            <a:ext cx="2780348" cy="1477328"/>
          </a:xfrm>
          <a:prstGeom prst="rect">
            <a:avLst/>
          </a:prstGeom>
          <a:noFill/>
        </p:spPr>
        <p:txBody>
          <a:bodyPr wrap="square">
            <a:spAutoFit/>
          </a:bodyPr>
          <a:lstStyle/>
          <a:p>
            <a:pPr algn="just">
              <a:lnSpc>
                <a:spcPct val="150000"/>
              </a:lnSpc>
              <a:buClr>
                <a:schemeClr val="accent2"/>
              </a:buClr>
            </a:pPr>
            <a:r>
              <a:rPr lang="en-US"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第一，服务劳动不创造价值说</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r>
              <a:rPr lang="en-US" altLang="zh-CN" sz="2000" b="1" kern="100" dirty="0" err="1">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金子治夫、渡边雅男</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endPar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endParaRPr>
          </a:p>
        </p:txBody>
      </p:sp>
      <p:sp>
        <p:nvSpPr>
          <p:cNvPr id="28" name="矩形 27"/>
          <p:cNvSpPr/>
          <p:nvPr/>
        </p:nvSpPr>
        <p:spPr>
          <a:xfrm>
            <a:off x="4274820" y="1815920"/>
            <a:ext cx="3546475" cy="4376445"/>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4432459" y="1942061"/>
            <a:ext cx="3327083" cy="966547"/>
          </a:xfrm>
          <a:prstGeom prst="rect">
            <a:avLst/>
          </a:prstGeom>
          <a:noFill/>
        </p:spPr>
        <p:txBody>
          <a:bodyPr wrap="square">
            <a:spAutoFit/>
          </a:bodyPr>
          <a:lstStyle/>
          <a:p>
            <a:pPr algn="just">
              <a:lnSpc>
                <a:spcPct val="150000"/>
              </a:lnSpc>
              <a:buClr>
                <a:schemeClr val="accent2"/>
              </a:buClr>
            </a:pPr>
            <a:r>
              <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第二，扩张学说</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赤堀邦夫、刀田和夫</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endPar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endParaRPr>
          </a:p>
        </p:txBody>
      </p:sp>
      <p:sp>
        <p:nvSpPr>
          <p:cNvPr id="30" name="矩形 29"/>
          <p:cNvSpPr/>
          <p:nvPr/>
        </p:nvSpPr>
        <p:spPr>
          <a:xfrm>
            <a:off x="8052435" y="1815920"/>
            <a:ext cx="3689350" cy="4376445"/>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8420671" y="1942061"/>
            <a:ext cx="2952878" cy="966547"/>
          </a:xfrm>
          <a:prstGeom prst="rect">
            <a:avLst/>
          </a:prstGeom>
          <a:noFill/>
        </p:spPr>
        <p:txBody>
          <a:bodyPr wrap="square">
            <a:spAutoFit/>
          </a:bodyPr>
          <a:lstStyle/>
          <a:p>
            <a:pPr>
              <a:lnSpc>
                <a:spcPct val="150000"/>
              </a:lnSpc>
              <a:buClr>
                <a:schemeClr val="accent2"/>
              </a:buClr>
            </a:pPr>
            <a:r>
              <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第三，第三种学说</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齐藤重雄、长田浩</a:t>
            </a:r>
            <a:r>
              <a:rPr lang="zh-CN" altLang="en-US"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a:t>
            </a:r>
            <a:endParaRPr lang="en-US"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endParaRPr>
          </a:p>
        </p:txBody>
      </p:sp>
      <p:grpSp>
        <p:nvGrpSpPr>
          <p:cNvPr id="21" name="组合 20"/>
          <p:cNvGrpSpPr/>
          <p:nvPr/>
        </p:nvGrpSpPr>
        <p:grpSpPr>
          <a:xfrm>
            <a:off x="3939895" y="955927"/>
            <a:ext cx="4312210" cy="398780"/>
            <a:chOff x="1131850" y="3079821"/>
            <a:chExt cx="4312210" cy="398780"/>
          </a:xfrm>
        </p:grpSpPr>
        <p:sp>
          <p:nvSpPr>
            <p:cNvPr id="25" name="文本框 24"/>
            <p:cNvSpPr txBox="1"/>
            <p:nvPr/>
          </p:nvSpPr>
          <p:spPr>
            <a:xfrm>
              <a:off x="1383666" y="3079821"/>
              <a:ext cx="4060394" cy="39878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日本学者关于服务劳动性质的争论</a:t>
              </a:r>
            </a:p>
          </p:txBody>
        </p:sp>
        <p:grpSp>
          <p:nvGrpSpPr>
            <p:cNvPr id="34" name="组合 33"/>
            <p:cNvGrpSpPr/>
            <p:nvPr/>
          </p:nvGrpSpPr>
          <p:grpSpPr>
            <a:xfrm>
              <a:off x="1131850" y="3158981"/>
              <a:ext cx="263338" cy="243183"/>
              <a:chOff x="1164218" y="3158981"/>
              <a:chExt cx="263338" cy="243183"/>
            </a:xfrm>
          </p:grpSpPr>
          <p:grpSp>
            <p:nvGrpSpPr>
              <p:cNvPr id="35" name="组合 34"/>
              <p:cNvGrpSpPr/>
              <p:nvPr/>
            </p:nvGrpSpPr>
            <p:grpSpPr>
              <a:xfrm>
                <a:off x="1164220" y="3158981"/>
                <a:ext cx="263336" cy="240802"/>
                <a:chOff x="1164220" y="3158981"/>
                <a:chExt cx="263336" cy="240802"/>
              </a:xfrm>
            </p:grpSpPr>
            <p:sp>
              <p:nvSpPr>
                <p:cNvPr id="37" name="平行四边形 36"/>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直角三角形 35"/>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a:extLst>
              <a:ext uri="{FF2B5EF4-FFF2-40B4-BE49-F238E27FC236}">
                <a16:creationId xmlns:a16="http://schemas.microsoft.com/office/drawing/2014/main" id="{127BF66C-5C0F-4477-B170-A69CA4B80F7E}"/>
              </a:ext>
            </a:extLst>
          </p:cNvPr>
          <p:cNvSpPr txBox="1"/>
          <p:nvPr/>
        </p:nvSpPr>
        <p:spPr>
          <a:xfrm>
            <a:off x="762952" y="3509290"/>
            <a:ext cx="3007360" cy="1710084"/>
          </a:xfrm>
          <a:prstGeom prst="rect">
            <a:avLst/>
          </a:prstGeom>
          <a:noFill/>
        </p:spPr>
        <p:txBody>
          <a:bodyPr wrap="square">
            <a:spAutoFit/>
          </a:bodyPr>
          <a:lstStyle/>
          <a:p>
            <a:pPr indent="457200" algn="just">
              <a:lnSpc>
                <a:spcPct val="150000"/>
              </a:lnSpc>
              <a:buClr>
                <a:schemeClr val="accent2"/>
              </a:buClr>
            </a:pPr>
            <a:r>
              <a:rPr lang="en-US" altLang="zh-CN" sz="1800" kern="100" dirty="0" err="1">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服务部门不创造价值</a:t>
            </a:r>
            <a:r>
              <a:rPr lang="zh-CN" altLang="en-US"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r>
              <a:rPr lang="en-US"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 </a:t>
            </a:r>
            <a:r>
              <a:rPr lang="en-US" altLang="zh-CN" sz="1800" kern="100" dirty="0" err="1">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不过是一个通过再分配物质生产部门创造的所得来维持和供养的部门而已</a:t>
            </a:r>
            <a:r>
              <a:rPr lang="zh-CN" altLang="en-US"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p>
        </p:txBody>
      </p:sp>
      <p:sp>
        <p:nvSpPr>
          <p:cNvPr id="41" name="文本框 40">
            <a:extLst>
              <a:ext uri="{FF2B5EF4-FFF2-40B4-BE49-F238E27FC236}">
                <a16:creationId xmlns:a16="http://schemas.microsoft.com/office/drawing/2014/main" id="{ACD9E03E-2EC6-45DE-B460-A25C74B586C1}"/>
              </a:ext>
            </a:extLst>
          </p:cNvPr>
          <p:cNvSpPr txBox="1"/>
          <p:nvPr/>
        </p:nvSpPr>
        <p:spPr>
          <a:xfrm>
            <a:off x="4472337" y="3509290"/>
            <a:ext cx="3151441" cy="2541080"/>
          </a:xfrm>
          <a:prstGeom prst="rect">
            <a:avLst/>
          </a:prstGeom>
          <a:noFill/>
        </p:spPr>
        <p:txBody>
          <a:bodyPr wrap="square">
            <a:spAutoFit/>
          </a:bodyPr>
          <a:lstStyle/>
          <a:p>
            <a:pPr indent="457200" algn="just">
              <a:lnSpc>
                <a:spcPct val="150000"/>
              </a:lnSpc>
              <a:buClr>
                <a:schemeClr val="accent2"/>
              </a:buClr>
            </a:pPr>
            <a:r>
              <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服务劳动生产无形的使用价值</a:t>
            </a:r>
            <a:r>
              <a:rPr lang="zh-CN" altLang="en-US"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r>
              <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通过设想服务劳动价值载体的实体来说明服务劳动创造价值，如“活动状态的劳动”“有用效果”</a:t>
            </a:r>
            <a:r>
              <a:rPr lang="en-US"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r>
              <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即时品”等实体</a:t>
            </a:r>
            <a:r>
              <a:rPr lang="zh-CN" altLang="en-US"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endPar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endParaRPr>
          </a:p>
        </p:txBody>
      </p:sp>
      <p:sp>
        <p:nvSpPr>
          <p:cNvPr id="42" name="文本框 41">
            <a:extLst>
              <a:ext uri="{FF2B5EF4-FFF2-40B4-BE49-F238E27FC236}">
                <a16:creationId xmlns:a16="http://schemas.microsoft.com/office/drawing/2014/main" id="{D9B1EFEA-FF04-4AD4-BF6D-0AB78B943E42}"/>
              </a:ext>
            </a:extLst>
          </p:cNvPr>
          <p:cNvSpPr txBox="1"/>
          <p:nvPr/>
        </p:nvSpPr>
        <p:spPr>
          <a:xfrm>
            <a:off x="8420671" y="3509290"/>
            <a:ext cx="3108261" cy="2125582"/>
          </a:xfrm>
          <a:prstGeom prst="rect">
            <a:avLst/>
          </a:prstGeom>
          <a:noFill/>
        </p:spPr>
        <p:txBody>
          <a:bodyPr wrap="square">
            <a:spAutoFit/>
          </a:bodyPr>
          <a:lstStyle/>
          <a:p>
            <a:pPr indent="457200">
              <a:lnSpc>
                <a:spcPct val="150000"/>
              </a:lnSpc>
              <a:buClr>
                <a:schemeClr val="accent2"/>
              </a:buClr>
            </a:pPr>
            <a:r>
              <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sym typeface="+mn-ea"/>
              </a:rPr>
              <a:t>将服务劳动限定在教育、医疗、福利、娱乐等“为人服务”的领域，</a:t>
            </a:r>
            <a:r>
              <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通过说明服务劳动形成劳动力价值来说明其价值形成性</a:t>
            </a:r>
            <a:r>
              <a:rPr lang="zh-CN" altLang="en-US"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rPr>
              <a:t>。</a:t>
            </a:r>
            <a:endParaRPr lang="zh-CN" altLang="zh-CN" sz="1800" kern="100" dirty="0">
              <a:solidFill>
                <a:schemeClr val="tx1">
                  <a:lumMod val="85000"/>
                  <a:lumOff val="15000"/>
                </a:schemeClr>
              </a:solidFill>
              <a:effectLst/>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670961"/>
            <a:ext cx="11838587" cy="4069437"/>
            <a:chOff x="-145775" y="2820711"/>
            <a:chExt cx="11838587" cy="4069437"/>
          </a:xfrm>
        </p:grpSpPr>
        <p:grpSp>
          <p:nvGrpSpPr>
            <p:cNvPr id="9" name="组合 8"/>
            <p:cNvGrpSpPr/>
            <p:nvPr/>
          </p:nvGrpSpPr>
          <p:grpSpPr>
            <a:xfrm>
              <a:off x="-145775" y="2820711"/>
              <a:ext cx="11838587" cy="4069437"/>
              <a:chOff x="-130861" y="2519073"/>
              <a:chExt cx="11838587" cy="4069437"/>
            </a:xfrm>
          </p:grpSpPr>
          <p:sp>
            <p:nvSpPr>
              <p:cNvPr id="19" name="对角圆角矩形 6"/>
              <p:cNvSpPr/>
              <p:nvPr/>
            </p:nvSpPr>
            <p:spPr bwMode="auto">
              <a:xfrm flipV="1">
                <a:off x="-130861" y="2519073"/>
                <a:ext cx="11838587" cy="4069437"/>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等腰三角形 19"/>
              <p:cNvSpPr>
                <a:spLocks noChangeAspect="1"/>
              </p:cNvSpPr>
              <p:nvPr/>
            </p:nvSpPr>
            <p:spPr>
              <a:xfrm>
                <a:off x="11281673" y="6127029"/>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flipH="1">
              <a:off x="-145774" y="3108817"/>
              <a:ext cx="1652730" cy="653369"/>
              <a:chOff x="0" y="4877560"/>
              <a:chExt cx="1800000" cy="535013"/>
            </a:xfrm>
          </p:grpSpPr>
          <p:sp>
            <p:nvSpPr>
              <p:cNvPr id="16" name="矩形 15"/>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2074606" y="2253457"/>
            <a:ext cx="8799871" cy="2862322"/>
          </a:xfrm>
          <a:prstGeom prst="rect">
            <a:avLst/>
          </a:prstGeom>
          <a:noFill/>
        </p:spPr>
        <p:txBody>
          <a:bodyPr wrap="square">
            <a:spAutoFit/>
          </a:bodyPr>
          <a:lstStyle/>
          <a:p>
            <a:pPr indent="457200" algn="just">
              <a:lnSpc>
                <a:spcPct val="150000"/>
              </a:lnSpc>
            </a:pPr>
            <a:endParaRPr lang="zh-CN" altLang="zh-CN" sz="2000" kern="100" dirty="0">
              <a:effectLst/>
              <a:latin typeface="Calibri" panose="020F0502020204030204" pitchFamily="34" charset="0"/>
              <a:ea typeface="微软雅黑" panose="020B0503020204020204" charset="-122"/>
              <a:cs typeface="Times New Roman" panose="02020603050405020304" pitchFamily="18" charset="0"/>
            </a:endParaRPr>
          </a:p>
          <a:p>
            <a:pPr indent="457200" algn="just">
              <a:lnSpc>
                <a:spcPct val="150000"/>
              </a:lnSpc>
            </a:pP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在精神生产领域中分担商品生产总体职能某一部分的劳动，属于创造价值的劳动。</a:t>
            </a:r>
          </a:p>
          <a:p>
            <a:pPr indent="457200" algn="just">
              <a:lnSpc>
                <a:spcPct val="150000"/>
              </a:lnSpc>
            </a:pPr>
            <a:r>
              <a:rPr lang="en-US" altLang="zh-CN" sz="2000" kern="100" dirty="0">
                <a:effectLst/>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effectLst/>
                <a:latin typeface="Calibri" panose="020F0502020204030204" pitchFamily="34" charset="0"/>
                <a:ea typeface="微软雅黑" panose="020B0503020204020204" charset="-122"/>
                <a:cs typeface="Times New Roman" panose="02020603050405020304" pitchFamily="18" charset="0"/>
              </a:rPr>
              <a:t>当代社会中为劳动者提供各种各样的服务直接决定劳动力的生产和再生产，而这些以服务劳动形态存在的从直接生产过程中脱离出来的独立化的劳动，也逐渐融入创造价值的劳动的范畴。</a:t>
            </a:r>
          </a:p>
        </p:txBody>
      </p:sp>
      <p:sp>
        <p:nvSpPr>
          <p:cNvPr id="26" name="文本框 25"/>
          <p:cNvSpPr txBox="1"/>
          <p:nvPr/>
        </p:nvSpPr>
        <p:spPr>
          <a:xfrm>
            <a:off x="3284909" y="1987817"/>
            <a:ext cx="6311900" cy="504882"/>
          </a:xfrm>
          <a:prstGeom prst="rect">
            <a:avLst/>
          </a:prstGeom>
          <a:noFill/>
        </p:spPr>
        <p:txBody>
          <a:bodyPr wrap="square">
            <a:spAutoFit/>
          </a:bodyPr>
          <a:lstStyle/>
          <a:p>
            <a:pPr algn="ctr">
              <a:lnSpc>
                <a:spcPct val="150000"/>
              </a:lnSpc>
            </a:pPr>
            <a:r>
              <a:rPr lang="zh-CN" altLang="zh-CN" sz="2000" b="1" kern="100" dirty="0">
                <a:effectLst/>
                <a:latin typeface="Calibri" panose="020F0502020204030204" pitchFamily="34" charset="0"/>
                <a:ea typeface="微软雅黑" panose="020B0503020204020204" charset="-122"/>
                <a:cs typeface="Times New Roman" panose="02020603050405020304" pitchFamily="18" charset="0"/>
              </a:rPr>
              <a:t>部分服务劳动和精神劳动参与价值创造</a:t>
            </a:r>
          </a:p>
        </p:txBody>
      </p:sp>
      <p:cxnSp>
        <p:nvCxnSpPr>
          <p:cNvPr id="5" name="直接连接符 4"/>
          <p:cNvCxnSpPr/>
          <p:nvPr/>
        </p:nvCxnSpPr>
        <p:spPr>
          <a:xfrm>
            <a:off x="3284909" y="2612436"/>
            <a:ext cx="6390033" cy="0"/>
          </a:xfrm>
          <a:prstGeom prst="line">
            <a:avLst/>
          </a:prstGeom>
          <a:ln>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2255165" y="4407668"/>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235331" y="1796228"/>
            <a:ext cx="9112885" cy="3301310"/>
            <a:chOff x="2502900" y="1565452"/>
            <a:chExt cx="8640000" cy="2880000"/>
          </a:xfrm>
        </p:grpSpPr>
        <p:sp>
          <p:nvSpPr>
            <p:cNvPr id="4"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p:cNvSpPr>
              <a:spLocks noChangeAspect="1"/>
            </p:cNvSpPr>
            <p:nvPr/>
          </p:nvSpPr>
          <p:spPr>
            <a:xfrm>
              <a:off x="10769631" y="4136707"/>
              <a:ext cx="311439" cy="302133"/>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3382605" y="2371597"/>
            <a:ext cx="7473740" cy="2345257"/>
          </a:xfrm>
          <a:prstGeom prst="rect">
            <a:avLst/>
          </a:prstGeom>
        </p:spPr>
        <p:txBody>
          <a:bodyPr wrap="square">
            <a:spAutoFit/>
          </a:bodyPr>
          <a:lstStyle/>
          <a:p>
            <a:pPr indent="457200" algn="just">
              <a:lnSpc>
                <a:spcPct val="130000"/>
              </a:lnSpc>
            </a:pPr>
            <a:r>
              <a:rPr lang="zh-CN" altLang="zh-CN" sz="2200" b="1" kern="100" dirty="0">
                <a:effectLst/>
                <a:latin typeface="楷体" panose="02010609060101010101" pitchFamily="49" charset="-122"/>
                <a:ea typeface="楷体" panose="02010609060101010101" pitchFamily="49" charset="-122"/>
                <a:cs typeface="Times New Roman" panose="02020603050405020304" pitchFamily="18" charset="0"/>
                <a:sym typeface="+mn-ea"/>
              </a:rPr>
              <a:t>“同一种劳动可以是</a:t>
            </a:r>
            <a:r>
              <a:rPr lang="zh-CN" altLang="zh-CN" sz="2200" b="1"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rPr>
              <a:t>生产劳动</a:t>
            </a:r>
            <a:r>
              <a:rPr lang="zh-CN" altLang="zh-CN" sz="2200" b="1" kern="100" dirty="0">
                <a:effectLst/>
                <a:latin typeface="楷体" panose="02010609060101010101" pitchFamily="49" charset="-122"/>
                <a:ea typeface="楷体" panose="02010609060101010101" pitchFamily="49" charset="-122"/>
                <a:cs typeface="Times New Roman" panose="02020603050405020304" pitchFamily="18" charset="0"/>
                <a:sym typeface="+mn-ea"/>
              </a:rPr>
              <a:t>，也可以</a:t>
            </a:r>
            <a:r>
              <a:rPr lang="zh-CN" altLang="zh-CN" sz="2200" b="1"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rPr>
              <a:t>是非生产劳动</a:t>
            </a:r>
            <a:r>
              <a:rPr lang="zh-CN" altLang="zh-CN" sz="2200" b="1" kern="100" dirty="0">
                <a:effectLst/>
                <a:latin typeface="楷体" panose="02010609060101010101" pitchFamily="49" charset="-122"/>
                <a:ea typeface="楷体" panose="02010609060101010101" pitchFamily="49" charset="-122"/>
                <a:cs typeface="Times New Roman" panose="02020603050405020304" pitchFamily="18" charset="0"/>
                <a:sym typeface="+mn-ea"/>
              </a:rPr>
              <a:t>”。</a:t>
            </a:r>
          </a:p>
          <a:p>
            <a:pPr indent="457200" algn="just">
              <a:lnSpc>
                <a:spcPct val="130000"/>
              </a:lnSpc>
            </a:pPr>
            <a:r>
              <a:rPr lang="en-US" altLang="zh-CN" sz="2200" b="1" kern="100" dirty="0">
                <a:effectLst/>
                <a:latin typeface="楷体" panose="02010609060101010101" pitchFamily="49" charset="-122"/>
                <a:ea typeface="楷体" panose="02010609060101010101" pitchFamily="49" charset="-122"/>
                <a:cs typeface="Times New Roman" panose="02020603050405020304" pitchFamily="18" charset="0"/>
                <a:sym typeface="+mn-ea"/>
              </a:rPr>
              <a:t> </a:t>
            </a:r>
            <a:r>
              <a:rPr lang="zh-CN" altLang="zh-CN" sz="2200" b="1" kern="100" dirty="0">
                <a:effectLst/>
                <a:latin typeface="楷体" panose="02010609060101010101" pitchFamily="49" charset="-122"/>
                <a:ea typeface="楷体" panose="02010609060101010101" pitchFamily="49" charset="-122"/>
                <a:cs typeface="Times New Roman" panose="02020603050405020304" pitchFamily="18" charset="0"/>
                <a:sym typeface="+mn-ea"/>
              </a:rPr>
              <a:t>例如，“一个自行卖唱的歌女是非生产劳动者。但是，同一个歌女，被剧院老板雇用，老板为了赚钱而让她去唱歌，她就是生产劳动者，因为她生产资本”。</a:t>
            </a:r>
          </a:p>
          <a:p>
            <a:pPr indent="457200" algn="r">
              <a:lnSpc>
                <a:spcPct val="150000"/>
              </a:lnSpc>
              <a:spcBef>
                <a:spcPts val="600"/>
              </a:spcBef>
            </a:pPr>
            <a:r>
              <a:rPr lang="en-US" altLang="zh-CN" kern="100" dirty="0">
                <a:latin typeface="楷体" panose="02010609060101010101" pitchFamily="49" charset="-122"/>
                <a:ea typeface="楷体" panose="02010609060101010101" pitchFamily="49" charset="-122"/>
                <a:sym typeface="+mn-ea"/>
              </a:rPr>
              <a:t>——</a:t>
            </a:r>
            <a:r>
              <a:rPr lang="zh-CN" altLang="en-US" kern="100" dirty="0">
                <a:effectLst/>
                <a:latin typeface="楷体" panose="02010609060101010101" pitchFamily="49" charset="-122"/>
                <a:ea typeface="楷体" panose="02010609060101010101" pitchFamily="49" charset="-122"/>
                <a:cs typeface="Times New Roman" panose="02020603050405020304" pitchFamily="18" charset="0"/>
              </a:rPr>
              <a:t>马克思：</a:t>
            </a:r>
            <a:r>
              <a:rPr lang="en-US" altLang="zh-CN"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effectLst/>
                <a:latin typeface="楷体" panose="02010609060101010101" pitchFamily="49" charset="-122"/>
                <a:ea typeface="楷体" panose="02010609060101010101" pitchFamily="49" charset="-122"/>
                <a:cs typeface="Times New Roman" panose="02020603050405020304" pitchFamily="18" charset="0"/>
              </a:rPr>
              <a:t>政治经济学批判（</a:t>
            </a:r>
            <a:r>
              <a:rPr lang="en-US" altLang="zh-CN" kern="100" dirty="0">
                <a:effectLst/>
                <a:latin typeface="楷体" panose="02010609060101010101" pitchFamily="49" charset="-122"/>
                <a:ea typeface="楷体" panose="02010609060101010101" pitchFamily="49" charset="-122"/>
                <a:cs typeface="Times New Roman" panose="02020603050405020304" pitchFamily="18" charset="0"/>
              </a:rPr>
              <a:t>1861—1863</a:t>
            </a:r>
            <a:r>
              <a:rPr lang="zh-CN" altLang="en-US" kern="100" dirty="0">
                <a:effectLst/>
                <a:latin typeface="楷体" panose="02010609060101010101" pitchFamily="49" charset="-122"/>
                <a:ea typeface="楷体" panose="02010609060101010101" pitchFamily="49" charset="-122"/>
                <a:cs typeface="Times New Roman" panose="02020603050405020304" pitchFamily="18" charset="0"/>
              </a:rPr>
              <a:t>年手稿）</a:t>
            </a:r>
            <a:r>
              <a:rPr lang="en-US" altLang="zh-CN" kern="100" dirty="0">
                <a:effectLst/>
                <a:latin typeface="楷体" panose="02010609060101010101" pitchFamily="49" charset="-122"/>
                <a:ea typeface="楷体" panose="02010609060101010101" pitchFamily="49" charset="-122"/>
                <a:cs typeface="Times New Roman" panose="02020603050405020304" pitchFamily="18" charset="0"/>
              </a:rPr>
              <a:t>》</a:t>
            </a:r>
            <a:endParaRPr lang="zh-CN" altLang="en-US" dirty="0">
              <a:solidFill>
                <a:schemeClr val="tx1">
                  <a:lumMod val="65000"/>
                  <a:lumOff val="35000"/>
                </a:schemeClr>
              </a:solidFill>
              <a:latin typeface="楷体" panose="02010609060101010101" pitchFamily="49" charset="-122"/>
              <a:ea typeface="楷体" panose="02010609060101010101" pitchFamily="49" charset="-122"/>
            </a:endParaRPr>
          </a:p>
        </p:txBody>
      </p:sp>
      <p:pic>
        <p:nvPicPr>
          <p:cNvPr id="10" name="图片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12" b="4988"/>
          <a:stretch>
            <a:fillRect/>
          </a:stretch>
        </p:blipFill>
        <p:spPr bwMode="auto">
          <a:xfrm>
            <a:off x="1145986" y="2717343"/>
            <a:ext cx="1872000" cy="2527200"/>
          </a:xfrm>
          <a:prstGeom prst="foldedCorner">
            <a:avLst/>
          </a:prstGeom>
          <a:solidFill>
            <a:srgbClr val="FEFCFA"/>
          </a:solidFill>
          <a:ln w="12700">
            <a:solidFill>
              <a:schemeClr val="bg1">
                <a:lumMod val="85000"/>
              </a:schemeClr>
            </a:solidFill>
          </a:ln>
          <a:effectLst>
            <a:outerShdw dist="63500" dir="18900000" algn="bl" rotWithShape="0">
              <a:srgbClr val="335256"/>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flipH="1">
            <a:off x="1206612" y="1512847"/>
            <a:ext cx="9778776" cy="3041854"/>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684167" y="1210129"/>
            <a:ext cx="6823666" cy="468000"/>
            <a:chOff x="1131852" y="4125852"/>
            <a:chExt cx="4912008" cy="468000"/>
          </a:xfrm>
        </p:grpSpPr>
        <p:sp>
          <p:nvSpPr>
            <p:cNvPr id="28" name="平行四边形 27"/>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E17751"/>
                  </a:solidFill>
                  <a:latin typeface="微软雅黑" panose="020B0503020204020204" charset="-122"/>
                  <a:ea typeface="微软雅黑" panose="020B0503020204020204" charset="-122"/>
                </a:rPr>
                <a:t>【</a:t>
              </a:r>
              <a:r>
                <a:rPr lang="zh-CN" altLang="en-US" sz="2000" b="1" dirty="0">
                  <a:solidFill>
                    <a:srgbClr val="E17751"/>
                  </a:solidFill>
                  <a:latin typeface="微软雅黑" panose="020B0503020204020204" charset="-122"/>
                  <a:ea typeface="微软雅黑" panose="020B0503020204020204" charset="-122"/>
                </a:rPr>
                <a:t>讨论</a:t>
              </a:r>
              <a:r>
                <a:rPr lang="en-US" altLang="zh-CN" sz="2000" b="1" dirty="0">
                  <a:solidFill>
                    <a:srgbClr val="E17751"/>
                  </a:solidFill>
                  <a:latin typeface="微软雅黑" panose="020B0503020204020204" charset="-122"/>
                  <a:ea typeface="微软雅黑" panose="020B0503020204020204" charset="-122"/>
                </a:rPr>
                <a:t>3】</a:t>
              </a:r>
              <a:r>
                <a:rPr lang="zh-CN" altLang="en-US" sz="2000" b="1" dirty="0">
                  <a:solidFill>
                    <a:schemeClr val="tx1">
                      <a:lumMod val="85000"/>
                      <a:lumOff val="15000"/>
                    </a:schemeClr>
                  </a:solidFill>
                  <a:latin typeface="微软雅黑" panose="020B0503020204020204" charset="-122"/>
                  <a:ea typeface="微软雅黑" panose="020B0503020204020204" charset="-122"/>
                </a:rPr>
                <a:t>“知识价值论”的说法正确吗？</a:t>
              </a:r>
            </a:p>
          </p:txBody>
        </p:sp>
        <p:sp>
          <p:nvSpPr>
            <p:cNvPr id="29" name="任意多边形: 形状 28"/>
            <p:cNvSpPr>
              <a:spLocks noChangeAspect="1"/>
            </p:cNvSpPr>
            <p:nvPr/>
          </p:nvSpPr>
          <p:spPr>
            <a:xfrm flipH="1">
              <a:off x="5841275"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0" name="任意多边形: 形状 29"/>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23" name="文本框 22"/>
          <p:cNvSpPr txBox="1"/>
          <p:nvPr/>
        </p:nvSpPr>
        <p:spPr>
          <a:xfrm>
            <a:off x="2288420" y="2195538"/>
            <a:ext cx="7615160" cy="1555875"/>
          </a:xfrm>
          <a:prstGeom prst="rect">
            <a:avLst/>
          </a:prstGeom>
          <a:noFill/>
        </p:spPr>
        <p:txBody>
          <a:bodyPr wrap="square">
            <a:spAutoFit/>
          </a:bodyPr>
          <a:lstStyle/>
          <a:p>
            <a:pPr indent="457200" algn="just">
              <a:lnSpc>
                <a:spcPct val="150000"/>
              </a:lnSpc>
            </a:pPr>
            <a:r>
              <a:rPr lang="en-US"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rPr>
              <a:t>有观点认为，当人类步入知识信息时代，劳动价值论已经不适用于信息社会，而只适用于工业社会初期。在信息社会里，</a:t>
            </a:r>
            <a:r>
              <a:rPr lang="zh-CN" altLang="zh-CN" sz="2200" b="1" kern="100" dirty="0">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价值增殖主要通过知识来实现。</a:t>
            </a:r>
            <a:endParaRPr lang="zh-CN" altLang="zh-CN" sz="2200" b="1"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8" name="矩形 7"/>
          <p:cNvSpPr/>
          <p:nvPr/>
        </p:nvSpPr>
        <p:spPr>
          <a:xfrm>
            <a:off x="0" y="4175010"/>
            <a:ext cx="12192000" cy="1170143"/>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文本框 9"/>
          <p:cNvSpPr txBox="1"/>
          <p:nvPr/>
        </p:nvSpPr>
        <p:spPr>
          <a:xfrm>
            <a:off x="3047048" y="4535667"/>
            <a:ext cx="6097904" cy="461665"/>
          </a:xfrm>
          <a:prstGeom prst="rect">
            <a:avLst/>
          </a:prstGeom>
          <a:noFill/>
        </p:spPr>
        <p:txBody>
          <a:bodyPr wrap="square">
            <a:spAutoFit/>
          </a:bodyPr>
          <a:lstStyle/>
          <a:p>
            <a:pPr algn="ctr"/>
            <a:r>
              <a:rPr lang="zh-CN" altLang="zh-CN" sz="24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rPr>
              <a:t>你认为这种观点正确吗？为什么？</a:t>
            </a:r>
            <a:endParaRPr lang="zh-CN" altLang="en-US" sz="2400"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flipV="1">
            <a:off x="1256061" y="1318906"/>
            <a:ext cx="9679878" cy="4220188"/>
            <a:chOff x="1489600" y="2532482"/>
            <a:chExt cx="9296666" cy="2596830"/>
          </a:xfrm>
        </p:grpSpPr>
        <p:sp>
          <p:nvSpPr>
            <p:cNvPr id="15" name="矩形 14"/>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89600" y="2615660"/>
              <a:ext cx="9212802" cy="2513652"/>
            </a:xfrm>
            <a:prstGeom prst="rect">
              <a:avLst/>
            </a:prstGeom>
            <a:gradFill>
              <a:gsLst>
                <a:gs pos="62000">
                  <a:schemeClr val="bg1"/>
                </a:gs>
                <a:gs pos="100000">
                  <a:schemeClr val="bg1">
                    <a:alpha val="32000"/>
                  </a:schemeClr>
                </a:gs>
              </a:gsLst>
              <a:lin ang="4800000" scaled="0"/>
            </a:gradFill>
            <a:ln w="19050">
              <a:gradFill>
                <a:gsLst>
                  <a:gs pos="1000">
                    <a:srgbClr val="E17751"/>
                  </a:gs>
                  <a:gs pos="46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897534" y="1834593"/>
            <a:ext cx="8309610" cy="3323987"/>
          </a:xfrm>
          <a:prstGeom prst="rect">
            <a:avLst/>
          </a:prstGeom>
          <a:noFill/>
        </p:spPr>
        <p:txBody>
          <a:bodyPr wrap="square">
            <a:spAutoFit/>
          </a:bodyPr>
          <a:lstStyle/>
          <a:p>
            <a:pPr indent="457200" algn="just">
              <a:lnSpc>
                <a:spcPct val="150000"/>
              </a:lnSpc>
            </a:pPr>
            <a:r>
              <a:rPr lang="en-US"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事实上，</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知识本身并不能直接创造新价值。</a:t>
            </a:r>
            <a:r>
              <a:rPr lang="zh-CN"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科学知识虽然是劳动的结晶，但潜在于人脑中，不能直接表现出来，只有通过人类劳动才能表现出来。劳动者掌握的知识越多，积累的劳动经验越丰富，越能胜任更复杂的劳动。</a:t>
            </a:r>
          </a:p>
          <a:p>
            <a:pPr indent="457200" algn="just">
              <a:lnSpc>
                <a:spcPct val="150000"/>
              </a:lnSpc>
            </a:pPr>
            <a:r>
              <a:rPr lang="en-US"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 </a:t>
            </a:r>
            <a:r>
              <a:rPr lang="zh-CN"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因此，产生知识和运用知识的活劳动才创造新价值。</a:t>
            </a:r>
            <a:r>
              <a:rPr lang="zh-CN" altLang="zh-CN" sz="2000" b="1"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知识在价值创造中的作用，主要在于它增加了现代生产中复杂劳动的比例</a:t>
            </a:r>
            <a:r>
              <a:rPr lang="zh-CN" altLang="zh-CN" sz="2000" kern="100" dirty="0">
                <a:solidFill>
                  <a:schemeClr val="tx1">
                    <a:lumMod val="85000"/>
                    <a:lumOff val="15000"/>
                  </a:schemeClr>
                </a:solidFill>
                <a:latin typeface="Calibri" panose="020F0502020204030204" pitchFamily="34" charset="0"/>
                <a:ea typeface="微软雅黑" panose="020B0503020204020204" charset="-122"/>
                <a:cs typeface="Times New Roman" panose="02020603050405020304" pitchFamily="18" charset="0"/>
              </a:rPr>
              <a:t>，从而使劳动者在单位时间里付出了“倍加”的简单劳动。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ED4CA77-875F-4FDC-9000-55E4CD9AC2AE}"/>
              </a:ext>
            </a:extLst>
          </p:cNvPr>
          <p:cNvSpPr txBox="1"/>
          <p:nvPr/>
        </p:nvSpPr>
        <p:spPr>
          <a:xfrm>
            <a:off x="1576388" y="1047750"/>
            <a:ext cx="5264150" cy="439738"/>
          </a:xfrm>
          <a:prstGeom prst="rect">
            <a:avLst/>
          </a:prstGeom>
          <a:noFill/>
        </p:spPr>
        <p:txBody>
          <a:bodyPr>
            <a:spAutoFit/>
          </a:bodyPr>
          <a:lstStyle/>
          <a:p>
            <a:pPr algn="just" defTabSz="685800" eaLnBrk="0" fontAlgn="base" hangingPunct="0">
              <a:spcBef>
                <a:spcPct val="0"/>
              </a:spcBef>
              <a:spcAft>
                <a:spcPct val="0"/>
              </a:spcAft>
              <a:defRPr/>
            </a:pPr>
            <a:r>
              <a:rPr lang="zh-CN" altLang="en-US" sz="2250" b="1" dirty="0">
                <a:solidFill>
                  <a:prstClr val="white"/>
                </a:solidFill>
                <a:latin typeface="微软雅黑" panose="020B0503020204020204" pitchFamily="34" charset="-122"/>
                <a:ea typeface="微软雅黑" panose="020B0503020204020204" pitchFamily="34" charset="-122"/>
              </a:rPr>
              <a:t>一、商品经济的形成和发展</a:t>
            </a:r>
          </a:p>
        </p:txBody>
      </p:sp>
      <p:sp>
        <p:nvSpPr>
          <p:cNvPr id="157699" name="Rectangle 3">
            <a:extLst>
              <a:ext uri="{FF2B5EF4-FFF2-40B4-BE49-F238E27FC236}">
                <a16:creationId xmlns:a16="http://schemas.microsoft.com/office/drawing/2014/main" id="{6C0D9364-534A-4C18-BEF2-F0F8BCBCB2D5}"/>
              </a:ext>
            </a:extLst>
          </p:cNvPr>
          <p:cNvSpPr>
            <a:spLocks noGrp="1" noChangeArrowheads="1"/>
          </p:cNvSpPr>
          <p:nvPr/>
        </p:nvSpPr>
        <p:spPr bwMode="auto">
          <a:xfrm>
            <a:off x="2195514" y="4516438"/>
            <a:ext cx="2301875" cy="368300"/>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fontAlgn="base">
              <a:spcBef>
                <a:spcPct val="20000"/>
              </a:spcBef>
              <a:spcAft>
                <a:spcPct val="0"/>
              </a:spcAft>
            </a:pPr>
            <a:r>
              <a:rPr lang="zh-CN" altLang="en-US"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自然经济</a:t>
            </a: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 name="组合 25">
            <a:extLst>
              <a:ext uri="{FF2B5EF4-FFF2-40B4-BE49-F238E27FC236}">
                <a16:creationId xmlns:a16="http://schemas.microsoft.com/office/drawing/2014/main" id="{AEB3EDBF-E6FA-403B-899C-540442771F15}"/>
              </a:ext>
            </a:extLst>
          </p:cNvPr>
          <p:cNvGrpSpPr>
            <a:grpSpLocks/>
          </p:cNvGrpSpPr>
          <p:nvPr/>
        </p:nvGrpSpPr>
        <p:grpSpPr bwMode="auto">
          <a:xfrm>
            <a:off x="3318469" y="3969206"/>
            <a:ext cx="54769" cy="413147"/>
            <a:chOff x="4752825" y="2343080"/>
            <a:chExt cx="72000" cy="551129"/>
          </a:xfrm>
          <a:solidFill>
            <a:srgbClr val="C87E4C"/>
          </a:solidFill>
        </p:grpSpPr>
        <p:sp>
          <p:nvSpPr>
            <p:cNvPr id="27" name="椭圆 60">
              <a:extLst>
                <a:ext uri="{FF2B5EF4-FFF2-40B4-BE49-F238E27FC236}">
                  <a16:creationId xmlns:a16="http://schemas.microsoft.com/office/drawing/2014/main" id="{1E83D06E-EA8E-4198-BA51-244075C3E9E6}"/>
                </a:ext>
              </a:extLst>
            </p:cNvPr>
            <p:cNvSpPr>
              <a:spLocks noChangeAspect="1"/>
            </p:cNvSpPr>
            <p:nvPr/>
          </p:nvSpPr>
          <p:spPr bwMode="auto">
            <a:xfrm rot="16200000" flipV="1">
              <a:off x="4752295" y="2702558"/>
              <a:ext cx="73060" cy="72000"/>
            </a:xfrm>
            <a:prstGeom prst="ellipse">
              <a:avLst/>
            </a:prstGeom>
            <a:solidFill>
              <a:srgbClr val="C87E4C">
                <a:alpha val="57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28" name="椭圆 61">
              <a:extLst>
                <a:ext uri="{FF2B5EF4-FFF2-40B4-BE49-F238E27FC236}">
                  <a16:creationId xmlns:a16="http://schemas.microsoft.com/office/drawing/2014/main" id="{5AD1859E-1941-4D80-A701-3745134D483F}"/>
                </a:ext>
              </a:extLst>
            </p:cNvPr>
            <p:cNvSpPr>
              <a:spLocks noChangeAspect="1"/>
            </p:cNvSpPr>
            <p:nvPr/>
          </p:nvSpPr>
          <p:spPr bwMode="auto">
            <a:xfrm rot="16200000" flipV="1">
              <a:off x="4753089" y="2582644"/>
              <a:ext cx="71471" cy="72000"/>
            </a:xfrm>
            <a:prstGeom prst="ellipse">
              <a:avLst/>
            </a:prstGeom>
            <a:solidFill>
              <a:srgbClr val="C77C49">
                <a:alpha val="83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29" name="椭圆 62">
              <a:extLst>
                <a:ext uri="{FF2B5EF4-FFF2-40B4-BE49-F238E27FC236}">
                  <a16:creationId xmlns:a16="http://schemas.microsoft.com/office/drawing/2014/main" id="{99E07E3B-2F0E-422C-B473-D1CD96E392CF}"/>
                </a:ext>
              </a:extLst>
            </p:cNvPr>
            <p:cNvSpPr>
              <a:spLocks noChangeAspect="1"/>
            </p:cNvSpPr>
            <p:nvPr/>
          </p:nvSpPr>
          <p:spPr bwMode="auto">
            <a:xfrm rot="16200000" flipV="1">
              <a:off x="4752295" y="2462731"/>
              <a:ext cx="73060" cy="72000"/>
            </a:xfrm>
            <a:prstGeom prst="ellipse">
              <a:avLst/>
            </a:prstGeom>
            <a:grp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30" name="椭圆 63">
              <a:extLst>
                <a:ext uri="{FF2B5EF4-FFF2-40B4-BE49-F238E27FC236}">
                  <a16:creationId xmlns:a16="http://schemas.microsoft.com/office/drawing/2014/main" id="{CAF315AD-252D-48FD-B694-B425F31A53A7}"/>
                </a:ext>
              </a:extLst>
            </p:cNvPr>
            <p:cNvSpPr>
              <a:spLocks noChangeAspect="1"/>
            </p:cNvSpPr>
            <p:nvPr/>
          </p:nvSpPr>
          <p:spPr bwMode="auto">
            <a:xfrm rot="16200000" flipV="1">
              <a:off x="4753089" y="2342816"/>
              <a:ext cx="71472" cy="72000"/>
            </a:xfrm>
            <a:prstGeom prst="ellipse">
              <a:avLst/>
            </a:prstGeom>
            <a:solidFill>
              <a:srgbClr val="B26A37"/>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31" name="椭圆 64">
              <a:extLst>
                <a:ext uri="{FF2B5EF4-FFF2-40B4-BE49-F238E27FC236}">
                  <a16:creationId xmlns:a16="http://schemas.microsoft.com/office/drawing/2014/main" id="{8E2254E5-8481-4862-B954-FC083525EB02}"/>
                </a:ext>
              </a:extLst>
            </p:cNvPr>
            <p:cNvSpPr>
              <a:spLocks noChangeAspect="1"/>
            </p:cNvSpPr>
            <p:nvPr/>
          </p:nvSpPr>
          <p:spPr bwMode="auto">
            <a:xfrm rot="16200000" flipV="1">
              <a:off x="4753089" y="2822472"/>
              <a:ext cx="71472" cy="72000"/>
            </a:xfrm>
            <a:prstGeom prst="ellipse">
              <a:avLst/>
            </a:prstGeom>
            <a:solidFill>
              <a:srgbClr val="C77C49">
                <a:alpha val="24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grpSp>
      <p:grpSp>
        <p:nvGrpSpPr>
          <p:cNvPr id="157701" name="组合 31">
            <a:extLst>
              <a:ext uri="{FF2B5EF4-FFF2-40B4-BE49-F238E27FC236}">
                <a16:creationId xmlns:a16="http://schemas.microsoft.com/office/drawing/2014/main" id="{B66CAC1E-2EB3-46D4-9639-BA55F83142FA}"/>
              </a:ext>
            </a:extLst>
          </p:cNvPr>
          <p:cNvGrpSpPr>
            <a:grpSpLocks/>
          </p:cNvGrpSpPr>
          <p:nvPr/>
        </p:nvGrpSpPr>
        <p:grpSpPr bwMode="auto">
          <a:xfrm>
            <a:off x="2195514" y="2787650"/>
            <a:ext cx="2301875" cy="1068388"/>
            <a:chOff x="2758636" y="1592263"/>
            <a:chExt cx="1620001" cy="751694"/>
          </a:xfrm>
        </p:grpSpPr>
        <p:sp>
          <p:nvSpPr>
            <p:cNvPr id="33" name="任意多边形 88">
              <a:extLst>
                <a:ext uri="{FF2B5EF4-FFF2-40B4-BE49-F238E27FC236}">
                  <a16:creationId xmlns:a16="http://schemas.microsoft.com/office/drawing/2014/main" id="{8F6FB94A-7C45-4A5B-92E2-2A2743213D3A}"/>
                </a:ext>
              </a:extLst>
            </p:cNvPr>
            <p:cNvSpPr/>
            <p:nvPr/>
          </p:nvSpPr>
          <p:spPr>
            <a:xfrm rot="10800000">
              <a:off x="2758636" y="1592263"/>
              <a:ext cx="1620001" cy="751694"/>
            </a:xfrm>
            <a:custGeom>
              <a:avLst/>
              <a:gdLst>
                <a:gd name="connsiteX0" fmla="*/ 1480896 w 1480896"/>
                <a:gd name="connsiteY0" fmla="*/ 826770 h 826770"/>
                <a:gd name="connsiteX1" fmla="*/ 0 w 1480896"/>
                <a:gd name="connsiteY1" fmla="*/ 826770 h 826770"/>
                <a:gd name="connsiteX2" fmla="*/ 0 w 1480896"/>
                <a:gd name="connsiteY2" fmla="*/ 93345 h 826770"/>
                <a:gd name="connsiteX3" fmla="*/ 686309 w 1480896"/>
                <a:gd name="connsiteY3" fmla="*/ 93345 h 826770"/>
                <a:gd name="connsiteX4" fmla="*/ 740449 w 1480896"/>
                <a:gd name="connsiteY4" fmla="*/ 0 h 826770"/>
                <a:gd name="connsiteX5" fmla="*/ 794589 w 1480896"/>
                <a:gd name="connsiteY5" fmla="*/ 93345 h 826770"/>
                <a:gd name="connsiteX6" fmla="*/ 1480896 w 1480896"/>
                <a:gd name="connsiteY6" fmla="*/ 93345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896" h="826770">
                  <a:moveTo>
                    <a:pt x="1480896" y="826770"/>
                  </a:moveTo>
                  <a:lnTo>
                    <a:pt x="0" y="826770"/>
                  </a:lnTo>
                  <a:lnTo>
                    <a:pt x="0" y="93345"/>
                  </a:lnTo>
                  <a:lnTo>
                    <a:pt x="686309" y="93345"/>
                  </a:lnTo>
                  <a:lnTo>
                    <a:pt x="740449" y="0"/>
                  </a:lnTo>
                  <a:lnTo>
                    <a:pt x="794589" y="93345"/>
                  </a:lnTo>
                  <a:lnTo>
                    <a:pt x="1480896" y="93345"/>
                  </a:lnTo>
                  <a:close/>
                </a:path>
              </a:pathLst>
            </a:custGeom>
            <a:noFill/>
            <a:ln w="31750" cap="flat" cmpd="sng" algn="ctr">
              <a:solidFill>
                <a:srgbClr val="C87E4C"/>
              </a:solidFill>
              <a:prstDash val="solid"/>
            </a:ln>
            <a:effectLst/>
          </p:spPr>
          <p:txBody>
            <a:bodyPr anchor="ctr"/>
            <a:lstStyle/>
            <a:p>
              <a:pPr algn="ctr" defTabSz="685800">
                <a:defRPr/>
              </a:pPr>
              <a:endParaRPr lang="zh-CN" altLang="en-US" kern="0">
                <a:solidFill>
                  <a:srgbClr val="FFFFFF"/>
                </a:solidFill>
                <a:latin typeface="Microsoft YaHei"/>
                <a:ea typeface="Microsoft YaHei"/>
              </a:endParaRPr>
            </a:p>
          </p:txBody>
        </p:sp>
        <p:sp>
          <p:nvSpPr>
            <p:cNvPr id="34" name="文本框 109">
              <a:extLst>
                <a:ext uri="{FF2B5EF4-FFF2-40B4-BE49-F238E27FC236}">
                  <a16:creationId xmlns:a16="http://schemas.microsoft.com/office/drawing/2014/main" id="{682C1073-0E51-46D1-9579-744B2D84F810}"/>
                </a:ext>
              </a:extLst>
            </p:cNvPr>
            <p:cNvSpPr txBox="1">
              <a:spLocks noChangeArrowheads="1"/>
            </p:cNvSpPr>
            <p:nvPr/>
          </p:nvSpPr>
          <p:spPr bwMode="auto">
            <a:xfrm>
              <a:off x="2758636" y="1698372"/>
              <a:ext cx="1620001" cy="438953"/>
            </a:xfrm>
            <a:prstGeom prst="rect">
              <a:avLst/>
            </a:prstGeom>
            <a:noFill/>
            <a:ln w="9525">
              <a:noFill/>
              <a:miter lim="800000"/>
              <a:headEnd/>
              <a:tailEnd/>
            </a:ln>
          </p:spPr>
          <p:txBody>
            <a:bodyPr lIns="68568" tIns="34289" rIns="68568" bIns="34289">
              <a:spAutoFit/>
            </a:bodyPr>
            <a:lstStyle/>
            <a:p>
              <a:pPr algn="ctr" defTabSz="685800">
                <a:defRPr/>
              </a:pPr>
              <a:r>
                <a:rPr lang="zh-CN" altLang="en-US" b="1" kern="0" dirty="0">
                  <a:solidFill>
                    <a:srgbClr val="B26A37"/>
                  </a:solidFill>
                  <a:latin typeface="Microsoft YaHei"/>
                  <a:ea typeface="Microsoft YaHei"/>
                </a:rPr>
                <a:t>自给自足的生产，</a:t>
              </a:r>
            </a:p>
            <a:p>
              <a:pPr algn="ctr" defTabSz="685800">
                <a:defRPr/>
              </a:pPr>
              <a:r>
                <a:rPr lang="zh-CN" altLang="en-US" b="1" kern="0" dirty="0">
                  <a:solidFill>
                    <a:srgbClr val="B26A37"/>
                  </a:solidFill>
                  <a:latin typeface="Microsoft YaHei"/>
                  <a:ea typeface="Microsoft YaHei"/>
                </a:rPr>
                <a:t>生产力水平低</a:t>
              </a:r>
            </a:p>
          </p:txBody>
        </p:sp>
      </p:grpSp>
      <p:sp>
        <p:nvSpPr>
          <p:cNvPr id="157702" name="矩形 2">
            <a:extLst>
              <a:ext uri="{FF2B5EF4-FFF2-40B4-BE49-F238E27FC236}">
                <a16:creationId xmlns:a16="http://schemas.microsoft.com/office/drawing/2014/main" id="{8F9C20E5-A653-40E4-B1F6-8D4D9E7DA4A0}"/>
              </a:ext>
            </a:extLst>
          </p:cNvPr>
          <p:cNvSpPr>
            <a:spLocks noChangeArrowheads="1"/>
          </p:cNvSpPr>
          <p:nvPr/>
        </p:nvSpPr>
        <p:spPr bwMode="auto">
          <a:xfrm>
            <a:off x="2295526" y="5018089"/>
            <a:ext cx="2100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fontAlgn="base">
              <a:spcBef>
                <a:spcPct val="50000"/>
              </a:spcBef>
              <a:spcAft>
                <a:spcPct val="0"/>
              </a:spcAft>
            </a:pPr>
            <a:r>
              <a:rPr lang="zh-CN" altLang="en-US" b="1" dirty="0">
                <a:solidFill>
                  <a:srgbClr val="AE6836"/>
                </a:solidFill>
                <a:latin typeface="微软雅黑" panose="020B0503020204020204" pitchFamily="34" charset="-122"/>
                <a:ea typeface="微软雅黑" panose="020B0503020204020204" pitchFamily="34" charset="-122"/>
                <a:sym typeface="微软雅黑" panose="020B0503020204020204" pitchFamily="34" charset="-122"/>
              </a:rPr>
              <a:t> 以使用价值为目的</a:t>
            </a:r>
          </a:p>
        </p:txBody>
      </p:sp>
      <p:sp>
        <p:nvSpPr>
          <p:cNvPr id="157703" name="Rectangle 3">
            <a:extLst>
              <a:ext uri="{FF2B5EF4-FFF2-40B4-BE49-F238E27FC236}">
                <a16:creationId xmlns:a16="http://schemas.microsoft.com/office/drawing/2014/main" id="{B1E887D4-BF6A-43CE-88E4-83B0A09CCDEF}"/>
              </a:ext>
            </a:extLst>
          </p:cNvPr>
          <p:cNvSpPr>
            <a:spLocks noGrp="1" noChangeArrowheads="1"/>
          </p:cNvSpPr>
          <p:nvPr/>
        </p:nvSpPr>
        <p:spPr bwMode="auto">
          <a:xfrm>
            <a:off x="7556501" y="4516438"/>
            <a:ext cx="2301875" cy="368300"/>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fontAlgn="base">
              <a:spcBef>
                <a:spcPct val="20000"/>
              </a:spcBef>
              <a:spcAft>
                <a:spcPct val="0"/>
              </a:spcAft>
            </a:pPr>
            <a:r>
              <a:rPr lang="zh-CN" altLang="en-US"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商品经济</a:t>
            </a:r>
          </a:p>
        </p:txBody>
      </p:sp>
      <p:grpSp>
        <p:nvGrpSpPr>
          <p:cNvPr id="48" name="组合 47">
            <a:extLst>
              <a:ext uri="{FF2B5EF4-FFF2-40B4-BE49-F238E27FC236}">
                <a16:creationId xmlns:a16="http://schemas.microsoft.com/office/drawing/2014/main" id="{2735F095-8A82-4D83-B362-5EFE43B614B1}"/>
              </a:ext>
            </a:extLst>
          </p:cNvPr>
          <p:cNvGrpSpPr>
            <a:grpSpLocks/>
          </p:cNvGrpSpPr>
          <p:nvPr/>
        </p:nvGrpSpPr>
        <p:grpSpPr bwMode="auto">
          <a:xfrm>
            <a:off x="8680274" y="3969206"/>
            <a:ext cx="54769" cy="413147"/>
            <a:chOff x="4752825" y="2343080"/>
            <a:chExt cx="72000" cy="551129"/>
          </a:xfrm>
          <a:solidFill>
            <a:srgbClr val="C87E4C"/>
          </a:solidFill>
        </p:grpSpPr>
        <p:sp>
          <p:nvSpPr>
            <p:cNvPr id="49" name="椭圆 60">
              <a:extLst>
                <a:ext uri="{FF2B5EF4-FFF2-40B4-BE49-F238E27FC236}">
                  <a16:creationId xmlns:a16="http://schemas.microsoft.com/office/drawing/2014/main" id="{183DD37C-6788-432F-B260-8733DBD19AFA}"/>
                </a:ext>
              </a:extLst>
            </p:cNvPr>
            <p:cNvSpPr>
              <a:spLocks noChangeAspect="1"/>
            </p:cNvSpPr>
            <p:nvPr/>
          </p:nvSpPr>
          <p:spPr bwMode="auto">
            <a:xfrm rot="16200000" flipV="1">
              <a:off x="4752295" y="2702558"/>
              <a:ext cx="73060" cy="72000"/>
            </a:xfrm>
            <a:prstGeom prst="ellipse">
              <a:avLst/>
            </a:prstGeom>
            <a:solidFill>
              <a:srgbClr val="C87E4C">
                <a:alpha val="57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50" name="椭圆 61">
              <a:extLst>
                <a:ext uri="{FF2B5EF4-FFF2-40B4-BE49-F238E27FC236}">
                  <a16:creationId xmlns:a16="http://schemas.microsoft.com/office/drawing/2014/main" id="{76C38EDF-FDFF-44C4-9630-8683AA017422}"/>
                </a:ext>
              </a:extLst>
            </p:cNvPr>
            <p:cNvSpPr>
              <a:spLocks noChangeAspect="1"/>
            </p:cNvSpPr>
            <p:nvPr/>
          </p:nvSpPr>
          <p:spPr bwMode="auto">
            <a:xfrm rot="16200000" flipV="1">
              <a:off x="4753089" y="2582644"/>
              <a:ext cx="71471" cy="72000"/>
            </a:xfrm>
            <a:prstGeom prst="ellipse">
              <a:avLst/>
            </a:prstGeom>
            <a:solidFill>
              <a:srgbClr val="C77C49">
                <a:alpha val="83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51" name="椭圆 62">
              <a:extLst>
                <a:ext uri="{FF2B5EF4-FFF2-40B4-BE49-F238E27FC236}">
                  <a16:creationId xmlns:a16="http://schemas.microsoft.com/office/drawing/2014/main" id="{35FE5628-609E-44A2-AC7C-FF31C019D395}"/>
                </a:ext>
              </a:extLst>
            </p:cNvPr>
            <p:cNvSpPr>
              <a:spLocks noChangeAspect="1"/>
            </p:cNvSpPr>
            <p:nvPr/>
          </p:nvSpPr>
          <p:spPr bwMode="auto">
            <a:xfrm rot="16200000" flipV="1">
              <a:off x="4752295" y="2462731"/>
              <a:ext cx="73060" cy="72000"/>
            </a:xfrm>
            <a:prstGeom prst="ellipse">
              <a:avLst/>
            </a:prstGeom>
            <a:grp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52" name="椭圆 63">
              <a:extLst>
                <a:ext uri="{FF2B5EF4-FFF2-40B4-BE49-F238E27FC236}">
                  <a16:creationId xmlns:a16="http://schemas.microsoft.com/office/drawing/2014/main" id="{4FA5DBB4-967B-4CF9-88C5-FD41D4AF65C7}"/>
                </a:ext>
              </a:extLst>
            </p:cNvPr>
            <p:cNvSpPr>
              <a:spLocks noChangeAspect="1"/>
            </p:cNvSpPr>
            <p:nvPr/>
          </p:nvSpPr>
          <p:spPr bwMode="auto">
            <a:xfrm rot="16200000" flipV="1">
              <a:off x="4753089" y="2342816"/>
              <a:ext cx="71472" cy="72000"/>
            </a:xfrm>
            <a:prstGeom prst="ellipse">
              <a:avLst/>
            </a:prstGeom>
            <a:solidFill>
              <a:srgbClr val="B26A37"/>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sp>
          <p:nvSpPr>
            <p:cNvPr id="53" name="椭圆 64">
              <a:extLst>
                <a:ext uri="{FF2B5EF4-FFF2-40B4-BE49-F238E27FC236}">
                  <a16:creationId xmlns:a16="http://schemas.microsoft.com/office/drawing/2014/main" id="{7079AD58-5394-4D65-BBFD-7B5C7BB815F0}"/>
                </a:ext>
              </a:extLst>
            </p:cNvPr>
            <p:cNvSpPr>
              <a:spLocks noChangeAspect="1"/>
            </p:cNvSpPr>
            <p:nvPr/>
          </p:nvSpPr>
          <p:spPr bwMode="auto">
            <a:xfrm rot="16200000" flipV="1">
              <a:off x="4753089" y="2822472"/>
              <a:ext cx="71472" cy="72000"/>
            </a:xfrm>
            <a:prstGeom prst="ellipse">
              <a:avLst/>
            </a:prstGeom>
            <a:solidFill>
              <a:srgbClr val="C77C49">
                <a:alpha val="24000"/>
              </a:srgbClr>
            </a:solidFill>
            <a:ln w="25400" algn="ctr">
              <a:noFill/>
              <a:round/>
              <a:headEnd/>
              <a:tailEnd/>
            </a:ln>
          </p:spPr>
          <p:txBody>
            <a:bodyPr rot="10800000" vert="eaVert" lIns="68568" tIns="34289" rIns="68568" bIns="34289" anchor="ctr"/>
            <a:lstStyle/>
            <a:p>
              <a:pPr algn="ctr" defTabSz="685800">
                <a:defRPr/>
              </a:pPr>
              <a:endParaRPr lang="zh-CN" altLang="en-US" sz="1425" kern="0">
                <a:solidFill>
                  <a:srgbClr val="FFFFFF"/>
                </a:solidFill>
                <a:latin typeface="Microsoft YaHei"/>
                <a:ea typeface="Microsoft YaHei"/>
              </a:endParaRPr>
            </a:p>
          </p:txBody>
        </p:sp>
      </p:grpSp>
      <p:grpSp>
        <p:nvGrpSpPr>
          <p:cNvPr id="157705" name="组合 53">
            <a:extLst>
              <a:ext uri="{FF2B5EF4-FFF2-40B4-BE49-F238E27FC236}">
                <a16:creationId xmlns:a16="http://schemas.microsoft.com/office/drawing/2014/main" id="{50A3C70F-C06D-4E54-B5DD-48DCE106CDFE}"/>
              </a:ext>
            </a:extLst>
          </p:cNvPr>
          <p:cNvGrpSpPr>
            <a:grpSpLocks/>
          </p:cNvGrpSpPr>
          <p:nvPr/>
        </p:nvGrpSpPr>
        <p:grpSpPr bwMode="auto">
          <a:xfrm>
            <a:off x="7556501" y="2787650"/>
            <a:ext cx="2301875" cy="1068388"/>
            <a:chOff x="2758636" y="1592263"/>
            <a:chExt cx="1620000" cy="751694"/>
          </a:xfrm>
        </p:grpSpPr>
        <p:sp>
          <p:nvSpPr>
            <p:cNvPr id="55" name="任意多边形 88">
              <a:extLst>
                <a:ext uri="{FF2B5EF4-FFF2-40B4-BE49-F238E27FC236}">
                  <a16:creationId xmlns:a16="http://schemas.microsoft.com/office/drawing/2014/main" id="{4FC219AF-F5B2-44E5-A386-739B3E408BBF}"/>
                </a:ext>
              </a:extLst>
            </p:cNvPr>
            <p:cNvSpPr/>
            <p:nvPr/>
          </p:nvSpPr>
          <p:spPr>
            <a:xfrm rot="10800000">
              <a:off x="2758636" y="1592263"/>
              <a:ext cx="1620000" cy="751694"/>
            </a:xfrm>
            <a:custGeom>
              <a:avLst/>
              <a:gdLst>
                <a:gd name="connsiteX0" fmla="*/ 1480896 w 1480896"/>
                <a:gd name="connsiteY0" fmla="*/ 826770 h 826770"/>
                <a:gd name="connsiteX1" fmla="*/ 0 w 1480896"/>
                <a:gd name="connsiteY1" fmla="*/ 826770 h 826770"/>
                <a:gd name="connsiteX2" fmla="*/ 0 w 1480896"/>
                <a:gd name="connsiteY2" fmla="*/ 93345 h 826770"/>
                <a:gd name="connsiteX3" fmla="*/ 686309 w 1480896"/>
                <a:gd name="connsiteY3" fmla="*/ 93345 h 826770"/>
                <a:gd name="connsiteX4" fmla="*/ 740449 w 1480896"/>
                <a:gd name="connsiteY4" fmla="*/ 0 h 826770"/>
                <a:gd name="connsiteX5" fmla="*/ 794589 w 1480896"/>
                <a:gd name="connsiteY5" fmla="*/ 93345 h 826770"/>
                <a:gd name="connsiteX6" fmla="*/ 1480896 w 1480896"/>
                <a:gd name="connsiteY6" fmla="*/ 93345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896" h="826770">
                  <a:moveTo>
                    <a:pt x="1480896" y="826770"/>
                  </a:moveTo>
                  <a:lnTo>
                    <a:pt x="0" y="826770"/>
                  </a:lnTo>
                  <a:lnTo>
                    <a:pt x="0" y="93345"/>
                  </a:lnTo>
                  <a:lnTo>
                    <a:pt x="686309" y="93345"/>
                  </a:lnTo>
                  <a:lnTo>
                    <a:pt x="740449" y="0"/>
                  </a:lnTo>
                  <a:lnTo>
                    <a:pt x="794589" y="93345"/>
                  </a:lnTo>
                  <a:lnTo>
                    <a:pt x="1480896" y="93345"/>
                  </a:lnTo>
                  <a:close/>
                </a:path>
              </a:pathLst>
            </a:custGeom>
            <a:noFill/>
            <a:ln w="31750" cap="flat" cmpd="sng" algn="ctr">
              <a:solidFill>
                <a:srgbClr val="C87E4C"/>
              </a:solidFill>
              <a:prstDash val="solid"/>
            </a:ln>
            <a:effectLst/>
          </p:spPr>
          <p:txBody>
            <a:bodyPr anchor="ctr"/>
            <a:lstStyle/>
            <a:p>
              <a:pPr algn="ctr" defTabSz="685800">
                <a:defRPr/>
              </a:pPr>
              <a:endParaRPr lang="zh-CN" altLang="en-US" kern="0">
                <a:solidFill>
                  <a:srgbClr val="FFFFFF"/>
                </a:solidFill>
                <a:latin typeface="Microsoft YaHei"/>
                <a:ea typeface="Microsoft YaHei"/>
              </a:endParaRPr>
            </a:p>
          </p:txBody>
        </p:sp>
        <p:sp>
          <p:nvSpPr>
            <p:cNvPr id="56" name="文本框 109">
              <a:extLst>
                <a:ext uri="{FF2B5EF4-FFF2-40B4-BE49-F238E27FC236}">
                  <a16:creationId xmlns:a16="http://schemas.microsoft.com/office/drawing/2014/main" id="{A0DEBBE9-B084-46E6-B719-3616115C2FB8}"/>
                </a:ext>
              </a:extLst>
            </p:cNvPr>
            <p:cNvSpPr txBox="1">
              <a:spLocks noChangeArrowheads="1"/>
            </p:cNvSpPr>
            <p:nvPr/>
          </p:nvSpPr>
          <p:spPr bwMode="auto">
            <a:xfrm>
              <a:off x="2758636" y="1707307"/>
              <a:ext cx="1620000" cy="438953"/>
            </a:xfrm>
            <a:prstGeom prst="rect">
              <a:avLst/>
            </a:prstGeom>
            <a:noFill/>
            <a:ln w="9525">
              <a:noFill/>
              <a:miter lim="800000"/>
              <a:headEnd/>
              <a:tailEnd/>
            </a:ln>
          </p:spPr>
          <p:txBody>
            <a:bodyPr lIns="68568" tIns="34289" rIns="68568" bIns="34289">
              <a:spAutoFit/>
            </a:bodyPr>
            <a:lstStyle/>
            <a:p>
              <a:pPr algn="ctr" defTabSz="685800">
                <a:defRPr/>
              </a:pPr>
              <a:r>
                <a:rPr lang="zh-CN" altLang="en-US" b="1" kern="0" dirty="0">
                  <a:solidFill>
                    <a:srgbClr val="B26A37"/>
                  </a:solidFill>
                  <a:latin typeface="Microsoft YaHei"/>
                  <a:ea typeface="Microsoft YaHei"/>
                </a:rPr>
                <a:t>一定社会历史条件的产物</a:t>
              </a:r>
            </a:p>
          </p:txBody>
        </p:sp>
      </p:grpSp>
      <p:sp>
        <p:nvSpPr>
          <p:cNvPr id="157706" name="矩形 56">
            <a:extLst>
              <a:ext uri="{FF2B5EF4-FFF2-40B4-BE49-F238E27FC236}">
                <a16:creationId xmlns:a16="http://schemas.microsoft.com/office/drawing/2014/main" id="{0E2E75C4-27F2-43CE-BB05-B1B9520018BD}"/>
              </a:ext>
            </a:extLst>
          </p:cNvPr>
          <p:cNvSpPr>
            <a:spLocks noChangeArrowheads="1"/>
          </p:cNvSpPr>
          <p:nvPr/>
        </p:nvSpPr>
        <p:spPr bwMode="auto">
          <a:xfrm>
            <a:off x="7888288" y="5018089"/>
            <a:ext cx="1638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fontAlgn="base">
              <a:spcBef>
                <a:spcPct val="50000"/>
              </a:spcBef>
              <a:spcAft>
                <a:spcPct val="0"/>
              </a:spcAft>
            </a:pPr>
            <a:r>
              <a:rPr lang="zh-CN" altLang="en-US" b="1">
                <a:solidFill>
                  <a:srgbClr val="AE6836"/>
                </a:solidFill>
                <a:latin typeface="微软雅黑" panose="020B0503020204020204" pitchFamily="34" charset="-122"/>
                <a:ea typeface="微软雅黑" panose="020B0503020204020204" pitchFamily="34" charset="-122"/>
                <a:sym typeface="微软雅黑" panose="020B0503020204020204" pitchFamily="34" charset="-122"/>
              </a:rPr>
              <a:t> 以交换为目的</a:t>
            </a:r>
          </a:p>
        </p:txBody>
      </p:sp>
      <p:pic>
        <p:nvPicPr>
          <p:cNvPr id="157707" name="图片 4">
            <a:extLst>
              <a:ext uri="{FF2B5EF4-FFF2-40B4-BE49-F238E27FC236}">
                <a16:creationId xmlns:a16="http://schemas.microsoft.com/office/drawing/2014/main" id="{C7946830-F959-43D5-8EDC-34CF8E82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38" y="2792413"/>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圆角 34">
            <a:extLst>
              <a:ext uri="{FF2B5EF4-FFF2-40B4-BE49-F238E27FC236}">
                <a16:creationId xmlns:a16="http://schemas.microsoft.com/office/drawing/2014/main" id="{91B2EF29-0435-45D0-B77E-18BD9F163BB7}"/>
              </a:ext>
            </a:extLst>
          </p:cNvPr>
          <p:cNvSpPr/>
          <p:nvPr/>
        </p:nvSpPr>
        <p:spPr>
          <a:xfrm>
            <a:off x="3951289" y="1655764"/>
            <a:ext cx="4289425" cy="473075"/>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algn="ctr" fontAlgn="base">
              <a:spcBef>
                <a:spcPct val="0"/>
              </a:spcBef>
              <a:spcAft>
                <a:spcPct val="0"/>
              </a:spcAft>
              <a:defRPr/>
            </a:pPr>
            <a:r>
              <a:rPr lang="zh-CN" altLang="en-US" sz="2100" b="1" dirty="0">
                <a:solidFill>
                  <a:srgbClr val="FFFFFF"/>
                </a:solidFill>
                <a:latin typeface="微软雅黑"/>
                <a:ea typeface="Microsoft YaHei"/>
              </a:rPr>
              <a:t>（一）商品经济产生的历史条件</a:t>
            </a:r>
          </a:p>
        </p:txBody>
      </p:sp>
      <p:sp>
        <p:nvSpPr>
          <p:cNvPr id="36" name="矩形 35">
            <a:extLst>
              <a:ext uri="{FF2B5EF4-FFF2-40B4-BE49-F238E27FC236}">
                <a16:creationId xmlns:a16="http://schemas.microsoft.com/office/drawing/2014/main" id="{D26E1145-50B4-4AC3-93FA-172D244ECB9D}"/>
              </a:ext>
            </a:extLst>
          </p:cNvPr>
          <p:cNvSpPr/>
          <p:nvPr>
            <p:custDataLst>
              <p:tags r:id="rId1"/>
            </p:custDataLst>
          </p:nvPr>
        </p:nvSpPr>
        <p:spPr>
          <a:xfrm>
            <a:off x="0" y="28576"/>
            <a:ext cx="12120282" cy="696913"/>
          </a:xfrm>
          <a:prstGeom prst="rect">
            <a:avLst/>
          </a:prstGeom>
          <a:solidFill>
            <a:srgbClr val="D95127"/>
          </a:solidFill>
          <a:ln w="12700" cap="flat" cmpd="sng" algn="ctr">
            <a:solidFill>
              <a:srgbClr val="FF0000"/>
            </a:solidFill>
            <a:prstDash val="solid"/>
            <a:miter lim="800000"/>
          </a:ln>
          <a:effectLst/>
        </p:spPr>
        <p:txBody>
          <a:bodyPr anchor="ctr"/>
          <a:lstStyle/>
          <a:p>
            <a:pPr algn="ctr">
              <a:defRPr/>
            </a:pPr>
            <a:endParaRPr lang="zh-CN" altLang="en-US" kern="0">
              <a:solidFill>
                <a:prstClr val="white"/>
              </a:solidFill>
              <a:latin typeface="Calibri" panose="020F0502020204030204"/>
              <a:ea typeface="等线" panose="02010600030101010101" pitchFamily="2" charset="-122"/>
            </a:endParaRPr>
          </a:p>
        </p:txBody>
      </p:sp>
      <p:sp>
        <p:nvSpPr>
          <p:cNvPr id="37" name="任意多边形 4">
            <a:extLst>
              <a:ext uri="{FF2B5EF4-FFF2-40B4-BE49-F238E27FC236}">
                <a16:creationId xmlns:a16="http://schemas.microsoft.com/office/drawing/2014/main" id="{6343FADE-0717-4953-8583-AC5D3FAEFE7F}"/>
              </a:ext>
            </a:extLst>
          </p:cNvPr>
          <p:cNvSpPr/>
          <p:nvPr/>
        </p:nvSpPr>
        <p:spPr>
          <a:xfrm rot="5400000">
            <a:off x="229909" y="17817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
        <p:nvSpPr>
          <p:cNvPr id="38" name="文本框 39">
            <a:extLst>
              <a:ext uri="{FF2B5EF4-FFF2-40B4-BE49-F238E27FC236}">
                <a16:creationId xmlns:a16="http://schemas.microsoft.com/office/drawing/2014/main" id="{11D641EC-2096-4744-BE33-CE67C293869A}"/>
              </a:ext>
            </a:extLst>
          </p:cNvPr>
          <p:cNvSpPr txBox="1"/>
          <p:nvPr/>
        </p:nvSpPr>
        <p:spPr>
          <a:xfrm>
            <a:off x="9698761" y="153988"/>
            <a:ext cx="2379663" cy="446087"/>
          </a:xfrm>
          <a:prstGeom prst="rect">
            <a:avLst/>
          </a:prstGeom>
          <a:solidFill>
            <a:srgbClr val="D95127"/>
          </a:solidFill>
        </p:spPr>
        <p:txBody>
          <a:bodyPr lIns="105403" tIns="52701" rIns="105403" bIns="52701">
            <a:spAutoFit/>
          </a:bodyPr>
          <a:lstStyle/>
          <a:p>
            <a:pPr algn="r" defTabSz="1054100">
              <a:defRPr/>
            </a:pPr>
            <a:r>
              <a:rPr lang="zh-CN" altLang="en-US" sz="1400" b="1" kern="0" spc="100" dirty="0">
                <a:solidFill>
                  <a:prstClr val="white"/>
                </a:solidFill>
                <a:latin typeface="微软雅黑" panose="020B0503020204020204" pitchFamily="34" charset="-122"/>
                <a:ea typeface="微软雅黑" panose="020B0503020204020204" pitchFamily="34" charset="-122"/>
              </a:rPr>
              <a:t>马克思主义学院</a:t>
            </a:r>
            <a:endParaRPr lang="en-US" altLang="zh-CN" sz="1400" b="1" kern="0" spc="100" dirty="0">
              <a:solidFill>
                <a:prstClr val="white"/>
              </a:solidFill>
              <a:latin typeface="微软雅黑" panose="020B0503020204020204" pitchFamily="34" charset="-122"/>
              <a:ea typeface="微软雅黑" panose="020B0503020204020204" pitchFamily="34" charset="-122"/>
            </a:endParaRPr>
          </a:p>
          <a:p>
            <a:pPr algn="r" defTabSz="1054100">
              <a:defRPr/>
            </a:pPr>
            <a:r>
              <a:rPr lang="en-US" altLang="zh-CN" sz="8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6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7712" name="图片 38">
            <a:extLst>
              <a:ext uri="{FF2B5EF4-FFF2-40B4-BE49-F238E27FC236}">
                <a16:creationId xmlns:a16="http://schemas.microsoft.com/office/drawing/2014/main" id="{8CAA80AA-B11C-4ED9-9DC1-F33FE75272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3698"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 name="Text Box 3">
            <a:extLst>
              <a:ext uri="{FF2B5EF4-FFF2-40B4-BE49-F238E27FC236}">
                <a16:creationId xmlns:a16="http://schemas.microsoft.com/office/drawing/2014/main" id="{A27A43EB-5114-4318-A1C6-71BCE168700D}"/>
              </a:ext>
            </a:extLst>
          </p:cNvPr>
          <p:cNvSpPr txBox="1">
            <a:spLocks noChangeArrowheads="1"/>
          </p:cNvSpPr>
          <p:nvPr/>
        </p:nvSpPr>
        <p:spPr bwMode="auto">
          <a:xfrm>
            <a:off x="650597" y="197224"/>
            <a:ext cx="5019675" cy="400050"/>
          </a:xfrm>
          <a:prstGeom prst="rect">
            <a:avLst/>
          </a:prstGeom>
          <a:noFill/>
          <a:ln>
            <a:noFill/>
          </a:ln>
          <a:effectLst/>
        </p:spPr>
        <p:txBody>
          <a:bodyPr>
            <a:spAutoFit/>
          </a:bodyPr>
          <a:lstStyle/>
          <a:p>
            <a:pPr eaLnBrk="0" fontAlgn="base" hangingPunct="0">
              <a:spcBef>
                <a:spcPct val="50000"/>
              </a:spcBef>
              <a:spcAft>
                <a:spcPct val="0"/>
              </a:spcAft>
              <a:defRPr/>
            </a:pPr>
            <a:r>
              <a:rPr kumimoji="1" lang="zh-CN" altLang="en-US" sz="2000" b="1" dirty="0">
                <a:solidFill>
                  <a:prstClr val="white"/>
                </a:solidFill>
                <a:effectLst>
                  <a:outerShdw blurRad="38100" dist="38100" dir="2700000" algn="tl">
                    <a:srgbClr val="C0C0C0"/>
                  </a:outerShdw>
                </a:effectLst>
                <a:latin typeface="Times New Roman" panose="02020603050405020304" pitchFamily="18" charset="0"/>
                <a:ea typeface="仿宋_GB2312" pitchFamily="49" charset="-122"/>
              </a:rPr>
              <a:t>一、商品经济的形成和发展</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up)">
                                      <p:cBhvr>
                                        <p:cTn id="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对角圆角矩形 6">
            <a:extLst>
              <a:ext uri="{FF2B5EF4-FFF2-40B4-BE49-F238E27FC236}">
                <a16:creationId xmlns:a16="http://schemas.microsoft.com/office/drawing/2014/main" id="{058C2A38-BA53-4F9D-865F-36020EF7BBAA}"/>
              </a:ext>
            </a:extLst>
          </p:cNvPr>
          <p:cNvSpPr/>
          <p:nvPr/>
        </p:nvSpPr>
        <p:spPr bwMode="auto">
          <a:xfrm flipV="1">
            <a:off x="1054100" y="1016000"/>
            <a:ext cx="9575799" cy="5664199"/>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3484881" y="772662"/>
            <a:ext cx="5222238" cy="468000"/>
            <a:chOff x="912202" y="4125852"/>
            <a:chExt cx="3926983" cy="468000"/>
          </a:xfrm>
        </p:grpSpPr>
        <p:sp>
          <p:nvSpPr>
            <p:cNvPr id="29" name="平行四边形 28"/>
            <p:cNvSpPr/>
            <p:nvPr/>
          </p:nvSpPr>
          <p:spPr>
            <a:xfrm flipH="1">
              <a:off x="912202" y="4125852"/>
              <a:ext cx="3926983" cy="467995"/>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进一步拓展和深化马克思劳动价值论</a:t>
              </a:r>
            </a:p>
          </p:txBody>
        </p:sp>
        <p:sp>
          <p:nvSpPr>
            <p:cNvPr id="30" name="任意多边形: 形状 29"/>
            <p:cNvSpPr>
              <a:spLocks noChangeAspect="1"/>
            </p:cNvSpPr>
            <p:nvPr/>
          </p:nvSpPr>
          <p:spPr>
            <a:xfrm flipH="1">
              <a:off x="4635934"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1" name="任意多边形: 形状 30"/>
            <p:cNvSpPr>
              <a:spLocks noChangeAspect="1"/>
            </p:cNvSpPr>
            <p:nvPr/>
          </p:nvSpPr>
          <p:spPr>
            <a:xfrm rot="10800000" flipH="1">
              <a:off x="91220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2" name="文本框 11">
            <a:extLst>
              <a:ext uri="{FF2B5EF4-FFF2-40B4-BE49-F238E27FC236}">
                <a16:creationId xmlns:a16="http://schemas.microsoft.com/office/drawing/2014/main" id="{C5DCC88A-DA4D-4636-8EF2-1D6FE0741A29}"/>
              </a:ext>
            </a:extLst>
          </p:cNvPr>
          <p:cNvSpPr txBox="1"/>
          <p:nvPr/>
        </p:nvSpPr>
        <p:spPr>
          <a:xfrm>
            <a:off x="1864552" y="1363619"/>
            <a:ext cx="8897619" cy="2120902"/>
          </a:xfrm>
          <a:prstGeom prst="rect">
            <a:avLst/>
          </a:prstGeom>
          <a:noFill/>
        </p:spPr>
        <p:txBody>
          <a:bodyPr wrap="square">
            <a:spAutoFit/>
          </a:bodyPr>
          <a:lstStyle/>
          <a:p>
            <a:pPr>
              <a:lnSpc>
                <a:spcPct val="150000"/>
              </a:lnSpc>
            </a:pPr>
            <a:r>
              <a:rPr lang="zh-CN" altLang="en-US" b="1" dirty="0">
                <a:solidFill>
                  <a:schemeClr val="tx1">
                    <a:lumMod val="85000"/>
                    <a:lumOff val="15000"/>
                  </a:schemeClr>
                </a:solidFill>
                <a:latin typeface="微软雅黑" panose="020B0503020204020204" charset="-122"/>
                <a:ea typeface="微软雅黑" panose="020B0503020204020204" charset="-122"/>
              </a:rPr>
              <a:t>对创造价值的劳动的理解，对生产性劳动作出新的界定。</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服务是否属于物质生产部门？</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生产劳动是否仅局限于物质资料生产劳动？</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服务劳动是否具有生产性质？</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如何拓展马克思的服务劳动理论以解释当下服务的发展</a:t>
            </a:r>
            <a:r>
              <a:rPr lang="zh-CN" altLang="en-US" b="1" dirty="0">
                <a:solidFill>
                  <a:schemeClr val="tx1">
                    <a:lumMod val="85000"/>
                    <a:lumOff val="15000"/>
                  </a:schemeClr>
                </a:solidFill>
                <a:latin typeface="微软雅黑" panose="020B0503020204020204" charset="-122"/>
                <a:ea typeface="微软雅黑" panose="020B0503020204020204" charset="-122"/>
              </a:rPr>
              <a:t>？</a:t>
            </a:r>
          </a:p>
        </p:txBody>
      </p:sp>
      <p:sp>
        <p:nvSpPr>
          <p:cNvPr id="14" name="文本框 13">
            <a:extLst>
              <a:ext uri="{FF2B5EF4-FFF2-40B4-BE49-F238E27FC236}">
                <a16:creationId xmlns:a16="http://schemas.microsoft.com/office/drawing/2014/main" id="{34E03DBC-1FF3-440E-984C-9BF0B5C02777}"/>
              </a:ext>
            </a:extLst>
          </p:cNvPr>
          <p:cNvSpPr txBox="1"/>
          <p:nvPr/>
        </p:nvSpPr>
        <p:spPr>
          <a:xfrm>
            <a:off x="1864552" y="3745280"/>
            <a:ext cx="8897619" cy="1705403"/>
          </a:xfrm>
          <a:prstGeom prst="rect">
            <a:avLst/>
          </a:prstGeom>
          <a:noFill/>
        </p:spPr>
        <p:txBody>
          <a:bodyPr wrap="square">
            <a:spAutoFit/>
          </a:bodyPr>
          <a:lstStyle/>
          <a:p>
            <a:pPr>
              <a:lnSpc>
                <a:spcPct val="150000"/>
              </a:lnSpc>
            </a:pPr>
            <a:r>
              <a:rPr lang="zh-CN" altLang="en-US" b="1" dirty="0">
                <a:solidFill>
                  <a:schemeClr val="tx1">
                    <a:lumMod val="85000"/>
                    <a:lumOff val="15000"/>
                  </a:schemeClr>
                </a:solidFill>
                <a:latin typeface="微软雅黑" panose="020B0503020204020204" charset="-122"/>
                <a:ea typeface="微软雅黑" panose="020B0503020204020204" charset="-122"/>
              </a:rPr>
              <a:t>对科技人员、经营管理人员在社会生产和价值创造中所起作用的</a:t>
            </a:r>
            <a:r>
              <a:rPr lang="zh-CN" altLang="en-US" b="1" dirty="0">
                <a:solidFill>
                  <a:schemeClr val="tx1">
                    <a:lumMod val="85000"/>
                    <a:lumOff val="15000"/>
                  </a:schemeClr>
                </a:solidFill>
                <a:latin typeface="微软雅黑" panose="020B0503020204020204" charset="-122"/>
                <a:ea typeface="微软雅黑" panose="020B0503020204020204" charset="-122"/>
                <a:sym typeface="+mn-ea"/>
              </a:rPr>
              <a:t>认识。</a:t>
            </a:r>
          </a:p>
          <a:p>
            <a:pPr marL="342900" indent="-342900">
              <a:lnSpc>
                <a:spcPct val="150000"/>
              </a:lnSpc>
              <a:buFont typeface="Arial" panose="020B0604020202020204" pitchFamily="34" charset="0"/>
              <a:buChar char="•"/>
            </a:pPr>
            <a:r>
              <a:rPr lang="en-US" altLang="zh-CN" dirty="0" err="1">
                <a:solidFill>
                  <a:schemeClr val="tx1">
                    <a:lumMod val="85000"/>
                    <a:lumOff val="15000"/>
                  </a:schemeClr>
                </a:solidFill>
                <a:latin typeface="微软雅黑" panose="020B0503020204020204" charset="-122"/>
                <a:ea typeface="微软雅黑" panose="020B0503020204020204" charset="-122"/>
              </a:rPr>
              <a:t>科技劳动和管理劳动等脑力劳动</a:t>
            </a:r>
            <a:r>
              <a:rPr lang="zh-CN" altLang="en-US" dirty="0">
                <a:solidFill>
                  <a:schemeClr val="tx1">
                    <a:lumMod val="85000"/>
                    <a:lumOff val="15000"/>
                  </a:schemeClr>
                </a:solidFill>
                <a:latin typeface="微软雅黑" panose="020B0503020204020204" charset="-122"/>
                <a:ea typeface="微软雅黑" panose="020B0503020204020204" charset="-122"/>
              </a:rPr>
              <a:t>创造价值吗？</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科学技术本身创造价值吗？</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科学技术在价值创造中的作用如何？</a:t>
            </a:r>
          </a:p>
        </p:txBody>
      </p:sp>
      <p:sp>
        <p:nvSpPr>
          <p:cNvPr id="16" name="文本框 15">
            <a:extLst>
              <a:ext uri="{FF2B5EF4-FFF2-40B4-BE49-F238E27FC236}">
                <a16:creationId xmlns:a16="http://schemas.microsoft.com/office/drawing/2014/main" id="{1C4848F1-5E08-43D8-A1B0-9EF980791FB6}"/>
              </a:ext>
            </a:extLst>
          </p:cNvPr>
          <p:cNvSpPr txBox="1"/>
          <p:nvPr/>
        </p:nvSpPr>
        <p:spPr>
          <a:xfrm>
            <a:off x="1864552" y="5711442"/>
            <a:ext cx="8897619" cy="874407"/>
          </a:xfrm>
          <a:prstGeom prst="rect">
            <a:avLst/>
          </a:prstGeom>
          <a:noFill/>
        </p:spPr>
        <p:txBody>
          <a:bodyPr wrap="square">
            <a:spAutoFit/>
          </a:bodyPr>
          <a:lstStyle/>
          <a:p>
            <a:pPr>
              <a:lnSpc>
                <a:spcPct val="150000"/>
              </a:lnSpc>
            </a:pPr>
            <a:r>
              <a:rPr lang="zh-CN" altLang="en-US" b="1" dirty="0">
                <a:solidFill>
                  <a:schemeClr val="tx1">
                    <a:lumMod val="85000"/>
                    <a:lumOff val="15000"/>
                  </a:schemeClr>
                </a:solidFill>
                <a:latin typeface="微软雅黑" panose="020B0503020204020204" charset="-122"/>
                <a:ea typeface="微软雅黑" panose="020B0503020204020204" charset="-122"/>
              </a:rPr>
              <a:t>深化对价值创造与价值分配关系的认识。</a:t>
            </a:r>
          </a:p>
          <a:p>
            <a:pPr marL="342900" indent="-34290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charset="-122"/>
                <a:ea typeface="微软雅黑" panose="020B0503020204020204" charset="-122"/>
              </a:rPr>
              <a:t>劳动、资本、土地、知识、技术、管理、数据等生产要素为何、如何参与分配？</a:t>
            </a:r>
          </a:p>
        </p:txBody>
      </p:sp>
      <p:cxnSp>
        <p:nvCxnSpPr>
          <p:cNvPr id="7" name="直接连接符 6">
            <a:extLst>
              <a:ext uri="{FF2B5EF4-FFF2-40B4-BE49-F238E27FC236}">
                <a16:creationId xmlns:a16="http://schemas.microsoft.com/office/drawing/2014/main" id="{262A3CEE-88DC-40DE-845B-5AA90E60FC58}"/>
              </a:ext>
            </a:extLst>
          </p:cNvPr>
          <p:cNvCxnSpPr/>
          <p:nvPr/>
        </p:nvCxnSpPr>
        <p:spPr>
          <a:xfrm>
            <a:off x="1460500" y="3619500"/>
            <a:ext cx="8636000" cy="0"/>
          </a:xfrm>
          <a:prstGeom prst="line">
            <a:avLst/>
          </a:prstGeom>
          <a:ln>
            <a:gradFill flip="none" rotWithShape="1">
              <a:gsLst>
                <a:gs pos="0">
                  <a:schemeClr val="accent2">
                    <a:lumMod val="0"/>
                    <a:lumOff val="100000"/>
                  </a:schemeClr>
                </a:gs>
                <a:gs pos="100000">
                  <a:schemeClr val="accent2">
                    <a:lumMod val="0"/>
                    <a:lumOff val="100000"/>
                  </a:schemeClr>
                </a:gs>
                <a:gs pos="59000">
                  <a:schemeClr val="accent2">
                    <a:lumMod val="100000"/>
                  </a:schemeClr>
                </a:gs>
              </a:gsLst>
              <a:path path="circle">
                <a:fillToRect l="100000" b="100000"/>
              </a:path>
              <a:tileRect t="-100000" r="-100000"/>
            </a:gradFill>
          </a:ln>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92FB59C5-291E-4755-83C5-8F0E1A4079B6}"/>
              </a:ext>
            </a:extLst>
          </p:cNvPr>
          <p:cNvCxnSpPr/>
          <p:nvPr/>
        </p:nvCxnSpPr>
        <p:spPr>
          <a:xfrm>
            <a:off x="1460500" y="5559042"/>
            <a:ext cx="8636000" cy="0"/>
          </a:xfrm>
          <a:prstGeom prst="line">
            <a:avLst/>
          </a:prstGeom>
          <a:ln>
            <a:gradFill flip="none" rotWithShape="1">
              <a:gsLst>
                <a:gs pos="0">
                  <a:schemeClr val="accent2">
                    <a:lumMod val="0"/>
                    <a:lumOff val="100000"/>
                  </a:schemeClr>
                </a:gs>
                <a:gs pos="100000">
                  <a:schemeClr val="accent2">
                    <a:lumMod val="0"/>
                    <a:lumOff val="100000"/>
                  </a:schemeClr>
                </a:gs>
                <a:gs pos="59000">
                  <a:schemeClr val="accent2">
                    <a:lumMod val="100000"/>
                  </a:schemeClr>
                </a:gs>
              </a:gsLst>
              <a:path path="circle">
                <a:fillToRect l="100000" b="100000"/>
              </a:path>
              <a:tileRect t="-100000" r="-100000"/>
            </a:gradFill>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2579" y="300551"/>
            <a:ext cx="1475815" cy="400110"/>
            <a:chOff x="1131850" y="3079821"/>
            <a:chExt cx="1475815" cy="400110"/>
          </a:xfrm>
        </p:grpSpPr>
        <p:sp>
          <p:nvSpPr>
            <p:cNvPr id="3" name="文本框 2"/>
            <p:cNvSpPr txBox="1"/>
            <p:nvPr/>
          </p:nvSpPr>
          <p:spPr>
            <a:xfrm>
              <a:off x="1383665" y="3079821"/>
              <a:ext cx="122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dirty="0">
                  <a:solidFill>
                    <a:prstClr val="black">
                      <a:lumMod val="95000"/>
                      <a:lumOff val="5000"/>
                    </a:prstClr>
                  </a:solidFill>
                  <a:latin typeface="微软雅黑" panose="020B0503020204020204" charset="-122"/>
                  <a:ea typeface="微软雅黑" panose="020B0503020204020204" charset="-122"/>
                </a:rPr>
                <a:t>本讲</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小结</a:t>
              </a:r>
            </a:p>
          </p:txBody>
        </p:sp>
        <p:grpSp>
          <p:nvGrpSpPr>
            <p:cNvPr id="4" name="组合 3"/>
            <p:cNvGrpSpPr/>
            <p:nvPr/>
          </p:nvGrpSpPr>
          <p:grpSpPr>
            <a:xfrm>
              <a:off x="1131850" y="3158981"/>
              <a:ext cx="263338" cy="243183"/>
              <a:chOff x="1164218" y="3158981"/>
              <a:chExt cx="263338" cy="243183"/>
            </a:xfrm>
          </p:grpSpPr>
          <p:grpSp>
            <p:nvGrpSpPr>
              <p:cNvPr id="5" name="组合 4"/>
              <p:cNvGrpSpPr/>
              <p:nvPr/>
            </p:nvGrpSpPr>
            <p:grpSpPr>
              <a:xfrm>
                <a:off x="1164220" y="3158981"/>
                <a:ext cx="263336" cy="240802"/>
                <a:chOff x="1164220" y="3158981"/>
                <a:chExt cx="263336" cy="240802"/>
              </a:xfrm>
            </p:grpSpPr>
            <p:sp>
              <p:nvSpPr>
                <p:cNvPr id="7" name="平行四边形 6"/>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直角三角形 7"/>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直角三角形 5"/>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72" name="组合 71">
            <a:extLst>
              <a:ext uri="{FF2B5EF4-FFF2-40B4-BE49-F238E27FC236}">
                <a16:creationId xmlns:a16="http://schemas.microsoft.com/office/drawing/2014/main" id="{B44DAE24-EC95-43F0-AAC5-7515844DB811}"/>
              </a:ext>
            </a:extLst>
          </p:cNvPr>
          <p:cNvGrpSpPr/>
          <p:nvPr/>
        </p:nvGrpSpPr>
        <p:grpSpPr>
          <a:xfrm>
            <a:off x="891787" y="385679"/>
            <a:ext cx="10479547" cy="6167305"/>
            <a:chOff x="891787" y="385679"/>
            <a:chExt cx="10479547" cy="6167305"/>
          </a:xfrm>
        </p:grpSpPr>
        <p:grpSp>
          <p:nvGrpSpPr>
            <p:cNvPr id="240" name="组合 239"/>
            <p:cNvGrpSpPr/>
            <p:nvPr/>
          </p:nvGrpSpPr>
          <p:grpSpPr>
            <a:xfrm>
              <a:off x="4176563" y="565679"/>
              <a:ext cx="5021265" cy="5161106"/>
              <a:chOff x="3688897" y="584381"/>
              <a:chExt cx="5021265" cy="5161106"/>
            </a:xfrm>
          </p:grpSpPr>
          <p:cxnSp>
            <p:nvCxnSpPr>
              <p:cNvPr id="183" name="直接连接符 182"/>
              <p:cNvCxnSpPr>
                <a:cxnSpLocks/>
                <a:stCxn id="144" idx="1"/>
                <a:endCxn id="111" idx="3"/>
              </p:cNvCxnSpPr>
              <p:nvPr/>
            </p:nvCxnSpPr>
            <p:spPr>
              <a:xfrm flipH="1">
                <a:off x="5864961" y="1503371"/>
                <a:ext cx="45504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47" idx="1"/>
                <a:endCxn id="114" idx="3"/>
              </p:cNvCxnSpPr>
              <p:nvPr/>
            </p:nvCxnSpPr>
            <p:spPr>
              <a:xfrm flipH="1">
                <a:off x="5864961" y="1952326"/>
                <a:ext cx="45504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连接符: 肘形 172"/>
              <p:cNvCxnSpPr>
                <a:cxnSpLocks/>
                <a:stCxn id="73" idx="5"/>
              </p:cNvCxnSpPr>
              <p:nvPr/>
            </p:nvCxnSpPr>
            <p:spPr>
              <a:xfrm flipV="1">
                <a:off x="3688897" y="584381"/>
                <a:ext cx="4407621" cy="168795"/>
              </a:xfrm>
              <a:prstGeom prst="bentConnector3">
                <a:avLst>
                  <a:gd name="adj1" fmla="val 90945"/>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连接符: 肘形 174"/>
              <p:cNvCxnSpPr>
                <a:cxnSpLocks/>
                <a:stCxn id="73" idx="5"/>
              </p:cNvCxnSpPr>
              <p:nvPr/>
            </p:nvCxnSpPr>
            <p:spPr>
              <a:xfrm>
                <a:off x="3688897" y="753176"/>
                <a:ext cx="4407621" cy="264197"/>
              </a:xfrm>
              <a:prstGeom prst="bentConnector3">
                <a:avLst>
                  <a:gd name="adj1" fmla="val 9094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连接符: 肘形 186"/>
              <p:cNvCxnSpPr>
                <a:stCxn id="96" idx="5"/>
                <a:endCxn id="120" idx="1"/>
              </p:cNvCxnSpPr>
              <p:nvPr/>
            </p:nvCxnSpPr>
            <p:spPr>
              <a:xfrm flipV="1">
                <a:off x="3688897" y="2415863"/>
                <a:ext cx="3547976" cy="449835"/>
              </a:xfrm>
              <a:prstGeom prst="bentConnector3">
                <a:avLst>
                  <a:gd name="adj1" fmla="val 9285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连接符: 肘形 190"/>
              <p:cNvCxnSpPr>
                <a:stCxn id="123" idx="1"/>
                <a:endCxn id="96" idx="5"/>
              </p:cNvCxnSpPr>
              <p:nvPr/>
            </p:nvCxnSpPr>
            <p:spPr>
              <a:xfrm rot="10800000" flipV="1">
                <a:off x="3688898" y="2864818"/>
                <a:ext cx="3547975" cy="880"/>
              </a:xfrm>
              <a:prstGeom prst="bentConnector3">
                <a:avLst>
                  <a:gd name="adj1" fmla="val 7046"/>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连接符: 肘形 192"/>
              <p:cNvCxnSpPr>
                <a:stCxn id="126" idx="1"/>
                <a:endCxn id="96" idx="5"/>
              </p:cNvCxnSpPr>
              <p:nvPr/>
            </p:nvCxnSpPr>
            <p:spPr>
              <a:xfrm rot="10800000">
                <a:off x="3688898" y="2865699"/>
                <a:ext cx="3547975" cy="448075"/>
              </a:xfrm>
              <a:prstGeom prst="bentConnector3">
                <a:avLst>
                  <a:gd name="adj1" fmla="val 7149"/>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连接符: 肘形 221"/>
              <p:cNvCxnSpPr>
                <a:stCxn id="47" idx="1"/>
                <a:endCxn id="138" idx="3"/>
              </p:cNvCxnSpPr>
              <p:nvPr/>
            </p:nvCxnSpPr>
            <p:spPr>
              <a:xfrm rot="10800000" flipV="1">
                <a:off x="6403386" y="3998609"/>
                <a:ext cx="2306776" cy="441769"/>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53" idx="1"/>
                <a:endCxn id="138" idx="3"/>
              </p:cNvCxnSpPr>
              <p:nvPr/>
            </p:nvCxnSpPr>
            <p:spPr>
              <a:xfrm rot="10800000" flipV="1">
                <a:off x="6403386" y="4439721"/>
                <a:ext cx="2306776" cy="658"/>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连接符: 肘形 225"/>
              <p:cNvCxnSpPr>
                <a:stCxn id="51" idx="1"/>
                <a:endCxn id="138" idx="3"/>
              </p:cNvCxnSpPr>
              <p:nvPr/>
            </p:nvCxnSpPr>
            <p:spPr>
              <a:xfrm rot="10800000">
                <a:off x="6403386" y="4440380"/>
                <a:ext cx="2306776" cy="440453"/>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49" idx="1"/>
                <a:endCxn id="138" idx="3"/>
              </p:cNvCxnSpPr>
              <p:nvPr/>
            </p:nvCxnSpPr>
            <p:spPr>
              <a:xfrm rot="10800000">
                <a:off x="6403386" y="4440380"/>
                <a:ext cx="2306776" cy="881565"/>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连接符: 肘形 229"/>
              <p:cNvCxnSpPr>
                <a:stCxn id="150" idx="1"/>
                <a:endCxn id="138" idx="3"/>
              </p:cNvCxnSpPr>
              <p:nvPr/>
            </p:nvCxnSpPr>
            <p:spPr>
              <a:xfrm rot="10800000">
                <a:off x="6403386" y="4440380"/>
                <a:ext cx="2306776" cy="1305107"/>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连接符: 肘形 235"/>
              <p:cNvCxnSpPr>
                <a:stCxn id="57" idx="1"/>
                <a:endCxn id="73" idx="5"/>
              </p:cNvCxnSpPr>
              <p:nvPr/>
            </p:nvCxnSpPr>
            <p:spPr>
              <a:xfrm rot="10800000">
                <a:off x="3688898" y="753177"/>
                <a:ext cx="4407621" cy="697189"/>
              </a:xfrm>
              <a:prstGeom prst="bentConnector3">
                <a:avLst>
                  <a:gd name="adj1" fmla="val 9085"/>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71986" y="460286"/>
              <a:ext cx="2004577" cy="576000"/>
              <a:chOff x="2073419" y="858311"/>
              <a:chExt cx="2232000" cy="828000"/>
            </a:xfrm>
          </p:grpSpPr>
          <p:sp>
            <p:nvSpPr>
              <p:cNvPr id="73"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商品经济的形成和发展</a:t>
                </a:r>
              </a:p>
            </p:txBody>
          </p:sp>
          <p:cxnSp>
            <p:nvCxnSpPr>
              <p:cNvPr id="74" name="直接连接符 73"/>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sp>
          <p:nvSpPr>
            <p:cNvPr id="16" name="iṧļiḑe"/>
            <p:cNvSpPr/>
            <p:nvPr/>
          </p:nvSpPr>
          <p:spPr>
            <a:xfrm>
              <a:off x="891787" y="1341664"/>
              <a:ext cx="648000" cy="4137270"/>
            </a:xfrm>
            <a:prstGeom prst="cube">
              <a:avLst>
                <a:gd name="adj" fmla="val 6295"/>
              </a:avLst>
            </a:prstGeom>
            <a:solidFill>
              <a:schemeClr val="bg1"/>
            </a:solidFill>
            <a:ln w="635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normAutofit/>
            </a:bodyPr>
            <a:lstStyle/>
            <a:p>
              <a:pPr algn="ctr"/>
              <a:r>
                <a:rPr lang="zh-CN" altLang="en-US" b="1" spc="300" dirty="0">
                  <a:solidFill>
                    <a:srgbClr val="E17751"/>
                  </a:solidFill>
                  <a:latin typeface="微软雅黑" panose="020B0503020204020204" charset="-122"/>
                  <a:ea typeface="微软雅黑" panose="020B0503020204020204" charset="-122"/>
                </a:rPr>
                <a:t>马克思劳动价值论及其当代价值</a:t>
              </a:r>
            </a:p>
          </p:txBody>
        </p:sp>
        <p:grpSp>
          <p:nvGrpSpPr>
            <p:cNvPr id="18" name="组合 17"/>
            <p:cNvGrpSpPr/>
            <p:nvPr/>
          </p:nvGrpSpPr>
          <p:grpSpPr>
            <a:xfrm>
              <a:off x="4732627" y="5328150"/>
              <a:ext cx="1620000" cy="360000"/>
              <a:chOff x="4715590" y="1483340"/>
              <a:chExt cx="3392855" cy="360000"/>
            </a:xfrm>
          </p:grpSpPr>
          <p:sp>
            <p:nvSpPr>
              <p:cNvPr id="67" name="iṩ1ïḓé"/>
              <p:cNvSpPr/>
              <p:nvPr/>
            </p:nvSpPr>
            <p:spPr>
              <a:xfrm>
                <a:off x="4715590" y="1483340"/>
                <a:ext cx="3392855"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根源</a:t>
                </a:r>
              </a:p>
            </p:txBody>
          </p:sp>
          <p:cxnSp>
            <p:nvCxnSpPr>
              <p:cNvPr id="68" name="直接连接符 67"/>
              <p:cNvCxnSpPr>
                <a:cxnSpLocks/>
              </p:cNvCxnSpPr>
              <p:nvPr/>
            </p:nvCxnSpPr>
            <p:spPr>
              <a:xfrm>
                <a:off x="8108445" y="1555340"/>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8584184" y="385679"/>
              <a:ext cx="1450226" cy="360000"/>
              <a:chOff x="4780849" y="571715"/>
              <a:chExt cx="3312000" cy="432000"/>
            </a:xfrm>
          </p:grpSpPr>
          <p:sp>
            <p:nvSpPr>
              <p:cNvPr id="63"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社会分工</a:t>
                </a:r>
              </a:p>
            </p:txBody>
          </p:sp>
          <p:cxnSp>
            <p:nvCxnSpPr>
              <p:cNvPr id="64" name="直接连接符 63"/>
              <p:cNvCxnSpPr/>
              <p:nvPr/>
            </p:nvCxnSpPr>
            <p:spPr>
              <a:xfrm>
                <a:off x="8092849" y="679715"/>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584184" y="818670"/>
              <a:ext cx="2787150" cy="360000"/>
              <a:chOff x="4715590" y="1442897"/>
              <a:chExt cx="3106921" cy="432000"/>
            </a:xfrm>
          </p:grpSpPr>
          <p:sp>
            <p:nvSpPr>
              <p:cNvPr id="61" name="iṩ1ïḓé"/>
              <p:cNvSpPr/>
              <p:nvPr/>
            </p:nvSpPr>
            <p:spPr>
              <a:xfrm>
                <a:off x="4715590" y="1442897"/>
                <a:ext cx="3106921"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生产资料和劳动产品分属不同所有者</a:t>
                </a:r>
              </a:p>
            </p:txBody>
          </p:sp>
          <p:cxnSp>
            <p:nvCxnSpPr>
              <p:cNvPr id="62" name="直接连接符 61"/>
              <p:cNvCxnSpPr/>
              <p:nvPr/>
            </p:nvCxnSpPr>
            <p:spPr>
              <a:xfrm>
                <a:off x="7822511"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584184" y="1251663"/>
              <a:ext cx="1450226" cy="360000"/>
              <a:chOff x="4715590" y="1442898"/>
              <a:chExt cx="3312000" cy="432000"/>
            </a:xfrm>
          </p:grpSpPr>
          <p:sp>
            <p:nvSpPr>
              <p:cNvPr id="57"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商品经济</a:t>
                </a:r>
              </a:p>
            </p:txBody>
          </p:sp>
          <p:cxnSp>
            <p:nvCxnSpPr>
              <p:cNvPr id="58" name="直接连接符 57"/>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9197828" y="4241019"/>
              <a:ext cx="1955796" cy="360000"/>
              <a:chOff x="4715590" y="1442898"/>
              <a:chExt cx="3312000" cy="432000"/>
            </a:xfrm>
          </p:grpSpPr>
          <p:sp>
            <p:nvSpPr>
              <p:cNvPr id="5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流通手段</a:t>
                </a:r>
              </a:p>
            </p:txBody>
          </p:sp>
          <p:cxnSp>
            <p:nvCxnSpPr>
              <p:cNvPr id="54" name="直接连接符 5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9197828" y="4682130"/>
              <a:ext cx="1955796" cy="360000"/>
              <a:chOff x="4715590" y="1442898"/>
              <a:chExt cx="3312000" cy="432000"/>
            </a:xfrm>
          </p:grpSpPr>
          <p:sp>
            <p:nvSpPr>
              <p:cNvPr id="51"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贮藏手段</a:t>
                </a:r>
              </a:p>
            </p:txBody>
          </p:sp>
          <p:cxnSp>
            <p:nvCxnSpPr>
              <p:cNvPr id="52" name="直接连接符 51"/>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197828" y="5123242"/>
              <a:ext cx="1955796" cy="360000"/>
              <a:chOff x="4715590" y="1442898"/>
              <a:chExt cx="3312000" cy="432000"/>
            </a:xfrm>
          </p:grpSpPr>
          <p:sp>
            <p:nvSpPr>
              <p:cNvPr id="49"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支付手段</a:t>
                </a:r>
              </a:p>
            </p:txBody>
          </p:sp>
          <p:cxnSp>
            <p:nvCxnSpPr>
              <p:cNvPr id="50" name="直接连接符 49"/>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9197828" y="3799908"/>
              <a:ext cx="1955796" cy="360000"/>
              <a:chOff x="4715590" y="1442898"/>
              <a:chExt cx="3312000" cy="432000"/>
            </a:xfrm>
          </p:grpSpPr>
          <p:sp>
            <p:nvSpPr>
              <p:cNvPr id="47"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价值尺度</a:t>
                </a:r>
              </a:p>
            </p:txBody>
          </p:sp>
          <p:cxnSp>
            <p:nvCxnSpPr>
              <p:cNvPr id="48" name="直接连接符 47"/>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171986" y="1370500"/>
              <a:ext cx="2004577" cy="576000"/>
              <a:chOff x="2073419" y="858311"/>
              <a:chExt cx="2232000" cy="828000"/>
            </a:xfrm>
          </p:grpSpPr>
          <p:sp>
            <p:nvSpPr>
              <p:cNvPr id="93"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劳动二重性</a:t>
                </a:r>
              </a:p>
            </p:txBody>
          </p:sp>
          <p:cxnSp>
            <p:nvCxnSpPr>
              <p:cNvPr id="94" name="直接连接符 93"/>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171986" y="2572808"/>
              <a:ext cx="2004577" cy="576000"/>
              <a:chOff x="2073419" y="858311"/>
              <a:chExt cx="2232000" cy="828000"/>
            </a:xfrm>
          </p:grpSpPr>
          <p:sp>
            <p:nvSpPr>
              <p:cNvPr id="96"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商品价值量</a:t>
                </a:r>
              </a:p>
            </p:txBody>
          </p:sp>
          <p:cxnSp>
            <p:nvCxnSpPr>
              <p:cNvPr id="97" name="直接连接符 96"/>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2171986" y="3473788"/>
              <a:ext cx="2004577" cy="576000"/>
              <a:chOff x="2073419" y="858311"/>
              <a:chExt cx="2232000" cy="828000"/>
            </a:xfrm>
          </p:grpSpPr>
          <p:sp>
            <p:nvSpPr>
              <p:cNvPr id="99"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价值形式的发展</a:t>
                </a:r>
              </a:p>
            </p:txBody>
          </p:sp>
          <p:cxnSp>
            <p:nvCxnSpPr>
              <p:cNvPr id="100" name="直接连接符 99"/>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2171986" y="4462511"/>
              <a:ext cx="2004577" cy="576000"/>
              <a:chOff x="2073419" y="858311"/>
              <a:chExt cx="2232000" cy="828000"/>
            </a:xfrm>
          </p:grpSpPr>
          <p:sp>
            <p:nvSpPr>
              <p:cNvPr id="102"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价值规律</a:t>
                </a:r>
              </a:p>
            </p:txBody>
          </p:sp>
          <p:cxnSp>
            <p:nvCxnSpPr>
              <p:cNvPr id="103" name="直接连接符 102"/>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2171986" y="5206472"/>
              <a:ext cx="2004577" cy="576000"/>
              <a:chOff x="2073419" y="858311"/>
              <a:chExt cx="2232000" cy="828000"/>
            </a:xfrm>
          </p:grpSpPr>
          <p:sp>
            <p:nvSpPr>
              <p:cNvPr id="105"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以私有制为基础的商品经济的基本矛盾</a:t>
                </a:r>
              </a:p>
            </p:txBody>
          </p:sp>
          <p:cxnSp>
            <p:nvCxnSpPr>
              <p:cNvPr id="106" name="直接连接符 105"/>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2171986" y="5976984"/>
              <a:ext cx="2004577" cy="576000"/>
              <a:chOff x="2073419" y="858311"/>
              <a:chExt cx="2232000" cy="828000"/>
            </a:xfrm>
          </p:grpSpPr>
          <p:sp>
            <p:nvSpPr>
              <p:cNvPr id="108"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科学认识劳动价值论</a:t>
                </a:r>
              </a:p>
            </p:txBody>
          </p:sp>
          <p:cxnSp>
            <p:nvCxnSpPr>
              <p:cNvPr id="109" name="直接连接符 108"/>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4732627" y="1304669"/>
              <a:ext cx="1620000" cy="360000"/>
              <a:chOff x="4780849" y="571715"/>
              <a:chExt cx="3310124" cy="432000"/>
            </a:xfrm>
          </p:grpSpPr>
          <p:sp>
            <p:nvSpPr>
              <p:cNvPr id="111" name="îṣľîďê"/>
              <p:cNvSpPr/>
              <p:nvPr/>
            </p:nvSpPr>
            <p:spPr>
              <a:xfrm>
                <a:off x="4780849" y="571715"/>
                <a:ext cx="3310124"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000"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具体劳动</a:t>
                </a:r>
              </a:p>
            </p:txBody>
          </p:sp>
          <p:cxnSp>
            <p:nvCxnSpPr>
              <p:cNvPr id="112" name="直接连接符 111"/>
              <p:cNvCxnSpPr>
                <a:cxnSpLocks/>
              </p:cNvCxnSpPr>
              <p:nvPr/>
            </p:nvCxnSpPr>
            <p:spPr>
              <a:xfrm>
                <a:off x="8090973" y="679715"/>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4732627" y="1753624"/>
              <a:ext cx="1620000" cy="360000"/>
              <a:chOff x="4715590" y="1442898"/>
              <a:chExt cx="3376665" cy="432000"/>
            </a:xfrm>
          </p:grpSpPr>
          <p:sp>
            <p:nvSpPr>
              <p:cNvPr id="114" name="iṩ1ïḓé"/>
              <p:cNvSpPr/>
              <p:nvPr/>
            </p:nvSpPr>
            <p:spPr>
              <a:xfrm>
                <a:off x="4715590" y="1442898"/>
                <a:ext cx="3376665"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抽象劳动</a:t>
                </a:r>
              </a:p>
            </p:txBody>
          </p:sp>
          <p:cxnSp>
            <p:nvCxnSpPr>
              <p:cNvPr id="115" name="直接连接符 114"/>
              <p:cNvCxnSpPr>
                <a:cxnSpLocks/>
              </p:cNvCxnSpPr>
              <p:nvPr/>
            </p:nvCxnSpPr>
            <p:spPr>
              <a:xfrm>
                <a:off x="8092255"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4732627" y="2225983"/>
              <a:ext cx="1620000" cy="360000"/>
              <a:chOff x="4715590" y="1442898"/>
              <a:chExt cx="3332634" cy="432000"/>
            </a:xfrm>
          </p:grpSpPr>
          <p:sp>
            <p:nvSpPr>
              <p:cNvPr id="117" name="iṩ1ïḓé"/>
              <p:cNvSpPr/>
              <p:nvPr/>
            </p:nvSpPr>
            <p:spPr>
              <a:xfrm>
                <a:off x="4715590" y="1442898"/>
                <a:ext cx="3332634"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商品二因素</a:t>
                </a:r>
              </a:p>
            </p:txBody>
          </p:sp>
          <p:cxnSp>
            <p:nvCxnSpPr>
              <p:cNvPr id="118" name="直接连接符 117"/>
              <p:cNvCxnSpPr>
                <a:cxnSpLocks/>
              </p:cNvCxnSpPr>
              <p:nvPr/>
            </p:nvCxnSpPr>
            <p:spPr>
              <a:xfrm>
                <a:off x="8048224"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7724539" y="2217161"/>
              <a:ext cx="2479762" cy="360000"/>
              <a:chOff x="4780849" y="571715"/>
              <a:chExt cx="3312000" cy="432000"/>
            </a:xfrm>
          </p:grpSpPr>
          <p:sp>
            <p:nvSpPr>
              <p:cNvPr id="120"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决定：社会必要劳动时间</a:t>
                </a:r>
              </a:p>
            </p:txBody>
          </p:sp>
          <p:cxnSp>
            <p:nvCxnSpPr>
              <p:cNvPr id="121" name="直接连接符 120"/>
              <p:cNvCxnSpPr>
                <a:cxnSpLocks/>
              </p:cNvCxnSpPr>
              <p:nvPr/>
            </p:nvCxnSpPr>
            <p:spPr>
              <a:xfrm>
                <a:off x="8092849"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7724538" y="2666116"/>
              <a:ext cx="2479763" cy="360000"/>
              <a:chOff x="4715590" y="1442898"/>
              <a:chExt cx="3312000" cy="432000"/>
            </a:xfrm>
          </p:grpSpPr>
          <p:sp>
            <p:nvSpPr>
              <p:cNvPr id="12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变动：劳动生产率</a:t>
                </a:r>
              </a:p>
            </p:txBody>
          </p:sp>
          <p:cxnSp>
            <p:nvCxnSpPr>
              <p:cNvPr id="124" name="直接连接符 12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7724538" y="3115071"/>
              <a:ext cx="2479763" cy="360000"/>
              <a:chOff x="4753755" y="1442898"/>
              <a:chExt cx="3312000" cy="432000"/>
            </a:xfrm>
          </p:grpSpPr>
          <p:sp>
            <p:nvSpPr>
              <p:cNvPr id="126" name="iṩ1ïḓé"/>
              <p:cNvSpPr/>
              <p:nvPr/>
            </p:nvSpPr>
            <p:spPr>
              <a:xfrm>
                <a:off x="4753755"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比较：简单劳动和复杂劳动</a:t>
                </a:r>
              </a:p>
            </p:txBody>
          </p:sp>
          <p:cxnSp>
            <p:nvCxnSpPr>
              <p:cNvPr id="127" name="直接连接符 126"/>
              <p:cNvCxnSpPr>
                <a:cxnSpLocks/>
              </p:cNvCxnSpPr>
              <p:nvPr/>
            </p:nvCxnSpPr>
            <p:spPr>
              <a:xfrm>
                <a:off x="8065755"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4732627" y="2939042"/>
              <a:ext cx="2158425" cy="360000"/>
              <a:chOff x="4780849" y="571715"/>
              <a:chExt cx="3312000" cy="432000"/>
            </a:xfrm>
          </p:grpSpPr>
          <p:sp>
            <p:nvSpPr>
              <p:cNvPr id="129"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简单或偶然的价值形式</a:t>
                </a:r>
              </a:p>
            </p:txBody>
          </p:sp>
          <p:cxnSp>
            <p:nvCxnSpPr>
              <p:cNvPr id="130" name="直接连接符 129"/>
              <p:cNvCxnSpPr>
                <a:cxnSpLocks/>
              </p:cNvCxnSpPr>
              <p:nvPr/>
            </p:nvCxnSpPr>
            <p:spPr>
              <a:xfrm>
                <a:off x="8092849" y="679715"/>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4732627" y="3373254"/>
              <a:ext cx="2158425" cy="360000"/>
              <a:chOff x="4715590" y="1409648"/>
              <a:chExt cx="3312000" cy="432000"/>
            </a:xfrm>
          </p:grpSpPr>
          <p:sp>
            <p:nvSpPr>
              <p:cNvPr id="132" name="iṩ1ïḓé"/>
              <p:cNvSpPr/>
              <p:nvPr/>
            </p:nvSpPr>
            <p:spPr>
              <a:xfrm>
                <a:off x="4715590" y="140964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总和或扩大的价值形式</a:t>
                </a:r>
              </a:p>
            </p:txBody>
          </p:sp>
          <p:cxnSp>
            <p:nvCxnSpPr>
              <p:cNvPr id="133" name="直接连接符 132"/>
              <p:cNvCxnSpPr>
                <a:cxnSpLocks/>
              </p:cNvCxnSpPr>
              <p:nvPr/>
            </p:nvCxnSpPr>
            <p:spPr>
              <a:xfrm>
                <a:off x="8027590" y="151764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a:off x="4732627" y="3807466"/>
              <a:ext cx="2158425" cy="360000"/>
              <a:chOff x="4715590" y="1442898"/>
              <a:chExt cx="3312000" cy="432000"/>
            </a:xfrm>
          </p:grpSpPr>
          <p:sp>
            <p:nvSpPr>
              <p:cNvPr id="135"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一般价值形式</a:t>
                </a:r>
              </a:p>
            </p:txBody>
          </p:sp>
          <p:cxnSp>
            <p:nvCxnSpPr>
              <p:cNvPr id="136" name="直接连接符 135"/>
              <p:cNvCxnSpPr>
                <a:cxnSpLocks/>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4732627" y="4241677"/>
              <a:ext cx="2158425" cy="360000"/>
              <a:chOff x="4715590" y="1442898"/>
              <a:chExt cx="3312000" cy="432000"/>
            </a:xfrm>
          </p:grpSpPr>
          <p:sp>
            <p:nvSpPr>
              <p:cNvPr id="13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货币形式</a:t>
                </a:r>
              </a:p>
            </p:txBody>
          </p:sp>
          <p:cxnSp>
            <p:nvCxnSpPr>
              <p:cNvPr id="139" name="直接连接符 138"/>
              <p:cNvCxnSpPr>
                <a:cxnSpLocks/>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a:off x="4732627" y="4754771"/>
              <a:ext cx="1620000" cy="360000"/>
              <a:chOff x="4715590" y="1442898"/>
              <a:chExt cx="3332634" cy="432000"/>
            </a:xfrm>
          </p:grpSpPr>
          <p:sp>
            <p:nvSpPr>
              <p:cNvPr id="141" name="iṩ1ïḓé"/>
              <p:cNvSpPr/>
              <p:nvPr/>
            </p:nvSpPr>
            <p:spPr>
              <a:xfrm>
                <a:off x="4715590" y="1442898"/>
                <a:ext cx="3332634"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商品经济</a:t>
                </a:r>
              </a:p>
            </p:txBody>
          </p:sp>
          <p:cxnSp>
            <p:nvCxnSpPr>
              <p:cNvPr id="142" name="直接连接符 141"/>
              <p:cNvCxnSpPr>
                <a:cxnSpLocks/>
              </p:cNvCxnSpPr>
              <p:nvPr/>
            </p:nvCxnSpPr>
            <p:spPr>
              <a:xfrm>
                <a:off x="8048224"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6807671" y="1753624"/>
              <a:ext cx="1102907" cy="360000"/>
              <a:chOff x="4715590" y="1442898"/>
              <a:chExt cx="3312000" cy="432000"/>
            </a:xfrm>
          </p:grpSpPr>
          <p:sp>
            <p:nvSpPr>
              <p:cNvPr id="147"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价值</a:t>
                </a:r>
              </a:p>
            </p:txBody>
          </p:sp>
          <p:cxnSp>
            <p:nvCxnSpPr>
              <p:cNvPr id="148" name="直接连接符 147"/>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9197828" y="5546784"/>
              <a:ext cx="1955796" cy="360000"/>
              <a:chOff x="4715590" y="1442898"/>
              <a:chExt cx="3312000" cy="432000"/>
            </a:xfrm>
          </p:grpSpPr>
          <p:sp>
            <p:nvSpPr>
              <p:cNvPr id="150"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世界货币</a:t>
                </a:r>
              </a:p>
            </p:txBody>
          </p:sp>
          <p:cxnSp>
            <p:nvCxnSpPr>
              <p:cNvPr id="151" name="直接连接符 150"/>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33" name="组合 232"/>
            <p:cNvGrpSpPr/>
            <p:nvPr/>
          </p:nvGrpSpPr>
          <p:grpSpPr>
            <a:xfrm>
              <a:off x="1539787" y="762098"/>
              <a:ext cx="632199" cy="5516698"/>
              <a:chOff x="1052121" y="780800"/>
              <a:chExt cx="632199" cy="5516698"/>
            </a:xfrm>
          </p:grpSpPr>
          <p:cxnSp>
            <p:nvCxnSpPr>
              <p:cNvPr id="153" name="连接符: 肘形 152"/>
              <p:cNvCxnSpPr>
                <a:stCxn id="16" idx="5"/>
                <a:endCxn id="73" idx="2"/>
              </p:cNvCxnSpPr>
              <p:nvPr/>
            </p:nvCxnSpPr>
            <p:spPr>
              <a:xfrm flipV="1">
                <a:off x="1052121" y="780800"/>
                <a:ext cx="632199" cy="2627805"/>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连接符: 肘形 154"/>
              <p:cNvCxnSpPr>
                <a:stCxn id="16" idx="5"/>
                <a:endCxn id="108" idx="2"/>
              </p:cNvCxnSpPr>
              <p:nvPr/>
            </p:nvCxnSpPr>
            <p:spPr>
              <a:xfrm>
                <a:off x="1052121" y="3408605"/>
                <a:ext cx="632199" cy="2888893"/>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连接符: 肘形 156"/>
              <p:cNvCxnSpPr>
                <a:stCxn id="16" idx="5"/>
                <a:endCxn id="93" idx="2"/>
              </p:cNvCxnSpPr>
              <p:nvPr/>
            </p:nvCxnSpPr>
            <p:spPr>
              <a:xfrm flipV="1">
                <a:off x="1052121" y="1691014"/>
                <a:ext cx="632199" cy="1717591"/>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连接符: 肘形 158"/>
              <p:cNvCxnSpPr>
                <a:stCxn id="16" idx="5"/>
                <a:endCxn id="96" idx="2"/>
              </p:cNvCxnSpPr>
              <p:nvPr/>
            </p:nvCxnSpPr>
            <p:spPr>
              <a:xfrm flipV="1">
                <a:off x="1052121" y="2893322"/>
                <a:ext cx="632199" cy="515283"/>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连接符: 肘形 160"/>
              <p:cNvCxnSpPr>
                <a:stCxn id="16" idx="5"/>
                <a:endCxn id="99" idx="2"/>
              </p:cNvCxnSpPr>
              <p:nvPr/>
            </p:nvCxnSpPr>
            <p:spPr>
              <a:xfrm>
                <a:off x="1052121" y="3408605"/>
                <a:ext cx="632199" cy="385697"/>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连接符: 肘形 162"/>
              <p:cNvCxnSpPr>
                <a:stCxn id="16" idx="5"/>
                <a:endCxn id="102" idx="2"/>
              </p:cNvCxnSpPr>
              <p:nvPr/>
            </p:nvCxnSpPr>
            <p:spPr>
              <a:xfrm>
                <a:off x="1052121" y="3408605"/>
                <a:ext cx="632199" cy="1374420"/>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连接符: 肘形 164"/>
              <p:cNvCxnSpPr>
                <a:stCxn id="16" idx="5"/>
                <a:endCxn id="105" idx="2"/>
              </p:cNvCxnSpPr>
              <p:nvPr/>
            </p:nvCxnSpPr>
            <p:spPr>
              <a:xfrm>
                <a:off x="1052121" y="3408605"/>
                <a:ext cx="632199" cy="2118381"/>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234" name="组合 233"/>
            <p:cNvGrpSpPr/>
            <p:nvPr/>
          </p:nvGrpSpPr>
          <p:grpSpPr>
            <a:xfrm>
              <a:off x="4148938" y="1484669"/>
              <a:ext cx="583690" cy="4023615"/>
              <a:chOff x="3661272" y="1503371"/>
              <a:chExt cx="583690" cy="4023615"/>
            </a:xfrm>
          </p:grpSpPr>
          <p:cxnSp>
            <p:nvCxnSpPr>
              <p:cNvPr id="177" name="连接符: 肘形 176"/>
              <p:cNvCxnSpPr>
                <a:stCxn id="93" idx="5"/>
                <a:endCxn id="111" idx="1"/>
              </p:cNvCxnSpPr>
              <p:nvPr/>
            </p:nvCxnSpPr>
            <p:spPr>
              <a:xfrm flipV="1">
                <a:off x="3688897" y="1503371"/>
                <a:ext cx="556064" cy="160019"/>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连接符: 肘形 178"/>
              <p:cNvCxnSpPr>
                <a:stCxn id="93" idx="5"/>
                <a:endCxn id="114" idx="1"/>
              </p:cNvCxnSpPr>
              <p:nvPr/>
            </p:nvCxnSpPr>
            <p:spPr>
              <a:xfrm>
                <a:off x="3688897" y="1663390"/>
                <a:ext cx="556064" cy="288936"/>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连接符: 肘形 180"/>
              <p:cNvCxnSpPr>
                <a:stCxn id="93" idx="5"/>
                <a:endCxn id="117" idx="1"/>
              </p:cNvCxnSpPr>
              <p:nvPr/>
            </p:nvCxnSpPr>
            <p:spPr>
              <a:xfrm>
                <a:off x="3688897" y="1663390"/>
                <a:ext cx="556064" cy="761295"/>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连接符: 肘形 201"/>
              <p:cNvCxnSpPr>
                <a:stCxn id="99" idx="4"/>
                <a:endCxn id="129" idx="1"/>
              </p:cNvCxnSpPr>
              <p:nvPr/>
            </p:nvCxnSpPr>
            <p:spPr>
              <a:xfrm flipV="1">
                <a:off x="3661272" y="3137744"/>
                <a:ext cx="583689" cy="656558"/>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连接符: 肘形 203"/>
              <p:cNvCxnSpPr>
                <a:stCxn id="132" idx="1"/>
                <a:endCxn id="99" idx="4"/>
              </p:cNvCxnSpPr>
              <p:nvPr/>
            </p:nvCxnSpPr>
            <p:spPr>
              <a:xfrm rot="10800000" flipV="1">
                <a:off x="3661273" y="3571956"/>
                <a:ext cx="583689" cy="222346"/>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连接符: 肘形 206"/>
              <p:cNvCxnSpPr>
                <a:stCxn id="99" idx="4"/>
                <a:endCxn id="135" idx="1"/>
              </p:cNvCxnSpPr>
              <p:nvPr/>
            </p:nvCxnSpPr>
            <p:spPr>
              <a:xfrm>
                <a:off x="3661272" y="3794302"/>
                <a:ext cx="583689" cy="211866"/>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连接符: 肘形 209"/>
              <p:cNvCxnSpPr>
                <a:stCxn id="138" idx="1"/>
                <a:endCxn id="99" idx="4"/>
              </p:cNvCxnSpPr>
              <p:nvPr/>
            </p:nvCxnSpPr>
            <p:spPr>
              <a:xfrm rot="10800000">
                <a:off x="3661273" y="3794303"/>
                <a:ext cx="583689" cy="646077"/>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67" idx="1"/>
                <a:endCxn id="105" idx="4"/>
              </p:cNvCxnSpPr>
              <p:nvPr/>
            </p:nvCxnSpPr>
            <p:spPr>
              <a:xfrm flipH="1">
                <a:off x="3661272" y="5526852"/>
                <a:ext cx="583689" cy="13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连接符: 肘形 231"/>
              <p:cNvCxnSpPr>
                <a:stCxn id="141" idx="1"/>
                <a:endCxn id="102" idx="5"/>
              </p:cNvCxnSpPr>
              <p:nvPr/>
            </p:nvCxnSpPr>
            <p:spPr>
              <a:xfrm rot="10800000">
                <a:off x="3688897" y="4755401"/>
                <a:ext cx="556064" cy="198072"/>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a:off x="6807671" y="1304669"/>
              <a:ext cx="1125078" cy="360000"/>
              <a:chOff x="4780849" y="571715"/>
              <a:chExt cx="3312000" cy="432000"/>
            </a:xfrm>
          </p:grpSpPr>
          <p:sp>
            <p:nvSpPr>
              <p:cNvPr id="144"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使用价值</a:t>
                </a:r>
              </a:p>
            </p:txBody>
          </p:sp>
          <p:cxnSp>
            <p:nvCxnSpPr>
              <p:cNvPr id="145" name="直接连接符 144"/>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131086" y="3645181"/>
            <a:ext cx="5929828" cy="584775"/>
          </a:xfrm>
          <a:prstGeom prst="rect">
            <a:avLst/>
          </a:prstGeom>
        </p:spPr>
        <p:txBody>
          <a:bodyPr wrap="none">
            <a:spAutoFit/>
          </a:bodyPr>
          <a:lstStyle/>
          <a:p>
            <a:pPr algn="ctr"/>
            <a:r>
              <a:rPr lang="zh-CN" altLang="en-US" sz="4000" b="1" dirty="0">
                <a:solidFill>
                  <a:schemeClr val="tx1">
                    <a:lumMod val="95000"/>
                    <a:lumOff val="5000"/>
                  </a:schemeClr>
                </a:solidFill>
                <a:latin typeface="华文中宋" panose="02010600040101010101" pitchFamily="2" charset="-122"/>
                <a:ea typeface="华文中宋" panose="02010600040101010101" pitchFamily="2" charset="-122"/>
              </a:rPr>
              <a:t>马克思剩余价值理论与经济危机</a:t>
            </a:r>
          </a:p>
        </p:txBody>
      </p:sp>
      <p:sp>
        <p:nvSpPr>
          <p:cNvPr id="28" name="矩形 27"/>
          <p:cNvSpPr/>
          <p:nvPr/>
        </p:nvSpPr>
        <p:spPr>
          <a:xfrm>
            <a:off x="5388114" y="2653675"/>
            <a:ext cx="1415772" cy="584775"/>
          </a:xfrm>
          <a:prstGeom prst="rect">
            <a:avLst/>
          </a:prstGeom>
        </p:spPr>
        <p:txBody>
          <a:bodyPr wrap="none">
            <a:spAutoFit/>
          </a:bodyPr>
          <a:lstStyle/>
          <a:p>
            <a:pPr algn="ctr"/>
            <a:r>
              <a:rPr lang="zh-CN" altLang="en-US" sz="3200" b="1" dirty="0">
                <a:solidFill>
                  <a:schemeClr val="tx1">
                    <a:lumMod val="95000"/>
                    <a:lumOff val="5000"/>
                  </a:schemeClr>
                </a:solidFill>
                <a:latin typeface="微软雅黑" panose="020B0503020204020204" charset="-122"/>
                <a:ea typeface="微软雅黑" panose="020B0503020204020204" charset="-122"/>
              </a:rPr>
              <a:t>第二讲</a:t>
            </a:r>
          </a:p>
        </p:txBody>
      </p:sp>
      <p:cxnSp>
        <p:nvCxnSpPr>
          <p:cNvPr id="29" name="直接连接符 28"/>
          <p:cNvCxnSpPr/>
          <p:nvPr/>
        </p:nvCxnSpPr>
        <p:spPr>
          <a:xfrm>
            <a:off x="5128405" y="3441816"/>
            <a:ext cx="1935190" cy="0"/>
          </a:xfrm>
          <a:prstGeom prst="line">
            <a:avLst/>
          </a:prstGeom>
          <a:ln w="2222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6" presetClass="entr" presetSubtype="37"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250"/>
                                        <p:tgtEl>
                                          <p:spTgt spid="29"/>
                                        </p:tgtEl>
                                      </p:cBhvr>
                                    </p:animEffect>
                                  </p:childTnLst>
                                </p:cTn>
                              </p:par>
                            </p:childTnLst>
                          </p:cTn>
                        </p:par>
                        <p:par>
                          <p:cTn id="11" fill="hold">
                            <p:stCondLst>
                              <p:cond delay="550"/>
                            </p:stCondLst>
                            <p:childTnLst>
                              <p:par>
                                <p:cTn id="12" presetID="16" presetClass="entr" presetSubtype="37"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228975" y="1418981"/>
            <a:ext cx="7804150" cy="561629"/>
          </a:xfrm>
          <a:prstGeom prst="rect">
            <a:avLst/>
          </a:prstGeom>
          <a:noFill/>
        </p:spPr>
        <p:txBody>
          <a:bodyPr wrap="square" rtlCol="0">
            <a:spAutoFit/>
          </a:bodyPr>
          <a:lstStyle/>
          <a:p>
            <a:pPr>
              <a:lnSpc>
                <a:spcPct val="13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charset="-122"/>
              </a:rPr>
              <a:t>一、如何认识资本家和劳动者的对立？</a:t>
            </a:r>
          </a:p>
        </p:txBody>
      </p:sp>
      <p:sp>
        <p:nvSpPr>
          <p:cNvPr id="11" name="矩形 10"/>
          <p:cNvSpPr/>
          <p:nvPr/>
        </p:nvSpPr>
        <p:spPr>
          <a:xfrm>
            <a:off x="3228975" y="2239487"/>
            <a:ext cx="6367145" cy="492443"/>
          </a:xfrm>
          <a:prstGeom prst="rect">
            <a:avLst/>
          </a:prstGeom>
          <a:noFill/>
        </p:spPr>
        <p:txBody>
          <a:bodyPr wrap="square" rtlCol="0">
            <a:spAutoFit/>
          </a:bodyPr>
          <a:lstStyle/>
          <a:p>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二、如何认识资本增殖的秘密 ？</a:t>
            </a:r>
          </a:p>
        </p:txBody>
      </p:sp>
      <p:sp>
        <p:nvSpPr>
          <p:cNvPr id="12" name="矩形 11"/>
          <p:cNvSpPr/>
          <p:nvPr/>
        </p:nvSpPr>
        <p:spPr>
          <a:xfrm>
            <a:off x="3228975" y="2929680"/>
            <a:ext cx="7521575" cy="492443"/>
          </a:xfrm>
          <a:prstGeom prst="rect">
            <a:avLst/>
          </a:prstGeom>
          <a:noFill/>
        </p:spPr>
        <p:txBody>
          <a:bodyPr wrap="square" rtlCol="0">
            <a:spAutoFit/>
          </a:bodyPr>
          <a:lstStyle/>
          <a:p>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三、如何看待人工智能时代剩余价值的源泉？ </a:t>
            </a:r>
          </a:p>
        </p:txBody>
      </p:sp>
      <p:sp>
        <p:nvSpPr>
          <p:cNvPr id="13" name="矩形 12"/>
          <p:cNvSpPr/>
          <p:nvPr/>
        </p:nvSpPr>
        <p:spPr>
          <a:xfrm>
            <a:off x="3228975" y="3704267"/>
            <a:ext cx="6526530" cy="491490"/>
          </a:xfrm>
          <a:prstGeom prst="rect">
            <a:avLst/>
          </a:prstGeom>
          <a:noFill/>
        </p:spPr>
        <p:txBody>
          <a:bodyPr wrap="square" rtlCol="0">
            <a:spAutoFit/>
          </a:bodyPr>
          <a:lstStyle/>
          <a:p>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四、如何理解资本是在运动中增殖的？</a:t>
            </a:r>
          </a:p>
        </p:txBody>
      </p:sp>
      <p:sp>
        <p:nvSpPr>
          <p:cNvPr id="22" name="矩形 21"/>
          <p:cNvSpPr/>
          <p:nvPr/>
        </p:nvSpPr>
        <p:spPr>
          <a:xfrm>
            <a:off x="3228975" y="4353594"/>
            <a:ext cx="7381240" cy="1081771"/>
          </a:xfrm>
          <a:prstGeom prst="rect">
            <a:avLst/>
          </a:prstGeom>
          <a:noFill/>
        </p:spPr>
        <p:txBody>
          <a:bodyPr wrap="square" rtlCol="0">
            <a:spAutoFit/>
          </a:bodyPr>
          <a:lstStyle/>
          <a:p>
            <a:pPr>
              <a:lnSpc>
                <a:spcPct val="13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五、为什么说资本主义基本矛盾是资本主义      </a:t>
            </a:r>
          </a:p>
          <a:p>
            <a:pPr>
              <a:lnSpc>
                <a:spcPct val="13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      经济危机的根源？</a:t>
            </a:r>
          </a:p>
        </p:txBody>
      </p:sp>
      <p:cxnSp>
        <p:nvCxnSpPr>
          <p:cNvPr id="23" name="直接连接符 22"/>
          <p:cNvCxnSpPr>
            <a:cxnSpLocks/>
          </p:cNvCxnSpPr>
          <p:nvPr/>
        </p:nvCxnSpPr>
        <p:spPr>
          <a:xfrm>
            <a:off x="3228975" y="2128060"/>
            <a:ext cx="7319434"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a:off x="3228975" y="2869700"/>
            <a:ext cx="7319434"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cxnSpLocks/>
          </p:cNvCxnSpPr>
          <p:nvPr/>
        </p:nvCxnSpPr>
        <p:spPr>
          <a:xfrm>
            <a:off x="3228975" y="3570996"/>
            <a:ext cx="7319434"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a:off x="3228975" y="4337522"/>
            <a:ext cx="7319434"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a:off x="3228975" y="5528425"/>
            <a:ext cx="7319434"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9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4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3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8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75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42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300"/>
                            </p:stCondLst>
                            <p:childTnLst>
                              <p:par>
                                <p:cTn id="33" presetID="22" presetClass="entr" presetSubtype="8"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8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6900"/>
                            </p:stCondLst>
                            <p:childTnLst>
                              <p:par>
                                <p:cTn id="41" presetID="22" presetClass="entr" presetSubtype="8"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244731" y="1354248"/>
            <a:ext cx="9829669" cy="2225982"/>
            <a:chOff x="2502900" y="1565452"/>
            <a:chExt cx="8640000" cy="2880000"/>
          </a:xfrm>
        </p:grpSpPr>
        <p:sp>
          <p:nvSpPr>
            <p:cNvPr id="16"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等腰三角形 16"/>
            <p:cNvSpPr>
              <a:spLocks noChangeAspect="1"/>
            </p:cNvSpPr>
            <p:nvPr/>
          </p:nvSpPr>
          <p:spPr>
            <a:xfrm>
              <a:off x="10769631" y="4136707"/>
              <a:ext cx="311439" cy="302133"/>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a:off x="0" y="3657600"/>
            <a:ext cx="12192000" cy="2828748"/>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顶角 13"/>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244731" y="1601563"/>
            <a:ext cx="9319220" cy="1027654"/>
          </a:xfrm>
          <a:prstGeom prst="rect">
            <a:avLst/>
          </a:prstGeom>
          <a:noFill/>
        </p:spPr>
        <p:txBody>
          <a:bodyPr wrap="square" rtlCol="0">
            <a:spAutoFit/>
          </a:bodyPr>
          <a:lstStyle/>
          <a:p>
            <a:pPr indent="504190" algn="just">
              <a:lnSpc>
                <a:spcPct val="150000"/>
              </a:lnSpc>
            </a:pPr>
            <a:r>
              <a:rPr lang="zh-CN" altLang="en-US" sz="2000" dirty="0">
                <a:latin typeface="楷体" panose="02010609060101010101" pitchFamily="49" charset="-122"/>
                <a:ea typeface="楷体" panose="02010609060101010101" pitchFamily="49" charset="-122"/>
              </a:rPr>
              <a:t> </a:t>
            </a:r>
            <a:r>
              <a:rPr lang="zh-CN" altLang="en-US" sz="2200" b="1" dirty="0">
                <a:latin typeface="楷体" panose="02010609060101010101" pitchFamily="49" charset="-122"/>
                <a:ea typeface="楷体" panose="02010609060101010101" pitchFamily="49" charset="-122"/>
              </a:rPr>
              <a:t>“资本来到世间，从头到脚，每个毛孔都滴着血和肮脏的东西。”</a:t>
            </a:r>
          </a:p>
          <a:p>
            <a:pPr indent="504190" algn="r">
              <a:lnSpc>
                <a:spcPct val="150000"/>
              </a:lnSpc>
              <a:spcBef>
                <a:spcPts val="600"/>
              </a:spcBef>
            </a:pPr>
            <a:r>
              <a:rPr lang="en-US"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马克思：</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资本论</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第一卷</a:t>
            </a:r>
            <a:endParaRPr lang="zh-CN" altLang="en-US"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5" name="文本框 4"/>
          <p:cNvSpPr txBox="1"/>
          <p:nvPr/>
        </p:nvSpPr>
        <p:spPr>
          <a:xfrm>
            <a:off x="3382838" y="5864697"/>
            <a:ext cx="1249680" cy="275590"/>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charset="-122"/>
                <a:ea typeface="微软雅黑" panose="020B0503020204020204" charset="-122"/>
              </a:defRPr>
            </a:lvl1pPr>
          </a:lstStyle>
          <a:p>
            <a:r>
              <a:rPr lang="zh-CN" altLang="en-US" dirty="0"/>
              <a:t>资本家雇佣童工</a:t>
            </a:r>
          </a:p>
        </p:txBody>
      </p:sp>
      <p:sp>
        <p:nvSpPr>
          <p:cNvPr id="7" name="文本框 6"/>
          <p:cNvSpPr txBox="1"/>
          <p:nvPr/>
        </p:nvSpPr>
        <p:spPr>
          <a:xfrm>
            <a:off x="7848052" y="5838571"/>
            <a:ext cx="1097280" cy="275590"/>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charset="-122"/>
                <a:ea typeface="微软雅黑" panose="020B0503020204020204" charset="-122"/>
              </a:defRPr>
            </a:lvl1pPr>
          </a:lstStyle>
          <a:p>
            <a:r>
              <a:rPr lang="zh-CN" altLang="en-US" dirty="0"/>
              <a:t>财富两极分化</a:t>
            </a:r>
          </a:p>
        </p:txBody>
      </p:sp>
      <p:sp>
        <p:nvSpPr>
          <p:cNvPr id="6" name="矩形 5"/>
          <p:cNvSpPr/>
          <p:nvPr/>
        </p:nvSpPr>
        <p:spPr>
          <a:xfrm>
            <a:off x="1393372" y="558143"/>
            <a:ext cx="9405257" cy="525657"/>
          </a:xfrm>
          <a:prstGeom prst="rect">
            <a:avLst/>
          </a:prstGeom>
        </p:spPr>
        <p:txBody>
          <a:bodyPr wrap="square">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一、</a:t>
            </a: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charset="-122"/>
              </a:rPr>
              <a:t>如何认识资本家和劳动者的对立</a:t>
            </a:r>
            <a:r>
              <a:rPr lang="zh-CN" altLang="en-US" sz="2400" b="1" dirty="0">
                <a:solidFill>
                  <a:schemeClr val="tx1">
                    <a:lumMod val="85000"/>
                    <a:lumOff val="15000"/>
                  </a:schemeClr>
                </a:solidFill>
                <a:latin typeface="微软雅黑" panose="020B0503020204020204" charset="-122"/>
                <a:ea typeface="微软雅黑" panose="020B0503020204020204" charset="-122"/>
              </a:rPr>
              <a:t>？</a:t>
            </a:r>
          </a:p>
        </p:txBody>
      </p:sp>
      <p:pic>
        <p:nvPicPr>
          <p:cNvPr id="9" name="图片 8" descr="图片包含 人, 照片, 男人, 站&#10;&#10;描述已自动生成">
            <a:extLst>
              <a:ext uri="{FF2B5EF4-FFF2-40B4-BE49-F238E27FC236}">
                <a16:creationId xmlns:a16="http://schemas.microsoft.com/office/drawing/2014/main" id="{13054DD7-BF97-4F02-A63F-D1B16CFE53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514" y="2980200"/>
            <a:ext cx="3879618" cy="2822993"/>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20" name="图片 19" descr="图片包含 文字, 书&#10;&#10;描述已自动生成">
            <a:extLst>
              <a:ext uri="{FF2B5EF4-FFF2-40B4-BE49-F238E27FC236}">
                <a16:creationId xmlns:a16="http://schemas.microsoft.com/office/drawing/2014/main" id="{568BEA11-ABCA-4686-87E3-651AFAA2CA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209" y="2943667"/>
            <a:ext cx="4051825" cy="2859526"/>
          </a:xfrm>
          <a:prstGeom prst="rect">
            <a:avLst/>
          </a:prstGeom>
          <a:ln>
            <a:noFill/>
          </a:ln>
          <a:effectLst>
            <a:outerShdw blurRad="292100" dist="139700" dir="2700000" algn="tl" rotWithShape="0">
              <a:srgbClr val="333333">
                <a:alpha val="2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42585" y="1203018"/>
            <a:ext cx="4104364" cy="5348095"/>
            <a:chOff x="2502900" y="1565452"/>
            <a:chExt cx="8640000" cy="2880000"/>
          </a:xfrm>
        </p:grpSpPr>
        <p:sp>
          <p:nvSpPr>
            <p:cNvPr id="28"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等腰三角形 28"/>
            <p:cNvSpPr>
              <a:spLocks noChangeAspect="1"/>
            </p:cNvSpPr>
            <p:nvPr/>
          </p:nvSpPr>
          <p:spPr>
            <a:xfrm>
              <a:off x="10176308" y="4248818"/>
              <a:ext cx="718484" cy="196634"/>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0638515" y="1644989"/>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6841606" y="-2351088"/>
              <a:ext cx="0" cy="8103144"/>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91614" y="1624274"/>
            <a:ext cx="3549473" cy="3631763"/>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charset="-122"/>
                <a:ea typeface="微软雅黑" panose="020B0503020204020204" charset="-122"/>
              </a:defRPr>
            </a:lvl1pPr>
          </a:lstStyle>
          <a:p>
            <a:pPr>
              <a:spcAft>
                <a:spcPts val="0"/>
              </a:spcAft>
            </a:pPr>
            <a:r>
              <a:rPr lang="zh-CN" altLang="en-US" sz="2200" b="1" dirty="0">
                <a:latin typeface="楷体" panose="02010609060101010101" pitchFamily="49" charset="-122"/>
                <a:ea typeface="楷体" panose="02010609060101010101" pitchFamily="49" charset="-122"/>
                <a:cs typeface="Songti SC Bold" panose="02010800040101010101" charset="-122"/>
              </a:rPr>
              <a:t>    “在真正的历史上，征服、奴役、劫掠、杀戮，总之，暴力起着巨大的作用。</a:t>
            </a:r>
            <a:r>
              <a:rPr lang="en-US" altLang="zh-CN" sz="2200" b="1" dirty="0">
                <a:latin typeface="楷体" panose="02010609060101010101" pitchFamily="49" charset="-122"/>
                <a:ea typeface="楷体" panose="02010609060101010101" pitchFamily="49" charset="-122"/>
                <a:cs typeface="Songti SC Bold" panose="02010800040101010101" charset="-122"/>
              </a:rPr>
              <a:t>……</a:t>
            </a:r>
            <a:r>
              <a:rPr lang="zh-CN" altLang="en-US" sz="2200" b="1" dirty="0">
                <a:latin typeface="楷体" panose="02010609060101010101" pitchFamily="49" charset="-122"/>
                <a:ea typeface="楷体" panose="02010609060101010101" pitchFamily="49" charset="-122"/>
                <a:cs typeface="Songti SC Bold" panose="02010800040101010101" charset="-122"/>
              </a:rPr>
              <a:t>事实上，原始积累的方法决不是田园诗式的东西。”</a:t>
            </a:r>
            <a:endParaRPr lang="en-US" altLang="zh-CN" sz="2200" b="1" dirty="0">
              <a:latin typeface="楷体" panose="02010609060101010101" pitchFamily="49" charset="-122"/>
              <a:ea typeface="楷体" panose="02010609060101010101" pitchFamily="49" charset="-122"/>
              <a:cs typeface="Songti SC Bold" panose="02010800040101010101" charset="-122"/>
            </a:endParaRPr>
          </a:p>
          <a:p>
            <a:pPr>
              <a:spcBef>
                <a:spcPts val="600"/>
              </a:spcBef>
              <a:spcAft>
                <a:spcPts val="0"/>
              </a:spcAft>
            </a:pPr>
            <a:r>
              <a:rPr lang="en-US"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马克思：</a:t>
            </a:r>
            <a:r>
              <a:rPr lang="zh-CN"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资本论</a:t>
            </a:r>
            <a:r>
              <a:rPr lang="en-US"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rPr>
              <a:t>第一卷</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10" name="文本框 9"/>
          <p:cNvSpPr txBox="1"/>
          <p:nvPr/>
        </p:nvSpPr>
        <p:spPr>
          <a:xfrm>
            <a:off x="3356292" y="625475"/>
            <a:ext cx="6443490" cy="430887"/>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sym typeface="+mn-ea"/>
              </a:rPr>
              <a:t>（一）</a:t>
            </a:r>
            <a:r>
              <a:rPr kumimoji="1" lang="en-US" altLang="zh-CN" sz="2200" b="1" dirty="0">
                <a:solidFill>
                  <a:schemeClr val="tx1">
                    <a:lumMod val="95000"/>
                    <a:lumOff val="5000"/>
                  </a:schemeClr>
                </a:solidFill>
                <a:latin typeface="微软雅黑" panose="020B0503020204020204" charset="-122"/>
                <a:ea typeface="微软雅黑" panose="020B0503020204020204" charset="-122"/>
                <a:sym typeface="+mn-ea"/>
              </a:rPr>
              <a:t> </a:t>
            </a:r>
            <a:r>
              <a:rPr kumimoji="1" lang="zh-CN" altLang="en-US" sz="2200" b="1" dirty="0">
                <a:solidFill>
                  <a:schemeClr val="tx1">
                    <a:lumMod val="95000"/>
                    <a:lumOff val="5000"/>
                  </a:schemeClr>
                </a:solidFill>
                <a:latin typeface="微软雅黑" panose="020B0503020204020204" charset="-122"/>
                <a:ea typeface="微软雅黑" panose="020B0503020204020204" charset="-122"/>
                <a:sym typeface="+mn-ea"/>
              </a:rPr>
              <a:t>原始资本的来源依靠的是对劳动者野蛮掠夺</a:t>
            </a:r>
            <a:endParaRPr kumimoji="1" lang="zh-CN" altLang="en-US" sz="2200" b="1" dirty="0">
              <a:solidFill>
                <a:schemeClr val="tx1">
                  <a:lumMod val="95000"/>
                  <a:lumOff val="5000"/>
                </a:schemeClr>
              </a:solidFill>
              <a:latin typeface="微软雅黑" panose="020B0503020204020204" charset="-122"/>
              <a:ea typeface="微软雅黑" panose="020B0503020204020204" charset="-122"/>
            </a:endParaRPr>
          </a:p>
        </p:txBody>
      </p:sp>
      <p:grpSp>
        <p:nvGrpSpPr>
          <p:cNvPr id="32" name="组合 31"/>
          <p:cNvGrpSpPr/>
          <p:nvPr/>
        </p:nvGrpSpPr>
        <p:grpSpPr>
          <a:xfrm>
            <a:off x="4713207" y="1190740"/>
            <a:ext cx="7336831" cy="5348094"/>
            <a:chOff x="2502900" y="1565452"/>
            <a:chExt cx="8640000" cy="2880000"/>
          </a:xfrm>
        </p:grpSpPr>
        <p:sp>
          <p:nvSpPr>
            <p:cNvPr id="33"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等腰三角形 33"/>
            <p:cNvSpPr>
              <a:spLocks noChangeAspect="1"/>
            </p:cNvSpPr>
            <p:nvPr/>
          </p:nvSpPr>
          <p:spPr>
            <a:xfrm>
              <a:off x="10679969" y="4255430"/>
              <a:ext cx="352678" cy="190022"/>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10771273" y="1644989"/>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a:off x="6841606" y="-2357833"/>
              <a:ext cx="0" cy="8103144"/>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5005467" y="1576862"/>
            <a:ext cx="6419141" cy="4930581"/>
          </a:xfrm>
          <a:prstGeom prst="rect">
            <a:avLst/>
          </a:prstGeom>
          <a:noFill/>
        </p:spPr>
        <p:txBody>
          <a:bodyPr wrap="square" rtlCol="0">
            <a:spAutoFit/>
          </a:bodyPr>
          <a:lstStyle/>
          <a:p>
            <a:pPr algn="just">
              <a:lnSpc>
                <a:spcPct val="130000"/>
              </a:lnSpc>
            </a:pPr>
            <a:r>
              <a:rPr lang="en-US" altLang="zh-CN" sz="2200" b="1" dirty="0">
                <a:solidFill>
                  <a:schemeClr val="tx1">
                    <a:lumMod val="85000"/>
                    <a:lumOff val="15000"/>
                  </a:schemeClr>
                </a:solidFill>
                <a:latin typeface="楷体" panose="02010609060101010101" pitchFamily="49" charset="-122"/>
                <a:ea typeface="楷体" panose="02010609060101010101" pitchFamily="49" charset="-122"/>
                <a:cs typeface="Songti SC Bold" panose="02010800040101010101" charset="-122"/>
              </a:rPr>
              <a:t>    </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cs typeface="Songti SC Bold" panose="02010800040101010101" charset="-122"/>
              </a:rPr>
              <a:t>“为资本主义生产方式奠定基础的变革的序幕，是在15世纪最后30多年和16世纪最初几十年演出的。……同王室和议会顽强对抗的大封建主，通过把农民从土地（农民对土地享有和封建主一样的封建权利）上强行赶走，夺去他们的公有地的办法，造成了人数更多得无比的无产阶级。在英国，特别是佛兰德毛纺织工场手工业的繁荣，以及由此引起的羊毛价格的上涨，对这件事起了直接的推动作用。……对这一时代说来，货币是一切权力的权力。因而，把耕地转化为牧羊场就成了他们的口号。”</a:t>
            </a:r>
            <a:endParaRPr lang="zh-CN" sz="2200" b="1" dirty="0">
              <a:solidFill>
                <a:schemeClr val="tx1">
                  <a:lumMod val="85000"/>
                  <a:lumOff val="15000"/>
                </a:schemeClr>
              </a:solidFill>
              <a:latin typeface="楷体" panose="02010609060101010101" pitchFamily="49" charset="-122"/>
              <a:ea typeface="楷体" panose="02010609060101010101" pitchFamily="49" charset="-122"/>
              <a:cs typeface="Songti SC Bold" panose="02010800040101010101" charset="-122"/>
            </a:endParaRPr>
          </a:p>
          <a:p>
            <a:pPr algn="r">
              <a:lnSpc>
                <a:spcPct val="130000"/>
              </a:lnSpc>
              <a:spcBef>
                <a:spcPts val="600"/>
              </a:spcBef>
            </a:pPr>
            <a:r>
              <a:rPr lang="en-US"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马克思：</a:t>
            </a:r>
            <a:r>
              <a:rPr lang="zh-CN"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资本论</a:t>
            </a:r>
            <a:r>
              <a:rPr lang="zh-CN" altLang="zh-CN"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65000"/>
                    <a:lumOff val="35000"/>
                  </a:schemeClr>
                </a:solidFill>
                <a:latin typeface="楷体" panose="02010609060101010101" pitchFamily="49" charset="-122"/>
                <a:ea typeface="楷体" panose="02010609060101010101" pitchFamily="49" charset="-122"/>
                <a:cs typeface="Times New Roman" panose="02020603050405020304" pitchFamily="18" charset="0"/>
                <a:sym typeface="+mn-ea"/>
              </a:rPr>
              <a:t>第一卷</a:t>
            </a:r>
            <a:endParaRPr lang="zh-CN" b="1"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37" name="文本框 36"/>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 第二讲  马克思剩余价值理论与经济危机</a:t>
            </a:r>
          </a:p>
        </p:txBody>
      </p:sp>
      <p:sp>
        <p:nvSpPr>
          <p:cNvPr id="38" name="矩形 37"/>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7325" y="665378"/>
            <a:ext cx="5657590" cy="6086151"/>
            <a:chOff x="2502900" y="1565452"/>
            <a:chExt cx="8640000" cy="2880000"/>
          </a:xfrm>
        </p:grpSpPr>
        <p:sp>
          <p:nvSpPr>
            <p:cNvPr id="21"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p:cNvSpPr/>
            <p:nvPr/>
          </p:nvSpPr>
          <p:spPr>
            <a:xfrm>
              <a:off x="10430256" y="4275098"/>
              <a:ext cx="549775" cy="170354"/>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10791548" y="1644989"/>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6841606" y="-2374798"/>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6096000" y="665378"/>
            <a:ext cx="5657590" cy="6086151"/>
            <a:chOff x="2502900" y="1565452"/>
            <a:chExt cx="8640000" cy="2880000"/>
          </a:xfrm>
        </p:grpSpPr>
        <p:sp>
          <p:nvSpPr>
            <p:cNvPr id="26"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等腰三角形 26"/>
            <p:cNvSpPr/>
            <p:nvPr/>
          </p:nvSpPr>
          <p:spPr>
            <a:xfrm>
              <a:off x="10430256" y="4275098"/>
              <a:ext cx="549775" cy="170354"/>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868065" y="1644989"/>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6841606" y="-2386654"/>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6117056" y="913764"/>
            <a:ext cx="5320870" cy="5560176"/>
          </a:xfrm>
          <a:prstGeom prst="rect">
            <a:avLst/>
          </a:prstGeom>
          <a:noFill/>
        </p:spPr>
        <p:txBody>
          <a:bodyPr wrap="square" rtlCol="0">
            <a:spAutoFit/>
          </a:bodyPr>
          <a:lstStyle/>
          <a:p>
            <a:pPr algn="just">
              <a:lnSpc>
                <a:spcPct val="150000"/>
              </a:lnSpc>
            </a:pPr>
            <a:r>
              <a:rPr lang="en-US" altLang="zh-CN" sz="2000" b="1" dirty="0">
                <a:solidFill>
                  <a:schemeClr val="tx1">
                    <a:lumMod val="85000"/>
                    <a:lumOff val="15000"/>
                  </a:schemeClr>
                </a:solidFill>
                <a:latin typeface="楷体" panose="02010609060101010101" pitchFamily="49" charset="-122"/>
                <a:ea typeface="楷体" panose="02010609060101010101" pitchFamily="49" charset="-122"/>
                <a:sym typeface="+mn-ea"/>
              </a:rPr>
              <a:t>    </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sym typeface="+mn-ea"/>
              </a:rPr>
              <a:t>“至于19世纪盛行的方法，在这里以萨瑟兰公爵夫人进行的‘清扫’作例子就够了。……从1811年到1820年，这 15000 个居民，大约3000户，陆续地遭到驱逐和灭绝。他们居住的所有村庄都被破坏和烧毁，他们的所有田地都被变为牧场。不列颠的士兵被派来执行这种暴行，同当地居民发生了搏斗。一个老太太因拒绝离开小屋而被烧死在里面。这位夫人通过这种方式把自古以来属于克兰的794000英亩土地攫为己有。……到1820年，15000个盖尔人已被131000只羊所代替。”</a:t>
            </a:r>
          </a:p>
          <a:p>
            <a:pPr algn="r">
              <a:lnSpc>
                <a:spcPct val="150000"/>
              </a:lnSpc>
            </a:pPr>
            <a:r>
              <a:rPr lang="en-US"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马克思：</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资本论</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第一卷</a:t>
            </a:r>
            <a:endPar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endParaRPr>
          </a:p>
        </p:txBody>
      </p:sp>
      <p:sp>
        <p:nvSpPr>
          <p:cNvPr id="9" name="文本框 8"/>
          <p:cNvSpPr txBox="1"/>
          <p:nvPr/>
        </p:nvSpPr>
        <p:spPr>
          <a:xfrm>
            <a:off x="496823" y="913764"/>
            <a:ext cx="5004706" cy="5539273"/>
          </a:xfrm>
          <a:prstGeom prst="rect">
            <a:avLst/>
          </a:prstGeom>
          <a:noFill/>
        </p:spPr>
        <p:txBody>
          <a:bodyPr wrap="square">
            <a:spAutoFit/>
          </a:bodyPr>
          <a:lstStyle/>
          <a:p>
            <a:pPr algn="just">
              <a:lnSpc>
                <a:spcPct val="150000"/>
              </a:lnSpc>
            </a:pPr>
            <a:r>
              <a:rPr lang="zh-CN" altLang="en-US" sz="2000" b="1" dirty="0">
                <a:solidFill>
                  <a:schemeClr val="tx1">
                    <a:lumMod val="85000"/>
                    <a:lumOff val="15000"/>
                  </a:schemeClr>
                </a:solidFill>
                <a:latin typeface="楷体" panose="02010609060101010101" pitchFamily="49" charset="-122"/>
                <a:ea typeface="楷体" panose="02010609060101010101" pitchFamily="49" charset="-122"/>
                <a:sym typeface="+mn-ea"/>
              </a:rPr>
              <a:t>    “对农民土地的最后一次大规模剥夺过程，是所谓的Clearing of Estates（清扫领地，实际上是把人从领地上清扫出去）。‘清扫’是前面谈过的英国的一切剥夺方法的顶点。……在已经没有独立农民可以清扫的地方，现在是要把小屋‘清扫’掉，结果农业工人在他们耕种的土地上甚至再也找不到必要的栖身之所了。……在爱尔兰，地主同时把好几个村庄清扫掉；在苏格兰高地，一下子被清扫的土地面积相当于德意志几个公国。”</a:t>
            </a:r>
          </a:p>
          <a:p>
            <a:pPr algn="r">
              <a:lnSpc>
                <a:spcPct val="150000"/>
              </a:lnSpc>
            </a:pPr>
            <a:r>
              <a:rPr lang="en-US"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马克思：</a:t>
            </a:r>
            <a:r>
              <a:rPr lang="zh-CN"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资本论</a:t>
            </a:r>
            <a:r>
              <a:rPr lang="zh-CN"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第一卷</a:t>
            </a:r>
            <a:endParaRPr lang="zh-CN" altLang="en-US" b="1"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88600" y="1680210"/>
            <a:ext cx="4184549" cy="3920489"/>
            <a:chOff x="2502900" y="1565452"/>
            <a:chExt cx="8640000" cy="2880000"/>
          </a:xfrm>
        </p:grpSpPr>
        <p:sp>
          <p:nvSpPr>
            <p:cNvPr id="18"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p:cNvSpPr/>
            <p:nvPr/>
          </p:nvSpPr>
          <p:spPr>
            <a:xfrm>
              <a:off x="10430256" y="4275098"/>
              <a:ext cx="549775" cy="170354"/>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10791548" y="1644989"/>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6841606" y="-2374798"/>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2" name="işlídê"/>
          <p:cNvSpPr/>
          <p:nvPr/>
        </p:nvSpPr>
        <p:spPr>
          <a:xfrm>
            <a:off x="5406390" y="3853876"/>
            <a:ext cx="6439246" cy="175672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işlídê"/>
          <p:cNvSpPr/>
          <p:nvPr/>
        </p:nvSpPr>
        <p:spPr>
          <a:xfrm>
            <a:off x="5406390" y="1680210"/>
            <a:ext cx="6439246" cy="1756727"/>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圆角矩形 13"/>
          <p:cNvSpPr/>
          <p:nvPr/>
        </p:nvSpPr>
        <p:spPr>
          <a:xfrm>
            <a:off x="4927968" y="1662628"/>
            <a:ext cx="1004491" cy="3920489"/>
          </a:xfrm>
          <a:prstGeom prst="roundRect">
            <a:avLst>
              <a:gd name="adj" fmla="val 7586"/>
            </a:avLst>
          </a:prstGeom>
          <a:solidFill>
            <a:schemeClr val="accent2"/>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11" name="文本框 10"/>
          <p:cNvSpPr txBox="1"/>
          <p:nvPr/>
        </p:nvSpPr>
        <p:spPr>
          <a:xfrm>
            <a:off x="2272030" y="802896"/>
            <a:ext cx="7661910" cy="460375"/>
          </a:xfrm>
          <a:prstGeom prst="rect">
            <a:avLst/>
          </a:prstGeom>
          <a:noFill/>
        </p:spPr>
        <p:txBody>
          <a:bodyPr wrap="square" rtlCol="0">
            <a:spAutoFit/>
          </a:bodyPr>
          <a:lstStyle/>
          <a:p>
            <a:r>
              <a:rPr kumimoji="1" lang="en-US" altLang="zh-CN" sz="2200" b="1" dirty="0">
                <a:solidFill>
                  <a:schemeClr val="tx1">
                    <a:lumMod val="95000"/>
                    <a:lumOff val="5000"/>
                  </a:schemeClr>
                </a:solidFill>
                <a:latin typeface="微软雅黑" panose="020B0503020204020204" charset="-122"/>
                <a:ea typeface="微软雅黑" panose="020B0503020204020204" charset="-122"/>
              </a:rPr>
              <a:t>           </a:t>
            </a:r>
            <a:r>
              <a:rPr kumimoji="1" lang="zh-CN" altLang="en-US" sz="2400" b="1" dirty="0">
                <a:solidFill>
                  <a:schemeClr val="tx1">
                    <a:lumMod val="95000"/>
                    <a:lumOff val="5000"/>
                  </a:schemeClr>
                </a:solidFill>
                <a:latin typeface="微软雅黑" panose="020B0503020204020204" charset="-122"/>
                <a:ea typeface="微软雅黑" panose="020B0503020204020204" charset="-122"/>
              </a:rPr>
              <a:t>（二）资本的存在以劳动者的贫困为</a:t>
            </a:r>
            <a:r>
              <a:rPr kumimoji="1" lang="zh-CN" altLang="en-US" sz="2400" b="1" dirty="0">
                <a:solidFill>
                  <a:srgbClr val="FF0000"/>
                </a:solidFill>
                <a:latin typeface="微软雅黑" panose="020B0503020204020204" charset="-122"/>
                <a:ea typeface="微软雅黑" panose="020B0503020204020204" charset="-122"/>
              </a:rPr>
              <a:t>条件</a:t>
            </a:r>
          </a:p>
        </p:txBody>
      </p:sp>
      <p:sp>
        <p:nvSpPr>
          <p:cNvPr id="19" name="文本框 18"/>
          <p:cNvSpPr txBox="1"/>
          <p:nvPr/>
        </p:nvSpPr>
        <p:spPr>
          <a:xfrm>
            <a:off x="6394540" y="4197734"/>
            <a:ext cx="5451096" cy="1069011"/>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charset="-122"/>
                <a:ea typeface="微软雅黑" panose="020B0503020204020204" charset="-122"/>
              </a:defRPr>
            </a:lvl1pPr>
          </a:lstStyle>
          <a:p>
            <a:pPr>
              <a:lnSpc>
                <a:spcPct val="170000"/>
              </a:lnSpc>
            </a:pPr>
            <a:r>
              <a:rPr lang="zh-CN" altLang="en-US" sz="2000" dirty="0"/>
              <a:t>劳动者只是劳动力的所有者，除劳动力以外一无所有，不占有任何劳动条件</a:t>
            </a:r>
            <a:endParaRPr lang="zh-CN" altLang="en-US" sz="2000" b="0" dirty="0">
              <a:latin typeface="微软雅黑" panose="020B0503020204020204" charset="-122"/>
              <a:ea typeface="微软雅黑" panose="020B0503020204020204" charset="-122"/>
            </a:endParaRPr>
          </a:p>
        </p:txBody>
      </p:sp>
      <p:sp>
        <p:nvSpPr>
          <p:cNvPr id="6" name="文本框 5"/>
          <p:cNvSpPr txBox="1"/>
          <p:nvPr/>
        </p:nvSpPr>
        <p:spPr>
          <a:xfrm>
            <a:off x="630154" y="2657268"/>
            <a:ext cx="3901440" cy="2031325"/>
          </a:xfrm>
          <a:prstGeom prst="rect">
            <a:avLst/>
          </a:prstGeom>
          <a:noFill/>
        </p:spPr>
        <p:txBody>
          <a:bodyPr wrap="square" rtlCol="0">
            <a:spAutoFit/>
          </a:bodyPr>
          <a:lstStyle/>
          <a:p>
            <a:pPr algn="just">
              <a:lnSpc>
                <a:spcPct val="150000"/>
              </a:lnSpc>
            </a:pPr>
            <a:r>
              <a:rPr lang="en-US" altLang="zh-CN" sz="2200" b="1" dirty="0">
                <a:latin typeface="楷体" panose="02010609060101010101" pitchFamily="49" charset="-122"/>
                <a:ea typeface="楷体" panose="02010609060101010101" pitchFamily="49" charset="-122"/>
              </a:rPr>
              <a:t>    </a:t>
            </a:r>
            <a:r>
              <a:rPr lang="zh-CN" altLang="en-US" sz="2200" b="1" dirty="0">
                <a:latin typeface="楷体" panose="02010609060101010101" pitchFamily="49" charset="-122"/>
                <a:ea typeface="楷体" panose="02010609060101010101" pitchFamily="49" charset="-122"/>
              </a:rPr>
              <a:t>“正是劳动条件和生产者之间的这种分离，形成资本的概念</a:t>
            </a:r>
            <a:r>
              <a:rPr lang="en-US" altLang="zh-CN" sz="2200" b="1" dirty="0">
                <a:latin typeface="楷体" panose="02010609060101010101" pitchFamily="49" charset="-122"/>
                <a:ea typeface="楷体" panose="02010609060101010101" pitchFamily="49" charset="-122"/>
              </a:rPr>
              <a:t>……</a:t>
            </a:r>
            <a:r>
              <a:rPr lang="zh-CN" altLang="en-US" sz="2200" b="1" dirty="0">
                <a:latin typeface="楷体" panose="02010609060101010101" pitchFamily="49" charset="-122"/>
                <a:ea typeface="楷体" panose="02010609060101010101" pitchFamily="49" charset="-122"/>
              </a:rPr>
              <a:t>”</a:t>
            </a:r>
          </a:p>
          <a:p>
            <a:pPr algn="r">
              <a:lnSpc>
                <a:spcPct val="150000"/>
              </a:lnSpc>
            </a:pPr>
            <a:r>
              <a:rPr lang="en-US"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马克思：</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资本论</a:t>
            </a:r>
            <a:r>
              <a:rPr lang="zh-CN" altLang="zh-CN"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第三卷</a:t>
            </a:r>
            <a:endParaRPr lang="zh-CN" altLang="en-US"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3" name="文本框 2"/>
          <p:cNvSpPr txBox="1"/>
          <p:nvPr/>
        </p:nvSpPr>
        <p:spPr>
          <a:xfrm>
            <a:off x="5161953" y="1770681"/>
            <a:ext cx="692497" cy="3618939"/>
          </a:xfrm>
          <a:prstGeom prst="rect">
            <a:avLst/>
          </a:prstGeom>
          <a:noFill/>
        </p:spPr>
        <p:txBody>
          <a:bodyPr vert="eaVert" wrap="none" rtlCol="0">
            <a:spAutoFit/>
          </a:bodyPr>
          <a:lstStyle/>
          <a:p>
            <a:pPr>
              <a:lnSpc>
                <a:spcPct val="150000"/>
              </a:lnSpc>
            </a:pPr>
            <a:r>
              <a:rPr lang="zh-CN" altLang="en-US" sz="2200"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劳动条件和劳动者的分离</a:t>
            </a:r>
          </a:p>
        </p:txBody>
      </p:sp>
      <p:sp>
        <p:nvSpPr>
          <p:cNvPr id="25" name="文本框 24"/>
          <p:cNvSpPr txBox="1"/>
          <p:nvPr/>
        </p:nvSpPr>
        <p:spPr>
          <a:xfrm>
            <a:off x="6468937" y="1762458"/>
            <a:ext cx="5302303" cy="1069011"/>
          </a:xfrm>
          <a:prstGeom prst="rect">
            <a:avLst/>
          </a:prstGeom>
          <a:noFill/>
        </p:spPr>
        <p:txBody>
          <a:bodyPr wrap="square">
            <a:spAutoFit/>
          </a:bodyPr>
          <a:lstStyle/>
          <a:p>
            <a:pPr algn="just">
              <a:lnSpc>
                <a:spcPct val="170000"/>
              </a:lnSpc>
            </a:pPr>
            <a:r>
              <a:rPr lang="zh-CN" altLang="en-US" sz="2000" dirty="0">
                <a:latin typeface="微软雅黑" panose="020B0503020204020204" charset="-122"/>
                <a:ea typeface="微软雅黑" panose="020B0503020204020204" charset="-122"/>
              </a:rPr>
              <a:t>资本家是主观劳动条件（生活资料）和客观劳动条件（生产资料）的所有者</a:t>
            </a:r>
            <a:endParaRPr lang="zh-CN" altLang="en-US" sz="2000" b="0" dirty="0">
              <a:latin typeface="微软雅黑" panose="020B0503020204020204" charset="-122"/>
              <a:ea typeface="微软雅黑" panose="020B0503020204020204" charset="-122"/>
            </a:endParaRPr>
          </a:p>
        </p:txBody>
      </p:sp>
      <p:grpSp>
        <p:nvGrpSpPr>
          <p:cNvPr id="28" name="组合 27"/>
          <p:cNvGrpSpPr/>
          <p:nvPr/>
        </p:nvGrpSpPr>
        <p:grpSpPr>
          <a:xfrm>
            <a:off x="5932459" y="2296964"/>
            <a:ext cx="536478" cy="2435276"/>
            <a:chOff x="6006856" y="2296965"/>
            <a:chExt cx="536478" cy="2435276"/>
          </a:xfrm>
        </p:grpSpPr>
        <p:cxnSp>
          <p:nvCxnSpPr>
            <p:cNvPr id="7" name="连接符: 肘形 6"/>
            <p:cNvCxnSpPr>
              <a:cxnSpLocks/>
              <a:stCxn id="12" idx="3"/>
              <a:endCxn id="25" idx="1"/>
            </p:cNvCxnSpPr>
            <p:nvPr/>
          </p:nvCxnSpPr>
          <p:spPr>
            <a:xfrm flipV="1">
              <a:off x="6006856" y="2296965"/>
              <a:ext cx="536478" cy="1325909"/>
            </a:xfrm>
            <a:prstGeom prst="bentConnector3">
              <a:avLst>
                <a:gd name="adj1" fmla="val 42898"/>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连接符: 肘形 26"/>
            <p:cNvCxnSpPr>
              <a:cxnSpLocks/>
              <a:stCxn id="12" idx="3"/>
              <a:endCxn id="19" idx="1"/>
            </p:cNvCxnSpPr>
            <p:nvPr/>
          </p:nvCxnSpPr>
          <p:spPr>
            <a:xfrm>
              <a:off x="6006856" y="3622874"/>
              <a:ext cx="462081" cy="1109367"/>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256030" y="3326132"/>
            <a:ext cx="9679940" cy="2562346"/>
            <a:chOff x="2502900" y="1565452"/>
            <a:chExt cx="8640000" cy="2882339"/>
          </a:xfrm>
        </p:grpSpPr>
        <p:sp>
          <p:nvSpPr>
            <p:cNvPr id="18"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等腰三角形 18"/>
            <p:cNvSpPr/>
            <p:nvPr/>
          </p:nvSpPr>
          <p:spPr>
            <a:xfrm>
              <a:off x="10765693" y="4042833"/>
              <a:ext cx="321324" cy="404958"/>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10985388" y="1657847"/>
              <a:ext cx="0" cy="2348754"/>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7035445" y="-2284796"/>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256030" y="1080770"/>
            <a:ext cx="9679940" cy="1817370"/>
            <a:chOff x="1489600" y="2532482"/>
            <a:chExt cx="9296666" cy="2596830"/>
          </a:xfrm>
        </p:grpSpPr>
        <p:sp>
          <p:nvSpPr>
            <p:cNvPr id="14" name="矩形 13"/>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sp>
        <p:nvSpPr>
          <p:cNvPr id="4" name="文本框 3"/>
          <p:cNvSpPr txBox="1"/>
          <p:nvPr/>
        </p:nvSpPr>
        <p:spPr>
          <a:xfrm>
            <a:off x="1706245" y="1508811"/>
            <a:ext cx="8779510" cy="961289"/>
          </a:xfrm>
          <a:prstGeom prst="rect">
            <a:avLst/>
          </a:prstGeom>
          <a:noFill/>
        </p:spPr>
        <p:txBody>
          <a:bodyPr wrap="square" rtlCol="0">
            <a:spAutoFit/>
          </a:bodyPr>
          <a:lstStyle/>
          <a:p>
            <a:pPr algn="just">
              <a:lnSpc>
                <a:spcPct val="150000"/>
              </a:lnSpc>
            </a:pPr>
            <a:r>
              <a:rPr lang="en-US" altLang="zh-CN" sz="2000" dirty="0">
                <a:solidFill>
                  <a:schemeClr val="tx1"/>
                </a:solidFill>
                <a:latin typeface="微软雅黑" panose="020B0503020204020204" charset="-122"/>
                <a:ea typeface="微软雅黑" panose="020B0503020204020204" charset="-122"/>
                <a:sym typeface="+mn-ea"/>
              </a:rPr>
              <a:t>       </a:t>
            </a:r>
            <a:r>
              <a:rPr lang="zh-CN" altLang="en-US" sz="2000" dirty="0">
                <a:solidFill>
                  <a:schemeClr val="tx1"/>
                </a:solidFill>
                <a:latin typeface="微软雅黑" panose="020B0503020204020204" charset="-122"/>
                <a:ea typeface="微软雅黑" panose="020B0503020204020204" charset="-122"/>
                <a:sym typeface="+mn-ea"/>
              </a:rPr>
              <a:t>正是在上述劳动者自由得一无所有的条件下，劳动条件作为资本存在，成为劳动者的统治者，在生产过程中吮吸着劳动者的劳动。</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682591" y="3829481"/>
            <a:ext cx="8963047" cy="1600438"/>
          </a:xfrm>
          <a:prstGeom prst="rect">
            <a:avLst/>
          </a:prstGeom>
          <a:noFill/>
        </p:spPr>
        <p:txBody>
          <a:bodyPr wrap="square">
            <a:spAutoFit/>
          </a:bodyPr>
          <a:lstStyle/>
          <a:p>
            <a:pPr algn="just">
              <a:lnSpc>
                <a:spcPct val="150000"/>
              </a:lnSpc>
            </a:pPr>
            <a:r>
              <a:rPr lang="en-US" altLang="zh-CN" sz="2200" b="1" dirty="0">
                <a:solidFill>
                  <a:schemeClr val="tx1">
                    <a:lumMod val="85000"/>
                    <a:lumOff val="15000"/>
                  </a:schemeClr>
                </a:solidFill>
                <a:latin typeface="楷体" panose="02010609060101010101" pitchFamily="49" charset="-122"/>
                <a:ea typeface="楷体" panose="02010609060101010101" pitchFamily="49" charset="-122"/>
                <a:sym typeface="+mn-ea"/>
              </a:rPr>
              <a:t>    </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sym typeface="+mn-ea"/>
              </a:rPr>
              <a:t>“资本不是物，而是一定的、社会的、属于一定历史社会形态的生产关系，后者体现在一个物上，并赋予这个物以独特的社会性质。”</a:t>
            </a:r>
          </a:p>
          <a:p>
            <a:pPr algn="r">
              <a:lnSpc>
                <a:spcPct val="150000"/>
              </a:lnSpc>
              <a:spcBef>
                <a:spcPts val="600"/>
              </a:spcBef>
            </a:pPr>
            <a:r>
              <a:rPr lang="en-US"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马克思：</a:t>
            </a:r>
            <a:r>
              <a:rPr lang="zh-CN"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资本论</a:t>
            </a:r>
            <a:r>
              <a:rPr lang="zh-CN" altLang="zh-CN"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18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sym typeface="+mn-ea"/>
              </a:rPr>
              <a:t>第三卷</a:t>
            </a:r>
            <a:endParaRPr lang="zh-CN" altLang="en-US"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5822" y="1388144"/>
            <a:ext cx="3132000" cy="396000"/>
          </a:xfrm>
          <a:prstGeom prst="rect">
            <a:avLst/>
          </a:prstGeom>
          <a:gradFill>
            <a:gsLst>
              <a:gs pos="100000">
                <a:srgbClr val="E17751"/>
              </a:gs>
              <a:gs pos="4000">
                <a:srgbClr val="FBC98F"/>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资本通过积累而发展</a:t>
            </a:r>
          </a:p>
        </p:txBody>
      </p:sp>
      <p:sp>
        <p:nvSpPr>
          <p:cNvPr id="6" name="矩形 5"/>
          <p:cNvSpPr/>
          <p:nvPr/>
        </p:nvSpPr>
        <p:spPr>
          <a:xfrm>
            <a:off x="4153445" y="1390684"/>
            <a:ext cx="3132000" cy="396000"/>
          </a:xfrm>
          <a:prstGeom prst="rect">
            <a:avLst/>
          </a:prstGeom>
          <a:gradFill>
            <a:gsLst>
              <a:gs pos="0">
                <a:srgbClr val="7E7847"/>
              </a:gs>
              <a:gs pos="100000">
                <a:srgbClr val="C5BC78"/>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资本积累的规律</a:t>
            </a:r>
          </a:p>
        </p:txBody>
      </p:sp>
      <p:sp>
        <p:nvSpPr>
          <p:cNvPr id="9" name="矩形 8"/>
          <p:cNvSpPr/>
          <p:nvPr/>
        </p:nvSpPr>
        <p:spPr>
          <a:xfrm>
            <a:off x="7733030" y="1385570"/>
            <a:ext cx="4064000" cy="428625"/>
          </a:xfrm>
          <a:prstGeom prst="rect">
            <a:avLst/>
          </a:prstGeom>
          <a:gradFill>
            <a:gsLst>
              <a:gs pos="100000">
                <a:srgbClr val="E17751"/>
              </a:gs>
              <a:gs pos="4000">
                <a:srgbClr val="FBC98F"/>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资本积累的结果</a:t>
            </a:r>
          </a:p>
        </p:txBody>
      </p:sp>
      <p:cxnSp>
        <p:nvCxnSpPr>
          <p:cNvPr id="11" name="直接连接符 10"/>
          <p:cNvCxnSpPr/>
          <p:nvPr/>
        </p:nvCxnSpPr>
        <p:spPr>
          <a:xfrm>
            <a:off x="605600" y="3964891"/>
            <a:ext cx="10980800" cy="0"/>
          </a:xfrm>
          <a:prstGeom prst="line">
            <a:avLst/>
          </a:prstGeom>
          <a:ln w="19050">
            <a:solidFill>
              <a:srgbClr val="E17751">
                <a:alpha val="56000"/>
              </a:srgbClr>
            </a:solidFill>
          </a:ln>
        </p:spPr>
        <p:style>
          <a:lnRef idx="1">
            <a:schemeClr val="accent1"/>
          </a:lnRef>
          <a:fillRef idx="0">
            <a:schemeClr val="accent1"/>
          </a:fillRef>
          <a:effectRef idx="0">
            <a:schemeClr val="accent1"/>
          </a:effectRef>
          <a:fontRef idx="minor">
            <a:schemeClr val="tx1"/>
          </a:fontRef>
        </p:style>
      </p:cxnSp>
      <p:sp>
        <p:nvSpPr>
          <p:cNvPr id="13" name="işlídê"/>
          <p:cNvSpPr/>
          <p:nvPr/>
        </p:nvSpPr>
        <p:spPr>
          <a:xfrm>
            <a:off x="661133" y="4307423"/>
            <a:ext cx="2903727" cy="2366375"/>
          </a:xfrm>
          <a:prstGeom prst="rect">
            <a:avLst/>
          </a:prstGeom>
          <a:solidFill>
            <a:schemeClr val="bg1"/>
          </a:solidFill>
          <a:ln>
            <a:gradFill flip="none" rotWithShape="1">
              <a:gsLst>
                <a:gs pos="0">
                  <a:srgbClr val="EB997C"/>
                </a:gs>
                <a:gs pos="22000">
                  <a:schemeClr val="bg1">
                    <a:alpha val="39000"/>
                  </a:schemeClr>
                </a:gs>
                <a:gs pos="100000">
                  <a:schemeClr val="bg1">
                    <a:alpha val="31000"/>
                  </a:schemeClr>
                </a:gs>
                <a:gs pos="66000">
                  <a:srgbClr val="E17751"/>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iśľiḍè"/>
          <p:cNvSpPr txBox="1"/>
          <p:nvPr/>
        </p:nvSpPr>
        <p:spPr>
          <a:xfrm>
            <a:off x="803714" y="4720491"/>
            <a:ext cx="2616835" cy="1337945"/>
          </a:xfrm>
          <a:prstGeom prst="rect">
            <a:avLst/>
          </a:prstGeom>
          <a:noFill/>
        </p:spPr>
        <p:txBody>
          <a:bodyPr wrap="square" rtlCol="0">
            <a:spAutoFit/>
          </a:bodyPr>
          <a:lstStyle/>
          <a:p>
            <a:pPr indent="504190">
              <a:lnSpc>
                <a:spcPct val="150000"/>
              </a:lnSpc>
            </a:pPr>
            <a:r>
              <a:rPr lang="zh-CN" altLang="en-US" dirty="0">
                <a:solidFill>
                  <a:schemeClr val="tx1">
                    <a:lumMod val="85000"/>
                    <a:lumOff val="15000"/>
                  </a:schemeClr>
                </a:solidFill>
                <a:latin typeface="微软雅黑" panose="020B0503020204020204" charset="-122"/>
                <a:ea typeface="微软雅黑" panose="020B0503020204020204" charset="-122"/>
              </a:rPr>
              <a:t>资本通过资本积累，即将剩余价值转化为资本，不断壮大自身。</a:t>
            </a:r>
          </a:p>
        </p:txBody>
      </p:sp>
      <p:cxnSp>
        <p:nvCxnSpPr>
          <p:cNvPr id="16" name="直接连接符 15"/>
          <p:cNvCxnSpPr/>
          <p:nvPr/>
        </p:nvCxnSpPr>
        <p:spPr>
          <a:xfrm flipH="1" flipV="1">
            <a:off x="2112133" y="4131237"/>
            <a:ext cx="864" cy="107606"/>
          </a:xfrm>
          <a:prstGeom prst="line">
            <a:avLst/>
          </a:prstGeom>
          <a:ln w="12700">
            <a:solidFill>
              <a:srgbClr val="E1775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044623" y="3984788"/>
            <a:ext cx="135019" cy="135019"/>
          </a:xfrm>
          <a:prstGeom prst="ellipse">
            <a:avLst/>
          </a:prstGeom>
          <a:gradFill>
            <a:gsLst>
              <a:gs pos="100000">
                <a:srgbClr val="E17751"/>
              </a:gs>
              <a:gs pos="4000">
                <a:srgbClr val="FBC98F"/>
              </a:gs>
            </a:gsLst>
            <a:lin ang="12000000" scaled="0"/>
          </a:gradFill>
          <a:ln w="12700" cap="rnd">
            <a:solidFill>
              <a:schemeClr val="bg1"/>
            </a:solidFill>
            <a:prstDash val="solid"/>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p>
        </p:txBody>
      </p:sp>
      <p:sp>
        <p:nvSpPr>
          <p:cNvPr id="18" name="等腰三角形 17"/>
          <p:cNvSpPr/>
          <p:nvPr/>
        </p:nvSpPr>
        <p:spPr>
          <a:xfrm flipV="1">
            <a:off x="2005605" y="3807468"/>
            <a:ext cx="214325" cy="184763"/>
          </a:xfrm>
          <a:prstGeom prst="triangle">
            <a:avLst/>
          </a:prstGeom>
          <a:gradFill>
            <a:gsLst>
              <a:gs pos="100000">
                <a:srgbClr val="E17751"/>
              </a:gs>
              <a:gs pos="4000">
                <a:srgbClr val="FBC98F"/>
              </a:gs>
            </a:gsLst>
            <a:lin ang="12000000" scaled="0"/>
          </a:gradFill>
          <a:ln w="12700" cap="rnd">
            <a:noFill/>
            <a:prstDash val="solid"/>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p>
        </p:txBody>
      </p:sp>
      <p:sp>
        <p:nvSpPr>
          <p:cNvPr id="20" name="işlídê"/>
          <p:cNvSpPr/>
          <p:nvPr/>
        </p:nvSpPr>
        <p:spPr>
          <a:xfrm>
            <a:off x="7644447" y="4307423"/>
            <a:ext cx="4385628" cy="2366376"/>
          </a:xfrm>
          <a:prstGeom prst="rect">
            <a:avLst/>
          </a:prstGeom>
          <a:solidFill>
            <a:schemeClr val="bg1"/>
          </a:solidFill>
          <a:ln>
            <a:gradFill flip="none" rotWithShape="1">
              <a:gsLst>
                <a:gs pos="0">
                  <a:srgbClr val="EB997C"/>
                </a:gs>
                <a:gs pos="22000">
                  <a:schemeClr val="bg1">
                    <a:alpha val="39000"/>
                  </a:schemeClr>
                </a:gs>
                <a:gs pos="100000">
                  <a:schemeClr val="bg1">
                    <a:alpha val="31000"/>
                  </a:schemeClr>
                </a:gs>
                <a:gs pos="66000">
                  <a:srgbClr val="E17751"/>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iśľiḍè"/>
          <p:cNvSpPr txBox="1"/>
          <p:nvPr/>
        </p:nvSpPr>
        <p:spPr>
          <a:xfrm>
            <a:off x="7659368" y="4379350"/>
            <a:ext cx="4257675" cy="2108269"/>
          </a:xfrm>
          <a:prstGeom prst="rect">
            <a:avLst/>
          </a:prstGeom>
          <a:noFill/>
        </p:spPr>
        <p:txBody>
          <a:bodyPr wrap="square" rtlCol="0">
            <a:spAutoFit/>
          </a:bodyPr>
          <a:lstStyle/>
          <a:p>
            <a:pPr indent="504190" algn="just">
              <a:lnSpc>
                <a:spcPct val="15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“在一极是财富的积累，同时在另一极，即在把自己的产品作为资本来生产的阶级方面，是贫困、劳动折磨、受奴役、无知、粗野和道德堕落的积累。”</a:t>
            </a:r>
          </a:p>
          <a:p>
            <a:pPr indent="504190" algn="r">
              <a:spcBef>
                <a:spcPts val="600"/>
              </a:spcBef>
            </a:pPr>
            <a:r>
              <a:rPr lang="en-US" altLang="zh-CN"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马克思：</a:t>
            </a:r>
            <a:r>
              <a:rPr lang="zh-CN" altLang="zh-CN"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资本论</a:t>
            </a:r>
            <a:r>
              <a:rPr lang="zh-CN" altLang="zh-CN"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600" b="1" kern="100" dirty="0">
                <a:solidFill>
                  <a:schemeClr val="tx1">
                    <a:lumMod val="50000"/>
                    <a:lumOff val="50000"/>
                  </a:schemeClr>
                </a:solidFill>
                <a:latin typeface="楷体" panose="02010609060101010101" pitchFamily="49" charset="-122"/>
                <a:ea typeface="楷体" panose="02010609060101010101" pitchFamily="49" charset="-122"/>
                <a:cs typeface="Times New Roman" panose="02020603050405020304" pitchFamily="18" charset="0"/>
              </a:rPr>
              <a:t>第一卷</a:t>
            </a:r>
            <a:endParaRPr lang="zh-CN" altLang="en-US" sz="1600" b="1" dirty="0">
              <a:solidFill>
                <a:schemeClr val="tx1">
                  <a:lumMod val="50000"/>
                  <a:lumOff val="50000"/>
                </a:schemeClr>
              </a:solidFill>
              <a:latin typeface="楷体" panose="02010609060101010101" pitchFamily="49" charset="-122"/>
              <a:ea typeface="楷体" panose="02010609060101010101" pitchFamily="49" charset="-122"/>
            </a:endParaRPr>
          </a:p>
        </p:txBody>
      </p:sp>
      <p:sp>
        <p:nvSpPr>
          <p:cNvPr id="25" name="等腰三角形 24"/>
          <p:cNvSpPr/>
          <p:nvPr/>
        </p:nvSpPr>
        <p:spPr>
          <a:xfrm flipV="1">
            <a:off x="9631077" y="3810008"/>
            <a:ext cx="214325" cy="184763"/>
          </a:xfrm>
          <a:prstGeom prst="triangle">
            <a:avLst/>
          </a:prstGeom>
          <a:gradFill>
            <a:gsLst>
              <a:gs pos="100000">
                <a:srgbClr val="E17751"/>
              </a:gs>
              <a:gs pos="4000">
                <a:srgbClr val="FBC98F"/>
              </a:gs>
            </a:gsLst>
            <a:lin ang="12000000" scaled="0"/>
          </a:gradFill>
          <a:ln w="12700" cap="rnd">
            <a:noFill/>
            <a:prstDash val="solid"/>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p>
        </p:txBody>
      </p:sp>
      <p:sp>
        <p:nvSpPr>
          <p:cNvPr id="27" name="işlídê"/>
          <p:cNvSpPr/>
          <p:nvPr/>
        </p:nvSpPr>
        <p:spPr>
          <a:xfrm>
            <a:off x="3696969" y="4307424"/>
            <a:ext cx="3716020" cy="2366376"/>
          </a:xfrm>
          <a:prstGeom prst="rect">
            <a:avLst/>
          </a:prstGeom>
          <a:solidFill>
            <a:schemeClr val="bg1"/>
          </a:solidFill>
          <a:ln>
            <a:gradFill flip="none" rotWithShape="1">
              <a:gsLst>
                <a:gs pos="0">
                  <a:srgbClr val="B5AD6D"/>
                </a:gs>
                <a:gs pos="22000">
                  <a:schemeClr val="bg1">
                    <a:alpha val="46000"/>
                  </a:schemeClr>
                </a:gs>
                <a:gs pos="100000">
                  <a:schemeClr val="bg1">
                    <a:alpha val="30000"/>
                  </a:schemeClr>
                </a:gs>
                <a:gs pos="66000">
                  <a:srgbClr val="AFA769"/>
                </a:gs>
              </a:gsLst>
              <a:lin ang="2700000" scaled="1"/>
              <a:tileRect/>
            </a:gradFill>
          </a:ln>
          <a:effectLst>
            <a:outerShdw blurRad="508000" dist="127000" dir="42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iśľiḍè"/>
          <p:cNvSpPr txBox="1"/>
          <p:nvPr/>
        </p:nvSpPr>
        <p:spPr>
          <a:xfrm>
            <a:off x="3810863" y="4395420"/>
            <a:ext cx="3474582" cy="2120902"/>
          </a:xfrm>
          <a:prstGeom prst="rect">
            <a:avLst/>
          </a:prstGeom>
          <a:noFill/>
        </p:spPr>
        <p:txBody>
          <a:bodyPr wrap="square" rtlCol="0">
            <a:spAutoFit/>
          </a:bodyPr>
          <a:lstStyle/>
          <a:p>
            <a:pPr indent="504190" algn="just">
              <a:lnSpc>
                <a:spcPct val="150000"/>
              </a:lnSpc>
            </a:pPr>
            <a:r>
              <a:rPr lang="zh-CN" altLang="en-US" dirty="0">
                <a:solidFill>
                  <a:schemeClr val="tx1"/>
                </a:solidFill>
                <a:latin typeface="微软雅黑" panose="020B0503020204020204" charset="-122"/>
                <a:ea typeface="微软雅黑" panose="020B0503020204020204" charset="-122"/>
              </a:rPr>
              <a:t>伴随资本规模的不断扩大，社会劳动生产力水平不断提升，资本有机构成不断提高，可变资本相对减少，常备过剩人口不断增多，贫困人口的规模不断增大。</a:t>
            </a:r>
          </a:p>
        </p:txBody>
      </p:sp>
      <p:cxnSp>
        <p:nvCxnSpPr>
          <p:cNvPr id="30" name="直接连接符 29"/>
          <p:cNvCxnSpPr>
            <a:endCxn id="31" idx="0"/>
          </p:cNvCxnSpPr>
          <p:nvPr/>
        </p:nvCxnSpPr>
        <p:spPr>
          <a:xfrm flipV="1">
            <a:off x="5554979" y="4015268"/>
            <a:ext cx="1" cy="235006"/>
          </a:xfrm>
          <a:prstGeom prst="line">
            <a:avLst/>
          </a:prstGeom>
          <a:ln w="12700">
            <a:solidFill>
              <a:srgbClr val="B5AD6D"/>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5487470" y="4015268"/>
            <a:ext cx="135019" cy="135019"/>
          </a:xfrm>
          <a:prstGeom prst="ellipse">
            <a:avLst/>
          </a:prstGeom>
          <a:gradFill>
            <a:gsLst>
              <a:gs pos="0">
                <a:srgbClr val="7E7847"/>
              </a:gs>
              <a:gs pos="100000">
                <a:srgbClr val="C5BC78"/>
              </a:gs>
            </a:gsLst>
            <a:lin ang="4800000" scaled="0"/>
          </a:gradFill>
          <a:ln w="12700" cap="rnd">
            <a:solidFill>
              <a:schemeClr val="bg1"/>
            </a:solidFill>
            <a:prstDash val="solid"/>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p>
        </p:txBody>
      </p:sp>
      <p:sp>
        <p:nvSpPr>
          <p:cNvPr id="32" name="等腰三角形 31"/>
          <p:cNvSpPr/>
          <p:nvPr/>
        </p:nvSpPr>
        <p:spPr>
          <a:xfrm flipV="1">
            <a:off x="5447818" y="3829058"/>
            <a:ext cx="214325" cy="184763"/>
          </a:xfrm>
          <a:prstGeom prst="triangle">
            <a:avLst/>
          </a:prstGeom>
          <a:gradFill>
            <a:gsLst>
              <a:gs pos="0">
                <a:srgbClr val="7E7847"/>
              </a:gs>
              <a:gs pos="100000">
                <a:srgbClr val="C5BC78"/>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4" name="文本框 33"/>
          <p:cNvSpPr txBox="1"/>
          <p:nvPr/>
        </p:nvSpPr>
        <p:spPr>
          <a:xfrm>
            <a:off x="3561080" y="749935"/>
            <a:ext cx="5069840"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（三）资本的发展加剧了劳动者的贫困</a:t>
            </a:r>
          </a:p>
        </p:txBody>
      </p:sp>
      <p:pic>
        <p:nvPicPr>
          <p:cNvPr id="5" name="图片 4" descr="af39240b9d8cf25070cbf92437c097a1"/>
          <p:cNvPicPr>
            <a:picLocks noChangeAspect="1"/>
          </p:cNvPicPr>
          <p:nvPr/>
        </p:nvPicPr>
        <p:blipFill rotWithShape="1">
          <a:blip r:embed="rId3" cstate="print"/>
          <a:srcRect b="22410"/>
          <a:stretch/>
        </p:blipFill>
        <p:spPr>
          <a:xfrm>
            <a:off x="7753859" y="1885951"/>
            <a:ext cx="4063999" cy="1921518"/>
          </a:xfrm>
          <a:prstGeom prst="rect">
            <a:avLst/>
          </a:prstGeom>
        </p:spPr>
      </p:pic>
      <p:grpSp>
        <p:nvGrpSpPr>
          <p:cNvPr id="38" name="组合 37"/>
          <p:cNvGrpSpPr/>
          <p:nvPr/>
        </p:nvGrpSpPr>
        <p:grpSpPr>
          <a:xfrm>
            <a:off x="9674660" y="4024309"/>
            <a:ext cx="135019" cy="242625"/>
            <a:chOff x="2197023" y="4285778"/>
            <a:chExt cx="135019" cy="242625"/>
          </a:xfrm>
        </p:grpSpPr>
        <p:cxnSp>
          <p:nvCxnSpPr>
            <p:cNvPr id="36" name="直接连接符 35"/>
            <p:cNvCxnSpPr>
              <a:endCxn id="37" idx="4"/>
            </p:cNvCxnSpPr>
            <p:nvPr/>
          </p:nvCxnSpPr>
          <p:spPr>
            <a:xfrm flipH="1" flipV="1">
              <a:off x="2264533" y="4420797"/>
              <a:ext cx="864" cy="107606"/>
            </a:xfrm>
            <a:prstGeom prst="line">
              <a:avLst/>
            </a:prstGeom>
            <a:ln w="12700">
              <a:solidFill>
                <a:srgbClr val="E1775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2197023" y="4285778"/>
              <a:ext cx="135019" cy="135019"/>
            </a:xfrm>
            <a:prstGeom prst="ellipse">
              <a:avLst/>
            </a:prstGeom>
            <a:gradFill>
              <a:gsLst>
                <a:gs pos="100000">
                  <a:srgbClr val="E17751"/>
                </a:gs>
                <a:gs pos="4000">
                  <a:srgbClr val="FBC98F"/>
                </a:gs>
              </a:gsLst>
              <a:lin ang="12000000" scaled="0"/>
            </a:gradFill>
            <a:ln w="12700" cap="rnd">
              <a:solidFill>
                <a:schemeClr val="bg1"/>
              </a:solidFill>
              <a:prstDash val="solid"/>
              <a:rou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p>
          </p:txBody>
        </p:sp>
      </p:grpSp>
      <p:pic>
        <p:nvPicPr>
          <p:cNvPr id="8" name="图片 7" descr="图片包含 文字, 照片, 书&#10;&#10;描述已自动生成">
            <a:extLst>
              <a:ext uri="{FF2B5EF4-FFF2-40B4-BE49-F238E27FC236}">
                <a16:creationId xmlns:a16="http://schemas.microsoft.com/office/drawing/2014/main" id="{23364597-01AC-4E03-B24D-6811F8BBD0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94" t="4377" r="4249" b="8215"/>
          <a:stretch/>
        </p:blipFill>
        <p:spPr>
          <a:xfrm>
            <a:off x="684943" y="1856650"/>
            <a:ext cx="2854375" cy="2022831"/>
          </a:xfrm>
          <a:prstGeom prst="rect">
            <a:avLst/>
          </a:prstGeom>
        </p:spPr>
      </p:pic>
      <p:pic>
        <p:nvPicPr>
          <p:cNvPr id="1026" name="Picture 2">
            <a:extLst>
              <a:ext uri="{FF2B5EF4-FFF2-40B4-BE49-F238E27FC236}">
                <a16:creationId xmlns:a16="http://schemas.microsoft.com/office/drawing/2014/main" id="{363C60C9-E84D-4F2F-A4C0-301874D4AC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6"/>
          <a:stretch/>
        </p:blipFill>
        <p:spPr bwMode="auto">
          <a:xfrm>
            <a:off x="4153445" y="1879563"/>
            <a:ext cx="3132000" cy="1992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1516212"/>
            <a:ext cx="12192000" cy="4686300"/>
            <a:chOff x="0" y="2313427"/>
            <a:chExt cx="12192000" cy="4192488"/>
          </a:xfrm>
        </p:grpSpPr>
        <p:sp>
          <p:nvSpPr>
            <p:cNvPr id="17" name="矩形 16"/>
            <p:cNvSpPr/>
            <p:nvPr/>
          </p:nvSpPr>
          <p:spPr>
            <a:xfrm>
              <a:off x="0" y="2313427"/>
              <a:ext cx="12192000" cy="4192488"/>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18" name="圆角矩形 14"/>
            <p:cNvSpPr/>
            <p:nvPr/>
          </p:nvSpPr>
          <p:spPr>
            <a:xfrm>
              <a:off x="4572001" y="2511033"/>
              <a:ext cx="7213599" cy="3734660"/>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4" name="图片 3" descr="图片包含 游戏机, 灯光, 动物&#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b="6439"/>
          <a:stretch>
            <a:fillRect/>
          </a:stretch>
        </p:blipFill>
        <p:spPr>
          <a:xfrm>
            <a:off x="6544623" y="2160666"/>
            <a:ext cx="5496272" cy="3327400"/>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3" name="文本框 2"/>
          <p:cNvSpPr txBox="1"/>
          <p:nvPr/>
        </p:nvSpPr>
        <p:spPr>
          <a:xfrm>
            <a:off x="756875" y="1958727"/>
            <a:ext cx="5496272" cy="3785652"/>
          </a:xfrm>
          <a:prstGeom prst="rect">
            <a:avLst/>
          </a:prstGeom>
          <a:noFill/>
        </p:spPr>
        <p:txBody>
          <a:bodyPr wrap="square" rtlCol="0">
            <a:spAutoFit/>
          </a:bodyPr>
          <a:lstStyle/>
          <a:p>
            <a:pPr indent="504190" algn="just">
              <a:lnSpc>
                <a:spcPct val="150000"/>
              </a:lnSpc>
            </a:pPr>
            <a:r>
              <a:rPr lang="en-US"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 </a:t>
            </a:r>
            <a:r>
              <a:rPr lang="zh-CN"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一是</a:t>
            </a:r>
            <a:r>
              <a:rPr lang="zh-CN" altLang="zh-CN"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社会分工</a:t>
            </a:r>
            <a:r>
              <a:rPr lang="zh-CN" altLang="en-US"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r>
              <a:rPr lang="zh-CN"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社会分工是生产力发展的产物。生产力越发展，社会分工越细，生产出来满足人们需要的劳动产品越丰富。社会分工为商品生产和交换提供了前提条件。</a:t>
            </a:r>
            <a:endParaRPr lang="en-US"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endParaRPr>
          </a:p>
          <a:p>
            <a:pPr indent="504190" algn="just">
              <a:lnSpc>
                <a:spcPct val="150000"/>
              </a:lnSpc>
            </a:pPr>
            <a:r>
              <a:rPr lang="en-US"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 </a:t>
            </a:r>
            <a:r>
              <a:rPr lang="zh-CN"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二是</a:t>
            </a:r>
            <a:r>
              <a:rPr lang="zh-CN" altLang="zh-CN"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生产资料和劳动产品属于不同的所有者</a:t>
            </a:r>
            <a:r>
              <a:rPr lang="zh-CN" altLang="en-US"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a:t>
            </a:r>
            <a:r>
              <a:rPr lang="zh-CN" altLang="zh-CN"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在私有制下，生产资料和劳动产品归私人所有，一个人要想得到别人的产品以满足自己的需要，</a:t>
            </a:r>
            <a:r>
              <a:rPr lang="zh-CN" altLang="en-US"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可以通过</a:t>
            </a:r>
            <a:r>
              <a:rPr lang="zh-CN" altLang="en-US"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交换的方式</a:t>
            </a:r>
            <a:r>
              <a:rPr lang="zh-CN" altLang="en-US" sz="2000"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达到目的。</a:t>
            </a:r>
            <a:endParaRPr lang="zh-CN" altLang="en-US" sz="2000" dirty="0">
              <a:solidFill>
                <a:schemeClr val="tx1">
                  <a:lumMod val="85000"/>
                  <a:lumOff val="15000"/>
                </a:schemeClr>
              </a:solidFill>
              <a:latin typeface="微软雅黑" panose="020B0503020204020204" charset="-122"/>
              <a:ea typeface="微软雅黑" panose="020B0503020204020204" charset="-122"/>
            </a:endParaRPr>
          </a:p>
        </p:txBody>
      </p:sp>
      <p:grpSp>
        <p:nvGrpSpPr>
          <p:cNvPr id="6" name="组合 5"/>
          <p:cNvGrpSpPr/>
          <p:nvPr/>
        </p:nvGrpSpPr>
        <p:grpSpPr>
          <a:xfrm>
            <a:off x="4205263" y="770800"/>
            <a:ext cx="3781475" cy="400110"/>
            <a:chOff x="1131850" y="3079821"/>
            <a:chExt cx="3781475" cy="400110"/>
          </a:xfrm>
        </p:grpSpPr>
        <p:sp>
          <p:nvSpPr>
            <p:cNvPr id="8" name="文本框 7"/>
            <p:cNvSpPr txBox="1"/>
            <p:nvPr/>
          </p:nvSpPr>
          <p:spPr>
            <a:xfrm>
              <a:off x="1383665" y="3079821"/>
              <a:ext cx="3529660"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商品经济产生的历史条件</a:t>
              </a:r>
            </a:p>
          </p:txBody>
        </p:sp>
        <p:grpSp>
          <p:nvGrpSpPr>
            <p:cNvPr id="9" name="组合 8"/>
            <p:cNvGrpSpPr/>
            <p:nvPr/>
          </p:nvGrpSpPr>
          <p:grpSpPr>
            <a:xfrm>
              <a:off x="1131850" y="3158981"/>
              <a:ext cx="263338" cy="243183"/>
              <a:chOff x="1164218" y="3158981"/>
              <a:chExt cx="263338" cy="243183"/>
            </a:xfrm>
          </p:grpSpPr>
          <p:grpSp>
            <p:nvGrpSpPr>
              <p:cNvPr id="10" name="组合 9"/>
              <p:cNvGrpSpPr/>
              <p:nvPr/>
            </p:nvGrpSpPr>
            <p:grpSpPr>
              <a:xfrm>
                <a:off x="1164220" y="3158981"/>
                <a:ext cx="263336" cy="240802"/>
                <a:chOff x="1164220" y="3158981"/>
                <a:chExt cx="263336" cy="240802"/>
              </a:xfrm>
            </p:grpSpPr>
            <p:sp>
              <p:nvSpPr>
                <p:cNvPr id="12" name="平行四边形 1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直角三角形 10"/>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一群人的黑白照片&#10;&#10;描述已自动生成">
            <a:extLst>
              <a:ext uri="{FF2B5EF4-FFF2-40B4-BE49-F238E27FC236}">
                <a16:creationId xmlns:a16="http://schemas.microsoft.com/office/drawing/2014/main" id="{8012A04A-6A97-4643-B399-69889C3DDE79}"/>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31055" b="23614"/>
          <a:stretch/>
        </p:blipFill>
        <p:spPr>
          <a:xfrm>
            <a:off x="1" y="0"/>
            <a:ext cx="12191999" cy="6858000"/>
          </a:xfrm>
          <a:prstGeom prst="rect">
            <a:avLst/>
          </a:prstGeom>
        </p:spPr>
      </p:pic>
      <p:pic>
        <p:nvPicPr>
          <p:cNvPr id="5" name="图片 4" descr="一群人的黑白照片&#10;&#10;描述已自动生成">
            <a:extLst>
              <a:ext uri="{FF2B5EF4-FFF2-40B4-BE49-F238E27FC236}">
                <a16:creationId xmlns:a16="http://schemas.microsoft.com/office/drawing/2014/main" id="{DF666CD5-12F2-4806-9870-76FD49C07BC2}"/>
              </a:ext>
            </a:extLst>
          </p:cNvPr>
          <p:cNvPicPr>
            <a:picLocks noChangeAspect="1"/>
          </p:cNvPicPr>
          <p:nvPr/>
        </p:nvPicPr>
        <p:blipFill rotWithShape="1">
          <a:blip r:embed="rId3">
            <a:extLst>
              <a:ext uri="{28A0092B-C50C-407E-A947-70E740481C1C}">
                <a14:useLocalDpi xmlns:a14="http://schemas.microsoft.com/office/drawing/2010/main" val="0"/>
              </a:ext>
            </a:extLst>
          </a:blip>
          <a:srcRect t="7442" b="17310"/>
          <a:stretch/>
        </p:blipFill>
        <p:spPr>
          <a:xfrm>
            <a:off x="2423652" y="1"/>
            <a:ext cx="7344697" cy="6858000"/>
          </a:xfrm>
          <a:prstGeom prst="rect">
            <a:avLst/>
          </a:prstGeom>
        </p:spPr>
      </p:pic>
      <p:sp>
        <p:nvSpPr>
          <p:cNvPr id="11" name="矩形 10"/>
          <p:cNvSpPr/>
          <p:nvPr/>
        </p:nvSpPr>
        <p:spPr>
          <a:xfrm flipH="1">
            <a:off x="1206465" y="4825573"/>
            <a:ext cx="9778776" cy="161290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09908" y="4893359"/>
            <a:ext cx="8771890" cy="1477328"/>
          </a:xfrm>
          <a:prstGeom prst="rect">
            <a:avLst/>
          </a:prstGeom>
          <a:noFill/>
        </p:spPr>
        <p:txBody>
          <a:bodyPr wrap="square">
            <a:spAutoFit/>
          </a:bodyPr>
          <a:lstStyle>
            <a:defPPr>
              <a:defRPr lang="zh-CN"/>
            </a:defPPr>
            <a:lvl1pPr algn="just">
              <a:lnSpc>
                <a:spcPct val="130000"/>
              </a:lnSpc>
              <a:defRPr sz="1600">
                <a:solidFill>
                  <a:schemeClr val="tx1">
                    <a:lumMod val="85000"/>
                    <a:lumOff val="15000"/>
                  </a:schemeClr>
                </a:solidFill>
                <a:latin typeface="微软雅黑" panose="020B0503020204020204" charset="-122"/>
                <a:ea typeface="微软雅黑" panose="020B0503020204020204" charset="-122"/>
              </a:defRPr>
            </a:lvl1pPr>
          </a:lstStyle>
          <a:p>
            <a:pPr>
              <a:lnSpc>
                <a:spcPct val="150000"/>
              </a:lnSpc>
            </a:pPr>
            <a:r>
              <a:rPr lang="zh-CN" altLang="en-US" sz="2000" dirty="0">
                <a:effectLst>
                  <a:outerShdw blurRad="38100" dist="38100" dir="2700000" algn="tl">
                    <a:srgbClr val="000000">
                      <a:alpha val="43137"/>
                    </a:srgbClr>
                  </a:outerShdw>
                </a:effectLst>
              </a:rPr>
              <a:t>       </a:t>
            </a:r>
            <a:r>
              <a:rPr lang="en-US" altLang="zh-CN" sz="2000" b="1" dirty="0"/>
              <a:t>1929—1933</a:t>
            </a:r>
            <a:r>
              <a:rPr lang="zh-CN" altLang="en-US" sz="2000" b="1" dirty="0"/>
              <a:t>年大萧条时期  </a:t>
            </a:r>
            <a:r>
              <a:rPr lang="zh-CN" altLang="en-US" sz="2000" dirty="0">
                <a:sym typeface="+mn-ea"/>
              </a:rPr>
              <a:t>欧美各国大批工厂矿山企业倒闭，300多万工人失业；还有刚从学校毕业找不到工作的青年人、两手空空的农民以及退伍的老兵。他们饥肠辘辘，衣裳破烂，甚至流落街头。</a:t>
            </a:r>
            <a:endParaRPr lang="zh-CN" altLang="en-US" sz="2000" dirty="0">
              <a:effectLst>
                <a:outerShdw blurRad="38100" dist="38100" dir="2700000" algn="tl">
                  <a:srgbClr val="000000">
                    <a:alpha val="43137"/>
                  </a:srgbClr>
                </a:outerShdw>
              </a:effectLst>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54001" y="902598"/>
            <a:ext cx="11683999" cy="5828005"/>
            <a:chOff x="2465167" y="1565452"/>
            <a:chExt cx="8677733" cy="2880000"/>
          </a:xfrm>
        </p:grpSpPr>
        <p:sp>
          <p:nvSpPr>
            <p:cNvPr id="17"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p:cNvCxnSpPr/>
            <p:nvPr/>
          </p:nvCxnSpPr>
          <p:spPr>
            <a:xfrm flipH="1">
              <a:off x="2465167" y="2843018"/>
              <a:ext cx="8517382" cy="0"/>
            </a:xfrm>
            <a:prstGeom prst="line">
              <a:avLst/>
            </a:prstGeom>
            <a:ln w="12700">
              <a:gradFill flip="none" rotWithShape="1">
                <a:gsLst>
                  <a:gs pos="1000">
                    <a:schemeClr val="bg1"/>
                  </a:gs>
                  <a:gs pos="97000">
                    <a:srgbClr val="E17751"/>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3288029" y="394295"/>
            <a:ext cx="5939097" cy="430887"/>
          </a:xfrm>
          <a:prstGeom prst="rect">
            <a:avLst/>
          </a:prstGeom>
          <a:noFill/>
        </p:spPr>
        <p:txBody>
          <a:bodyPr wrap="square" rtlCol="0">
            <a:spAutoFit/>
          </a:bodyPr>
          <a:lstStyle/>
          <a:p>
            <a:r>
              <a:rPr kumimoji="1" lang="zh-CN" altLang="en-US" sz="2200" b="1" dirty="0">
                <a:solidFill>
                  <a:schemeClr val="tx1">
                    <a:lumMod val="95000"/>
                    <a:lumOff val="5000"/>
                  </a:schemeClr>
                </a:solidFill>
                <a:latin typeface="微软雅黑" panose="020B0503020204020204" charset="-122"/>
                <a:ea typeface="微软雅黑" panose="020B0503020204020204" charset="-122"/>
              </a:rPr>
              <a:t>（四） 资本的生产方式漠视劳动者的生命消耗</a:t>
            </a:r>
          </a:p>
        </p:txBody>
      </p:sp>
      <p:sp>
        <p:nvSpPr>
          <p:cNvPr id="10" name="文本框 9"/>
          <p:cNvSpPr txBox="1"/>
          <p:nvPr/>
        </p:nvSpPr>
        <p:spPr>
          <a:xfrm>
            <a:off x="690086" y="1102270"/>
            <a:ext cx="10811828" cy="2292935"/>
          </a:xfrm>
          <a:prstGeom prst="rect">
            <a:avLst/>
          </a:prstGeom>
          <a:noFill/>
        </p:spPr>
        <p:txBody>
          <a:bodyPr wrap="square" rtlCol="0">
            <a:spAutoFit/>
          </a:bodyPr>
          <a:lstStyle/>
          <a:p>
            <a:pPr algn="just">
              <a:lnSpc>
                <a:spcPct val="120000"/>
              </a:lnSpc>
            </a:pPr>
            <a:r>
              <a:rPr lang="en-US" altLang="zh-CN" sz="2000"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资本主义生产对已经实现的、对象化在商品中的劳动，是异常节约的。相反地，它对人，对活劳动的浪费，却大大超过任何别的生产方式，它不仅浪费血和肉，而且也浪费神经和大脑。在这个直接处于人类社会实行自觉改造以前的历史时期，人类本身的发展实际上只是通过极大地浪费个人发展的办法来保证和实现的。因为这里所说的全部节约都来源于劳动的社会性质，所以，实际上正是劳动的这种直接社会性质造成工人的生命和健康的浪费。”</a:t>
            </a:r>
          </a:p>
          <a:p>
            <a:pPr algn="r">
              <a:spcBef>
                <a:spcPts val="600"/>
              </a:spcBef>
            </a:pP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第三卷</a:t>
            </a:r>
          </a:p>
        </p:txBody>
      </p:sp>
      <p:sp>
        <p:nvSpPr>
          <p:cNvPr id="13" name="文本框 12"/>
          <p:cNvSpPr txBox="1"/>
          <p:nvPr/>
        </p:nvSpPr>
        <p:spPr>
          <a:xfrm>
            <a:off x="607060" y="3615908"/>
            <a:ext cx="10977881" cy="3031599"/>
          </a:xfrm>
          <a:prstGeom prst="round2SameRect">
            <a:avLst>
              <a:gd name="adj1" fmla="val 0"/>
              <a:gd name="adj2" fmla="val 0"/>
            </a:avLst>
          </a:prstGeom>
          <a:noFill/>
        </p:spPr>
        <p:txBody>
          <a:bodyPr wrap="square" rtlCol="0">
            <a:spAutoFit/>
          </a:bodyPr>
          <a:lstStyle/>
          <a:p>
            <a:pPr algn="just">
              <a:lnSpc>
                <a:spcPct val="120000"/>
              </a:lnSpc>
            </a:pPr>
            <a:r>
              <a:rPr lang="en-US" altLang="zh-CN" sz="2000"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  “资本由于无限度地盲目追逐剩余劳动，像狼一般地贪求剩余劳动，不仅突破了工作日的道德极限，而且突破了工作日的纯粹身体的极限。它侵占人体的成长、发育和维持健康所需要的时间。它掠夺工人呼吸新鲜空气和接触阳光所需要的时间。它克扣吃饭时间，尽量把吃饭时间并入生产过程本身，因此对待工人就像对待单纯的生产资料那样，给他饭吃，就如同给锅炉加煤、给机器上油一样。……资本是不管劳动力的寿命长短的。它唯一关心的是在一个工作日内最大限度地使用劳动力。它靠缩短劳动力的寿命来达到这一目的，正像贪得无厌的农场主靠掠夺土地肥力来提高收获量一样。”</a:t>
            </a:r>
          </a:p>
          <a:p>
            <a:pPr algn="r">
              <a:lnSpc>
                <a:spcPct val="100000"/>
              </a:lnSpc>
              <a:spcBef>
                <a:spcPts val="600"/>
              </a:spcBef>
            </a:pPr>
            <a:r>
              <a:rPr lang="zh-CN" altLang="en-US" b="1" dirty="0">
                <a:solidFill>
                  <a:schemeClr val="tx1">
                    <a:lumMod val="65000"/>
                    <a:lumOff val="35000"/>
                  </a:schemeClr>
                </a:solidFill>
                <a:latin typeface="楷体" panose="02010609060101010101" pitchFamily="49" charset="-122"/>
                <a:ea typeface="楷体" panose="02010609060101010101" pitchFamily="49" charset="-122"/>
                <a:sym typeface="+mn-ea"/>
              </a:rPr>
              <a:t>                                        </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第一卷</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立方体 41"/>
          <p:cNvSpPr/>
          <p:nvPr/>
        </p:nvSpPr>
        <p:spPr>
          <a:xfrm>
            <a:off x="266700" y="4114799"/>
            <a:ext cx="11658600" cy="2235201"/>
          </a:xfrm>
          <a:prstGeom prst="cube">
            <a:avLst>
              <a:gd name="adj" fmla="val 2841"/>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1" name="组合 20"/>
          <p:cNvGrpSpPr/>
          <p:nvPr/>
        </p:nvGrpSpPr>
        <p:grpSpPr>
          <a:xfrm>
            <a:off x="0" y="2099973"/>
            <a:ext cx="11273760" cy="2484727"/>
            <a:chOff x="-145774" y="2820713"/>
            <a:chExt cx="11273760" cy="3066009"/>
          </a:xfrm>
        </p:grpSpPr>
        <p:grpSp>
          <p:nvGrpSpPr>
            <p:cNvPr id="22" name="组合 21"/>
            <p:cNvGrpSpPr/>
            <p:nvPr/>
          </p:nvGrpSpPr>
          <p:grpSpPr>
            <a:xfrm>
              <a:off x="-145774" y="2820713"/>
              <a:ext cx="11273760" cy="3066009"/>
              <a:chOff x="-130860" y="2519075"/>
              <a:chExt cx="11273760" cy="3066009"/>
            </a:xfrm>
          </p:grpSpPr>
          <p:sp>
            <p:nvSpPr>
              <p:cNvPr id="32" name="对角圆角矩形 6"/>
              <p:cNvSpPr/>
              <p:nvPr/>
            </p:nvSpPr>
            <p:spPr bwMode="auto">
              <a:xfrm flipV="1">
                <a:off x="-130860" y="2519075"/>
                <a:ext cx="11273760" cy="3066009"/>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等腰三角形 38"/>
              <p:cNvSpPr/>
              <p:nvPr/>
            </p:nvSpPr>
            <p:spPr>
              <a:xfrm>
                <a:off x="10723300" y="5123232"/>
                <a:ext cx="360000" cy="444219"/>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flipH="1">
              <a:off x="-145774" y="3108817"/>
              <a:ext cx="1652730" cy="653369"/>
              <a:chOff x="0" y="4877560"/>
              <a:chExt cx="1800000" cy="535013"/>
            </a:xfrm>
          </p:grpSpPr>
          <p:sp>
            <p:nvSpPr>
              <p:cNvPr id="28" name="矩形 27"/>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文本框 36"/>
          <p:cNvSpPr txBox="1"/>
          <p:nvPr/>
        </p:nvSpPr>
        <p:spPr>
          <a:xfrm>
            <a:off x="2746394" y="2862953"/>
            <a:ext cx="7524966" cy="580928"/>
          </a:xfrm>
          <a:prstGeom prst="rect">
            <a:avLst/>
          </a:prstGeom>
          <a:noFill/>
        </p:spPr>
        <p:txBody>
          <a:bodyPr wrap="square" rtlCol="0">
            <a:spAutoFit/>
          </a:bodyPr>
          <a:lstStyle/>
          <a:p>
            <a:pPr indent="504190" algn="ctr">
              <a:lnSpc>
                <a:spcPct val="150000"/>
              </a:lnSpc>
              <a:spcBef>
                <a:spcPts val="1800"/>
              </a:spcBef>
            </a:pPr>
            <a:r>
              <a:rPr lang="zh-CN" altLang="en-US" sz="2400" b="1" dirty="0">
                <a:solidFill>
                  <a:schemeClr val="tx1">
                    <a:lumMod val="95000"/>
                    <a:lumOff val="5000"/>
                  </a:schemeClr>
                </a:solidFill>
                <a:latin typeface="华文中宋" panose="02010600040101010101" pitchFamily="2" charset="-122"/>
                <a:ea typeface="华文中宋" panose="02010600040101010101" pitchFamily="2" charset="-122"/>
              </a:rPr>
              <a:t>揭示资本家“致富”的秘密——</a:t>
            </a:r>
            <a:r>
              <a:rPr lang="zh-CN" altLang="en-US" sz="2400" b="1" dirty="0">
                <a:solidFill>
                  <a:srgbClr val="C00000"/>
                </a:solidFill>
                <a:latin typeface="华文中宋" panose="02010600040101010101" pitchFamily="2" charset="-122"/>
                <a:ea typeface="华文中宋" panose="02010600040101010101" pitchFamily="2" charset="-122"/>
              </a:rPr>
              <a:t>剩余价值理论</a:t>
            </a:r>
            <a:endParaRPr lang="en-US" altLang="zh-CN" b="1" dirty="0">
              <a:solidFill>
                <a:srgbClr val="C00000"/>
              </a:solidFill>
              <a:latin typeface="华文中宋" panose="02010600040101010101" pitchFamily="2" charset="-122"/>
              <a:ea typeface="华文中宋" panose="02010600040101010101" pitchFamily="2" charset="-122"/>
            </a:endParaRPr>
          </a:p>
        </p:txBody>
      </p:sp>
      <p:pic>
        <p:nvPicPr>
          <p:cNvPr id="3" name="图片 2" descr="82edcb3708ccaf0f83a78ab73c484beb"/>
          <p:cNvPicPr>
            <a:picLocks noChangeAspect="1"/>
          </p:cNvPicPr>
          <p:nvPr/>
        </p:nvPicPr>
        <p:blipFill>
          <a:blip r:embed="rId4" cstate="print"/>
          <a:stretch>
            <a:fillRect/>
          </a:stretch>
        </p:blipFill>
        <p:spPr>
          <a:xfrm>
            <a:off x="1264285" y="1692018"/>
            <a:ext cx="1903299" cy="2696382"/>
          </a:xfrm>
          <a:prstGeom prst="rect">
            <a:avLst/>
          </a:prstGeom>
        </p:spPr>
      </p:pic>
      <p:sp>
        <p:nvSpPr>
          <p:cNvPr id="2" name="矩形 1"/>
          <p:cNvSpPr/>
          <p:nvPr/>
        </p:nvSpPr>
        <p:spPr>
          <a:xfrm>
            <a:off x="2746394" y="749286"/>
            <a:ext cx="6699212" cy="525657"/>
          </a:xfrm>
          <a:prstGeom prst="rect">
            <a:avLst/>
          </a:prstGeom>
        </p:spPr>
        <p:txBody>
          <a:bodyPr wrap="square">
            <a:spAutoFit/>
          </a:bodyPr>
          <a:lstStyle/>
          <a:p>
            <a:pPr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二、如何认识资本增殖的秘密？</a:t>
            </a:r>
          </a:p>
        </p:txBody>
      </p:sp>
      <p:sp>
        <p:nvSpPr>
          <p:cNvPr id="41" name="文本框 40"/>
          <p:cNvSpPr txBox="1"/>
          <p:nvPr/>
        </p:nvSpPr>
        <p:spPr>
          <a:xfrm>
            <a:off x="1960532" y="4892651"/>
            <a:ext cx="8270935" cy="1200329"/>
          </a:xfrm>
          <a:prstGeom prst="rect">
            <a:avLst/>
          </a:prstGeom>
          <a:noFill/>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恩格斯在马克思墓前的讲话中指出：</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algn="ctr">
              <a:lnSpc>
                <a:spcPct val="150000"/>
              </a:lnSpc>
            </a:pPr>
            <a:r>
              <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 剩余价值学说是马克思主义政治经济学的基石 。</a:t>
            </a:r>
            <a:endParaRPr lang="zh-CN" altLang="en-US" sz="28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476183" y="742315"/>
            <a:ext cx="723963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sym typeface="+mn-ea"/>
              </a:rPr>
              <a:t>（一）流通领域的等价交换使资本增殖成为秘密</a:t>
            </a:r>
            <a:endParaRPr kumimoji="1" lang="zh-CN" sz="2200" b="1" dirty="0">
              <a:solidFill>
                <a:schemeClr val="tx1">
                  <a:lumMod val="95000"/>
                  <a:lumOff val="5000"/>
                </a:schemeClr>
              </a:solidFill>
              <a:latin typeface="微软雅黑" panose="020B0503020204020204" charset="-122"/>
              <a:ea typeface="微软雅黑" panose="020B0503020204020204" charset="-122"/>
            </a:endParaRPr>
          </a:p>
        </p:txBody>
      </p:sp>
      <p:grpSp>
        <p:nvGrpSpPr>
          <p:cNvPr id="75" name="组合 74"/>
          <p:cNvGrpSpPr/>
          <p:nvPr/>
        </p:nvGrpSpPr>
        <p:grpSpPr>
          <a:xfrm>
            <a:off x="1905" y="1339722"/>
            <a:ext cx="12190094" cy="4883278"/>
            <a:chOff x="1905" y="1339722"/>
            <a:chExt cx="12190094" cy="4883278"/>
          </a:xfrm>
        </p:grpSpPr>
        <p:sp>
          <p:nvSpPr>
            <p:cNvPr id="26" name="işlídê"/>
            <p:cNvSpPr/>
            <p:nvPr/>
          </p:nvSpPr>
          <p:spPr>
            <a:xfrm>
              <a:off x="11646" y="1582199"/>
              <a:ext cx="12180353" cy="464080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charset="-122"/>
                <a:ea typeface="微软雅黑" panose="020B0503020204020204" charset="-122"/>
              </a:endParaRPr>
            </a:p>
          </p:txBody>
        </p:sp>
        <p:sp>
          <p:nvSpPr>
            <p:cNvPr id="33" name="圆角矩形 18"/>
            <p:cNvSpPr/>
            <p:nvPr/>
          </p:nvSpPr>
          <p:spPr>
            <a:xfrm>
              <a:off x="2476358" y="2616509"/>
              <a:ext cx="4589144" cy="2036909"/>
            </a:xfrm>
            <a:prstGeom prst="roundRect">
              <a:avLst>
                <a:gd name="adj" fmla="val 9438"/>
              </a:avLst>
            </a:prstGeom>
            <a:solidFill>
              <a:srgbClr val="FFEEB9">
                <a:alpha val="9804"/>
              </a:srgbClr>
            </a:solidFill>
            <a:ln w="12700" cap="rnd">
              <a:gradFill>
                <a:gsLst>
                  <a:gs pos="0">
                    <a:schemeClr val="accent4"/>
                  </a:gs>
                  <a:gs pos="100000">
                    <a:srgbClr val="FFEEB9"/>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24" name="对角圆角矩形 23"/>
            <p:cNvSpPr/>
            <p:nvPr/>
          </p:nvSpPr>
          <p:spPr>
            <a:xfrm>
              <a:off x="6441333" y="1808278"/>
              <a:ext cx="1762760" cy="550643"/>
            </a:xfrm>
            <a:prstGeom prst="round2DiagRect">
              <a:avLst/>
            </a:prstGeom>
            <a:gradFill>
              <a:gsLst>
                <a:gs pos="0">
                  <a:schemeClr val="accent5"/>
                </a:gs>
                <a:gs pos="100000">
                  <a:schemeClr val="accent5">
                    <a:lumMod val="60000"/>
                    <a:lumOff val="4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生产阶段</a:t>
              </a:r>
            </a:p>
          </p:txBody>
        </p:sp>
        <p:sp>
          <p:nvSpPr>
            <p:cNvPr id="12" name="折角形 11"/>
            <p:cNvSpPr/>
            <p:nvPr/>
          </p:nvSpPr>
          <p:spPr>
            <a:xfrm>
              <a:off x="1905" y="1339722"/>
              <a:ext cx="2545715" cy="631825"/>
            </a:xfrm>
            <a:prstGeom prst="foldedCorner">
              <a:avLst/>
            </a:prstGeom>
            <a:solidFill>
              <a:srgbClr val="E1775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b="1">
                <a:latin typeface="微软雅黑" panose="020B0503020204020204" charset="-122"/>
                <a:ea typeface="微软雅黑" panose="020B0503020204020204" charset="-122"/>
              </a:endParaRPr>
            </a:p>
          </p:txBody>
        </p:sp>
        <p:sp>
          <p:nvSpPr>
            <p:cNvPr id="9" name="文本框 8"/>
            <p:cNvSpPr txBox="1"/>
            <p:nvPr/>
          </p:nvSpPr>
          <p:spPr>
            <a:xfrm>
              <a:off x="412988" y="1454517"/>
              <a:ext cx="146706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资本总公式</a:t>
              </a:r>
            </a:p>
          </p:txBody>
        </p:sp>
        <p:sp>
          <p:nvSpPr>
            <p:cNvPr id="28" name="圆角矩形 13"/>
            <p:cNvSpPr/>
            <p:nvPr/>
          </p:nvSpPr>
          <p:spPr>
            <a:xfrm>
              <a:off x="362122" y="3359418"/>
              <a:ext cx="1732498" cy="550641"/>
            </a:xfrm>
            <a:prstGeom prst="roundRect">
              <a:avLst>
                <a:gd name="adj" fmla="val 9438"/>
              </a:avLst>
            </a:prstGeom>
            <a:solidFill>
              <a:schemeClr val="accent2">
                <a:alpha val="10000"/>
              </a:schemeClr>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货币（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G)</a:t>
              </a:r>
            </a:p>
          </p:txBody>
        </p:sp>
        <p:sp>
          <p:nvSpPr>
            <p:cNvPr id="36" name="圆角矩形 13"/>
            <p:cNvSpPr/>
            <p:nvPr/>
          </p:nvSpPr>
          <p:spPr>
            <a:xfrm>
              <a:off x="1072206" y="5022524"/>
              <a:ext cx="2498208" cy="959824"/>
            </a:xfrm>
            <a:prstGeom prst="cube">
              <a:avLst>
                <a:gd name="adj" fmla="val 5153"/>
              </a:avLst>
            </a:prstGeom>
            <a:solidFill>
              <a:schemeClr val="accent2"/>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购买阶段</a:t>
              </a:r>
            </a:p>
            <a:p>
              <a:pPr algn="ctr">
                <a:lnSpc>
                  <a:spcPct val="130000"/>
                </a:lnSpc>
              </a:pPr>
              <a:r>
                <a:rPr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等价交换</a:t>
              </a:r>
            </a:p>
          </p:txBody>
        </p:sp>
        <p:sp>
          <p:nvSpPr>
            <p:cNvPr id="49" name="圆角矩形 13"/>
            <p:cNvSpPr/>
            <p:nvPr/>
          </p:nvSpPr>
          <p:spPr>
            <a:xfrm>
              <a:off x="10225477" y="3359418"/>
              <a:ext cx="1817591" cy="550641"/>
            </a:xfrm>
            <a:prstGeom prst="roundRect">
              <a:avLst>
                <a:gd name="adj" fmla="val 9438"/>
              </a:avLst>
            </a:prstGeom>
            <a:solidFill>
              <a:schemeClr val="accent2">
                <a:alpha val="10000"/>
              </a:schemeClr>
            </a:solidFill>
            <a:ln w="12700" cap="rnd">
              <a:gradFill flip="none" rotWithShape="1">
                <a:gsLst>
                  <a:gs pos="0">
                    <a:schemeClr val="accent2"/>
                  </a:gs>
                  <a:gs pos="100000">
                    <a:schemeClr val="accent2">
                      <a:lumMod val="60000"/>
                      <a:lumOff val="40000"/>
                      <a:alpha val="20000"/>
                    </a:schemeClr>
                  </a:gs>
                </a:gsLst>
                <a:lin ang="108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货币（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G')</a:t>
              </a:r>
            </a:p>
          </p:txBody>
        </p:sp>
        <p:sp>
          <p:nvSpPr>
            <p:cNvPr id="50" name="圆角矩形 13"/>
            <p:cNvSpPr/>
            <p:nvPr/>
          </p:nvSpPr>
          <p:spPr>
            <a:xfrm>
              <a:off x="7579924" y="3359418"/>
              <a:ext cx="2131131"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08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p>
          </p:txBody>
        </p:sp>
        <p:sp>
          <p:nvSpPr>
            <p:cNvPr id="51" name="圆角矩形 13"/>
            <p:cNvSpPr/>
            <p:nvPr/>
          </p:nvSpPr>
          <p:spPr>
            <a:xfrm>
              <a:off x="2627060" y="3356585"/>
              <a:ext cx="1660285"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89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a:t>
              </a:r>
            </a:p>
          </p:txBody>
        </p:sp>
        <p:sp>
          <p:nvSpPr>
            <p:cNvPr id="52" name="圆角矩形 18"/>
            <p:cNvSpPr/>
            <p:nvPr/>
          </p:nvSpPr>
          <p:spPr>
            <a:xfrm>
              <a:off x="4640248" y="2924987"/>
              <a:ext cx="2232833"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劳动力（</a:t>
              </a:r>
              <a:r>
                <a:rPr lang="en-US" altLang="zh-CN" sz="2000" b="1" dirty="0">
                  <a:solidFill>
                    <a:schemeClr val="tx1">
                      <a:lumMod val="85000"/>
                      <a:lumOff val="15000"/>
                    </a:schemeClr>
                  </a:solidFill>
                  <a:latin typeface="微软雅黑" panose="020B0503020204020204" charset="-122"/>
                  <a:ea typeface="微软雅黑" panose="020B0503020204020204" charset="-122"/>
                </a:rPr>
                <a:t>A</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sp>
          <p:nvSpPr>
            <p:cNvPr id="53" name="圆角矩形 18"/>
            <p:cNvSpPr/>
            <p:nvPr/>
          </p:nvSpPr>
          <p:spPr>
            <a:xfrm>
              <a:off x="4648820" y="3726738"/>
              <a:ext cx="2224262"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生产资料（</a:t>
              </a:r>
              <a:r>
                <a:rPr lang="en-US" altLang="zh-CN" sz="2000" b="1" dirty="0">
                  <a:solidFill>
                    <a:schemeClr val="tx1">
                      <a:lumMod val="85000"/>
                      <a:lumOff val="15000"/>
                    </a:schemeClr>
                  </a:solidFill>
                  <a:latin typeface="微软雅黑" panose="020B0503020204020204" charset="-122"/>
                  <a:ea typeface="微软雅黑" panose="020B0503020204020204" charset="-122"/>
                </a:rPr>
                <a:t>Pm</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grpSp>
          <p:nvGrpSpPr>
            <p:cNvPr id="16" name="组合 15"/>
            <p:cNvGrpSpPr/>
            <p:nvPr/>
          </p:nvGrpSpPr>
          <p:grpSpPr>
            <a:xfrm>
              <a:off x="4287345" y="3225198"/>
              <a:ext cx="361475" cy="801751"/>
              <a:chOff x="4287345" y="3225198"/>
              <a:chExt cx="361475" cy="801751"/>
            </a:xfrm>
          </p:grpSpPr>
          <p:cxnSp>
            <p:nvCxnSpPr>
              <p:cNvPr id="13" name="连接符: 肘形 12"/>
              <p:cNvCxnSpPr>
                <a:stCxn id="51" idx="3"/>
                <a:endCxn id="52" idx="1"/>
              </p:cNvCxnSpPr>
              <p:nvPr/>
            </p:nvCxnSpPr>
            <p:spPr>
              <a:xfrm flipV="1">
                <a:off x="4287345" y="3225198"/>
                <a:ext cx="352903" cy="406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p:cNvCxnSpPr>
                <a:stCxn id="51" idx="3"/>
                <a:endCxn id="53" idx="1"/>
              </p:cNvCxnSpPr>
              <p:nvPr/>
            </p:nvCxnSpPr>
            <p:spPr>
              <a:xfrm>
                <a:off x="4287345" y="3631906"/>
                <a:ext cx="361475" cy="395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5" name="直接箭头连接符 54"/>
            <p:cNvCxnSpPr>
              <a:stCxn id="33" idx="3"/>
              <a:endCxn id="50" idx="1"/>
            </p:cNvCxnSpPr>
            <p:nvPr/>
          </p:nvCxnSpPr>
          <p:spPr>
            <a:xfrm flipV="1">
              <a:off x="7065502" y="3634739"/>
              <a:ext cx="514422"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0" idx="3"/>
              <a:endCxn id="49" idx="1"/>
            </p:cNvCxnSpPr>
            <p:nvPr/>
          </p:nvCxnSpPr>
          <p:spPr>
            <a:xfrm>
              <a:off x="9711055" y="3634739"/>
              <a:ext cx="514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4" idx="1"/>
            </p:cNvCxnSpPr>
            <p:nvPr/>
          </p:nvCxnSpPr>
          <p:spPr>
            <a:xfrm flipV="1">
              <a:off x="7322713" y="2358921"/>
              <a:ext cx="0" cy="1272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圆角矩形 13"/>
            <p:cNvSpPr/>
            <p:nvPr/>
          </p:nvSpPr>
          <p:spPr>
            <a:xfrm>
              <a:off x="8719162" y="5022524"/>
              <a:ext cx="2498208" cy="959824"/>
            </a:xfrm>
            <a:prstGeom prst="cube">
              <a:avLst>
                <a:gd name="adj" fmla="val 5153"/>
              </a:avLst>
            </a:prstGeom>
            <a:solidFill>
              <a:schemeClr val="accent6"/>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售卖阶段</a:t>
              </a:r>
            </a:p>
            <a:p>
              <a:pPr algn="ctr">
                <a:lnSpc>
                  <a:spcPct val="130000"/>
                </a:lnSpc>
              </a:pPr>
              <a:r>
                <a:rPr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等价交换</a:t>
              </a:r>
            </a:p>
          </p:txBody>
        </p:sp>
        <p:grpSp>
          <p:nvGrpSpPr>
            <p:cNvPr id="71" name="组合 70"/>
            <p:cNvGrpSpPr/>
            <p:nvPr/>
          </p:nvGrpSpPr>
          <p:grpSpPr>
            <a:xfrm>
              <a:off x="2094620" y="3631906"/>
              <a:ext cx="381738" cy="1390618"/>
              <a:chOff x="2094620" y="3631906"/>
              <a:chExt cx="381738" cy="1390618"/>
            </a:xfrm>
          </p:grpSpPr>
          <p:cxnSp>
            <p:nvCxnSpPr>
              <p:cNvPr id="19" name="直接箭头连接符 18"/>
              <p:cNvCxnSpPr>
                <a:stCxn id="28" idx="3"/>
                <a:endCxn id="33" idx="1"/>
              </p:cNvCxnSpPr>
              <p:nvPr/>
            </p:nvCxnSpPr>
            <p:spPr>
              <a:xfrm>
                <a:off x="2094620" y="3634739"/>
                <a:ext cx="381738" cy="225"/>
              </a:xfrm>
              <a:prstGeom prst="straightConnector1">
                <a:avLst/>
              </a:prstGeom>
              <a:ln>
                <a:solidFill>
                  <a:srgbClr val="E1775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2285489" y="3631906"/>
                <a:ext cx="0" cy="1390618"/>
              </a:xfrm>
              <a:prstGeom prst="straightConnector1">
                <a:avLst/>
              </a:prstGeom>
              <a:ln>
                <a:solidFill>
                  <a:srgbClr val="E1775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直接箭头连接符 69"/>
            <p:cNvCxnSpPr/>
            <p:nvPr/>
          </p:nvCxnSpPr>
          <p:spPr>
            <a:xfrm>
              <a:off x="9917466" y="3631906"/>
              <a:ext cx="0" cy="139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V="1">
            <a:off x="564531" y="1582896"/>
            <a:ext cx="11062939" cy="4744332"/>
            <a:chOff x="1489600" y="2532482"/>
            <a:chExt cx="9296666" cy="2596830"/>
          </a:xfrm>
        </p:grpSpPr>
        <p:sp>
          <p:nvSpPr>
            <p:cNvPr id="7" name="矩形 6"/>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054735" y="1880351"/>
            <a:ext cx="10443582" cy="373127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cs typeface="微软雅黑" panose="020B0503020204020204" charset="-122"/>
              </a:rPr>
              <a:t>首先，资本家在流通领域</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按照等价交换的原则</a:t>
            </a:r>
            <a:r>
              <a:rPr lang="zh-CN" altLang="en-US" sz="2000" dirty="0">
                <a:latin typeface="微软雅黑" panose="020B0503020204020204" charset="-122"/>
                <a:ea typeface="微软雅黑" panose="020B0503020204020204" charset="-122"/>
                <a:cs typeface="微软雅黑" panose="020B0503020204020204" charset="-122"/>
              </a:rPr>
              <a:t>，支付货币购买劳动力和生产资料。（购买）</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cs typeface="微软雅黑" panose="020B0503020204020204" charset="-122"/>
              </a:rPr>
              <a:t>其次，在生产领域里，劳动力和生产资料结合生产出</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新商品</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cs typeface="微软雅黑" panose="020B0503020204020204" charset="-122"/>
              </a:rPr>
              <a:t>最后，资本家在流通领域里</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按照等价交换的原则</a:t>
            </a:r>
            <a:r>
              <a:rPr lang="zh-CN" altLang="en-US" sz="2000" dirty="0">
                <a:latin typeface="微软雅黑" panose="020B0503020204020204" charset="-122"/>
                <a:ea typeface="微软雅黑" panose="020B0503020204020204" charset="-122"/>
                <a:cs typeface="微软雅黑" panose="020B0503020204020204" charset="-122"/>
              </a:rPr>
              <a:t>，出售新商品换回货币。</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cs typeface="微软雅黑" panose="020B0503020204020204" charset="-122"/>
              </a:rPr>
              <a:t>上述资本家无论</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购买</a:t>
            </a:r>
            <a:r>
              <a:rPr lang="zh-CN" altLang="en-US" sz="2000" dirty="0">
                <a:latin typeface="微软雅黑" panose="020B0503020204020204" charset="-122"/>
                <a:ea typeface="微软雅黑" panose="020B0503020204020204" charset="-122"/>
                <a:cs typeface="微软雅黑" panose="020B0503020204020204" charset="-122"/>
              </a:rPr>
              <a:t>商品还是</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出售</a:t>
            </a:r>
            <a:r>
              <a:rPr lang="zh-CN" altLang="en-US" sz="2000" dirty="0">
                <a:latin typeface="微软雅黑" panose="020B0503020204020204" charset="-122"/>
                <a:ea typeface="微软雅黑" panose="020B0503020204020204" charset="-122"/>
                <a:cs typeface="微软雅黑" panose="020B0503020204020204" charset="-122"/>
              </a:rPr>
              <a:t>商品，遵循的都是等价交换原则，然而资本家最终换回的货币和最初支付的货币相比，价值却增殖了。</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pitchFamily="2" charset="2"/>
              <a:buChar char="l"/>
            </a:pPr>
            <a:r>
              <a:rPr lang="zh-CN" altLang="en-US" sz="2000" dirty="0">
                <a:latin typeface="微软雅黑" panose="020B0503020204020204" charset="-122"/>
                <a:ea typeface="微软雅黑" panose="020B0503020204020204" charset="-122"/>
                <a:cs typeface="微软雅黑" panose="020B0503020204020204" charset="-122"/>
              </a:rPr>
              <a:t>在这种等价交换原则的掩盖下，</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rPr>
              <a:t>资本家的“致富”成了秘密</a:t>
            </a:r>
            <a:r>
              <a:rPr lang="zh-CN" altLang="en-US" sz="2000" dirty="0">
                <a:latin typeface="微软雅黑" panose="020B0503020204020204" charset="-122"/>
                <a:ea typeface="微软雅黑" panose="020B0503020204020204" charset="-122"/>
                <a:cs typeface="微软雅黑" panose="020B0503020204020204" charset="-122"/>
              </a:rPr>
              <a:t>。可见，价值的增殖</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rPr>
              <a:t>不是来源于流通领域</a:t>
            </a:r>
            <a:r>
              <a:rPr lang="zh-CN" altLang="en-US" sz="2000" dirty="0">
                <a:latin typeface="微软雅黑" panose="020B0503020204020204" charset="-122"/>
                <a:ea typeface="微软雅黑" panose="020B0503020204020204" charset="-122"/>
                <a:cs typeface="微软雅黑" panose="020B0503020204020204" charset="-122"/>
              </a:rPr>
              <a:t>，它</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只能来源于生产领域</a:t>
            </a:r>
            <a:r>
              <a:rPr lang="zh-CN" altLang="en-US" sz="2000" dirty="0">
                <a:latin typeface="微软雅黑" panose="020B0503020204020204" charset="-122"/>
                <a:ea typeface="微软雅黑" panose="020B0503020204020204" charset="-122"/>
                <a:cs typeface="微软雅黑" panose="020B0503020204020204" charset="-122"/>
              </a:rPr>
              <a:t>。那么，是不是资本家所购买的商品在生产过程中发挥了特殊作用，</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rPr>
              <a:t>导致资本价值增殖呢？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140393" y="842645"/>
            <a:ext cx="591121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（二）资本家购买的劳动力商品价值的特殊性</a:t>
            </a:r>
          </a:p>
        </p:txBody>
      </p:sp>
      <p:grpSp>
        <p:nvGrpSpPr>
          <p:cNvPr id="22" name="组合 21"/>
          <p:cNvGrpSpPr/>
          <p:nvPr/>
        </p:nvGrpSpPr>
        <p:grpSpPr>
          <a:xfrm>
            <a:off x="1099312" y="1710644"/>
            <a:ext cx="10063314" cy="3947873"/>
            <a:chOff x="1099312" y="1710644"/>
            <a:chExt cx="10063314" cy="3947873"/>
          </a:xfrm>
        </p:grpSpPr>
        <p:sp>
          <p:nvSpPr>
            <p:cNvPr id="23" name="立方体 2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24" name="直接连接符 23"/>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099312" y="2438384"/>
              <a:ext cx="3220132" cy="3220133"/>
              <a:chOff x="1099312" y="2368636"/>
              <a:chExt cx="3220132" cy="3220133"/>
            </a:xfrm>
          </p:grpSpPr>
          <p:cxnSp>
            <p:nvCxnSpPr>
              <p:cNvPr id="27" name="直接连接符 26"/>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26" name="直接连接符 25"/>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7518" y="2070972"/>
            <a:ext cx="8141660" cy="696025"/>
            <a:chOff x="941429" y="2204927"/>
            <a:chExt cx="8141660" cy="696025"/>
          </a:xfrm>
        </p:grpSpPr>
        <p:sp>
          <p:nvSpPr>
            <p:cNvPr id="31" name="直角三角形 30"/>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359894" y="2281762"/>
              <a:ext cx="6435725" cy="39878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charset="-122"/>
                  <a:ea typeface="微软雅黑" panose="020B0503020204020204" charset="-122"/>
                </a:defRPr>
              </a:lvl1pPr>
            </a:lstStyle>
            <a:p>
              <a:pPr>
                <a:lnSpc>
                  <a:spcPct val="100000"/>
                </a:lnSpc>
              </a:pPr>
              <a:r>
                <a:rPr lang="zh-CN" altLang="en-US" b="1" dirty="0"/>
                <a:t>劳动力商品的特殊价值构成</a:t>
              </a:r>
            </a:p>
          </p:txBody>
        </p:sp>
      </p:grpSp>
      <p:sp>
        <p:nvSpPr>
          <p:cNvPr id="7" name="文本框 6"/>
          <p:cNvSpPr txBox="1"/>
          <p:nvPr/>
        </p:nvSpPr>
        <p:spPr>
          <a:xfrm>
            <a:off x="2966757" y="3020344"/>
            <a:ext cx="6061902" cy="398780"/>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charset="-122"/>
                <a:ea typeface="微软雅黑" panose="020B0503020204020204" charset="-122"/>
              </a:defRPr>
            </a:lvl1pPr>
          </a:lstStyle>
          <a:p>
            <a:pPr marL="342900" marR="0" lvl="0" indent="-342900" algn="l" defTabSz="914400" rtl="0" eaLnBrk="0" fontAlgn="base" latinLnBrk="0" hangingPunct="0">
              <a:lnSpc>
                <a:spcPct val="100000"/>
              </a:lnSpc>
              <a:spcBef>
                <a:spcPct val="20000"/>
              </a:spcBef>
              <a:spcAft>
                <a:spcPct val="0"/>
              </a:spcAft>
              <a:buClr>
                <a:schemeClr val="bg1"/>
              </a:buClr>
              <a:buSzPct val="90000"/>
              <a:buFont typeface="Wingdings" panose="05000000000000000000" pitchFamily="2" charset="2"/>
              <a:buChar char="u"/>
              <a:defRPr/>
            </a:pPr>
            <a:r>
              <a:rPr lang="zh-CN" altLang="en-US" sz="2000" b="1" kern="0" noProof="0" dirty="0">
                <a:ln>
                  <a:noFill/>
                </a:ln>
                <a:solidFill>
                  <a:schemeClr val="bg1"/>
                </a:solidFill>
                <a:effectLst>
                  <a:outerShdw blurRad="38100" dist="38100" dir="2700000" algn="tl">
                    <a:srgbClr val="000000">
                      <a:alpha val="43137"/>
                    </a:srgbClr>
                  </a:outerShdw>
                </a:effectLst>
                <a:uLnTx/>
                <a:uFillTx/>
                <a:sym typeface="+mn-ea"/>
              </a:rPr>
              <a:t>维持劳动者自身生存需要的生活必需品价值</a:t>
            </a:r>
            <a:endParaRPr lang="en-US" altLang="zh-CN" sz="2000" b="1" dirty="0">
              <a:solidFill>
                <a:schemeClr val="bg1"/>
              </a:solidFill>
              <a:effectLst>
                <a:outerShdw blurRad="38100" dist="38100" dir="2700000" algn="tl">
                  <a:srgbClr val="000000">
                    <a:alpha val="43137"/>
                  </a:srgbClr>
                </a:outerShdw>
              </a:effectLst>
            </a:endParaRPr>
          </a:p>
        </p:txBody>
      </p:sp>
      <p:sp>
        <p:nvSpPr>
          <p:cNvPr id="11" name="文本框 10"/>
          <p:cNvSpPr txBox="1"/>
          <p:nvPr/>
        </p:nvSpPr>
        <p:spPr>
          <a:xfrm>
            <a:off x="2966757" y="3865697"/>
            <a:ext cx="5937350" cy="398780"/>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charset="-122"/>
                <a:ea typeface="微软雅黑" panose="020B0503020204020204" charset="-122"/>
              </a:defRPr>
            </a:lvl1pPr>
          </a:lstStyle>
          <a:p>
            <a:pPr marL="342900" marR="0" lvl="0" indent="-342900" algn="l" defTabSz="914400" rtl="0" eaLnBrk="0" fontAlgn="base" latinLnBrk="0" hangingPunct="0">
              <a:lnSpc>
                <a:spcPct val="100000"/>
              </a:lnSpc>
              <a:spcBef>
                <a:spcPct val="20000"/>
              </a:spcBef>
              <a:spcAft>
                <a:spcPct val="0"/>
              </a:spcAft>
              <a:buClr>
                <a:schemeClr val="bg1"/>
              </a:buClr>
              <a:buSzPct val="90000"/>
              <a:buFont typeface="Wingdings" panose="05000000000000000000" pitchFamily="2" charset="2"/>
              <a:buChar char="u"/>
              <a:defRPr/>
            </a:pPr>
            <a:r>
              <a:rPr lang="zh-CN" altLang="en-US" sz="2000" b="1" kern="0" noProof="0" dirty="0">
                <a:ln>
                  <a:noFill/>
                </a:ln>
                <a:solidFill>
                  <a:schemeClr val="bg1"/>
                </a:solidFill>
                <a:effectLst>
                  <a:outerShdw blurRad="38100" dist="38100" dir="2700000" algn="tl">
                    <a:srgbClr val="000000">
                      <a:alpha val="43137"/>
                    </a:srgbClr>
                  </a:outerShdw>
                </a:effectLst>
                <a:uLnTx/>
                <a:uFillTx/>
                <a:sym typeface="+mn-ea"/>
              </a:rPr>
              <a:t>维持劳动者家庭成员生存需要的生活必需品价值</a:t>
            </a:r>
            <a:endParaRPr lang="en-US" altLang="zh-CN" sz="2000" b="1" dirty="0">
              <a:solidFill>
                <a:schemeClr val="bg1"/>
              </a:solidFill>
              <a:effectLst>
                <a:outerShdw blurRad="38100" dist="38100" dir="2700000" algn="tl">
                  <a:srgbClr val="000000">
                    <a:alpha val="43137"/>
                  </a:srgbClr>
                </a:outerShdw>
              </a:effectLst>
            </a:endParaRPr>
          </a:p>
        </p:txBody>
      </p:sp>
      <p:sp>
        <p:nvSpPr>
          <p:cNvPr id="15" name="文本框 14"/>
          <p:cNvSpPr txBox="1"/>
          <p:nvPr/>
        </p:nvSpPr>
        <p:spPr>
          <a:xfrm>
            <a:off x="2966757" y="4711050"/>
            <a:ext cx="4053840" cy="430374"/>
          </a:xfrm>
          <a:prstGeom prst="rect">
            <a:avLst/>
          </a:prstGeom>
        </p:spPr>
        <p:txBody>
          <a:bodyPr wrap="square">
            <a:spAutoFit/>
          </a:bodyPr>
          <a:lstStyle>
            <a:defPPr>
              <a:defRPr lang="zh-CN"/>
            </a:defPPr>
            <a:lvl1pPr eaLnBrk="0" hangingPunct="0">
              <a:lnSpc>
                <a:spcPct val="120000"/>
              </a:lnSpc>
              <a:defRPr>
                <a:solidFill>
                  <a:schemeClr val="tx1">
                    <a:lumMod val="85000"/>
                    <a:lumOff val="15000"/>
                  </a:schemeClr>
                </a:solidFill>
                <a:latin typeface="微软雅黑" panose="020B0503020204020204" charset="-122"/>
                <a:ea typeface="微软雅黑" panose="020B0503020204020204" charset="-122"/>
              </a:defRPr>
            </a:lvl1pPr>
          </a:lstStyle>
          <a:p>
            <a:pPr marL="342900" indent="-342900">
              <a:buClr>
                <a:schemeClr val="bg1"/>
              </a:buClr>
              <a:buSzPct val="90000"/>
              <a:buFont typeface="Wingdings" panose="05000000000000000000" pitchFamily="2" charset="2"/>
              <a:buChar char="u"/>
            </a:pPr>
            <a:r>
              <a:rPr lang="zh-CN" altLang="en-US" sz="2000" b="1" kern="0" noProof="0" dirty="0">
                <a:ln>
                  <a:noFill/>
                </a:ln>
                <a:solidFill>
                  <a:schemeClr val="bg1"/>
                </a:solidFill>
                <a:effectLst>
                  <a:outerShdw blurRad="38100" dist="38100" dir="2700000" algn="tl">
                    <a:srgbClr val="000000">
                      <a:alpha val="43137"/>
                    </a:srgbClr>
                  </a:outerShdw>
                </a:effectLst>
                <a:uLnTx/>
                <a:uFillTx/>
                <a:sym typeface="+mn-ea"/>
              </a:rPr>
              <a:t>劳动者接受教育和训练的费用</a:t>
            </a:r>
            <a:endParaRPr lang="en-US" altLang="zh-CN" sz="20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9312" y="1710645"/>
            <a:ext cx="10063314" cy="2381962"/>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911669" y="2988540"/>
            <a:ext cx="8368662" cy="1015663"/>
          </a:xfrm>
          <a:prstGeom prst="rect">
            <a:avLst/>
          </a:prstGeom>
        </p:spPr>
        <p:txBody>
          <a:bodyPr wrap="square">
            <a:spAutoFit/>
          </a:bodyPr>
          <a:lstStyle/>
          <a:p>
            <a:pPr marL="0" marR="0" lvl="0" indent="0" algn="l" defTabSz="914400" rtl="0" eaLnBrk="0" fontAlgn="base" latinLnBrk="0" hangingPunct="0">
              <a:lnSpc>
                <a:spcPct val="150000"/>
              </a:lnSpc>
              <a:spcBef>
                <a:spcPct val="20000"/>
              </a:spcBef>
              <a:spcAft>
                <a:spcPct val="0"/>
              </a:spcAft>
              <a:buClrTx/>
              <a:buSzTx/>
              <a:buFontTx/>
              <a:buNone/>
              <a:defRPr/>
            </a:pP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sym typeface="+mn-ea"/>
              </a:rPr>
              <a:t>       劳动力在使用时表现为劳动，劳动</a:t>
            </a:r>
            <a:r>
              <a:rPr lang="zh-CN" alt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不仅</a:t>
            </a: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sym typeface="+mn-ea"/>
              </a:rPr>
              <a:t>创造价值，而且会创造超过劳动力自身价值的价值。</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endParaRPr>
          </a:p>
        </p:txBody>
      </p:sp>
      <p:sp>
        <p:nvSpPr>
          <p:cNvPr id="22" name="文本框 21"/>
          <p:cNvSpPr txBox="1"/>
          <p:nvPr/>
        </p:nvSpPr>
        <p:spPr>
          <a:xfrm>
            <a:off x="843684" y="1179542"/>
            <a:ext cx="672274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（三） 资本家购买的劳动力商品使用价值的特殊性</a:t>
            </a:r>
          </a:p>
        </p:txBody>
      </p:sp>
      <p:grpSp>
        <p:nvGrpSpPr>
          <p:cNvPr id="20" name="组合 19"/>
          <p:cNvGrpSpPr/>
          <p:nvPr/>
        </p:nvGrpSpPr>
        <p:grpSpPr>
          <a:xfrm>
            <a:off x="877518" y="2070972"/>
            <a:ext cx="8141660" cy="69602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59894" y="2281762"/>
              <a:ext cx="6435725" cy="39878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charset="-122"/>
                  <a:ea typeface="微软雅黑" panose="020B0503020204020204" charset="-122"/>
                </a:defRPr>
              </a:lvl1pPr>
            </a:lstStyle>
            <a:p>
              <a:pPr>
                <a:lnSpc>
                  <a:spcPct val="100000"/>
                </a:lnSpc>
              </a:pPr>
              <a:r>
                <a:rPr lang="zh-CN" altLang="en-US" b="1" dirty="0"/>
                <a:t>劳动力商品使用价值的特殊性</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586990" y="852170"/>
            <a:ext cx="739076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（四）资本增殖的秘密是消费了劳动力的使用价值</a:t>
            </a:r>
          </a:p>
        </p:txBody>
      </p:sp>
      <p:grpSp>
        <p:nvGrpSpPr>
          <p:cNvPr id="20" name="组合 19"/>
          <p:cNvGrpSpPr/>
          <p:nvPr/>
        </p:nvGrpSpPr>
        <p:grpSpPr>
          <a:xfrm>
            <a:off x="1099312" y="1710644"/>
            <a:ext cx="10063314" cy="3947873"/>
            <a:chOff x="1099312" y="1710644"/>
            <a:chExt cx="10063314" cy="3947873"/>
          </a:xfrm>
        </p:grpSpPr>
        <p:sp>
          <p:nvSpPr>
            <p:cNvPr id="23" name="立方体 2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24" name="直接连接符 23"/>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099312" y="2438384"/>
              <a:ext cx="3220132" cy="3220133"/>
              <a:chOff x="1099312" y="2368636"/>
              <a:chExt cx="3220132" cy="3220133"/>
            </a:xfrm>
          </p:grpSpPr>
          <p:cxnSp>
            <p:nvCxnSpPr>
              <p:cNvPr id="27" name="直接连接符 26"/>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26" name="直接连接符 25"/>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7518" y="2070972"/>
            <a:ext cx="8141660" cy="696025"/>
            <a:chOff x="941429" y="2204927"/>
            <a:chExt cx="8141660" cy="696025"/>
          </a:xfrm>
        </p:grpSpPr>
        <p:sp>
          <p:nvSpPr>
            <p:cNvPr id="30" name="直角三角形 29"/>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359894" y="2281762"/>
              <a:ext cx="6435725" cy="398780"/>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charset="-122"/>
                  <a:ea typeface="微软雅黑" panose="020B0503020204020204" charset="-122"/>
                </a:defRPr>
              </a:lvl1pPr>
            </a:lstStyle>
            <a:p>
              <a:pPr>
                <a:lnSpc>
                  <a:spcPct val="100000"/>
                </a:lnSpc>
              </a:pPr>
              <a:r>
                <a:rPr lang="zh-CN" altLang="en-US" b="1" dirty="0"/>
                <a:t>资本增殖的秘密：劳动力成为商品</a:t>
              </a:r>
            </a:p>
          </p:txBody>
        </p:sp>
      </p:grpSp>
      <p:sp>
        <p:nvSpPr>
          <p:cNvPr id="33" name="文本框 32"/>
          <p:cNvSpPr txBox="1"/>
          <p:nvPr/>
        </p:nvSpPr>
        <p:spPr>
          <a:xfrm>
            <a:off x="1932758" y="2876465"/>
            <a:ext cx="8529903" cy="2462213"/>
          </a:xfrm>
          <a:prstGeom prst="rect">
            <a:avLst/>
          </a:prstGeom>
          <a:noFill/>
        </p:spPr>
        <p:txBody>
          <a:bodyPr wrap="square">
            <a:spAutoFit/>
          </a:bodyPr>
          <a:lstStyle/>
          <a:p>
            <a:pPr marR="0" lvl="0" indent="457200" algn="l" defTabSz="914400" rtl="0" eaLnBrk="0" fontAlgn="base" latinLnBrk="0" hangingPunct="0">
              <a:lnSpc>
                <a:spcPct val="150000"/>
              </a:lnSpc>
              <a:spcBef>
                <a:spcPct val="20000"/>
              </a:spcBef>
              <a:spcAft>
                <a:spcPct val="0"/>
              </a:spcAft>
              <a:buClrTx/>
              <a:buSzTx/>
              <a:buFontTx/>
              <a:buNone/>
              <a:defRPr/>
            </a:pP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资本家</a:t>
            </a:r>
            <a:r>
              <a:rPr lang="zh-CN" altLang="en-US" sz="2000" b="1" kern="0" noProof="0" dirty="0">
                <a:ln>
                  <a:noFill/>
                </a:ln>
                <a:solidFill>
                  <a:srgbClr val="FFFF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支付</a:t>
            </a: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给劳动者的是</a:t>
            </a:r>
            <a:r>
              <a:rPr lang="zh-CN" altLang="en-US" sz="2000" b="1" kern="0" noProof="0" dirty="0">
                <a:ln>
                  <a:noFill/>
                </a:ln>
                <a:solidFill>
                  <a:srgbClr val="FFFF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劳动力的价值</a:t>
            </a: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，而</a:t>
            </a:r>
            <a:r>
              <a:rPr lang="zh-CN" altLang="en-US" sz="2000" b="1" kern="0" noProof="0" dirty="0">
                <a:ln>
                  <a:noFill/>
                </a:ln>
                <a:solidFill>
                  <a:schemeClr val="bg1"/>
                </a:solidFill>
                <a:effectLst>
                  <a:outerShdw blurRad="38100" dist="38100" dir="2700000" algn="tl">
                    <a:srgbClr val="000000">
                      <a:alpha val="43137"/>
                    </a:srgbClr>
                  </a:outerShdw>
                </a:effectLst>
                <a:highlight>
                  <a:srgbClr val="FFFF00"/>
                </a:highlight>
                <a:uLnTx/>
                <a:uFillTx/>
                <a:latin typeface="微软雅黑" panose="020B0503020204020204" charset="-122"/>
                <a:ea typeface="微软雅黑" panose="020B0503020204020204" charset="-122"/>
                <a:cs typeface="微软雅黑" panose="020B0503020204020204" charset="-122"/>
                <a:sym typeface="+mn-ea"/>
              </a:rPr>
              <a:t>得到的是劳动创造的价值</a:t>
            </a: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，劳动创造的价值大于劳动力的价值，二者之间有一个差额，这个差额被资本家无偿占有，这个差额即增殖的价值，又称为</a:t>
            </a:r>
            <a:r>
              <a:rPr lang="zh-CN" altLang="en-US" sz="2000" b="1" kern="0" noProof="0" dirty="0">
                <a:ln>
                  <a:noFill/>
                </a:ln>
                <a:solidFill>
                  <a:srgbClr val="FFFF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剩余价值</a:t>
            </a: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a:t>
            </a:r>
          </a:p>
          <a:p>
            <a:pPr marR="0" lvl="0" indent="457200" algn="l" defTabSz="914400" rtl="0" eaLnBrk="0" fontAlgn="base" latinLnBrk="0" hangingPunct="0">
              <a:lnSpc>
                <a:spcPct val="150000"/>
              </a:lnSpc>
              <a:spcBef>
                <a:spcPct val="20000"/>
              </a:spcBef>
              <a:spcAft>
                <a:spcPct val="0"/>
              </a:spcAft>
              <a:buClrTx/>
              <a:buSzTx/>
              <a:buFontTx/>
              <a:buNone/>
              <a:defRPr/>
            </a:pPr>
            <a:r>
              <a:rPr lang="zh-CN" altLang="en-US" sz="2000" b="1" kern="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微软雅黑" panose="020B0503020204020204" charset="-122"/>
                <a:sym typeface="+mn-ea"/>
              </a:rPr>
              <a:t>剩余价值是由雇佣工人（劳动者）创造的、被资本家无偿占有的、超过劳动力价值的价值。</a:t>
            </a:r>
            <a:endParaRPr kumimoji="0" lang="en-US" altLang="zh-CN"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586990" y="852170"/>
            <a:ext cx="739076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（四）资本增殖的秘密是消费了</a:t>
            </a:r>
            <a:r>
              <a:rPr kumimoji="1" lang="zh-CN" altLang="en-US" sz="2200" b="1" dirty="0">
                <a:solidFill>
                  <a:srgbClr val="FF0000"/>
                </a:solidFill>
                <a:latin typeface="微软雅黑" panose="020B0503020204020204" charset="-122"/>
                <a:ea typeface="微软雅黑" panose="020B0503020204020204" charset="-122"/>
              </a:rPr>
              <a:t>劳动力的使用价值</a:t>
            </a:r>
          </a:p>
        </p:txBody>
      </p:sp>
      <p:sp>
        <p:nvSpPr>
          <p:cNvPr id="15" name="Rectangle 3">
            <a:extLst>
              <a:ext uri="{FF2B5EF4-FFF2-40B4-BE49-F238E27FC236}">
                <a16:creationId xmlns:a16="http://schemas.microsoft.com/office/drawing/2014/main" id="{8769B668-EE0D-4CC6-99B7-756259B6F06F}"/>
              </a:ext>
            </a:extLst>
          </p:cNvPr>
          <p:cNvSpPr>
            <a:spLocks noGrp="1" noChangeArrowheads="1"/>
          </p:cNvSpPr>
          <p:nvPr/>
        </p:nvSpPr>
        <p:spPr bwMode="auto">
          <a:xfrm>
            <a:off x="123825" y="3568700"/>
            <a:ext cx="3941763" cy="647700"/>
          </a:xfrm>
          <a:prstGeom prst="rect">
            <a:avLst/>
          </a:prstGeom>
          <a:noFill/>
          <a:ln w="12700">
            <a:solidFill>
              <a:sysClr val="windowText" lastClr="000000"/>
            </a:solidFill>
            <a:miter lim="800000"/>
            <a:headEnd/>
            <a:tailEnd/>
          </a:ln>
        </p:spPr>
        <p:txBody>
          <a:bodyPr lIns="67628" tIns="35243" rIns="67628" bIns="35243"/>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zh-CN" altLang="en-US" sz="1800" b="1" i="0"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劳动力成为商品</a:t>
            </a:r>
          </a:p>
          <a:p>
            <a:pPr marL="0" marR="0" lvl="0" indent="0" algn="ctr" defTabSz="914400" eaLnBrk="1" fontAlgn="base" latinLnBrk="0" hangingPunct="1">
              <a:lnSpc>
                <a:spcPct val="100000"/>
              </a:lnSpc>
              <a:spcBef>
                <a:spcPct val="2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Microsoft YaHei"/>
                <a:ea typeface="Microsoft YaHei"/>
                <a:sym typeface="微软雅黑" panose="020B0503020204020204" pitchFamily="34" charset="-122"/>
              </a:rPr>
              <a:t>劳动力</a:t>
            </a:r>
            <a:r>
              <a:rPr kumimoji="0" lang="zh-CN" altLang="en-US" sz="1800" b="1" i="0"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商品价值</a:t>
            </a:r>
            <a:r>
              <a:rPr kumimoji="0" lang="zh-CN" altLang="en-US" sz="1800" b="1" i="0" u="none" strike="noStrike" kern="0" cap="none" spc="0" normalizeH="0" baseline="0" noProof="0" dirty="0">
                <a:ln>
                  <a:noFill/>
                </a:ln>
                <a:solidFill>
                  <a:srgbClr val="000000"/>
                </a:solidFill>
                <a:effectLst/>
                <a:uLnTx/>
                <a:uFillTx/>
                <a:latin typeface="Microsoft YaHei"/>
                <a:ea typeface="Microsoft YaHei"/>
                <a:sym typeface="微软雅黑" panose="020B0503020204020204" pitchFamily="34" charset="-122"/>
              </a:rPr>
              <a:t>与</a:t>
            </a:r>
            <a:r>
              <a:rPr kumimoji="0" lang="zh-CN" altLang="en-US" sz="1800" b="1" i="0"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使用价值</a:t>
            </a:r>
            <a:r>
              <a:rPr kumimoji="0" lang="zh-CN" altLang="en-US" sz="1800" b="1" i="0" u="none" strike="noStrike" kern="0" cap="none" spc="0" normalizeH="0" baseline="0" noProof="0" dirty="0">
                <a:ln>
                  <a:noFill/>
                </a:ln>
                <a:solidFill>
                  <a:srgbClr val="000000"/>
                </a:solidFill>
                <a:effectLst/>
                <a:uLnTx/>
                <a:uFillTx/>
                <a:latin typeface="Microsoft YaHei"/>
                <a:ea typeface="Microsoft YaHei"/>
                <a:sym typeface="微软雅黑" panose="020B0503020204020204" pitchFamily="34" charset="-122"/>
              </a:rPr>
              <a:t>的特殊性</a:t>
            </a:r>
          </a:p>
        </p:txBody>
      </p:sp>
      <p:sp>
        <p:nvSpPr>
          <p:cNvPr id="16" name="AutoShape 8">
            <a:extLst>
              <a:ext uri="{FF2B5EF4-FFF2-40B4-BE49-F238E27FC236}">
                <a16:creationId xmlns:a16="http://schemas.microsoft.com/office/drawing/2014/main" id="{EE831FB0-6B5A-4074-AC12-97BF245E6D40}"/>
              </a:ext>
            </a:extLst>
          </p:cNvPr>
          <p:cNvSpPr>
            <a:spLocks noChangeArrowheads="1"/>
          </p:cNvSpPr>
          <p:nvPr/>
        </p:nvSpPr>
        <p:spPr bwMode="auto">
          <a:xfrm>
            <a:off x="1149350" y="2293938"/>
            <a:ext cx="2176463" cy="914400"/>
          </a:xfrm>
          <a:prstGeom prst="roundRect">
            <a:avLst>
              <a:gd name="adj" fmla="val 16667"/>
            </a:avLst>
          </a:prstGeom>
          <a:solidFill>
            <a:srgbClr val="FFC000">
              <a:lumMod val="40000"/>
              <a:lumOff val="60000"/>
            </a:srgbClr>
          </a:solidFill>
          <a:ln>
            <a:noFill/>
          </a:ln>
        </p:spPr>
        <p:txBody>
          <a:bodyPr wrap="none" lIns="67628" tIns="35243" rIns="67628" bIns="81000" anchor="ct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icrosoft YaHei"/>
                <a:ea typeface="Microsoft YaHei"/>
                <a:sym typeface="微软雅黑" panose="020B0503020204020204" pitchFamily="34" charset="-122"/>
              </a:rPr>
              <a:t>劳动者有人身自由，</a:t>
            </a: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icrosoft YaHei"/>
                <a:ea typeface="Microsoft YaHei"/>
                <a:sym typeface="微软雅黑" panose="020B0503020204020204" pitchFamily="34" charset="-122"/>
              </a:rPr>
              <a:t>劳动者一无所有</a:t>
            </a:r>
          </a:p>
        </p:txBody>
      </p:sp>
      <p:sp>
        <p:nvSpPr>
          <p:cNvPr id="17" name="AutoShape 9">
            <a:extLst>
              <a:ext uri="{FF2B5EF4-FFF2-40B4-BE49-F238E27FC236}">
                <a16:creationId xmlns:a16="http://schemas.microsoft.com/office/drawing/2014/main" id="{B0E7BD6E-F3FC-4D14-A639-B97921145377}"/>
              </a:ext>
            </a:extLst>
          </p:cNvPr>
          <p:cNvSpPr>
            <a:spLocks noChangeArrowheads="1"/>
          </p:cNvSpPr>
          <p:nvPr/>
        </p:nvSpPr>
        <p:spPr bwMode="auto">
          <a:xfrm>
            <a:off x="2041525" y="3271838"/>
            <a:ext cx="269875" cy="269875"/>
          </a:xfrm>
          <a:prstGeom prst="downArrow">
            <a:avLst>
              <a:gd name="adj1" fmla="val 50000"/>
              <a:gd name="adj2" fmla="val 25000"/>
            </a:avLst>
          </a:prstGeom>
          <a:solidFill>
            <a:srgbClr val="B26A37"/>
          </a:solidFill>
          <a:ln>
            <a:noFill/>
          </a:ln>
        </p:spPr>
        <p:txBody>
          <a:bodyPr vert="eaVert"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zh-CN" altLang="en-US">
              <a:solidFill>
                <a:prstClr val="black"/>
              </a:solidFill>
              <a:latin typeface="Microsoft YaHei"/>
              <a:ea typeface="Microsoft YaHei"/>
              <a:sym typeface="微软雅黑" panose="020B0503020204020204" pitchFamily="34" charset="-122"/>
            </a:endParaRPr>
          </a:p>
        </p:txBody>
      </p:sp>
      <p:sp>
        <p:nvSpPr>
          <p:cNvPr id="18" name="AutoShape 10">
            <a:extLst>
              <a:ext uri="{FF2B5EF4-FFF2-40B4-BE49-F238E27FC236}">
                <a16:creationId xmlns:a16="http://schemas.microsoft.com/office/drawing/2014/main" id="{3DD856FF-6171-403B-AFB3-E496E7C9111D}"/>
              </a:ext>
            </a:extLst>
          </p:cNvPr>
          <p:cNvSpPr>
            <a:spLocks noChangeArrowheads="1"/>
          </p:cNvSpPr>
          <p:nvPr/>
        </p:nvSpPr>
        <p:spPr bwMode="auto">
          <a:xfrm>
            <a:off x="3684588" y="2784475"/>
            <a:ext cx="2681287" cy="379413"/>
          </a:xfrm>
          <a:prstGeom prst="roundRect">
            <a:avLst>
              <a:gd name="adj" fmla="val 16667"/>
            </a:avLst>
          </a:prstGeom>
          <a:solidFill>
            <a:srgbClr val="FFC000">
              <a:lumMod val="40000"/>
              <a:lumOff val="60000"/>
            </a:srgbClr>
          </a:solidFill>
          <a:ln>
            <a:noFill/>
          </a:ln>
        </p:spPr>
        <p:txBody>
          <a:bodyPr wrap="none" lIns="67628" tIns="35243" rIns="67628" bIns="35243"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icrosoft YaHei"/>
                <a:ea typeface="Microsoft YaHei"/>
                <a:sym typeface="微软雅黑" panose="020B0503020204020204" pitchFamily="34" charset="-122"/>
              </a:rPr>
              <a:t>货币所有者购买劳动力</a:t>
            </a:r>
          </a:p>
        </p:txBody>
      </p:sp>
      <p:sp>
        <p:nvSpPr>
          <p:cNvPr id="19" name="AutoShape 11">
            <a:extLst>
              <a:ext uri="{FF2B5EF4-FFF2-40B4-BE49-F238E27FC236}">
                <a16:creationId xmlns:a16="http://schemas.microsoft.com/office/drawing/2014/main" id="{0A2F0D76-4E07-43B9-8862-F32AC62A9E77}"/>
              </a:ext>
            </a:extLst>
          </p:cNvPr>
          <p:cNvSpPr>
            <a:spLocks noChangeArrowheads="1"/>
          </p:cNvSpPr>
          <p:nvPr/>
        </p:nvSpPr>
        <p:spPr bwMode="auto">
          <a:xfrm>
            <a:off x="2530475" y="4575175"/>
            <a:ext cx="3941763" cy="433388"/>
          </a:xfrm>
          <a:prstGeom prst="roundRect">
            <a:avLst>
              <a:gd name="adj" fmla="val 16667"/>
            </a:avLst>
          </a:prstGeom>
          <a:solidFill>
            <a:srgbClr val="FFC000">
              <a:lumMod val="40000"/>
              <a:lumOff val="60000"/>
            </a:srgbClr>
          </a:solidFill>
          <a:ln>
            <a:noFill/>
          </a:ln>
        </p:spPr>
        <p:txBody>
          <a:bodyPr wrap="none" lIns="67628" tIns="35243" rIns="67628" bIns="35243"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Microsoft YaHei"/>
                <a:ea typeface="Microsoft YaHei"/>
                <a:sym typeface="微软雅黑" panose="020B0503020204020204" pitchFamily="34" charset="-122"/>
              </a:rPr>
              <a:t>是价值的源泉，能带来</a:t>
            </a:r>
            <a:r>
              <a:rPr kumimoji="0" lang="zh-CN" altLang="en-US" sz="1800" b="1" i="0"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剩余价值（</a:t>
            </a:r>
            <a:r>
              <a:rPr kumimoji="0" lang="en-US" altLang="zh-CN" sz="1800" b="1" i="1"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m</a:t>
            </a:r>
            <a:r>
              <a:rPr kumimoji="0" lang="zh-CN" altLang="en-US" sz="1800" b="1" i="0" u="none" strike="noStrike" kern="0" cap="none" spc="0" normalizeH="0" baseline="0" noProof="0" dirty="0">
                <a:ln>
                  <a:noFill/>
                </a:ln>
                <a:solidFill>
                  <a:srgbClr val="C87E4C"/>
                </a:solidFill>
                <a:effectLst/>
                <a:uLnTx/>
                <a:uFillTx/>
                <a:latin typeface="Microsoft YaHei"/>
                <a:ea typeface="Microsoft YaHei"/>
                <a:sym typeface="微软雅黑" panose="020B0503020204020204" pitchFamily="34" charset="-122"/>
              </a:rPr>
              <a:t>）</a:t>
            </a:r>
          </a:p>
        </p:txBody>
      </p:sp>
      <p:sp>
        <p:nvSpPr>
          <p:cNvPr id="21" name="AutoShape 12">
            <a:extLst>
              <a:ext uri="{FF2B5EF4-FFF2-40B4-BE49-F238E27FC236}">
                <a16:creationId xmlns:a16="http://schemas.microsoft.com/office/drawing/2014/main" id="{0C9DBBBB-B51D-4A6B-9B53-D3E079B24D61}"/>
              </a:ext>
            </a:extLst>
          </p:cNvPr>
          <p:cNvSpPr>
            <a:spLocks noChangeArrowheads="1"/>
          </p:cNvSpPr>
          <p:nvPr/>
        </p:nvSpPr>
        <p:spPr bwMode="auto">
          <a:xfrm>
            <a:off x="4903788" y="3316288"/>
            <a:ext cx="214312" cy="1079500"/>
          </a:xfrm>
          <a:prstGeom prst="downArrow">
            <a:avLst>
              <a:gd name="adj1" fmla="val 50000"/>
              <a:gd name="adj2" fmla="val 125856"/>
            </a:avLst>
          </a:prstGeom>
          <a:solidFill>
            <a:srgbClr val="B26A37"/>
          </a:solidFill>
          <a:ln>
            <a:noFill/>
          </a:ln>
        </p:spPr>
        <p:txBody>
          <a:bodyPr vert="eaVert"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zh-CN" altLang="en-US">
              <a:solidFill>
                <a:prstClr val="black"/>
              </a:solidFill>
              <a:latin typeface="Microsoft YaHei"/>
              <a:ea typeface="Microsoft YaHei"/>
              <a:sym typeface="微软雅黑" panose="020B0503020204020204" pitchFamily="34" charset="-122"/>
            </a:endParaRPr>
          </a:p>
        </p:txBody>
      </p:sp>
      <p:sp>
        <p:nvSpPr>
          <p:cNvPr id="22" name="AutoShape 13">
            <a:extLst>
              <a:ext uri="{FF2B5EF4-FFF2-40B4-BE49-F238E27FC236}">
                <a16:creationId xmlns:a16="http://schemas.microsoft.com/office/drawing/2014/main" id="{F94944E5-24B6-477A-B67A-DB1E39C184C0}"/>
              </a:ext>
            </a:extLst>
          </p:cNvPr>
          <p:cNvSpPr>
            <a:spLocks noChangeArrowheads="1"/>
          </p:cNvSpPr>
          <p:nvPr/>
        </p:nvSpPr>
        <p:spPr bwMode="auto">
          <a:xfrm>
            <a:off x="2770188" y="4268788"/>
            <a:ext cx="269875" cy="268287"/>
          </a:xfrm>
          <a:prstGeom prst="downArrow">
            <a:avLst>
              <a:gd name="adj1" fmla="val 50000"/>
              <a:gd name="adj2" fmla="val 25000"/>
            </a:avLst>
          </a:prstGeom>
          <a:solidFill>
            <a:srgbClr val="B26A37"/>
          </a:solidFill>
          <a:ln>
            <a:noFill/>
          </a:ln>
        </p:spPr>
        <p:txBody>
          <a:bodyPr vert="eaVert"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zh-CN" altLang="en-US">
              <a:solidFill>
                <a:prstClr val="black"/>
              </a:solidFill>
              <a:latin typeface="Microsoft YaHei"/>
              <a:ea typeface="Microsoft YaHei"/>
              <a:sym typeface="微软雅黑" panose="020B0503020204020204" pitchFamily="34" charset="-122"/>
            </a:endParaRPr>
          </a:p>
        </p:txBody>
      </p:sp>
      <p:sp>
        <p:nvSpPr>
          <p:cNvPr id="34" name="Rectangle 3">
            <a:extLst>
              <a:ext uri="{FF2B5EF4-FFF2-40B4-BE49-F238E27FC236}">
                <a16:creationId xmlns:a16="http://schemas.microsoft.com/office/drawing/2014/main" id="{2E328D8E-8745-4AAD-AFFB-D70F448950D3}"/>
              </a:ext>
            </a:extLst>
          </p:cNvPr>
          <p:cNvSpPr>
            <a:spLocks noGrp="1" noChangeArrowheads="1"/>
          </p:cNvSpPr>
          <p:nvPr/>
        </p:nvSpPr>
        <p:spPr bwMode="auto">
          <a:xfrm>
            <a:off x="3498850" y="5494338"/>
            <a:ext cx="1944688" cy="323850"/>
          </a:xfrm>
          <a:prstGeom prst="rect">
            <a:avLst/>
          </a:prstGeom>
          <a:noFill/>
          <a:ln w="12700">
            <a:solidFill>
              <a:sysClr val="windowText" lastClr="000000"/>
            </a:solidFill>
            <a:miter lim="800000"/>
            <a:headEnd/>
            <a:tailEnd/>
          </a:ln>
        </p:spPr>
        <p:txBody>
          <a:bodyPr lIns="67628" tIns="35243" rIns="67628" bIns="35243"/>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base" latinLnBrk="0" hangingPunct="1">
              <a:lnSpc>
                <a:spcPct val="100000"/>
              </a:lnSpc>
              <a:spcBef>
                <a:spcPct val="2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Microsoft YaHei"/>
                <a:ea typeface="Microsoft YaHei"/>
                <a:sym typeface="微软雅黑" panose="020B0503020204020204" pitchFamily="34" charset="-122"/>
              </a:rPr>
              <a:t>货币转化为资本</a:t>
            </a:r>
          </a:p>
        </p:txBody>
      </p:sp>
      <p:sp>
        <p:nvSpPr>
          <p:cNvPr id="35" name="AutoShape 15">
            <a:extLst>
              <a:ext uri="{FF2B5EF4-FFF2-40B4-BE49-F238E27FC236}">
                <a16:creationId xmlns:a16="http://schemas.microsoft.com/office/drawing/2014/main" id="{A34F164B-2675-4C00-817E-471A7F073549}"/>
              </a:ext>
            </a:extLst>
          </p:cNvPr>
          <p:cNvSpPr>
            <a:spLocks noChangeArrowheads="1"/>
          </p:cNvSpPr>
          <p:nvPr/>
        </p:nvSpPr>
        <p:spPr bwMode="auto">
          <a:xfrm>
            <a:off x="4337050" y="5060950"/>
            <a:ext cx="269875" cy="379413"/>
          </a:xfrm>
          <a:prstGeom prst="downArrow">
            <a:avLst>
              <a:gd name="adj1" fmla="val 50000"/>
              <a:gd name="adj2" fmla="val 34990"/>
            </a:avLst>
          </a:prstGeom>
          <a:solidFill>
            <a:srgbClr val="B26A37"/>
          </a:solidFill>
          <a:ln>
            <a:noFill/>
          </a:ln>
        </p:spPr>
        <p:txBody>
          <a:bodyPr vert="eaVert"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zh-CN" altLang="en-US">
              <a:solidFill>
                <a:prstClr val="black"/>
              </a:solidFill>
              <a:latin typeface="Microsoft YaHei"/>
              <a:ea typeface="Microsoft YaHei"/>
              <a:sym typeface="微软雅黑" panose="020B0503020204020204" pitchFamily="34" charset="-122"/>
            </a:endParaRPr>
          </a:p>
        </p:txBody>
      </p:sp>
      <p:sp>
        <p:nvSpPr>
          <p:cNvPr id="36" name="圆角矩形 6">
            <a:extLst>
              <a:ext uri="{FF2B5EF4-FFF2-40B4-BE49-F238E27FC236}">
                <a16:creationId xmlns:a16="http://schemas.microsoft.com/office/drawing/2014/main" id="{E807D20D-E5EB-4DA9-B700-B5B09139B4D9}"/>
              </a:ext>
            </a:extLst>
          </p:cNvPr>
          <p:cNvSpPr>
            <a:spLocks noChangeArrowheads="1"/>
          </p:cNvSpPr>
          <p:nvPr/>
        </p:nvSpPr>
        <p:spPr bwMode="auto">
          <a:xfrm>
            <a:off x="6768662" y="2576348"/>
            <a:ext cx="5044966" cy="2258411"/>
          </a:xfrm>
          <a:prstGeom prst="roundRect">
            <a:avLst>
              <a:gd name="adj" fmla="val 9738"/>
            </a:avLst>
          </a:prstGeom>
          <a:noFill/>
          <a:ln w="19050">
            <a:solidFill>
              <a:srgbClr val="B26A37"/>
            </a:solidFill>
            <a:prstDash val="sysDot"/>
            <a:round/>
            <a:headEnd/>
            <a:tailEnd/>
          </a:ln>
        </p:spPr>
        <p:txBody>
          <a:bodyPr wrap="square" lIns="188976" tIns="134969" rIns="188976" bIns="13496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467100" fontAlgn="base">
              <a:lnSpc>
                <a:spcPct val="150000"/>
              </a:lnSpc>
              <a:spcBef>
                <a:spcPts val="600"/>
              </a:spcBef>
              <a:spcAft>
                <a:spcPct val="0"/>
              </a:spcAft>
              <a:defRPr/>
            </a:pPr>
            <a:endParaRPr lang="zh-CN" altLang="en-US" dirty="0">
              <a:solidFill>
                <a:prstClr val="black"/>
              </a:solidFill>
              <a:latin typeface="Microsoft YaHei"/>
              <a:ea typeface="Microsoft YaHei"/>
              <a:sym typeface="微软雅黑" panose="020B0503020204020204" pitchFamily="34" charset="-122"/>
            </a:endParaRPr>
          </a:p>
        </p:txBody>
      </p:sp>
      <p:sp>
        <p:nvSpPr>
          <p:cNvPr id="37" name="矩形: 圆角 36">
            <a:extLst>
              <a:ext uri="{FF2B5EF4-FFF2-40B4-BE49-F238E27FC236}">
                <a16:creationId xmlns:a16="http://schemas.microsoft.com/office/drawing/2014/main" id="{905FE038-E76B-459E-B99D-6E09566CE25B}"/>
              </a:ext>
            </a:extLst>
          </p:cNvPr>
          <p:cNvSpPr/>
          <p:nvPr/>
        </p:nvSpPr>
        <p:spPr>
          <a:xfrm>
            <a:off x="1851025" y="1657350"/>
            <a:ext cx="5441950" cy="473075"/>
          </a:xfrm>
          <a:prstGeom prst="roundRect">
            <a:avLst>
              <a:gd name="adj" fmla="val 50000"/>
            </a:avLst>
          </a:prstGeom>
          <a:solidFill>
            <a:srgbClr val="AE6836"/>
          </a:solidFill>
          <a:ln w="31750" cap="flat" cmpd="sng" algn="ctr">
            <a:solidFill>
              <a:srgbClr val="C87E4C">
                <a:alpha val="37000"/>
              </a:srgbClr>
            </a:solidFill>
            <a:prstDash val="solid"/>
            <a:miter lim="800000"/>
          </a:ln>
          <a:effectLst/>
        </p:spPr>
        <p:txBody>
          <a:bodyPr lIns="0" tIns="0" rIns="0" bIns="2700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100" b="1" i="0" u="none" strike="noStrike" kern="0" cap="none" spc="0" normalizeH="0" baseline="0" noProof="0" dirty="0">
                <a:ln>
                  <a:noFill/>
                </a:ln>
                <a:solidFill>
                  <a:srgbClr val="FFFFFF"/>
                </a:solidFill>
                <a:effectLst/>
                <a:uLnTx/>
                <a:uFillTx/>
                <a:latin typeface="微软雅黑"/>
                <a:ea typeface="Microsoft YaHei"/>
                <a:cs typeface="+mn-cs"/>
              </a:rPr>
              <a:t>劳动力商品的特点与货币转化为资本</a:t>
            </a:r>
          </a:p>
        </p:txBody>
      </p:sp>
      <p:sp>
        <p:nvSpPr>
          <p:cNvPr id="38" name="矩形 2">
            <a:extLst>
              <a:ext uri="{FF2B5EF4-FFF2-40B4-BE49-F238E27FC236}">
                <a16:creationId xmlns:a16="http://schemas.microsoft.com/office/drawing/2014/main" id="{4500A1B6-7D41-4906-B306-D3C301268F69}"/>
              </a:ext>
            </a:extLst>
          </p:cNvPr>
          <p:cNvSpPr>
            <a:spLocks noChangeArrowheads="1"/>
          </p:cNvSpPr>
          <p:nvPr/>
        </p:nvSpPr>
        <p:spPr bwMode="auto">
          <a:xfrm>
            <a:off x="6768662" y="3035355"/>
            <a:ext cx="4960883" cy="13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667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lnSpc>
                <a:spcPct val="150000"/>
              </a:lnSpc>
              <a:spcBef>
                <a:spcPts val="600"/>
              </a:spcBef>
              <a:spcAft>
                <a:spcPct val="0"/>
              </a:spcAft>
            </a:pP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资本</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不是一种物，而是一种以物为中介的人和人之间的</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社会关系</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algn="just" fontAlgn="base">
              <a:lnSpc>
                <a:spcPct val="150000"/>
              </a:lnSpc>
              <a:spcBef>
                <a:spcPts val="6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马克思： </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资本论</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第一卷（节选）</a:t>
            </a:r>
          </a:p>
        </p:txBody>
      </p:sp>
      <p:sp>
        <p:nvSpPr>
          <p:cNvPr id="2" name="动作按钮: 帮助 1">
            <a:hlinkClick r:id="" action="ppaction://noaction" highlightClick="1"/>
            <a:extLst>
              <a:ext uri="{FF2B5EF4-FFF2-40B4-BE49-F238E27FC236}">
                <a16:creationId xmlns:a16="http://schemas.microsoft.com/office/drawing/2014/main" id="{1327C0FB-C070-415E-800B-B7DE6930B159}"/>
              </a:ext>
            </a:extLst>
          </p:cNvPr>
          <p:cNvSpPr/>
          <p:nvPr/>
        </p:nvSpPr>
        <p:spPr>
          <a:xfrm>
            <a:off x="5612525" y="5402317"/>
            <a:ext cx="620110" cy="50449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151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a:extLst>
              <a:ext uri="{FF2B5EF4-FFF2-40B4-BE49-F238E27FC236}">
                <a16:creationId xmlns:a16="http://schemas.microsoft.com/office/drawing/2014/main" id="{D95D02A8-B4A2-4CC7-9D08-64277BAA03A7}"/>
              </a:ext>
            </a:extLst>
          </p:cNvPr>
          <p:cNvSpPr txBox="1">
            <a:spLocks noChangeArrowheads="1"/>
          </p:cNvSpPr>
          <p:nvPr/>
        </p:nvSpPr>
        <p:spPr bwMode="auto">
          <a:xfrm>
            <a:off x="882869" y="1299445"/>
            <a:ext cx="10688741" cy="54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buFont typeface="Wingdings" panose="05000000000000000000" pitchFamily="2" charset="2"/>
              <a:buNone/>
            </a:pPr>
            <a:r>
              <a:rPr lang="en-US" altLang="zh-CN" sz="2800" b="1" dirty="0">
                <a:latin typeface="宋体" panose="02010600030101010101" pitchFamily="2" charset="-122"/>
              </a:rPr>
              <a:t>1.</a:t>
            </a:r>
            <a:r>
              <a:rPr lang="zh-CN" altLang="en-US" sz="2800" b="1" dirty="0">
                <a:latin typeface="宋体" panose="02010600030101010101" pitchFamily="2" charset="-122"/>
              </a:rPr>
              <a:t>从三种生产模型看，什么是</a:t>
            </a:r>
            <a:r>
              <a:rPr lang="zh-CN" altLang="en-US" sz="2800" b="1" dirty="0">
                <a:solidFill>
                  <a:srgbClr val="FF0000"/>
                </a:solidFill>
                <a:latin typeface="宋体" panose="02010600030101010101" pitchFamily="2" charset="-122"/>
              </a:rPr>
              <a:t>资本</a:t>
            </a:r>
            <a:r>
              <a:rPr lang="zh-CN" altLang="en-US" sz="2800" b="1" dirty="0">
                <a:latin typeface="宋体" panose="02010600030101010101" pitchFamily="2" charset="-122"/>
              </a:rPr>
              <a:t>？</a:t>
            </a:r>
          </a:p>
          <a:p>
            <a:pPr algn="r" defTabSz="914400" eaLnBrk="1" hangingPunct="1">
              <a:buFont typeface="Wingdings" panose="05000000000000000000" pitchFamily="2" charset="2"/>
              <a:buNone/>
            </a:pPr>
            <a:r>
              <a:rPr lang="zh-CN" altLang="en-US" sz="2400" b="1" dirty="0">
                <a:latin typeface="宋体" panose="02010600030101010101" pitchFamily="2" charset="-122"/>
              </a:rPr>
              <a:t>                    </a:t>
            </a:r>
            <a:r>
              <a:rPr lang="en-US" altLang="zh-CN" sz="2400" b="1" dirty="0">
                <a:latin typeface="宋体" panose="02010600030101010101" pitchFamily="2" charset="-122"/>
              </a:rPr>
              <a:t>100</a:t>
            </a:r>
            <a:r>
              <a:rPr lang="zh-CN" altLang="en-US" sz="2400" b="1" dirty="0">
                <a:latin typeface="宋体" panose="02010600030101010101" pitchFamily="2" charset="-122"/>
              </a:rPr>
              <a:t>元（原材料、机器、厂房等） </a:t>
            </a:r>
            <a:r>
              <a:rPr lang="en-US" altLang="zh-CN" sz="2400" b="1" dirty="0">
                <a:latin typeface="宋体" panose="02010600030101010101" pitchFamily="2" charset="-122"/>
              </a:rPr>
              <a:t>+ 10</a:t>
            </a:r>
            <a:r>
              <a:rPr lang="zh-CN" altLang="en-US" sz="2400" b="1" dirty="0">
                <a:latin typeface="宋体" panose="02010600030101010101" pitchFamily="2" charset="-122"/>
              </a:rPr>
              <a:t>元 </a:t>
            </a:r>
            <a:r>
              <a:rPr lang="en-US" altLang="zh-CN" sz="2400" b="1" dirty="0">
                <a:latin typeface="宋体" panose="02010600030101010101" pitchFamily="2" charset="-122"/>
              </a:rPr>
              <a:t>= 110</a:t>
            </a:r>
            <a:r>
              <a:rPr lang="zh-CN" altLang="en-US" sz="2400" b="1" dirty="0">
                <a:latin typeface="宋体" panose="02010600030101010101" pitchFamily="2" charset="-122"/>
              </a:rPr>
              <a:t>元</a:t>
            </a:r>
          </a:p>
          <a:p>
            <a:pPr algn="ctr" defTabSz="914400" eaLnBrk="1" hangingPunct="1">
              <a:buFont typeface="Wingdings" panose="05000000000000000000" pitchFamily="2" charset="2"/>
              <a:buNone/>
            </a:pPr>
            <a:r>
              <a:rPr lang="zh-CN" altLang="en-US" sz="2400" b="1" dirty="0">
                <a:solidFill>
                  <a:srgbClr val="0000FF"/>
                </a:solidFill>
                <a:latin typeface="微软雅黑" panose="020B0503020204020204" pitchFamily="34" charset="-122"/>
                <a:ea typeface="微软雅黑" panose="020B0503020204020204" pitchFamily="34" charset="-122"/>
              </a:rPr>
              <a:t>甲人       乙人</a:t>
            </a:r>
          </a:p>
          <a:p>
            <a:pPr defTabSz="914400" eaLnBrk="1" hangingPunct="1">
              <a:buFont typeface="Wingdings" panose="05000000000000000000" pitchFamily="2" charset="2"/>
              <a:buNone/>
            </a:pPr>
            <a:r>
              <a:rPr lang="zh-CN" altLang="en-US" sz="2400" b="1" dirty="0">
                <a:latin typeface="宋体" panose="02010600030101010101" pitchFamily="2" charset="-122"/>
              </a:rPr>
              <a:t>之一：                   </a:t>
            </a:r>
            <a:r>
              <a:rPr lang="en-US" altLang="zh-CN" sz="2400" b="1" dirty="0">
                <a:latin typeface="宋体" panose="02010600030101010101" pitchFamily="2" charset="-122"/>
              </a:rPr>
              <a:t>10</a:t>
            </a:r>
            <a:r>
              <a:rPr lang="zh-CN" altLang="en-US" sz="2400" b="1" dirty="0">
                <a:latin typeface="宋体" panose="02010600030101010101" pitchFamily="2" charset="-122"/>
              </a:rPr>
              <a:t>小时</a:t>
            </a:r>
          </a:p>
          <a:p>
            <a:pPr defTabSz="914400" eaLnBrk="1" hangingPunct="1">
              <a:buFont typeface="Wingdings" panose="05000000000000000000" pitchFamily="2" charset="2"/>
              <a:buNone/>
            </a:pPr>
            <a:r>
              <a:rPr lang="zh-CN" altLang="en-US" sz="2400" b="1" dirty="0">
                <a:latin typeface="宋体" panose="02010600030101010101" pitchFamily="2" charset="-122"/>
              </a:rPr>
              <a:t>                         </a:t>
            </a:r>
            <a:r>
              <a:rPr lang="en-US" altLang="zh-CN" sz="2400" b="1" dirty="0">
                <a:latin typeface="宋体" panose="02010600030101010101" pitchFamily="2" charset="-122"/>
              </a:rPr>
              <a:t>10</a:t>
            </a:r>
            <a:r>
              <a:rPr lang="zh-CN" altLang="en-US" sz="2400" b="1" dirty="0">
                <a:latin typeface="宋体" panose="02010600030101010101" pitchFamily="2" charset="-122"/>
              </a:rPr>
              <a:t>元                 </a:t>
            </a:r>
            <a:r>
              <a:rPr lang="zh-CN" altLang="en-US" sz="2400" b="1" dirty="0">
                <a:solidFill>
                  <a:srgbClr val="FF0000"/>
                </a:solidFill>
                <a:latin typeface="宋体" panose="02010600030101010101" pitchFamily="2" charset="-122"/>
              </a:rPr>
              <a:t>个体劳</a:t>
            </a:r>
            <a:r>
              <a:rPr lang="zh-CN" altLang="en-US" sz="2400" b="1" dirty="0">
                <a:latin typeface="宋体" panose="02010600030101010101" pitchFamily="2" charset="-122"/>
              </a:rPr>
              <a:t>动</a:t>
            </a:r>
            <a:endParaRPr lang="en-US" altLang="zh-CN" sz="2400" b="1" dirty="0">
              <a:latin typeface="宋体" panose="02010600030101010101" pitchFamily="2" charset="-122"/>
            </a:endParaRPr>
          </a:p>
          <a:p>
            <a:pPr defTabSz="914400" eaLnBrk="1" hangingPunct="1">
              <a:buFont typeface="Wingdings" panose="05000000000000000000" pitchFamily="2" charset="2"/>
              <a:buNone/>
            </a:pPr>
            <a:endParaRPr lang="zh-CN" altLang="en-US" sz="2400" b="1" dirty="0">
              <a:latin typeface="宋体" panose="02010600030101010101" pitchFamily="2" charset="-122"/>
            </a:endParaRPr>
          </a:p>
          <a:p>
            <a:pPr defTabSz="914400" eaLnBrk="1" hangingPunct="1">
              <a:buFont typeface="Wingdings" panose="05000000000000000000" pitchFamily="2" charset="2"/>
              <a:buNone/>
            </a:pPr>
            <a:r>
              <a:rPr lang="zh-CN" altLang="en-US" sz="2400" b="1" dirty="0">
                <a:latin typeface="宋体" panose="02010600030101010101" pitchFamily="2" charset="-122"/>
              </a:rPr>
              <a:t>之二：                   </a:t>
            </a:r>
            <a:r>
              <a:rPr lang="en-US" altLang="zh-CN" sz="2400" b="1" dirty="0">
                <a:latin typeface="宋体" panose="02010600030101010101" pitchFamily="2" charset="-122"/>
              </a:rPr>
              <a:t>5</a:t>
            </a:r>
            <a:r>
              <a:rPr lang="zh-CN" altLang="en-US" sz="2400" b="1" dirty="0">
                <a:latin typeface="宋体" panose="02010600030101010101" pitchFamily="2" charset="-122"/>
              </a:rPr>
              <a:t>小时      </a:t>
            </a:r>
            <a:r>
              <a:rPr lang="en-US" altLang="zh-CN" sz="2400" b="1" dirty="0">
                <a:latin typeface="宋体" panose="02010600030101010101" pitchFamily="2" charset="-122"/>
              </a:rPr>
              <a:t>5</a:t>
            </a:r>
            <a:r>
              <a:rPr lang="zh-CN" altLang="en-US" sz="2400" b="1" dirty="0">
                <a:latin typeface="宋体" panose="02010600030101010101" pitchFamily="2" charset="-122"/>
              </a:rPr>
              <a:t>小时</a:t>
            </a:r>
          </a:p>
          <a:p>
            <a:pPr defTabSz="914400" eaLnBrk="1" hangingPunct="1">
              <a:buFont typeface="Wingdings" panose="05000000000000000000" pitchFamily="2" charset="2"/>
              <a:buNone/>
            </a:pPr>
            <a:r>
              <a:rPr lang="zh-CN" altLang="en-US" sz="2400" b="1" dirty="0">
                <a:latin typeface="宋体" panose="02010600030101010101" pitchFamily="2" charset="-122"/>
              </a:rPr>
              <a:t>                         </a:t>
            </a:r>
            <a:r>
              <a:rPr lang="en-US" altLang="zh-CN" sz="2400" b="1" dirty="0">
                <a:latin typeface="宋体" panose="02010600030101010101" pitchFamily="2" charset="-122"/>
              </a:rPr>
              <a:t>5</a:t>
            </a:r>
            <a:r>
              <a:rPr lang="zh-CN" altLang="en-US" sz="2400" b="1" dirty="0">
                <a:latin typeface="宋体" panose="02010600030101010101" pitchFamily="2" charset="-122"/>
              </a:rPr>
              <a:t>元        </a:t>
            </a:r>
            <a:r>
              <a:rPr lang="en-US" altLang="zh-CN" sz="2400" b="1" dirty="0">
                <a:latin typeface="宋体" panose="02010600030101010101" pitchFamily="2" charset="-122"/>
              </a:rPr>
              <a:t>5</a:t>
            </a:r>
            <a:r>
              <a:rPr lang="zh-CN" altLang="en-US" sz="2400" b="1" dirty="0">
                <a:latin typeface="宋体" panose="02010600030101010101" pitchFamily="2" charset="-122"/>
              </a:rPr>
              <a:t>元       </a:t>
            </a:r>
            <a:r>
              <a:rPr lang="zh-CN" altLang="en-US" sz="2400" b="1" dirty="0">
                <a:solidFill>
                  <a:srgbClr val="FF0000"/>
                </a:solidFill>
                <a:latin typeface="宋体" panose="02010600030101010101" pitchFamily="2" charset="-122"/>
              </a:rPr>
              <a:t>合伙</a:t>
            </a:r>
            <a:r>
              <a:rPr lang="zh-CN" altLang="en-US" sz="2400" b="1" dirty="0">
                <a:latin typeface="宋体" panose="02010600030101010101" pitchFamily="2" charset="-122"/>
              </a:rPr>
              <a:t>劳动</a:t>
            </a:r>
            <a:endParaRPr lang="en-US" altLang="zh-CN" sz="2400" b="1" dirty="0">
              <a:latin typeface="宋体" panose="02010600030101010101" pitchFamily="2" charset="-122"/>
            </a:endParaRPr>
          </a:p>
          <a:p>
            <a:pPr defTabSz="914400" eaLnBrk="1" hangingPunct="1">
              <a:buFont typeface="Wingdings" panose="05000000000000000000" pitchFamily="2" charset="2"/>
              <a:buNone/>
            </a:pPr>
            <a:endParaRPr lang="zh-CN" altLang="en-US" sz="2400" b="1" dirty="0">
              <a:latin typeface="宋体" panose="02010600030101010101" pitchFamily="2" charset="-122"/>
            </a:endParaRPr>
          </a:p>
          <a:p>
            <a:pPr defTabSz="914400" eaLnBrk="1" hangingPunct="1">
              <a:buFont typeface="Wingdings" panose="05000000000000000000" pitchFamily="2" charset="2"/>
              <a:buNone/>
            </a:pPr>
            <a:r>
              <a:rPr lang="zh-CN" altLang="en-US" sz="2400" b="1" dirty="0">
                <a:latin typeface="宋体" panose="02010600030101010101" pitchFamily="2" charset="-122"/>
              </a:rPr>
              <a:t>之三：                  ＜</a:t>
            </a:r>
            <a:r>
              <a:rPr lang="en-US" altLang="zh-CN" sz="2400" b="1" dirty="0">
                <a:latin typeface="宋体" panose="02010600030101010101" pitchFamily="2" charset="-122"/>
              </a:rPr>
              <a:t>5</a:t>
            </a:r>
            <a:r>
              <a:rPr lang="zh-CN" altLang="en-US" sz="2400" b="1" dirty="0">
                <a:latin typeface="宋体" panose="02010600030101010101" pitchFamily="2" charset="-122"/>
              </a:rPr>
              <a:t>小时    </a:t>
            </a:r>
            <a:r>
              <a:rPr lang="zh-CN" altLang="zh-CN" sz="2400" b="1" dirty="0">
                <a:latin typeface="宋体" panose="02010600030101010101" pitchFamily="2" charset="-122"/>
              </a:rPr>
              <a:t>＞5小时</a:t>
            </a:r>
            <a:endParaRPr lang="zh-CN" altLang="en-US" sz="2400" b="1" dirty="0">
              <a:latin typeface="宋体" panose="02010600030101010101" pitchFamily="2" charset="-122"/>
            </a:endParaRPr>
          </a:p>
          <a:p>
            <a:pPr defTabSz="914400" eaLnBrk="1" hangingPunct="1">
              <a:buFont typeface="Wingdings" panose="05000000000000000000" pitchFamily="2" charset="2"/>
              <a:buNone/>
            </a:pPr>
            <a:r>
              <a:rPr lang="zh-CN" altLang="en-US" sz="2400" b="1" dirty="0">
                <a:latin typeface="宋体" panose="02010600030101010101" pitchFamily="2" charset="-122"/>
              </a:rPr>
              <a:t>                        </a:t>
            </a:r>
            <a:r>
              <a:rPr lang="zh-CN" altLang="zh-CN" sz="2400" b="1" dirty="0">
                <a:latin typeface="宋体" panose="02010600030101010101" pitchFamily="2" charset="-122"/>
              </a:rPr>
              <a:t>＞5元</a:t>
            </a:r>
            <a:r>
              <a:rPr lang="zh-CN" altLang="en-US" sz="2400" b="1" dirty="0">
                <a:latin typeface="宋体" panose="02010600030101010101" pitchFamily="2" charset="-122"/>
              </a:rPr>
              <a:t>     </a:t>
            </a:r>
            <a:r>
              <a:rPr lang="zh-CN" altLang="zh-CN" sz="2400" b="1" dirty="0">
                <a:latin typeface="宋体" panose="02010600030101010101" pitchFamily="2" charset="-122"/>
              </a:rPr>
              <a:t> </a:t>
            </a:r>
            <a:r>
              <a:rPr lang="zh-CN" altLang="en-US" sz="2400" b="1" dirty="0">
                <a:latin typeface="宋体" panose="02010600030101010101" pitchFamily="2" charset="-122"/>
              </a:rPr>
              <a:t>＜</a:t>
            </a:r>
            <a:r>
              <a:rPr lang="en-US" altLang="zh-CN" sz="2400" b="1" dirty="0">
                <a:latin typeface="宋体" panose="02010600030101010101" pitchFamily="2" charset="-122"/>
              </a:rPr>
              <a:t>5</a:t>
            </a:r>
            <a:r>
              <a:rPr lang="zh-CN" altLang="en-US" sz="2400" b="1" dirty="0">
                <a:latin typeface="宋体" panose="02010600030101010101" pitchFamily="2" charset="-122"/>
              </a:rPr>
              <a:t>元      </a:t>
            </a:r>
            <a:r>
              <a:rPr lang="zh-CN" altLang="en-US" sz="2400" b="1" dirty="0">
                <a:solidFill>
                  <a:srgbClr val="FF0000"/>
                </a:solidFill>
                <a:latin typeface="宋体" panose="02010600030101010101" pitchFamily="2" charset="-122"/>
              </a:rPr>
              <a:t>雇佣</a:t>
            </a:r>
            <a:r>
              <a:rPr lang="zh-CN" altLang="en-US" sz="2400" b="1" dirty="0">
                <a:latin typeface="宋体" panose="02010600030101010101" pitchFamily="2" charset="-122"/>
              </a:rPr>
              <a:t>劳动</a:t>
            </a:r>
          </a:p>
        </p:txBody>
      </p:sp>
      <p:sp>
        <p:nvSpPr>
          <p:cNvPr id="31" name="文本框 30">
            <a:extLst>
              <a:ext uri="{FF2B5EF4-FFF2-40B4-BE49-F238E27FC236}">
                <a16:creationId xmlns:a16="http://schemas.microsoft.com/office/drawing/2014/main" id="{320D45D3-42F8-400E-90F7-4CEF41D55B18}"/>
              </a:ext>
            </a:extLst>
          </p:cNvPr>
          <p:cNvSpPr txBox="1"/>
          <p:nvPr/>
        </p:nvSpPr>
        <p:spPr>
          <a:xfrm>
            <a:off x="3253582" y="588095"/>
            <a:ext cx="5069840" cy="523220"/>
          </a:xfrm>
          <a:prstGeom prst="rect">
            <a:avLst/>
          </a:prstGeom>
          <a:noFill/>
        </p:spPr>
        <p:txBody>
          <a:bodyPr wrap="square" rtlCol="0">
            <a:spAutoFit/>
          </a:bodyPr>
          <a:lstStyle/>
          <a:p>
            <a:pPr algn="ctr" defTabSz="914400"/>
            <a:r>
              <a:rPr kumimoji="1" lang="zh-CN" altLang="en-US" sz="2800" b="1" dirty="0">
                <a:latin typeface="微软雅黑" panose="020B0503020204020204" charset="-122"/>
                <a:ea typeface="微软雅黑" panose="020B0503020204020204" charset="-122"/>
              </a:rPr>
              <a:t>如何理解资本？</a:t>
            </a:r>
          </a:p>
        </p:txBody>
      </p:sp>
      <p:sp>
        <p:nvSpPr>
          <p:cNvPr id="32" name="文本框 31">
            <a:extLst>
              <a:ext uri="{FF2B5EF4-FFF2-40B4-BE49-F238E27FC236}">
                <a16:creationId xmlns:a16="http://schemas.microsoft.com/office/drawing/2014/main" id="{B0E5ACEC-DC22-4BFB-A78F-FD989408CF5E}"/>
              </a:ext>
            </a:extLst>
          </p:cNvPr>
          <p:cNvSpPr txBox="1"/>
          <p:nvPr/>
        </p:nvSpPr>
        <p:spPr>
          <a:xfrm>
            <a:off x="352338" y="478172"/>
            <a:ext cx="3590488"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资本的现代史</a:t>
            </a:r>
          </a:p>
        </p:txBody>
      </p:sp>
    </p:spTree>
    <p:extLst>
      <p:ext uri="{BB962C8B-B14F-4D97-AF65-F5344CB8AC3E}">
        <p14:creationId xmlns:p14="http://schemas.microsoft.com/office/powerpoint/2010/main" val="720186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A762E3AF-217C-43F8-A7F6-5841ECFD2D98}"/>
              </a:ext>
            </a:extLst>
          </p:cNvPr>
          <p:cNvSpPr>
            <a:spLocks noGrp="1" noChangeArrowheads="1"/>
          </p:cNvSpPr>
          <p:nvPr>
            <p:ph type="title"/>
          </p:nvPr>
        </p:nvSpPr>
        <p:spPr/>
        <p:txBody>
          <a:bodyPr/>
          <a:lstStyle/>
          <a:p>
            <a:r>
              <a:rPr lang="zh-CN" altLang="en-US"/>
              <a:t>商品经济产生的历史过程</a:t>
            </a:r>
          </a:p>
        </p:txBody>
      </p:sp>
      <p:sp>
        <p:nvSpPr>
          <p:cNvPr id="146435" name="内容占位符 2">
            <a:extLst>
              <a:ext uri="{FF2B5EF4-FFF2-40B4-BE49-F238E27FC236}">
                <a16:creationId xmlns:a16="http://schemas.microsoft.com/office/drawing/2014/main" id="{A0A201E0-9BF1-4843-9877-BEFAAB077400}"/>
              </a:ext>
            </a:extLst>
          </p:cNvPr>
          <p:cNvSpPr>
            <a:spLocks noGrp="1" noChangeArrowheads="1"/>
          </p:cNvSpPr>
          <p:nvPr>
            <p:ph idx="1"/>
          </p:nvPr>
        </p:nvSpPr>
        <p:spPr>
          <a:xfrm>
            <a:off x="314035" y="1752601"/>
            <a:ext cx="11711709" cy="2265218"/>
          </a:xfrm>
        </p:spPr>
        <p:txBody>
          <a:bodyPr/>
          <a:lstStyle/>
          <a:p>
            <a:r>
              <a:rPr lang="zh-CN" altLang="en-US" dirty="0"/>
              <a:t>第一次大分工，即出现</a:t>
            </a:r>
            <a:r>
              <a:rPr lang="zh-CN" altLang="en-US" b="1" dirty="0">
                <a:solidFill>
                  <a:srgbClr val="0000FF"/>
                </a:solidFill>
              </a:rPr>
              <a:t>畜牧业和农业</a:t>
            </a:r>
            <a:r>
              <a:rPr lang="zh-CN" altLang="en-US" dirty="0"/>
              <a:t>的分工时，商品交换逐渐扩大</a:t>
            </a:r>
            <a:endParaRPr lang="en-US" altLang="zh-CN" dirty="0"/>
          </a:p>
          <a:p>
            <a:r>
              <a:rPr lang="zh-CN" altLang="en-US" dirty="0"/>
              <a:t>第二次分工，发生</a:t>
            </a:r>
            <a:r>
              <a:rPr lang="zh-CN" altLang="en-US" b="1" dirty="0">
                <a:solidFill>
                  <a:srgbClr val="0000FF"/>
                </a:solidFill>
              </a:rPr>
              <a:t>手工业和农业</a:t>
            </a:r>
            <a:r>
              <a:rPr lang="zh-CN" altLang="en-US" dirty="0"/>
              <a:t>的分工，出现了直接以交换为目的的商品生产</a:t>
            </a:r>
            <a:endParaRPr lang="en-US" altLang="zh-CN" dirty="0"/>
          </a:p>
          <a:p>
            <a:r>
              <a:rPr lang="zh-CN" altLang="en-US" dirty="0"/>
              <a:t>第三次分工，出现了</a:t>
            </a:r>
            <a:r>
              <a:rPr lang="zh-CN" altLang="en-US" b="1" dirty="0">
                <a:solidFill>
                  <a:srgbClr val="0000FF"/>
                </a:solidFill>
              </a:rPr>
              <a:t>机器大工业</a:t>
            </a:r>
            <a:r>
              <a:rPr lang="zh-CN" altLang="en-US" dirty="0"/>
              <a:t>，使得商品生产向商品经济发展。</a:t>
            </a:r>
            <a:endParaRPr lang="en-US" altLang="zh-CN" dirty="0"/>
          </a:p>
          <a:p>
            <a:endParaRPr lang="zh-CN" altLang="en-US" dirty="0"/>
          </a:p>
        </p:txBody>
      </p:sp>
      <p:sp>
        <p:nvSpPr>
          <p:cNvPr id="4" name="矩形 1">
            <a:extLst>
              <a:ext uri="{FF2B5EF4-FFF2-40B4-BE49-F238E27FC236}">
                <a16:creationId xmlns:a16="http://schemas.microsoft.com/office/drawing/2014/main" id="{D735716C-33AC-4ED3-AB7A-A8357E748FCB}"/>
              </a:ext>
            </a:extLst>
          </p:cNvPr>
          <p:cNvSpPr>
            <a:spLocks noChangeArrowheads="1"/>
          </p:cNvSpPr>
          <p:nvPr/>
        </p:nvSpPr>
        <p:spPr bwMode="auto">
          <a:xfrm>
            <a:off x="4884161" y="5023283"/>
            <a:ext cx="45434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hangingPunct="0">
              <a:lnSpc>
                <a:spcPct val="150000"/>
              </a:lnSpc>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各行各业的生产者为了满足自身在生产和生活方面的多种需要，就要求互通有无，以取得对方产品作为生产资料或者消费资料，因而产生了相互交换产品的需求。</a:t>
            </a:r>
            <a:endParaRPr lang="en-US" altLang="zh-CN" dirty="0">
              <a:solidFill>
                <a:srgbClr val="000000"/>
              </a:solidFill>
              <a:latin typeface="微软雅黑" panose="020B0503020204020204" pitchFamily="34" charset="-122"/>
              <a:ea typeface="微软雅黑" panose="020B0503020204020204" pitchFamily="34" charset="-122"/>
            </a:endParaRPr>
          </a:p>
        </p:txBody>
      </p:sp>
      <p:grpSp>
        <p:nvGrpSpPr>
          <p:cNvPr id="5" name="组合 1">
            <a:extLst>
              <a:ext uri="{FF2B5EF4-FFF2-40B4-BE49-F238E27FC236}">
                <a16:creationId xmlns:a16="http://schemas.microsoft.com/office/drawing/2014/main" id="{792CFC8E-E2C1-443B-8E71-CBE85A731169}"/>
              </a:ext>
            </a:extLst>
          </p:cNvPr>
          <p:cNvGrpSpPr>
            <a:grpSpLocks/>
          </p:cNvGrpSpPr>
          <p:nvPr/>
        </p:nvGrpSpPr>
        <p:grpSpPr bwMode="auto">
          <a:xfrm>
            <a:off x="5903190" y="3961679"/>
            <a:ext cx="4910138" cy="949325"/>
            <a:chOff x="2797167" y="3452400"/>
            <a:chExt cx="2295722" cy="827548"/>
          </a:xfrm>
        </p:grpSpPr>
        <p:sp>
          <p:nvSpPr>
            <p:cNvPr id="6" name="Rectangle 70">
              <a:extLst>
                <a:ext uri="{FF2B5EF4-FFF2-40B4-BE49-F238E27FC236}">
                  <a16:creationId xmlns:a16="http://schemas.microsoft.com/office/drawing/2014/main" id="{BD893629-C027-485F-9A91-D2718F0653B2}"/>
                </a:ext>
              </a:extLst>
            </p:cNvPr>
            <p:cNvSpPr/>
            <p:nvPr/>
          </p:nvSpPr>
          <p:spPr>
            <a:xfrm>
              <a:off x="2797167" y="3452400"/>
              <a:ext cx="2295722" cy="827548"/>
            </a:xfrm>
            <a:prstGeom prst="rect">
              <a:avLst/>
            </a:prstGeom>
            <a:noFill/>
            <a:ln w="38100" cap="flat" cmpd="sng" algn="ctr">
              <a:solidFill>
                <a:srgbClr val="C87E4C"/>
              </a:solidFill>
              <a:prstDash val="solid"/>
              <a:miter lim="800000"/>
            </a:ln>
            <a:effectLst>
              <a:outerShdw blurRad="177800" dist="63500" dir="2700000" algn="tl" rotWithShape="0">
                <a:prstClr val="black">
                  <a:alpha val="19000"/>
                </a:prstClr>
              </a:outerShdw>
            </a:effectLst>
          </p:spPr>
          <p:txBody>
            <a:bodyPr lIns="51435" tIns="25718" rIns="51435" bIns="25718"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微软雅黑"/>
                <a:ea typeface="Microsoft YaHei"/>
                <a:cs typeface="+mn-cs"/>
              </a:endParaRPr>
            </a:p>
          </p:txBody>
        </p:sp>
        <p:sp>
          <p:nvSpPr>
            <p:cNvPr id="7" name="TextBox 78">
              <a:extLst>
                <a:ext uri="{FF2B5EF4-FFF2-40B4-BE49-F238E27FC236}">
                  <a16:creationId xmlns:a16="http://schemas.microsoft.com/office/drawing/2014/main" id="{FBC3542E-EC3B-4E62-B289-5BD0B7488087}"/>
                </a:ext>
              </a:extLst>
            </p:cNvPr>
            <p:cNvSpPr txBox="1"/>
            <p:nvPr/>
          </p:nvSpPr>
          <p:spPr>
            <a:xfrm>
              <a:off x="2797167" y="3774839"/>
              <a:ext cx="2269002" cy="363955"/>
            </a:xfrm>
            <a:prstGeom prst="rect">
              <a:avLst/>
            </a:prstGeom>
            <a:noFill/>
          </p:spPr>
          <p:txBody>
            <a:bodyPr lIns="51435" tIns="25718" rIns="51435" bIns="25718">
              <a:sp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社会劳动划分和独立化为不同部门和行业</a:t>
              </a:r>
              <a:endParaRPr kumimoji="0" lang="id-ID"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TextBox 79">
              <a:extLst>
                <a:ext uri="{FF2B5EF4-FFF2-40B4-BE49-F238E27FC236}">
                  <a16:creationId xmlns:a16="http://schemas.microsoft.com/office/drawing/2014/main" id="{081BB8CD-A6C5-4DAE-A315-0E62FFD4C56E}"/>
                </a:ext>
              </a:extLst>
            </p:cNvPr>
            <p:cNvSpPr txBox="1">
              <a:spLocks noChangeArrowheads="1"/>
            </p:cNvSpPr>
            <p:nvPr/>
          </p:nvSpPr>
          <p:spPr bwMode="auto">
            <a:xfrm>
              <a:off x="2797167" y="3465896"/>
              <a:ext cx="2295722" cy="286370"/>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社会分工</a:t>
              </a:r>
              <a:endParaRPr kumimoji="0" lang="id-ID" altLang="zh-CN"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ABDB39E6-EED2-419C-9C4E-F72CB21BC452}"/>
              </a:ext>
            </a:extLst>
          </p:cNvPr>
          <p:cNvPicPr>
            <a:picLocks noChangeAspect="1"/>
          </p:cNvPicPr>
          <p:nvPr/>
        </p:nvPicPr>
        <p:blipFill>
          <a:blip r:embed="rId3"/>
          <a:stretch>
            <a:fillRect/>
          </a:stretch>
        </p:blipFill>
        <p:spPr>
          <a:xfrm>
            <a:off x="1435702" y="4604011"/>
            <a:ext cx="2830901" cy="1918721"/>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sndAc>
      <p:stSnd>
        <p:snd r:embed="rId2" name="chimes.wav"/>
      </p:stSnd>
    </p:sndAc>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A629C4B9-58BE-451A-90BE-76296D58A074}"/>
              </a:ext>
            </a:extLst>
          </p:cNvPr>
          <p:cNvSpPr>
            <a:spLocks noGrp="1" noChangeArrowheads="1"/>
          </p:cNvSpPr>
          <p:nvPr>
            <p:ph type="title"/>
          </p:nvPr>
        </p:nvSpPr>
        <p:spPr/>
        <p:txBody>
          <a:bodyPr/>
          <a:lstStyle/>
          <a:p>
            <a:pPr marL="838200" indent="-838200"/>
            <a:endParaRPr lang="zh-CN" altLang="en-US" sz="3200" b="1" dirty="0"/>
          </a:p>
        </p:txBody>
      </p:sp>
      <p:sp>
        <p:nvSpPr>
          <p:cNvPr id="306179" name="Rectangle 3">
            <a:extLst>
              <a:ext uri="{FF2B5EF4-FFF2-40B4-BE49-F238E27FC236}">
                <a16:creationId xmlns:a16="http://schemas.microsoft.com/office/drawing/2014/main" id="{2C2EA95C-5581-41F8-B42D-0D1DB1C99A19}"/>
              </a:ext>
            </a:extLst>
          </p:cNvPr>
          <p:cNvSpPr>
            <a:spLocks noGrp="1" noChangeArrowheads="1"/>
          </p:cNvSpPr>
          <p:nvPr>
            <p:ph idx="1"/>
          </p:nvPr>
        </p:nvSpPr>
        <p:spPr>
          <a:xfrm>
            <a:off x="1273246" y="1243714"/>
            <a:ext cx="9618634" cy="4195481"/>
          </a:xfrm>
        </p:spPr>
        <p:txBody>
          <a:bodyPr/>
          <a:lstStyle/>
          <a:p>
            <a:pPr eaLnBrk="1" hangingPunct="1">
              <a:lnSpc>
                <a:spcPct val="80000"/>
              </a:lnSpc>
              <a:buFont typeface="Wingdings" panose="05000000000000000000" pitchFamily="2" charset="2"/>
              <a:buNone/>
            </a:pPr>
            <a:endParaRPr lang="zh-CN" altLang="en-US" sz="2800" b="1" dirty="0">
              <a:latin typeface="宋体" panose="02010600030101010101" pitchFamily="2" charset="-122"/>
            </a:endParaRPr>
          </a:p>
          <a:p>
            <a:pPr eaLnBrk="1" hangingPunct="1">
              <a:lnSpc>
                <a:spcPct val="80000"/>
              </a:lnSpc>
              <a:buFont typeface="Wingdings" panose="05000000000000000000" pitchFamily="2" charset="2"/>
              <a:buNone/>
            </a:pPr>
            <a:endParaRPr lang="en-US" altLang="zh-CN" sz="2800" b="1" dirty="0">
              <a:latin typeface="宋体" panose="02010600030101010101" pitchFamily="2" charset="-122"/>
            </a:endParaRPr>
          </a:p>
          <a:p>
            <a:pPr eaLnBrk="1" hangingPunct="1">
              <a:lnSpc>
                <a:spcPct val="80000"/>
              </a:lnSpc>
              <a:buFont typeface="Wingdings" panose="05000000000000000000" pitchFamily="2" charset="2"/>
              <a:buNone/>
            </a:pPr>
            <a:r>
              <a:rPr lang="en-US" altLang="zh-CN" sz="2800" b="1" dirty="0">
                <a:latin typeface="宋体" panose="02010600030101010101" pitchFamily="2" charset="-122"/>
              </a:rPr>
              <a:t>2.1 </a:t>
            </a:r>
            <a:r>
              <a:rPr lang="zh-CN" altLang="en-US" sz="2800" b="1" dirty="0">
                <a:solidFill>
                  <a:srgbClr val="FF0000"/>
                </a:solidFill>
                <a:latin typeface="宋体" panose="02010600030101010101" pitchFamily="2" charset="-122"/>
              </a:rPr>
              <a:t>资本</a:t>
            </a:r>
            <a:r>
              <a:rPr lang="zh-CN" altLang="en-US" sz="2800" b="1" dirty="0">
                <a:latin typeface="宋体" panose="02010600030101010101" pitchFamily="2" charset="-122"/>
              </a:rPr>
              <a:t>必须生产剩余价值，实现</a:t>
            </a:r>
            <a:r>
              <a:rPr lang="zh-CN" altLang="en-US" sz="2800" b="1" dirty="0">
                <a:solidFill>
                  <a:srgbClr val="FF0000"/>
                </a:solidFill>
                <a:latin typeface="宋体" panose="02010600030101010101" pitchFamily="2" charset="-122"/>
              </a:rPr>
              <a:t>价值增殖</a:t>
            </a:r>
            <a:endParaRPr lang="en-US" altLang="zh-CN" sz="2800" b="1" dirty="0">
              <a:solidFill>
                <a:srgbClr val="FF0000"/>
              </a:solidFill>
              <a:latin typeface="宋体" panose="02010600030101010101" pitchFamily="2" charset="-122"/>
            </a:endParaRPr>
          </a:p>
          <a:p>
            <a:pPr eaLnBrk="1" hangingPunct="1">
              <a:lnSpc>
                <a:spcPct val="80000"/>
              </a:lnSpc>
              <a:buFont typeface="Wingdings" panose="05000000000000000000" pitchFamily="2" charset="2"/>
              <a:buNone/>
            </a:pPr>
            <a:endParaRPr lang="zh-CN" altLang="en-US" sz="2800" b="1" dirty="0">
              <a:solidFill>
                <a:srgbClr val="FF0000"/>
              </a:solidFill>
              <a:latin typeface="宋体" panose="02010600030101010101" pitchFamily="2" charset="-122"/>
            </a:endParaRPr>
          </a:p>
          <a:p>
            <a:pPr eaLnBrk="1" hangingPunct="1">
              <a:lnSpc>
                <a:spcPct val="80000"/>
              </a:lnSpc>
              <a:buFont typeface="Wingdings" panose="05000000000000000000" pitchFamily="2" charset="2"/>
              <a:buNone/>
            </a:pPr>
            <a:r>
              <a:rPr lang="zh-CN" altLang="en-US" sz="2800" b="1" dirty="0">
                <a:latin typeface="宋体" panose="02010600030101010101" pitchFamily="2" charset="-122"/>
              </a:rPr>
              <a:t>马克思：</a:t>
            </a:r>
            <a:r>
              <a:rPr lang="zh-CN" altLang="en-US" sz="2800" b="1" dirty="0"/>
              <a:t>“</a:t>
            </a:r>
            <a:r>
              <a:rPr lang="zh-CN" altLang="en-US" sz="2800" b="1" dirty="0">
                <a:solidFill>
                  <a:srgbClr val="FF0000"/>
                </a:solidFill>
              </a:rPr>
              <a:t>资本</a:t>
            </a:r>
            <a:r>
              <a:rPr lang="zh-CN" altLang="en-US" sz="2800" b="1" dirty="0"/>
              <a:t>商品有一种特性：由于它的</a:t>
            </a:r>
            <a:r>
              <a:rPr lang="zh-CN" altLang="en-US" sz="2800" b="1" dirty="0">
                <a:solidFill>
                  <a:srgbClr val="FF0000"/>
                </a:solidFill>
              </a:rPr>
              <a:t>使用价值的消费</a:t>
            </a:r>
            <a:r>
              <a:rPr lang="zh-CN" altLang="en-US" sz="2800" b="1" dirty="0"/>
              <a:t>，它的价值和它的使用价值不仅会保存下来，而且会</a:t>
            </a:r>
            <a:r>
              <a:rPr lang="zh-CN" altLang="en-US" sz="2800" b="1" dirty="0">
                <a:solidFill>
                  <a:srgbClr val="FF0000"/>
                </a:solidFill>
              </a:rPr>
              <a:t>增加。</a:t>
            </a:r>
            <a:r>
              <a:rPr lang="zh-CN" altLang="en-US" sz="2800" b="1" dirty="0"/>
              <a:t>”</a:t>
            </a:r>
            <a:r>
              <a:rPr lang="zh-CN" altLang="en-US" sz="2800" dirty="0"/>
              <a:t> </a:t>
            </a:r>
            <a:r>
              <a:rPr lang="zh-CN" altLang="en-US" sz="2800" dirty="0">
                <a:latin typeface="宋体" panose="02010600030101010101" pitchFamily="2" charset="-122"/>
              </a:rPr>
              <a:t>            </a:t>
            </a:r>
            <a:endParaRPr lang="en-US" altLang="zh-CN" sz="2800" dirty="0">
              <a:latin typeface="宋体" panose="02010600030101010101" pitchFamily="2" charset="-122"/>
            </a:endParaRPr>
          </a:p>
          <a:p>
            <a:pPr algn="r" eaLnBrk="1" hangingPunct="1">
              <a:lnSpc>
                <a:spcPct val="80000"/>
              </a:lnSpc>
              <a:buFont typeface="Wingdings" panose="05000000000000000000" pitchFamily="2" charset="2"/>
              <a:buNone/>
            </a:pPr>
            <a:r>
              <a:rPr lang="zh-CN" altLang="en-US" sz="2800" dirty="0">
                <a:latin typeface="宋体" panose="02010600030101010101" pitchFamily="2" charset="-122"/>
              </a:rPr>
              <a:t> </a:t>
            </a:r>
            <a:r>
              <a:rPr lang="en-US" altLang="zh-CN" sz="2400" b="1" dirty="0">
                <a:latin typeface="宋体" panose="02010600030101010101" pitchFamily="2" charset="-122"/>
              </a:rPr>
              <a:t>《</a:t>
            </a:r>
            <a:r>
              <a:rPr lang="zh-CN" altLang="en-US" sz="2400" b="1" dirty="0">
                <a:latin typeface="宋体" panose="02010600030101010101" pitchFamily="2" charset="-122"/>
              </a:rPr>
              <a:t>资</a:t>
            </a:r>
            <a:r>
              <a:rPr lang="en-US" altLang="zh-CN" sz="2400" b="1" dirty="0">
                <a:latin typeface="宋体" panose="02010600030101010101" pitchFamily="2" charset="-122"/>
              </a:rPr>
              <a:t>》V3P393</a:t>
            </a:r>
          </a:p>
          <a:p>
            <a:pPr algn="just" eaLnBrk="1" hangingPunct="1">
              <a:lnSpc>
                <a:spcPct val="80000"/>
              </a:lnSpc>
              <a:buFont typeface="Wingdings" panose="05000000000000000000" pitchFamily="2" charset="2"/>
              <a:buNone/>
            </a:pPr>
            <a:r>
              <a:rPr lang="zh-CN" altLang="en-US" sz="2400" b="1" dirty="0">
                <a:latin typeface="宋体" panose="02010600030101010101" pitchFamily="2" charset="-122"/>
              </a:rPr>
              <a:t>价值保存</a:t>
            </a:r>
            <a:r>
              <a:rPr lang="en-US" altLang="zh-CN" sz="2400" b="1" dirty="0">
                <a:latin typeface="宋体" panose="02010600030101010101" pitchFamily="2" charset="-122"/>
              </a:rPr>
              <a:t>+</a:t>
            </a:r>
            <a:r>
              <a:rPr lang="zh-CN" altLang="en-US" sz="2400" b="1" dirty="0">
                <a:latin typeface="宋体" panose="02010600030101010101" pitchFamily="2" charset="-122"/>
              </a:rPr>
              <a:t>价值</a:t>
            </a:r>
            <a:r>
              <a:rPr lang="zh-CN" altLang="en-US" sz="2400" b="1" dirty="0">
                <a:solidFill>
                  <a:srgbClr val="FF0000"/>
                </a:solidFill>
                <a:latin typeface="宋体" panose="02010600030101010101" pitchFamily="2" charset="-122"/>
              </a:rPr>
              <a:t>增殖</a:t>
            </a:r>
            <a:endParaRPr lang="en-US" altLang="zh-CN" sz="2400" b="1" dirty="0">
              <a:latin typeface="宋体" panose="02010600030101010101" pitchFamily="2" charset="-122"/>
            </a:endParaRPr>
          </a:p>
        </p:txBody>
      </p:sp>
      <p:sp>
        <p:nvSpPr>
          <p:cNvPr id="5" name="文本框 4">
            <a:extLst>
              <a:ext uri="{FF2B5EF4-FFF2-40B4-BE49-F238E27FC236}">
                <a16:creationId xmlns:a16="http://schemas.microsoft.com/office/drawing/2014/main" id="{3F93B9C2-9ECE-4CFC-B502-90DAD70C9D7B}"/>
              </a:ext>
            </a:extLst>
          </p:cNvPr>
          <p:cNvSpPr txBox="1"/>
          <p:nvPr/>
        </p:nvSpPr>
        <p:spPr>
          <a:xfrm>
            <a:off x="920468" y="1128211"/>
            <a:ext cx="8142612" cy="738664"/>
          </a:xfrm>
          <a:prstGeom prst="rect">
            <a:avLst/>
          </a:prstGeom>
          <a:noFill/>
        </p:spPr>
        <p:txBody>
          <a:bodyPr wrap="square">
            <a:spAutoFit/>
          </a:bodyPr>
          <a:lstStyle/>
          <a:p>
            <a:r>
              <a:rPr kumimoji="0" lang="en-US" altLang="zh-CN" sz="4200" b="1"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j-cs"/>
              </a:rPr>
              <a:t>2.</a:t>
            </a:r>
            <a:r>
              <a:rPr kumimoji="0" lang="zh-CN" altLang="en-US" sz="4200" b="1"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j-cs"/>
              </a:rPr>
              <a:t>从三环节看，什么是资本</a:t>
            </a:r>
            <a:r>
              <a:rPr kumimoji="0" lang="zh-CN" altLang="en-US" sz="4200" b="0" i="0" u="none" strike="noStrike" kern="1200" cap="none" spc="0" normalizeH="0" baseline="0" noProof="0" dirty="0">
                <a:ln>
                  <a:noFill/>
                </a:ln>
                <a:solidFill>
                  <a:srgbClr val="EBEBEB"/>
                </a:solidFill>
                <a:effectLst/>
                <a:uLnTx/>
                <a:uFillTx/>
                <a:latin typeface="Century Gothic" panose="020B0502020202020204"/>
                <a:ea typeface="宋体" panose="02010600030101010101" pitchFamily="2" charset="-122"/>
                <a:cs typeface="+mj-cs"/>
              </a:rPr>
              <a:t>？</a:t>
            </a: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2" descr="1b062">
            <a:extLst>
              <a:ext uri="{FF2B5EF4-FFF2-40B4-BE49-F238E27FC236}">
                <a16:creationId xmlns:a16="http://schemas.microsoft.com/office/drawing/2014/main" id="{4F05E29B-D831-45AF-8412-707208FC4014}"/>
              </a:ext>
            </a:extLst>
          </p:cNvPr>
          <p:cNvSpPr txBox="1">
            <a:spLocks noChangeArrowheads="1"/>
          </p:cNvSpPr>
          <p:nvPr/>
        </p:nvSpPr>
        <p:spPr bwMode="auto">
          <a:xfrm>
            <a:off x="126123" y="557049"/>
            <a:ext cx="10888717" cy="6406055"/>
          </a:xfrm>
          <a:prstGeom prst="rect">
            <a:avLst/>
          </a:prstGeom>
          <a:blipFill dpi="0" rotWithShape="0">
            <a:blip r:embed="rId2"/>
            <a:srcRect/>
            <a:stretch>
              <a:fillRect/>
            </a:stretch>
          </a:blipFill>
          <a:ln>
            <a:noFill/>
          </a:ln>
          <a:effectLst/>
          <a:extLst>
            <a:ext uri="{91240B29-F687-4F45-9708-019B960494DF}">
              <a14:hiddenLine xmlns:a14="http://schemas.microsoft.com/office/drawing/2010/main" w="508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20000"/>
              </a:spcBef>
              <a:buClr>
                <a:srgbClr val="A3B2C1"/>
              </a:buClr>
              <a:buSzPct val="70000"/>
              <a:buFont typeface="Monotype Sorts" charset="2"/>
              <a:buNone/>
            </a:pPr>
            <a:r>
              <a:rPr kumimoji="1" lang="en-US" altLang="zh-CN" sz="3600">
                <a:solidFill>
                  <a:srgbClr val="000000"/>
                </a:solidFill>
                <a:latin typeface="Times New Roman" panose="02020603050405020304" pitchFamily="18" charset="0"/>
              </a:rPr>
              <a:t> </a:t>
            </a:r>
          </a:p>
        </p:txBody>
      </p:sp>
      <p:sp>
        <p:nvSpPr>
          <p:cNvPr id="259075" name="AutoShape 3">
            <a:extLst>
              <a:ext uri="{FF2B5EF4-FFF2-40B4-BE49-F238E27FC236}">
                <a16:creationId xmlns:a16="http://schemas.microsoft.com/office/drawing/2014/main" id="{E5D6DC04-F54E-481B-A89D-89045E809D8B}"/>
              </a:ext>
            </a:extLst>
          </p:cNvPr>
          <p:cNvSpPr>
            <a:spLocks noChangeArrowheads="1"/>
          </p:cNvSpPr>
          <p:nvPr/>
        </p:nvSpPr>
        <p:spPr bwMode="auto">
          <a:xfrm>
            <a:off x="592684" y="4431260"/>
            <a:ext cx="838200" cy="2286000"/>
          </a:xfrm>
          <a:prstGeom prst="flowChartProcess">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1" lang="zh-CN" altLang="en-US" sz="3600" b="1" dirty="0">
                <a:solidFill>
                  <a:srgbClr val="CCFF66"/>
                </a:solidFill>
                <a:effectLst>
                  <a:outerShdw blurRad="38100" dist="38100" dir="2700000" algn="tl">
                    <a:srgbClr val="000000"/>
                  </a:outerShdw>
                </a:effectLst>
                <a:latin typeface="Times New Roman" panose="02020603050405020304" pitchFamily="18" charset="0"/>
                <a:ea typeface="隶书" pitchFamily="49" charset="-122"/>
              </a:rPr>
              <a:t>工</a:t>
            </a:r>
          </a:p>
          <a:p>
            <a:pPr algn="ctr" eaLnBrk="1" hangingPunct="1">
              <a:defRPr/>
            </a:pPr>
            <a:r>
              <a:rPr kumimoji="1" lang="zh-CN" altLang="en-US" sz="3600" b="1" dirty="0">
                <a:solidFill>
                  <a:srgbClr val="CCFF66"/>
                </a:solidFill>
                <a:effectLst>
                  <a:outerShdw blurRad="38100" dist="38100" dir="2700000" algn="tl">
                    <a:srgbClr val="000000"/>
                  </a:outerShdw>
                </a:effectLst>
                <a:latin typeface="Times New Roman" panose="02020603050405020304" pitchFamily="18" charset="0"/>
                <a:ea typeface="隶书" pitchFamily="49" charset="-122"/>
              </a:rPr>
              <a:t>人</a:t>
            </a:r>
          </a:p>
          <a:p>
            <a:pPr algn="ctr" eaLnBrk="1" hangingPunct="1">
              <a:defRPr/>
            </a:pPr>
            <a:r>
              <a:rPr kumimoji="1" lang="zh-CN" altLang="en-US" sz="3600" b="1" dirty="0">
                <a:solidFill>
                  <a:srgbClr val="CCFF66"/>
                </a:solidFill>
                <a:effectLst>
                  <a:outerShdw blurRad="38100" dist="38100" dir="2700000" algn="tl">
                    <a:srgbClr val="000000"/>
                  </a:outerShdw>
                </a:effectLst>
                <a:latin typeface="Times New Roman" panose="02020603050405020304" pitchFamily="18" charset="0"/>
                <a:ea typeface="隶书" pitchFamily="49" charset="-122"/>
              </a:rPr>
              <a:t>劳</a:t>
            </a:r>
          </a:p>
          <a:p>
            <a:pPr algn="ctr" eaLnBrk="1" hangingPunct="1">
              <a:defRPr/>
            </a:pPr>
            <a:r>
              <a:rPr kumimoji="1" lang="zh-CN" altLang="en-US" sz="3600" b="1" dirty="0">
                <a:solidFill>
                  <a:srgbClr val="CCFF66"/>
                </a:solidFill>
                <a:effectLst>
                  <a:outerShdw blurRad="38100" dist="38100" dir="2700000" algn="tl">
                    <a:srgbClr val="000000"/>
                  </a:outerShdw>
                </a:effectLst>
                <a:latin typeface="Times New Roman" panose="02020603050405020304" pitchFamily="18" charset="0"/>
                <a:ea typeface="隶书" pitchFamily="49" charset="-122"/>
              </a:rPr>
              <a:t>动</a:t>
            </a:r>
            <a:endParaRPr kumimoji="1" lang="zh-CN" altLang="en-US" sz="2400" b="1" dirty="0">
              <a:solidFill>
                <a:srgbClr val="CCFF66"/>
              </a:solidFill>
              <a:effectLst>
                <a:outerShdw blurRad="38100" dist="38100" dir="2700000" algn="tl">
                  <a:srgbClr val="000000"/>
                </a:outerShdw>
              </a:effectLst>
              <a:latin typeface="Times New Roman" panose="02020603050405020304" pitchFamily="18" charset="0"/>
            </a:endParaRPr>
          </a:p>
        </p:txBody>
      </p:sp>
      <p:sp>
        <p:nvSpPr>
          <p:cNvPr id="259076" name="AutoShape 4">
            <a:extLst>
              <a:ext uri="{FF2B5EF4-FFF2-40B4-BE49-F238E27FC236}">
                <a16:creationId xmlns:a16="http://schemas.microsoft.com/office/drawing/2014/main" id="{D93780C3-95DF-4A5F-B0F9-F44D9672FE29}"/>
              </a:ext>
            </a:extLst>
          </p:cNvPr>
          <p:cNvSpPr>
            <a:spLocks/>
          </p:cNvSpPr>
          <p:nvPr/>
        </p:nvSpPr>
        <p:spPr bwMode="auto">
          <a:xfrm>
            <a:off x="1952625" y="1614488"/>
            <a:ext cx="76200" cy="914400"/>
          </a:xfrm>
          <a:prstGeom prst="leftBrace">
            <a:avLst>
              <a:gd name="adj1" fmla="val 100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59077" name="AutoShape 5">
            <a:extLst>
              <a:ext uri="{FF2B5EF4-FFF2-40B4-BE49-F238E27FC236}">
                <a16:creationId xmlns:a16="http://schemas.microsoft.com/office/drawing/2014/main" id="{235D39DA-F89C-413A-B73A-25212EC373BA}"/>
              </a:ext>
            </a:extLst>
          </p:cNvPr>
          <p:cNvSpPr>
            <a:spLocks/>
          </p:cNvSpPr>
          <p:nvPr/>
        </p:nvSpPr>
        <p:spPr bwMode="auto">
          <a:xfrm>
            <a:off x="8277225" y="1766888"/>
            <a:ext cx="304800" cy="1524000"/>
          </a:xfrm>
          <a:prstGeom prst="rightBrace">
            <a:avLst>
              <a:gd name="adj1" fmla="val 4166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59078" name="AutoShape 6">
            <a:extLst>
              <a:ext uri="{FF2B5EF4-FFF2-40B4-BE49-F238E27FC236}">
                <a16:creationId xmlns:a16="http://schemas.microsoft.com/office/drawing/2014/main" id="{09643301-20D6-4463-BEBE-D295E5FBF4C6}"/>
              </a:ext>
            </a:extLst>
          </p:cNvPr>
          <p:cNvSpPr>
            <a:spLocks/>
          </p:cNvSpPr>
          <p:nvPr/>
        </p:nvSpPr>
        <p:spPr bwMode="auto">
          <a:xfrm>
            <a:off x="10940119" y="4972543"/>
            <a:ext cx="304800" cy="1143000"/>
          </a:xfrm>
          <a:prstGeom prst="rightBrace">
            <a:avLst>
              <a:gd name="adj1" fmla="val 312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59079" name="AutoShape 7">
            <a:extLst>
              <a:ext uri="{FF2B5EF4-FFF2-40B4-BE49-F238E27FC236}">
                <a16:creationId xmlns:a16="http://schemas.microsoft.com/office/drawing/2014/main" id="{7E9B1060-7172-4686-ADEB-E7B0449E02FC}"/>
              </a:ext>
            </a:extLst>
          </p:cNvPr>
          <p:cNvSpPr>
            <a:spLocks noChangeArrowheads="1"/>
          </p:cNvSpPr>
          <p:nvPr/>
        </p:nvSpPr>
        <p:spPr bwMode="auto">
          <a:xfrm>
            <a:off x="1118202" y="3009736"/>
            <a:ext cx="762000" cy="1295400"/>
          </a:xfrm>
          <a:prstGeom prst="curvedRightArrow">
            <a:avLst>
              <a:gd name="adj1" fmla="val 30104"/>
              <a:gd name="adj2" fmla="val 82049"/>
              <a:gd name="adj3"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59080" name="Text Box 8">
            <a:extLst>
              <a:ext uri="{FF2B5EF4-FFF2-40B4-BE49-F238E27FC236}">
                <a16:creationId xmlns:a16="http://schemas.microsoft.com/office/drawing/2014/main" id="{478163EE-560A-444F-96B3-D01BF622DD02}"/>
              </a:ext>
            </a:extLst>
          </p:cNvPr>
          <p:cNvSpPr txBox="1">
            <a:spLocks noChangeArrowheads="1"/>
          </p:cNvSpPr>
          <p:nvPr/>
        </p:nvSpPr>
        <p:spPr bwMode="auto">
          <a:xfrm>
            <a:off x="2957513" y="3748088"/>
            <a:ext cx="3657600" cy="641350"/>
          </a:xfrm>
          <a:prstGeom prst="rect">
            <a:avLst/>
          </a:prstGeom>
          <a:noFill/>
          <a:ln>
            <a:noFill/>
          </a:ln>
          <a:effectLst/>
        </p:spPr>
        <p:txBody>
          <a:bodyPr>
            <a:spAutoFit/>
          </a:bodyPr>
          <a:lstStyle/>
          <a:p>
            <a:pPr eaLnBrk="1" hangingPunct="1">
              <a:spcBef>
                <a:spcPct val="50000"/>
              </a:spcBef>
              <a:defRPr/>
            </a:pPr>
            <a:r>
              <a:rPr lang="zh-CN" altLang="en-US" sz="3600" b="1">
                <a:solidFill>
                  <a:srgbClr val="000099"/>
                </a:solidFill>
                <a:effectLst>
                  <a:outerShdw blurRad="38100" dist="38100" dir="2700000" algn="tl">
                    <a:srgbClr val="C0C0C0"/>
                  </a:outerShdw>
                </a:effectLst>
                <a:latin typeface="Times New Roman" panose="02020603050405020304" pitchFamily="18" charset="0"/>
                <a:ea typeface="隶书" pitchFamily="49" charset="-122"/>
              </a:rPr>
              <a:t>进入生产过程</a:t>
            </a:r>
            <a:endParaRPr lang="zh-CN" altLang="en-US" sz="3200" b="1">
              <a:solidFill>
                <a:srgbClr val="000099"/>
              </a:solidFill>
              <a:effectLst>
                <a:outerShdw blurRad="38100" dist="38100" dir="2700000" algn="tl">
                  <a:srgbClr val="C0C0C0"/>
                </a:outerShdw>
              </a:effectLst>
              <a:latin typeface="Times New Roman" panose="02020603050405020304" pitchFamily="18" charset="0"/>
              <a:ea typeface="隶书" pitchFamily="49" charset="-122"/>
            </a:endParaRPr>
          </a:p>
        </p:txBody>
      </p:sp>
      <p:sp>
        <p:nvSpPr>
          <p:cNvPr id="259081" name="Text Box 9">
            <a:extLst>
              <a:ext uri="{FF2B5EF4-FFF2-40B4-BE49-F238E27FC236}">
                <a16:creationId xmlns:a16="http://schemas.microsoft.com/office/drawing/2014/main" id="{7F0650C7-3B10-4391-9F24-755917AAFE8B}"/>
              </a:ext>
            </a:extLst>
          </p:cNvPr>
          <p:cNvSpPr txBox="1">
            <a:spLocks noChangeArrowheads="1"/>
          </p:cNvSpPr>
          <p:nvPr/>
        </p:nvSpPr>
        <p:spPr bwMode="auto">
          <a:xfrm>
            <a:off x="4238625" y="1462089"/>
            <a:ext cx="4114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sz="3200" b="1" dirty="0">
                <a:solidFill>
                  <a:srgbClr val="990033"/>
                </a:solidFill>
                <a:latin typeface="Times New Roman" panose="02020603050405020304" pitchFamily="18" charset="0"/>
              </a:rPr>
              <a:t>40</a:t>
            </a:r>
            <a:r>
              <a:rPr lang="zh-CN" altLang="en-US" sz="3200" b="1" dirty="0">
                <a:solidFill>
                  <a:srgbClr val="000000"/>
                </a:solidFill>
                <a:latin typeface="Times New Roman" panose="02020603050405020304" pitchFamily="18" charset="0"/>
              </a:rPr>
              <a:t>元　            </a:t>
            </a:r>
            <a:r>
              <a:rPr lang="en-US" altLang="zh-CN" sz="3200" b="1" dirty="0">
                <a:solidFill>
                  <a:srgbClr val="D60093"/>
                </a:solidFill>
                <a:latin typeface="Times New Roman" panose="02020603050405020304" pitchFamily="18" charset="0"/>
              </a:rPr>
              <a:t>8</a:t>
            </a:r>
            <a:r>
              <a:rPr lang="zh-CN" altLang="en-US" sz="3200" b="1" dirty="0">
                <a:solidFill>
                  <a:srgbClr val="000000"/>
                </a:solidFill>
                <a:latin typeface="Times New Roman" panose="02020603050405020304" pitchFamily="18" charset="0"/>
              </a:rPr>
              <a:t>小时</a:t>
            </a:r>
          </a:p>
        </p:txBody>
      </p:sp>
      <p:sp>
        <p:nvSpPr>
          <p:cNvPr id="259082" name="Text Box 10">
            <a:extLst>
              <a:ext uri="{FF2B5EF4-FFF2-40B4-BE49-F238E27FC236}">
                <a16:creationId xmlns:a16="http://schemas.microsoft.com/office/drawing/2014/main" id="{73354289-6D09-4E39-84A7-8CF9E3FF36FB}"/>
              </a:ext>
            </a:extLst>
          </p:cNvPr>
          <p:cNvSpPr txBox="1">
            <a:spLocks noChangeArrowheads="1"/>
          </p:cNvSpPr>
          <p:nvPr/>
        </p:nvSpPr>
        <p:spPr bwMode="auto">
          <a:xfrm>
            <a:off x="2028826" y="1995489"/>
            <a:ext cx="21113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3200" b="1">
                <a:solidFill>
                  <a:srgbClr val="000000"/>
                </a:solidFill>
                <a:latin typeface="Times New Roman" panose="02020603050405020304" pitchFamily="18" charset="0"/>
              </a:rPr>
              <a:t>生产资料</a:t>
            </a:r>
          </a:p>
        </p:txBody>
      </p:sp>
      <p:sp>
        <p:nvSpPr>
          <p:cNvPr id="259083" name="Text Box 11">
            <a:extLst>
              <a:ext uri="{FF2B5EF4-FFF2-40B4-BE49-F238E27FC236}">
                <a16:creationId xmlns:a16="http://schemas.microsoft.com/office/drawing/2014/main" id="{EF6AFCC7-D95D-4598-9A9E-19B8F3F93AC5}"/>
              </a:ext>
            </a:extLst>
          </p:cNvPr>
          <p:cNvSpPr txBox="1">
            <a:spLocks noChangeArrowheads="1"/>
          </p:cNvSpPr>
          <p:nvPr/>
        </p:nvSpPr>
        <p:spPr bwMode="auto">
          <a:xfrm>
            <a:off x="8763000" y="2209800"/>
            <a:ext cx="152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sz="3200" b="1" dirty="0">
                <a:solidFill>
                  <a:srgbClr val="D60093"/>
                </a:solidFill>
                <a:latin typeface="Times New Roman" panose="02020603050405020304" pitchFamily="18" charset="0"/>
              </a:rPr>
              <a:t>160</a:t>
            </a:r>
            <a:r>
              <a:rPr lang="zh-CN" altLang="en-US" sz="3200" b="1" dirty="0">
                <a:solidFill>
                  <a:srgbClr val="000000"/>
                </a:solidFill>
                <a:latin typeface="Times New Roman" panose="02020603050405020304" pitchFamily="18" charset="0"/>
              </a:rPr>
              <a:t>元</a:t>
            </a:r>
          </a:p>
        </p:txBody>
      </p:sp>
      <p:sp>
        <p:nvSpPr>
          <p:cNvPr id="259084" name="Text Box 12">
            <a:extLst>
              <a:ext uri="{FF2B5EF4-FFF2-40B4-BE49-F238E27FC236}">
                <a16:creationId xmlns:a16="http://schemas.microsoft.com/office/drawing/2014/main" id="{6A4BEEBB-58BD-4643-8823-4E51B6EAA9B3}"/>
              </a:ext>
            </a:extLst>
          </p:cNvPr>
          <p:cNvSpPr txBox="1">
            <a:spLocks noChangeArrowheads="1"/>
          </p:cNvSpPr>
          <p:nvPr/>
        </p:nvSpPr>
        <p:spPr bwMode="auto">
          <a:xfrm>
            <a:off x="2286218" y="4476422"/>
            <a:ext cx="2209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3200" b="1" dirty="0">
                <a:solidFill>
                  <a:srgbClr val="000000"/>
                </a:solidFill>
                <a:latin typeface="Times New Roman" panose="02020603050405020304" pitchFamily="18" charset="0"/>
              </a:rPr>
              <a:t>具体劳动</a:t>
            </a:r>
            <a:r>
              <a:rPr lang="en-US" altLang="zh-CN" sz="3200" b="1" dirty="0">
                <a:solidFill>
                  <a:srgbClr val="000000"/>
                </a:solidFill>
                <a:latin typeface="Times New Roman" panose="02020603050405020304" pitchFamily="18" charset="0"/>
              </a:rPr>
              <a:t>:</a:t>
            </a:r>
          </a:p>
          <a:p>
            <a:pPr eaLnBrk="1" hangingPunct="1">
              <a:spcBef>
                <a:spcPct val="50000"/>
              </a:spcBef>
            </a:pPr>
            <a:r>
              <a:rPr lang="zh-CN" altLang="en-US" sz="3200" b="1" dirty="0">
                <a:solidFill>
                  <a:srgbClr val="000000"/>
                </a:solidFill>
                <a:latin typeface="宋体" panose="02010600030101010101" pitchFamily="2" charset="-122"/>
              </a:rPr>
              <a:t>抽象劳动</a:t>
            </a:r>
            <a:r>
              <a:rPr lang="en-US" altLang="zh-CN" sz="3200" b="1" dirty="0">
                <a:solidFill>
                  <a:srgbClr val="000000"/>
                </a:solidFill>
                <a:latin typeface="宋体" panose="02010600030101010101" pitchFamily="2" charset="-122"/>
              </a:rPr>
              <a:t>:</a:t>
            </a:r>
            <a:endParaRPr lang="en-US" altLang="zh-CN" sz="2400" b="1" dirty="0">
              <a:solidFill>
                <a:srgbClr val="000000"/>
              </a:solidFill>
              <a:latin typeface="宋体" panose="02010600030101010101" pitchFamily="2" charset="-122"/>
            </a:endParaRPr>
          </a:p>
        </p:txBody>
      </p:sp>
      <p:sp>
        <p:nvSpPr>
          <p:cNvPr id="259085" name="Text Box 13">
            <a:extLst>
              <a:ext uri="{FF2B5EF4-FFF2-40B4-BE49-F238E27FC236}">
                <a16:creationId xmlns:a16="http://schemas.microsoft.com/office/drawing/2014/main" id="{DE068285-233D-4C21-8712-30685FAF82FE}"/>
              </a:ext>
            </a:extLst>
          </p:cNvPr>
          <p:cNvSpPr txBox="1">
            <a:spLocks noChangeArrowheads="1"/>
          </p:cNvSpPr>
          <p:nvPr/>
        </p:nvSpPr>
        <p:spPr bwMode="auto">
          <a:xfrm>
            <a:off x="3142593" y="4586288"/>
            <a:ext cx="68947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lvl="2">
              <a:lnSpc>
                <a:spcPct val="80000"/>
              </a:lnSpc>
            </a:pPr>
            <a:r>
              <a:rPr lang="en-US" altLang="zh-CN" sz="2800" b="1" dirty="0">
                <a:solidFill>
                  <a:srgbClr val="FF0000"/>
                </a:solidFill>
                <a:latin typeface="楷体_GB2312" pitchFamily="49" charset="-122"/>
                <a:ea typeface="楷体_GB2312" pitchFamily="49" charset="-122"/>
              </a:rPr>
              <a:t>8</a:t>
            </a:r>
            <a:r>
              <a:rPr lang="zh-CN" altLang="en-US" sz="2800" b="1" dirty="0">
                <a:solidFill>
                  <a:srgbClr val="FF0000"/>
                </a:solidFill>
                <a:latin typeface="楷体_GB2312" pitchFamily="49" charset="-122"/>
                <a:ea typeface="楷体_GB2312" pitchFamily="49" charset="-122"/>
              </a:rPr>
              <a:t>小时</a:t>
            </a:r>
            <a:r>
              <a:rPr lang="zh-CN" altLang="en-US" sz="2800" b="1" dirty="0">
                <a:solidFill>
                  <a:srgbClr val="00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转移</a:t>
            </a:r>
            <a:r>
              <a:rPr lang="zh-CN" altLang="en-US" sz="2800" b="1" dirty="0">
                <a:solidFill>
                  <a:srgbClr val="000000"/>
                </a:solidFill>
                <a:latin typeface="楷体_GB2312" pitchFamily="49" charset="-122"/>
                <a:ea typeface="楷体_GB2312" pitchFamily="49" charset="-122"/>
              </a:rPr>
              <a:t>生产资料价值</a:t>
            </a:r>
            <a:r>
              <a:rPr lang="en-US" altLang="zh-CN" sz="3200" b="1" dirty="0">
                <a:solidFill>
                  <a:srgbClr val="D60093"/>
                </a:solidFill>
                <a:latin typeface="楷体_GB2312" pitchFamily="49" charset="-122"/>
                <a:ea typeface="楷体_GB2312" pitchFamily="49" charset="-122"/>
              </a:rPr>
              <a:t>120</a:t>
            </a:r>
            <a:r>
              <a:rPr lang="zh-CN" altLang="en-US" sz="2800" b="1" dirty="0">
                <a:solidFill>
                  <a:srgbClr val="000000"/>
                </a:solidFill>
                <a:latin typeface="楷体_GB2312" pitchFamily="49" charset="-122"/>
                <a:ea typeface="楷体_GB2312" pitchFamily="49" charset="-122"/>
              </a:rPr>
              <a:t>元创造了新的使用价值</a:t>
            </a:r>
          </a:p>
        </p:txBody>
      </p:sp>
      <p:sp>
        <p:nvSpPr>
          <p:cNvPr id="259086" name="Text Box 14">
            <a:extLst>
              <a:ext uri="{FF2B5EF4-FFF2-40B4-BE49-F238E27FC236}">
                <a16:creationId xmlns:a16="http://schemas.microsoft.com/office/drawing/2014/main" id="{F7047E0D-5594-4610-9665-B6929D3D5190}"/>
              </a:ext>
            </a:extLst>
          </p:cNvPr>
          <p:cNvSpPr txBox="1">
            <a:spLocks noChangeArrowheads="1"/>
          </p:cNvSpPr>
          <p:nvPr/>
        </p:nvSpPr>
        <p:spPr bwMode="auto">
          <a:xfrm>
            <a:off x="4109545" y="5424489"/>
            <a:ext cx="6705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sz="3200" b="1" dirty="0">
                <a:solidFill>
                  <a:srgbClr val="D60093"/>
                </a:solidFill>
                <a:latin typeface="楷体_GB2312" pitchFamily="49" charset="-122"/>
                <a:ea typeface="楷体_GB2312" pitchFamily="49" charset="-122"/>
              </a:rPr>
              <a:t>8</a:t>
            </a:r>
            <a:r>
              <a:rPr lang="zh-CN" altLang="en-US" sz="2800" b="1" dirty="0">
                <a:solidFill>
                  <a:srgbClr val="000000"/>
                </a:solidFill>
                <a:latin typeface="楷体_GB2312" pitchFamily="49" charset="-122"/>
                <a:ea typeface="楷体_GB2312" pitchFamily="49" charset="-122"/>
              </a:rPr>
              <a:t>小时，保存价值</a:t>
            </a:r>
            <a:r>
              <a:rPr lang="en-US" altLang="zh-CN" sz="2800" b="1" dirty="0">
                <a:solidFill>
                  <a:srgbClr val="000000"/>
                </a:solidFill>
                <a:latin typeface="楷体_GB2312" pitchFamily="49" charset="-122"/>
                <a:ea typeface="楷体_GB2312" pitchFamily="49" charset="-122"/>
              </a:rPr>
              <a:t>120</a:t>
            </a:r>
            <a:r>
              <a:rPr lang="zh-CN" altLang="en-US" sz="2800" b="1" dirty="0">
                <a:solidFill>
                  <a:srgbClr val="000000"/>
                </a:solidFill>
                <a:latin typeface="楷体_GB2312" pitchFamily="49" charset="-122"/>
                <a:ea typeface="楷体_GB2312" pitchFamily="49" charset="-122"/>
              </a:rPr>
              <a:t>元创造新价值</a:t>
            </a:r>
            <a:r>
              <a:rPr lang="en-US" altLang="zh-CN" sz="3200" b="1" dirty="0">
                <a:solidFill>
                  <a:srgbClr val="D60093"/>
                </a:solidFill>
                <a:latin typeface="楷体_GB2312" pitchFamily="49" charset="-122"/>
                <a:ea typeface="楷体_GB2312" pitchFamily="49" charset="-122"/>
              </a:rPr>
              <a:t>80</a:t>
            </a:r>
            <a:r>
              <a:rPr lang="zh-CN" altLang="en-US" sz="2800" b="1" dirty="0">
                <a:solidFill>
                  <a:srgbClr val="000000"/>
                </a:solidFill>
                <a:latin typeface="楷体_GB2312" pitchFamily="49" charset="-122"/>
                <a:ea typeface="楷体_GB2312" pitchFamily="49" charset="-122"/>
              </a:rPr>
              <a:t>元</a:t>
            </a:r>
          </a:p>
        </p:txBody>
      </p:sp>
      <p:sp>
        <p:nvSpPr>
          <p:cNvPr id="259087" name="Text Box 15">
            <a:extLst>
              <a:ext uri="{FF2B5EF4-FFF2-40B4-BE49-F238E27FC236}">
                <a16:creationId xmlns:a16="http://schemas.microsoft.com/office/drawing/2014/main" id="{4AB4DD15-A728-4927-AD49-F8E0FEADB98C}"/>
              </a:ext>
            </a:extLst>
          </p:cNvPr>
          <p:cNvSpPr txBox="1">
            <a:spLocks noChangeArrowheads="1"/>
          </p:cNvSpPr>
          <p:nvPr/>
        </p:nvSpPr>
        <p:spPr bwMode="auto">
          <a:xfrm>
            <a:off x="1952625" y="1462089"/>
            <a:ext cx="259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3200" b="1">
                <a:solidFill>
                  <a:srgbClr val="000000"/>
                </a:solidFill>
                <a:latin typeface="Times New Roman" panose="02020603050405020304" pitchFamily="18" charset="0"/>
              </a:rPr>
              <a:t>劳动力价值</a:t>
            </a:r>
          </a:p>
        </p:txBody>
      </p:sp>
      <p:sp>
        <p:nvSpPr>
          <p:cNvPr id="259088" name="Text Box 16">
            <a:extLst>
              <a:ext uri="{FF2B5EF4-FFF2-40B4-BE49-F238E27FC236}">
                <a16:creationId xmlns:a16="http://schemas.microsoft.com/office/drawing/2014/main" id="{80346991-B1CB-4A16-9CA0-E61A988DF554}"/>
              </a:ext>
            </a:extLst>
          </p:cNvPr>
          <p:cNvSpPr txBox="1">
            <a:spLocks noChangeArrowheads="1"/>
          </p:cNvSpPr>
          <p:nvPr/>
        </p:nvSpPr>
        <p:spPr bwMode="auto">
          <a:xfrm>
            <a:off x="6981825" y="2300289"/>
            <a:ext cx="1295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sz="3200" b="1" dirty="0">
                <a:solidFill>
                  <a:srgbClr val="D60093"/>
                </a:solidFill>
                <a:latin typeface="Times New Roman" panose="02020603050405020304" pitchFamily="18" charset="0"/>
              </a:rPr>
              <a:t>120</a:t>
            </a:r>
            <a:r>
              <a:rPr lang="zh-CN" altLang="en-US" sz="3200" b="1" dirty="0">
                <a:solidFill>
                  <a:srgbClr val="000000"/>
                </a:solidFill>
                <a:latin typeface="Times New Roman" panose="02020603050405020304" pitchFamily="18" charset="0"/>
              </a:rPr>
              <a:t>元</a:t>
            </a:r>
          </a:p>
        </p:txBody>
      </p:sp>
      <p:sp>
        <p:nvSpPr>
          <p:cNvPr id="259089" name="Text Box 17">
            <a:extLst>
              <a:ext uri="{FF2B5EF4-FFF2-40B4-BE49-F238E27FC236}">
                <a16:creationId xmlns:a16="http://schemas.microsoft.com/office/drawing/2014/main" id="{0F7B7D86-26F5-4E60-9A9A-5053EA1170F9}"/>
              </a:ext>
            </a:extLst>
          </p:cNvPr>
          <p:cNvSpPr txBox="1">
            <a:spLocks noChangeArrowheads="1"/>
          </p:cNvSpPr>
          <p:nvPr/>
        </p:nvSpPr>
        <p:spPr bwMode="auto">
          <a:xfrm>
            <a:off x="4086225" y="1995489"/>
            <a:ext cx="31623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3200" b="1" dirty="0">
                <a:solidFill>
                  <a:srgbClr val="000000"/>
                </a:solidFill>
                <a:latin typeface="Times New Roman" panose="02020603050405020304" pitchFamily="18" charset="0"/>
              </a:rPr>
              <a:t>布</a:t>
            </a:r>
            <a:r>
              <a:rPr lang="en-US" altLang="zh-CN" sz="3200" b="1" dirty="0">
                <a:solidFill>
                  <a:srgbClr val="D60093"/>
                </a:solidFill>
                <a:latin typeface="Times New Roman" panose="02020603050405020304" pitchFamily="18" charset="0"/>
              </a:rPr>
              <a:t>4</a:t>
            </a:r>
            <a:r>
              <a:rPr lang="zh-CN" altLang="en-US" sz="3200" b="1" dirty="0">
                <a:solidFill>
                  <a:srgbClr val="000000"/>
                </a:solidFill>
                <a:latin typeface="Times New Roman" panose="02020603050405020304" pitchFamily="18" charset="0"/>
              </a:rPr>
              <a:t>米      </a:t>
            </a:r>
            <a:r>
              <a:rPr lang="en-US" altLang="zh-CN" sz="3200" b="1" dirty="0">
                <a:solidFill>
                  <a:srgbClr val="D60093"/>
                </a:solidFill>
                <a:latin typeface="Times New Roman" panose="02020603050405020304" pitchFamily="18" charset="0"/>
              </a:rPr>
              <a:t>100</a:t>
            </a:r>
            <a:r>
              <a:rPr lang="zh-CN" altLang="en-US" sz="3200" b="1" dirty="0">
                <a:solidFill>
                  <a:srgbClr val="000000"/>
                </a:solidFill>
                <a:latin typeface="Times New Roman" panose="02020603050405020304" pitchFamily="18" charset="0"/>
              </a:rPr>
              <a:t>元</a:t>
            </a:r>
          </a:p>
        </p:txBody>
      </p:sp>
      <p:sp>
        <p:nvSpPr>
          <p:cNvPr id="259090" name="Text Box 18">
            <a:extLst>
              <a:ext uri="{FF2B5EF4-FFF2-40B4-BE49-F238E27FC236}">
                <a16:creationId xmlns:a16="http://schemas.microsoft.com/office/drawing/2014/main" id="{02707AB9-53D3-45FF-A477-881D5501E69A}"/>
              </a:ext>
            </a:extLst>
          </p:cNvPr>
          <p:cNvSpPr txBox="1">
            <a:spLocks noChangeArrowheads="1"/>
          </p:cNvSpPr>
          <p:nvPr/>
        </p:nvSpPr>
        <p:spPr bwMode="auto">
          <a:xfrm>
            <a:off x="4079875" y="2708275"/>
            <a:ext cx="320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sz="3200" b="1">
                <a:solidFill>
                  <a:srgbClr val="000000"/>
                </a:solidFill>
                <a:latin typeface="Times New Roman" panose="02020603050405020304" pitchFamily="18" charset="0"/>
              </a:rPr>
              <a:t>辅料</a:t>
            </a:r>
            <a:r>
              <a:rPr lang="en-US" altLang="zh-CN" sz="3200" b="1">
                <a:solidFill>
                  <a:srgbClr val="D60093"/>
                </a:solidFill>
                <a:latin typeface="Times New Roman" panose="02020603050405020304" pitchFamily="18" charset="0"/>
              </a:rPr>
              <a:t>2</a:t>
            </a:r>
            <a:r>
              <a:rPr lang="zh-CN" altLang="en-US" sz="3200" b="1">
                <a:solidFill>
                  <a:srgbClr val="000000"/>
                </a:solidFill>
                <a:latin typeface="Times New Roman" panose="02020603050405020304" pitchFamily="18" charset="0"/>
              </a:rPr>
              <a:t>套</a:t>
            </a:r>
            <a:r>
              <a:rPr lang="zh-CN" altLang="en-US" sz="3200" b="1">
                <a:solidFill>
                  <a:srgbClr val="008000"/>
                </a:solidFill>
                <a:latin typeface="Times New Roman" panose="02020603050405020304" pitchFamily="18" charset="0"/>
              </a:rPr>
              <a:t>    </a:t>
            </a:r>
            <a:r>
              <a:rPr lang="en-US" altLang="zh-CN" sz="3200" b="1">
                <a:solidFill>
                  <a:srgbClr val="D60093"/>
                </a:solidFill>
                <a:latin typeface="Times New Roman" panose="02020603050405020304" pitchFamily="18" charset="0"/>
              </a:rPr>
              <a:t>20</a:t>
            </a:r>
            <a:r>
              <a:rPr lang="zh-CN" altLang="en-US" sz="3200" b="1">
                <a:solidFill>
                  <a:srgbClr val="000000"/>
                </a:solidFill>
                <a:latin typeface="Times New Roman" panose="02020603050405020304" pitchFamily="18" charset="0"/>
              </a:rPr>
              <a:t>元</a:t>
            </a:r>
          </a:p>
        </p:txBody>
      </p:sp>
      <p:sp>
        <p:nvSpPr>
          <p:cNvPr id="259091" name="AutoShape 19">
            <a:extLst>
              <a:ext uri="{FF2B5EF4-FFF2-40B4-BE49-F238E27FC236}">
                <a16:creationId xmlns:a16="http://schemas.microsoft.com/office/drawing/2014/main" id="{44E642CF-5396-4761-A725-664C0CE4DA8C}"/>
              </a:ext>
            </a:extLst>
          </p:cNvPr>
          <p:cNvSpPr>
            <a:spLocks/>
          </p:cNvSpPr>
          <p:nvPr/>
        </p:nvSpPr>
        <p:spPr bwMode="auto">
          <a:xfrm>
            <a:off x="4010025" y="2376488"/>
            <a:ext cx="152400" cy="533400"/>
          </a:xfrm>
          <a:prstGeom prst="leftBrace">
            <a:avLst>
              <a:gd name="adj1" fmla="val 2916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59092" name="AutoShape 20">
            <a:extLst>
              <a:ext uri="{FF2B5EF4-FFF2-40B4-BE49-F238E27FC236}">
                <a16:creationId xmlns:a16="http://schemas.microsoft.com/office/drawing/2014/main" id="{25D80DC3-882D-46D3-89D5-7C78A43740AE}"/>
              </a:ext>
            </a:extLst>
          </p:cNvPr>
          <p:cNvSpPr>
            <a:spLocks/>
          </p:cNvSpPr>
          <p:nvPr/>
        </p:nvSpPr>
        <p:spPr bwMode="auto">
          <a:xfrm>
            <a:off x="6753225" y="2376488"/>
            <a:ext cx="228600" cy="609600"/>
          </a:xfrm>
          <a:prstGeom prst="rightBrace">
            <a:avLst>
              <a:gd name="adj1" fmla="val 22222"/>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259093" name="Group 21">
            <a:extLst>
              <a:ext uri="{FF2B5EF4-FFF2-40B4-BE49-F238E27FC236}">
                <a16:creationId xmlns:a16="http://schemas.microsoft.com/office/drawing/2014/main" id="{8D7F8A71-7967-4942-81D0-A69D8E6CA027}"/>
              </a:ext>
            </a:extLst>
          </p:cNvPr>
          <p:cNvGrpSpPr>
            <a:grpSpLocks/>
          </p:cNvGrpSpPr>
          <p:nvPr/>
        </p:nvGrpSpPr>
        <p:grpSpPr bwMode="auto">
          <a:xfrm>
            <a:off x="1620073" y="3940012"/>
            <a:ext cx="457200" cy="2560636"/>
            <a:chOff x="1381" y="2078"/>
            <a:chExt cx="442" cy="1613"/>
          </a:xfrm>
        </p:grpSpPr>
        <p:sp>
          <p:nvSpPr>
            <p:cNvPr id="349222" name="AutoShape 22">
              <a:extLst>
                <a:ext uri="{FF2B5EF4-FFF2-40B4-BE49-F238E27FC236}">
                  <a16:creationId xmlns:a16="http://schemas.microsoft.com/office/drawing/2014/main" id="{B0C39A3A-F260-448E-B4B2-A2F81D068BEF}"/>
                </a:ext>
              </a:extLst>
            </p:cNvPr>
            <p:cNvSpPr>
              <a:spLocks noChangeArrowheads="1"/>
            </p:cNvSpPr>
            <p:nvPr/>
          </p:nvSpPr>
          <p:spPr bwMode="auto">
            <a:xfrm rot="20147970">
              <a:off x="1381" y="2078"/>
              <a:ext cx="435" cy="1263"/>
            </a:xfrm>
            <a:prstGeom prst="rightArrow">
              <a:avLst>
                <a:gd name="adj1" fmla="val 18250"/>
                <a:gd name="adj2" fmla="val 87342"/>
              </a:avLst>
            </a:prstGeom>
            <a:solidFill>
              <a:schemeClr val="accent1"/>
            </a:solidFill>
            <a:ln w="508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49223" name="AutoShape 23">
              <a:extLst>
                <a:ext uri="{FF2B5EF4-FFF2-40B4-BE49-F238E27FC236}">
                  <a16:creationId xmlns:a16="http://schemas.microsoft.com/office/drawing/2014/main" id="{62F407B8-7E16-4857-8E1C-76E6947D6B8A}"/>
                </a:ext>
              </a:extLst>
            </p:cNvPr>
            <p:cNvSpPr>
              <a:spLocks noChangeArrowheads="1"/>
            </p:cNvSpPr>
            <p:nvPr/>
          </p:nvSpPr>
          <p:spPr bwMode="auto">
            <a:xfrm rot="1939460">
              <a:off x="1407" y="2428"/>
              <a:ext cx="416" cy="1263"/>
            </a:xfrm>
            <a:prstGeom prst="rightArrow">
              <a:avLst>
                <a:gd name="adj1" fmla="val 18250"/>
                <a:gd name="adj2" fmla="val 55685"/>
              </a:avLst>
            </a:prstGeom>
            <a:solidFill>
              <a:schemeClr val="accent1"/>
            </a:solidFill>
            <a:ln w="508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sp>
        <p:nvSpPr>
          <p:cNvPr id="259096" name="Rectangle 24">
            <a:extLst>
              <a:ext uri="{FF2B5EF4-FFF2-40B4-BE49-F238E27FC236}">
                <a16:creationId xmlns:a16="http://schemas.microsoft.com/office/drawing/2014/main" id="{588C1ED3-53EA-4726-B7F7-63AB6EA2969A}"/>
              </a:ext>
            </a:extLst>
          </p:cNvPr>
          <p:cNvSpPr>
            <a:spLocks noChangeArrowheads="1"/>
          </p:cNvSpPr>
          <p:nvPr/>
        </p:nvSpPr>
        <p:spPr bwMode="auto">
          <a:xfrm>
            <a:off x="3781425" y="217488"/>
            <a:ext cx="7695872" cy="685800"/>
          </a:xfrm>
          <a:prstGeom prst="rect">
            <a:avLst/>
          </a:prstGeom>
          <a:solidFill>
            <a:srgbClr val="33CCCC"/>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资本主义生产的</a:t>
            </a:r>
            <a:r>
              <a:rPr kumimoji="1" lang="zh-CN" altLang="en-US" sz="3200" b="1" dirty="0">
                <a:solidFill>
                  <a:srgbClr val="FF0000"/>
                </a:solidFill>
                <a:effectLst>
                  <a:outerShdw blurRad="38100" dist="38100" dir="2700000" algn="tl">
                    <a:srgbClr val="000000"/>
                  </a:outerShdw>
                </a:effectLst>
                <a:latin typeface="Times New Roman" panose="02020603050405020304" pitchFamily="18" charset="0"/>
                <a:ea typeface="黑体" panose="02010609060101010101" pitchFamily="49" charset="-122"/>
              </a:rPr>
              <a:t>价值保存和价值增殖过程</a:t>
            </a:r>
          </a:p>
        </p:txBody>
      </p:sp>
      <p:sp>
        <p:nvSpPr>
          <p:cNvPr id="259097" name="Text Box 25">
            <a:extLst>
              <a:ext uri="{FF2B5EF4-FFF2-40B4-BE49-F238E27FC236}">
                <a16:creationId xmlns:a16="http://schemas.microsoft.com/office/drawing/2014/main" id="{57B8B1B2-34E2-4518-A223-56BBA63725B1}"/>
              </a:ext>
            </a:extLst>
          </p:cNvPr>
          <p:cNvSpPr txBox="1">
            <a:spLocks noChangeArrowheads="1"/>
          </p:cNvSpPr>
          <p:nvPr/>
        </p:nvSpPr>
        <p:spPr bwMode="auto">
          <a:xfrm>
            <a:off x="2711450" y="6021388"/>
            <a:ext cx="3646488" cy="641350"/>
          </a:xfrm>
          <a:prstGeom prst="rect">
            <a:avLst/>
          </a:prstGeom>
          <a:solidFill>
            <a:srgbClr val="0000FF"/>
          </a:solidFill>
          <a:ln>
            <a:noFill/>
          </a:ln>
          <a:effectLst/>
        </p:spPr>
        <p:txBody>
          <a:bodyPr>
            <a:spAutoFit/>
          </a:bodyPr>
          <a:lstStyle/>
          <a:p>
            <a:pPr eaLnBrk="1" hangingPunct="1">
              <a:spcBef>
                <a:spcPct val="50000"/>
              </a:spcBef>
              <a:defRPr/>
            </a:pPr>
            <a:r>
              <a:rPr lang="zh-CN" altLang="en-US" sz="3600" b="1">
                <a:solidFill>
                  <a:srgbClr val="FFFFFF"/>
                </a:solidFill>
                <a:effectLst>
                  <a:outerShdw blurRad="38100" dist="38100" dir="2700000" algn="tl">
                    <a:srgbClr val="000000"/>
                  </a:outerShdw>
                </a:effectLst>
                <a:latin typeface="隶书" pitchFamily="49" charset="-122"/>
                <a:ea typeface="隶书" pitchFamily="49" charset="-122"/>
              </a:rPr>
              <a:t>商品价值</a:t>
            </a:r>
            <a:r>
              <a:rPr lang="en-US" altLang="zh-CN" sz="3600" b="1">
                <a:solidFill>
                  <a:srgbClr val="FFFFFF"/>
                </a:solidFill>
                <a:effectLst>
                  <a:outerShdw blurRad="38100" dist="38100" dir="2700000" algn="tl">
                    <a:srgbClr val="000000"/>
                  </a:outerShdw>
                </a:effectLst>
                <a:latin typeface="隶书" pitchFamily="49" charset="-122"/>
                <a:ea typeface="隶书" pitchFamily="49" charset="-122"/>
              </a:rPr>
              <a:t>200</a:t>
            </a:r>
            <a:r>
              <a:rPr lang="zh-CN" altLang="en-US" sz="3600" b="1">
                <a:solidFill>
                  <a:srgbClr val="FFFFFF"/>
                </a:solidFill>
                <a:effectLst>
                  <a:outerShdw blurRad="38100" dist="38100" dir="2700000" algn="tl">
                    <a:srgbClr val="000000"/>
                  </a:outerShdw>
                </a:effectLst>
                <a:latin typeface="隶书" pitchFamily="49" charset="-122"/>
                <a:ea typeface="隶书" pitchFamily="49" charset="-122"/>
              </a:rPr>
              <a:t>元 </a:t>
            </a:r>
            <a:r>
              <a:rPr lang="en-US" altLang="zh-CN" sz="3600" b="1">
                <a:solidFill>
                  <a:srgbClr val="FFFFFF"/>
                </a:solidFill>
                <a:latin typeface="隶书" pitchFamily="49" charset="-122"/>
                <a:ea typeface="隶书" pitchFamily="49" charset="-122"/>
              </a:rPr>
              <a:t>=</a:t>
            </a:r>
          </a:p>
        </p:txBody>
      </p:sp>
      <p:sp>
        <p:nvSpPr>
          <p:cNvPr id="259098" name="Text Box 26">
            <a:extLst>
              <a:ext uri="{FF2B5EF4-FFF2-40B4-BE49-F238E27FC236}">
                <a16:creationId xmlns:a16="http://schemas.microsoft.com/office/drawing/2014/main" id="{96B58517-1044-4C33-A943-8118AE4FDF04}"/>
              </a:ext>
            </a:extLst>
          </p:cNvPr>
          <p:cNvSpPr txBox="1">
            <a:spLocks noChangeArrowheads="1"/>
          </p:cNvSpPr>
          <p:nvPr/>
        </p:nvSpPr>
        <p:spPr bwMode="auto">
          <a:xfrm>
            <a:off x="6167438" y="6021388"/>
            <a:ext cx="1225550" cy="64135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sz="3600" b="1">
                <a:solidFill>
                  <a:srgbClr val="CCFF33"/>
                </a:solidFill>
                <a:latin typeface="隶书" panose="02010509060101010101" pitchFamily="49" charset="-122"/>
                <a:ea typeface="隶书" panose="02010509060101010101" pitchFamily="49" charset="-122"/>
              </a:rPr>
              <a:t>120</a:t>
            </a:r>
            <a:r>
              <a:rPr lang="en-US" altLang="zh-CN" sz="2800" b="1">
                <a:solidFill>
                  <a:srgbClr val="FF0000"/>
                </a:solidFill>
                <a:latin typeface="隶书" panose="02010509060101010101" pitchFamily="49" charset="-122"/>
                <a:ea typeface="隶书" panose="02010509060101010101" pitchFamily="49" charset="-122"/>
              </a:rPr>
              <a:t>C</a:t>
            </a:r>
            <a:endParaRPr kumimoji="1" lang="en-US" altLang="zh-CN" sz="2800">
              <a:solidFill>
                <a:srgbClr val="FF0000"/>
              </a:solidFill>
              <a:latin typeface="Times New Roman" panose="02020603050405020304" pitchFamily="18" charset="0"/>
            </a:endParaRPr>
          </a:p>
        </p:txBody>
      </p:sp>
      <p:sp>
        <p:nvSpPr>
          <p:cNvPr id="259099" name="Text Box 27">
            <a:extLst>
              <a:ext uri="{FF2B5EF4-FFF2-40B4-BE49-F238E27FC236}">
                <a16:creationId xmlns:a16="http://schemas.microsoft.com/office/drawing/2014/main" id="{630BB3D0-30D4-41B8-BCD6-227FB3D222D9}"/>
              </a:ext>
            </a:extLst>
          </p:cNvPr>
          <p:cNvSpPr txBox="1">
            <a:spLocks noChangeArrowheads="1"/>
          </p:cNvSpPr>
          <p:nvPr/>
        </p:nvSpPr>
        <p:spPr bwMode="auto">
          <a:xfrm>
            <a:off x="7175501" y="6021388"/>
            <a:ext cx="1152525" cy="647700"/>
          </a:xfrm>
          <a:prstGeom prst="rect">
            <a:avLst/>
          </a:prstGeom>
          <a:solidFill>
            <a:srgbClr val="0000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lang="en-US" altLang="zh-CN" sz="3600" b="1">
                <a:solidFill>
                  <a:srgbClr val="CCFF33"/>
                </a:solidFill>
                <a:latin typeface="隶书" panose="02010509060101010101" pitchFamily="49" charset="-122"/>
                <a:ea typeface="隶书" panose="02010509060101010101" pitchFamily="49" charset="-122"/>
              </a:rPr>
              <a:t>+40</a:t>
            </a:r>
            <a:r>
              <a:rPr lang="en-US" altLang="zh-CN" sz="2800" b="1">
                <a:solidFill>
                  <a:srgbClr val="FF0000"/>
                </a:solidFill>
                <a:latin typeface="隶书" panose="02010509060101010101" pitchFamily="49" charset="-122"/>
                <a:ea typeface="隶书" panose="02010509060101010101" pitchFamily="49" charset="-122"/>
              </a:rPr>
              <a:t>V</a:t>
            </a:r>
          </a:p>
        </p:txBody>
      </p:sp>
      <p:sp>
        <p:nvSpPr>
          <p:cNvPr id="259100" name="Text Box 28">
            <a:extLst>
              <a:ext uri="{FF2B5EF4-FFF2-40B4-BE49-F238E27FC236}">
                <a16:creationId xmlns:a16="http://schemas.microsoft.com/office/drawing/2014/main" id="{188D170F-2681-4506-9ADE-E0416508D403}"/>
              </a:ext>
            </a:extLst>
          </p:cNvPr>
          <p:cNvSpPr txBox="1">
            <a:spLocks noChangeArrowheads="1"/>
          </p:cNvSpPr>
          <p:nvPr/>
        </p:nvSpPr>
        <p:spPr bwMode="auto">
          <a:xfrm>
            <a:off x="8183564" y="6021389"/>
            <a:ext cx="1368425" cy="642937"/>
          </a:xfrm>
          <a:prstGeom prst="rect">
            <a:avLst/>
          </a:prstGeom>
          <a:solidFill>
            <a:srgbClr val="0000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lang="en-US" altLang="zh-CN" sz="3600" b="1">
                <a:solidFill>
                  <a:srgbClr val="CCFF33"/>
                </a:solidFill>
                <a:latin typeface="隶书" panose="02010509060101010101" pitchFamily="49" charset="-122"/>
                <a:ea typeface="隶书" panose="02010509060101010101" pitchFamily="49" charset="-122"/>
              </a:rPr>
              <a:t>+40</a:t>
            </a:r>
            <a:r>
              <a:rPr lang="en-US" altLang="zh-CN" sz="2800" b="1">
                <a:solidFill>
                  <a:srgbClr val="FF0000"/>
                </a:solidFill>
                <a:latin typeface="隶书" panose="02010509060101010101" pitchFamily="49" charset="-122"/>
                <a:ea typeface="隶书" panose="02010509060101010101" pitchFamily="49" charset="-122"/>
              </a:rPr>
              <a:t>M</a:t>
            </a:r>
          </a:p>
        </p:txBody>
      </p:sp>
      <p:pic>
        <p:nvPicPr>
          <p:cNvPr id="349211" name="Picture 29" descr="101">
            <a:extLst>
              <a:ext uri="{FF2B5EF4-FFF2-40B4-BE49-F238E27FC236}">
                <a16:creationId xmlns:a16="http://schemas.microsoft.com/office/drawing/2014/main" id="{5C3C80D2-C2AE-4E4F-8B5E-9222A4D7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058"/>
          <a:stretch>
            <a:fillRect/>
          </a:stretch>
        </p:blipFill>
        <p:spPr bwMode="auto">
          <a:xfrm>
            <a:off x="1597026" y="215901"/>
            <a:ext cx="20685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12" name="Rectangle 30">
            <a:extLst>
              <a:ext uri="{FF2B5EF4-FFF2-40B4-BE49-F238E27FC236}">
                <a16:creationId xmlns:a16="http://schemas.microsoft.com/office/drawing/2014/main" id="{594B16BC-2294-4428-896C-E55773C46ABC}"/>
              </a:ext>
            </a:extLst>
          </p:cNvPr>
          <p:cNvSpPr>
            <a:spLocks noChangeArrowheads="1"/>
          </p:cNvSpPr>
          <p:nvPr/>
        </p:nvSpPr>
        <p:spPr bwMode="auto">
          <a:xfrm>
            <a:off x="2160588" y="107950"/>
            <a:ext cx="1479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zh-CN" altLang="en-US" sz="4400" b="1" dirty="0">
                <a:solidFill>
                  <a:srgbClr val="000099"/>
                </a:solidFill>
                <a:latin typeface="Times New Roman" panose="02020603050405020304" pitchFamily="18" charset="0"/>
                <a:ea typeface="黑体" panose="02010609060101010101" pitchFamily="49" charset="-122"/>
              </a:rPr>
              <a:t>例题</a:t>
            </a:r>
          </a:p>
        </p:txBody>
      </p:sp>
      <p:pic>
        <p:nvPicPr>
          <p:cNvPr id="349213" name="Picture 31" descr="bom1">
            <a:extLst>
              <a:ext uri="{FF2B5EF4-FFF2-40B4-BE49-F238E27FC236}">
                <a16:creationId xmlns:a16="http://schemas.microsoft.com/office/drawing/2014/main" id="{81E95ECA-1FEE-4F53-97EC-AFC4DEE01FA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200026"/>
            <a:ext cx="603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104" name="Picture 32" descr="bujian">
            <a:extLst>
              <a:ext uri="{FF2B5EF4-FFF2-40B4-BE49-F238E27FC236}">
                <a16:creationId xmlns:a16="http://schemas.microsoft.com/office/drawing/2014/main" id="{C6A8AC56-381E-47D7-A6D1-FCB0A9E8E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5892" y="257109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9106" name="Group 34">
            <a:extLst>
              <a:ext uri="{FF2B5EF4-FFF2-40B4-BE49-F238E27FC236}">
                <a16:creationId xmlns:a16="http://schemas.microsoft.com/office/drawing/2014/main" id="{467B3062-0A87-4D50-A5DA-BBD02FBB7C44}"/>
              </a:ext>
            </a:extLst>
          </p:cNvPr>
          <p:cNvGrpSpPr>
            <a:grpSpLocks/>
          </p:cNvGrpSpPr>
          <p:nvPr/>
        </p:nvGrpSpPr>
        <p:grpSpPr bwMode="auto">
          <a:xfrm>
            <a:off x="10234560" y="2861771"/>
            <a:ext cx="1779588" cy="2111375"/>
            <a:chOff x="4610" y="2515"/>
            <a:chExt cx="1121" cy="1330"/>
          </a:xfrm>
        </p:grpSpPr>
        <p:grpSp>
          <p:nvGrpSpPr>
            <p:cNvPr id="349216" name="Group 35">
              <a:extLst>
                <a:ext uri="{FF2B5EF4-FFF2-40B4-BE49-F238E27FC236}">
                  <a16:creationId xmlns:a16="http://schemas.microsoft.com/office/drawing/2014/main" id="{259A0E13-E834-4840-AD85-2FFEC1D0B3DF}"/>
                </a:ext>
              </a:extLst>
            </p:cNvPr>
            <p:cNvGrpSpPr>
              <a:grpSpLocks/>
            </p:cNvGrpSpPr>
            <p:nvPr/>
          </p:nvGrpSpPr>
          <p:grpSpPr bwMode="auto">
            <a:xfrm>
              <a:off x="4610" y="2515"/>
              <a:ext cx="897" cy="1150"/>
              <a:chOff x="4647" y="651"/>
              <a:chExt cx="1034" cy="1269"/>
            </a:xfrm>
          </p:grpSpPr>
          <p:pic>
            <p:nvPicPr>
              <p:cNvPr id="349220" name="Picture 36" descr="21718842">
                <a:extLst>
                  <a:ext uri="{FF2B5EF4-FFF2-40B4-BE49-F238E27FC236}">
                    <a16:creationId xmlns:a16="http://schemas.microsoft.com/office/drawing/2014/main" id="{F2ED8F37-11D9-4465-9BB6-D033DB1897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t="9084" r="53197" b="4851"/>
              <a:stretch>
                <a:fillRect/>
              </a:stretch>
            </p:blipFill>
            <p:spPr bwMode="auto">
              <a:xfrm>
                <a:off x="4647" y="651"/>
                <a:ext cx="1034"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21" name="AutoShape 37">
                <a:extLst>
                  <a:ext uri="{FF2B5EF4-FFF2-40B4-BE49-F238E27FC236}">
                    <a16:creationId xmlns:a16="http://schemas.microsoft.com/office/drawing/2014/main" id="{6F2B53BF-B68F-4997-B1CF-A368C340AA54}"/>
                  </a:ext>
                </a:extLst>
              </p:cNvPr>
              <p:cNvSpPr>
                <a:spLocks noChangeArrowheads="1"/>
              </p:cNvSpPr>
              <p:nvPr/>
            </p:nvSpPr>
            <p:spPr bwMode="auto">
              <a:xfrm>
                <a:off x="4777" y="755"/>
                <a:ext cx="785" cy="925"/>
              </a:xfrm>
              <a:prstGeom prst="star8">
                <a:avLst>
                  <a:gd name="adj" fmla="val 3825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kumimoji="1" lang="zh-CN" altLang="zh-CN" sz="2400">
                  <a:solidFill>
                    <a:srgbClr val="000099"/>
                  </a:solidFill>
                  <a:latin typeface="Times New Roman" panose="02020603050405020304" pitchFamily="18" charset="0"/>
                </a:endParaRPr>
              </a:p>
            </p:txBody>
          </p:sp>
        </p:grpSp>
        <p:grpSp>
          <p:nvGrpSpPr>
            <p:cNvPr id="349217" name="Group 38">
              <a:extLst>
                <a:ext uri="{FF2B5EF4-FFF2-40B4-BE49-F238E27FC236}">
                  <a16:creationId xmlns:a16="http://schemas.microsoft.com/office/drawing/2014/main" id="{FA435B46-E2CE-446E-B628-9CECF9550F8C}"/>
                </a:ext>
              </a:extLst>
            </p:cNvPr>
            <p:cNvGrpSpPr>
              <a:grpSpLocks/>
            </p:cNvGrpSpPr>
            <p:nvPr/>
          </p:nvGrpSpPr>
          <p:grpSpPr bwMode="auto">
            <a:xfrm>
              <a:off x="4805" y="2695"/>
              <a:ext cx="926" cy="1150"/>
              <a:chOff x="4647" y="651"/>
              <a:chExt cx="1068" cy="1269"/>
            </a:xfrm>
          </p:grpSpPr>
          <p:pic>
            <p:nvPicPr>
              <p:cNvPr id="349218" name="Picture 39" descr="21718842">
                <a:extLst>
                  <a:ext uri="{FF2B5EF4-FFF2-40B4-BE49-F238E27FC236}">
                    <a16:creationId xmlns:a16="http://schemas.microsoft.com/office/drawing/2014/main" id="{090336BF-807E-4517-8F4A-CC7A1CC8E6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t="9099" r="53191" b="4849"/>
              <a:stretch>
                <a:fillRect/>
              </a:stretch>
            </p:blipFill>
            <p:spPr bwMode="auto">
              <a:xfrm>
                <a:off x="4647" y="651"/>
                <a:ext cx="1034"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19" name="AutoShape 40">
                <a:extLst>
                  <a:ext uri="{FF2B5EF4-FFF2-40B4-BE49-F238E27FC236}">
                    <a16:creationId xmlns:a16="http://schemas.microsoft.com/office/drawing/2014/main" id="{2772E372-4F0C-4F84-A467-D43E6EA2FC98}"/>
                  </a:ext>
                </a:extLst>
              </p:cNvPr>
              <p:cNvSpPr>
                <a:spLocks noChangeArrowheads="1"/>
              </p:cNvSpPr>
              <p:nvPr/>
            </p:nvSpPr>
            <p:spPr bwMode="auto">
              <a:xfrm>
                <a:off x="4930" y="748"/>
                <a:ext cx="785" cy="925"/>
              </a:xfrm>
              <a:prstGeom prst="star8">
                <a:avLst>
                  <a:gd name="adj" fmla="val 3825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3600" dirty="0">
                    <a:solidFill>
                      <a:srgbClr val="000099"/>
                    </a:solidFill>
                    <a:latin typeface="隶书" panose="02010509060101010101" pitchFamily="49" charset="-122"/>
                    <a:ea typeface="隶书" panose="02010509060101010101" pitchFamily="49" charset="-122"/>
                  </a:rPr>
                  <a:t>价值</a:t>
                </a:r>
              </a:p>
              <a:p>
                <a:pPr algn="ctr" eaLnBrk="1" hangingPunct="1"/>
                <a:r>
                  <a:rPr kumimoji="1" lang="en-US" altLang="zh-CN" sz="3600" b="1" dirty="0">
                    <a:solidFill>
                      <a:srgbClr val="FF0000"/>
                    </a:solidFill>
                    <a:latin typeface="隶书" panose="02010509060101010101" pitchFamily="49" charset="-122"/>
                    <a:ea typeface="隶书" panose="02010509060101010101" pitchFamily="49" charset="-122"/>
                  </a:rPr>
                  <a:t>200</a:t>
                </a:r>
                <a:r>
                  <a:rPr kumimoji="1" lang="zh-CN" altLang="en-US" sz="3600" dirty="0">
                    <a:solidFill>
                      <a:srgbClr val="000099"/>
                    </a:solidFill>
                    <a:latin typeface="隶书" panose="02010509060101010101" pitchFamily="49" charset="-122"/>
                    <a:ea typeface="隶书" panose="02010509060101010101" pitchFamily="49" charset="-122"/>
                  </a:rPr>
                  <a:t>元</a:t>
                </a:r>
                <a:endParaRPr kumimoji="1" lang="zh-CN" altLang="en-US" sz="2400" dirty="0">
                  <a:solidFill>
                    <a:srgbClr val="000099"/>
                  </a:solidFill>
                  <a:latin typeface="Times New Roman" panose="02020603050405020304" pitchFamily="18" charset="0"/>
                </a:endParaRPr>
              </a:p>
            </p:txBody>
          </p:sp>
        </p:gr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9076"/>
                                        </p:tgtEl>
                                        <p:attrNameLst>
                                          <p:attrName>style.visibility</p:attrName>
                                        </p:attrNameLst>
                                      </p:cBhvr>
                                      <p:to>
                                        <p:strVal val="visible"/>
                                      </p:to>
                                    </p:set>
                                    <p:animEffect transition="in" filter="wipe(left)">
                                      <p:cBhvr>
                                        <p:cTn id="7" dur="500"/>
                                        <p:tgtEl>
                                          <p:spTgt spid="25907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9087"/>
                                        </p:tgtEl>
                                        <p:attrNameLst>
                                          <p:attrName>style.visibility</p:attrName>
                                        </p:attrNameLst>
                                      </p:cBhvr>
                                      <p:to>
                                        <p:strVal val="visible"/>
                                      </p:to>
                                    </p:set>
                                    <p:animEffect transition="in" filter="wipe(left)">
                                      <p:cBhvr>
                                        <p:cTn id="11" dur="500"/>
                                        <p:tgtEl>
                                          <p:spTgt spid="2590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9081"/>
                                        </p:tgtEl>
                                        <p:attrNameLst>
                                          <p:attrName>style.visibility</p:attrName>
                                        </p:attrNameLst>
                                      </p:cBhvr>
                                      <p:to>
                                        <p:strVal val="visible"/>
                                      </p:to>
                                    </p:set>
                                    <p:animEffect transition="in" filter="wipe(left)">
                                      <p:cBhvr>
                                        <p:cTn id="16" dur="500"/>
                                        <p:tgtEl>
                                          <p:spTgt spid="2590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9082"/>
                                        </p:tgtEl>
                                        <p:attrNameLst>
                                          <p:attrName>style.visibility</p:attrName>
                                        </p:attrNameLst>
                                      </p:cBhvr>
                                      <p:to>
                                        <p:strVal val="visible"/>
                                      </p:to>
                                    </p:set>
                                    <p:animEffect transition="in" filter="wipe(left)">
                                      <p:cBhvr>
                                        <p:cTn id="21" dur="500"/>
                                        <p:tgtEl>
                                          <p:spTgt spid="2590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59104"/>
                                        </p:tgtEl>
                                        <p:attrNameLst>
                                          <p:attrName>style.visibility</p:attrName>
                                        </p:attrNameLst>
                                      </p:cBhvr>
                                      <p:to>
                                        <p:strVal val="visible"/>
                                      </p:to>
                                    </p:set>
                                    <p:animEffect transition="in" filter="wipe(left)">
                                      <p:cBhvr>
                                        <p:cTn id="26" dur="500"/>
                                        <p:tgtEl>
                                          <p:spTgt spid="259104"/>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59091"/>
                                        </p:tgtEl>
                                        <p:attrNameLst>
                                          <p:attrName>style.visibility</p:attrName>
                                        </p:attrNameLst>
                                      </p:cBhvr>
                                      <p:to>
                                        <p:strVal val="visible"/>
                                      </p:to>
                                    </p:set>
                                    <p:animEffect transition="in" filter="wipe(left)">
                                      <p:cBhvr>
                                        <p:cTn id="30" dur="500"/>
                                        <p:tgtEl>
                                          <p:spTgt spid="259091"/>
                                        </p:tgtEl>
                                      </p:cBhvr>
                                    </p:animEffect>
                                  </p:childTnLst>
                                </p:cTn>
                              </p:par>
                            </p:childTnLst>
                          </p:cTn>
                        </p:par>
                        <p:par>
                          <p:cTn id="31" fill="hold" nodeType="afterGroup">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59089"/>
                                        </p:tgtEl>
                                        <p:attrNameLst>
                                          <p:attrName>style.visibility</p:attrName>
                                        </p:attrNameLst>
                                      </p:cBhvr>
                                      <p:to>
                                        <p:strVal val="visible"/>
                                      </p:to>
                                    </p:set>
                                    <p:animEffect transition="in" filter="wipe(left)">
                                      <p:cBhvr>
                                        <p:cTn id="34" dur="500"/>
                                        <p:tgtEl>
                                          <p:spTgt spid="259089"/>
                                        </p:tgtEl>
                                      </p:cBhvr>
                                    </p:animEffect>
                                  </p:childTnLst>
                                </p:cTn>
                              </p:par>
                            </p:childTnLst>
                          </p:cTn>
                        </p:par>
                        <p:par>
                          <p:cTn id="35" fill="hold" nodeType="afterGroup">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259090"/>
                                        </p:tgtEl>
                                        <p:attrNameLst>
                                          <p:attrName>style.visibility</p:attrName>
                                        </p:attrNameLst>
                                      </p:cBhvr>
                                      <p:to>
                                        <p:strVal val="visible"/>
                                      </p:to>
                                    </p:set>
                                    <p:animEffect transition="in" filter="wipe(left)">
                                      <p:cBhvr>
                                        <p:cTn id="38" dur="500"/>
                                        <p:tgtEl>
                                          <p:spTgt spid="25909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9092"/>
                                        </p:tgtEl>
                                        <p:attrNameLst>
                                          <p:attrName>style.visibility</p:attrName>
                                        </p:attrNameLst>
                                      </p:cBhvr>
                                      <p:to>
                                        <p:strVal val="visible"/>
                                      </p:to>
                                    </p:set>
                                    <p:animEffect transition="in" filter="wipe(left)">
                                      <p:cBhvr>
                                        <p:cTn id="43" dur="500"/>
                                        <p:tgtEl>
                                          <p:spTgt spid="259092"/>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59088"/>
                                        </p:tgtEl>
                                        <p:attrNameLst>
                                          <p:attrName>style.visibility</p:attrName>
                                        </p:attrNameLst>
                                      </p:cBhvr>
                                      <p:to>
                                        <p:strVal val="visible"/>
                                      </p:to>
                                    </p:set>
                                    <p:animEffect transition="in" filter="wipe(left)">
                                      <p:cBhvr>
                                        <p:cTn id="47" dur="500"/>
                                        <p:tgtEl>
                                          <p:spTgt spid="2590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9077"/>
                                        </p:tgtEl>
                                        <p:attrNameLst>
                                          <p:attrName>style.visibility</p:attrName>
                                        </p:attrNameLst>
                                      </p:cBhvr>
                                      <p:to>
                                        <p:strVal val="visible"/>
                                      </p:to>
                                    </p:set>
                                    <p:animEffect transition="in" filter="wipe(left)">
                                      <p:cBhvr>
                                        <p:cTn id="52" dur="500"/>
                                        <p:tgtEl>
                                          <p:spTgt spid="259077"/>
                                        </p:tgtEl>
                                      </p:cBhvr>
                                    </p:animEffect>
                                  </p:childTnLst>
                                </p:cTn>
                              </p:par>
                            </p:childTnLst>
                          </p:cTn>
                        </p:par>
                        <p:par>
                          <p:cTn id="53" fill="hold" nodeType="afterGroup">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59083"/>
                                        </p:tgtEl>
                                        <p:attrNameLst>
                                          <p:attrName>style.visibility</p:attrName>
                                        </p:attrNameLst>
                                      </p:cBhvr>
                                      <p:to>
                                        <p:strVal val="visible"/>
                                      </p:to>
                                    </p:set>
                                    <p:animEffect transition="in" filter="wipe(left)">
                                      <p:cBhvr>
                                        <p:cTn id="56" dur="500"/>
                                        <p:tgtEl>
                                          <p:spTgt spid="25908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9079"/>
                                        </p:tgtEl>
                                        <p:attrNameLst>
                                          <p:attrName>style.visibility</p:attrName>
                                        </p:attrNameLst>
                                      </p:cBhvr>
                                      <p:to>
                                        <p:strVal val="visible"/>
                                      </p:to>
                                    </p:set>
                                    <p:animEffect transition="in" filter="wipe(left)">
                                      <p:cBhvr>
                                        <p:cTn id="61" dur="500"/>
                                        <p:tgtEl>
                                          <p:spTgt spid="259079"/>
                                        </p:tgtEl>
                                      </p:cBhvr>
                                    </p:animEffect>
                                  </p:childTnLst>
                                </p:cTn>
                              </p:par>
                            </p:childTnLst>
                          </p:cTn>
                        </p:par>
                        <p:par>
                          <p:cTn id="62" fill="hold" nodeType="afterGroup">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59080"/>
                                        </p:tgtEl>
                                        <p:attrNameLst>
                                          <p:attrName>style.visibility</p:attrName>
                                        </p:attrNameLst>
                                      </p:cBhvr>
                                      <p:to>
                                        <p:strVal val="visible"/>
                                      </p:to>
                                    </p:set>
                                    <p:animEffect transition="in" filter="wipe(left)">
                                      <p:cBhvr>
                                        <p:cTn id="65" dur="500"/>
                                        <p:tgtEl>
                                          <p:spTgt spid="2590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59075"/>
                                        </p:tgtEl>
                                        <p:attrNameLst>
                                          <p:attrName>style.visibility</p:attrName>
                                        </p:attrNameLst>
                                      </p:cBhvr>
                                      <p:to>
                                        <p:strVal val="visible"/>
                                      </p:to>
                                    </p:set>
                                    <p:animEffect transition="in" filter="wipe(left)">
                                      <p:cBhvr>
                                        <p:cTn id="70" dur="500"/>
                                        <p:tgtEl>
                                          <p:spTgt spid="25907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59093"/>
                                        </p:tgtEl>
                                        <p:attrNameLst>
                                          <p:attrName>style.visibility</p:attrName>
                                        </p:attrNameLst>
                                      </p:cBhvr>
                                      <p:to>
                                        <p:strVal val="visible"/>
                                      </p:to>
                                    </p:set>
                                    <p:animEffect transition="in" filter="wipe(left)">
                                      <p:cBhvr>
                                        <p:cTn id="75" dur="500"/>
                                        <p:tgtEl>
                                          <p:spTgt spid="259093"/>
                                        </p:tgtEl>
                                      </p:cBhvr>
                                    </p:animEffect>
                                  </p:childTnLst>
                                </p:cTn>
                              </p:par>
                            </p:childTnLst>
                          </p:cTn>
                        </p:par>
                        <p:par>
                          <p:cTn id="76" fill="hold" nodeType="afterGroup">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259084"/>
                                        </p:tgtEl>
                                        <p:attrNameLst>
                                          <p:attrName>style.visibility</p:attrName>
                                        </p:attrNameLst>
                                      </p:cBhvr>
                                      <p:to>
                                        <p:strVal val="visible"/>
                                      </p:to>
                                    </p:set>
                                    <p:animEffect transition="in" filter="wipe(left)">
                                      <p:cBhvr>
                                        <p:cTn id="79" dur="500"/>
                                        <p:tgtEl>
                                          <p:spTgt spid="25908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59085"/>
                                        </p:tgtEl>
                                        <p:attrNameLst>
                                          <p:attrName>style.visibility</p:attrName>
                                        </p:attrNameLst>
                                      </p:cBhvr>
                                      <p:to>
                                        <p:strVal val="visible"/>
                                      </p:to>
                                    </p:set>
                                    <p:animEffect transition="in" filter="wipe(left)">
                                      <p:cBhvr>
                                        <p:cTn id="84" dur="500"/>
                                        <p:tgtEl>
                                          <p:spTgt spid="25908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59086"/>
                                        </p:tgtEl>
                                        <p:attrNameLst>
                                          <p:attrName>style.visibility</p:attrName>
                                        </p:attrNameLst>
                                      </p:cBhvr>
                                      <p:to>
                                        <p:strVal val="visible"/>
                                      </p:to>
                                    </p:set>
                                    <p:animEffect transition="in" filter="wipe(left)">
                                      <p:cBhvr>
                                        <p:cTn id="89" dur="500"/>
                                        <p:tgtEl>
                                          <p:spTgt spid="259086"/>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59078"/>
                                        </p:tgtEl>
                                        <p:attrNameLst>
                                          <p:attrName>style.visibility</p:attrName>
                                        </p:attrNameLst>
                                      </p:cBhvr>
                                      <p:to>
                                        <p:strVal val="visible"/>
                                      </p:to>
                                    </p:set>
                                    <p:animEffect transition="in" filter="wipe(left)">
                                      <p:cBhvr>
                                        <p:cTn id="94" dur="500"/>
                                        <p:tgtEl>
                                          <p:spTgt spid="259078"/>
                                        </p:tgtEl>
                                      </p:cBhvr>
                                    </p:animEffect>
                                  </p:childTnLst>
                                </p:cTn>
                              </p:par>
                            </p:childTnLst>
                          </p:cTn>
                        </p:par>
                        <p:par>
                          <p:cTn id="95" fill="hold" nodeType="afterGroup">
                            <p:stCondLst>
                              <p:cond delay="500"/>
                            </p:stCondLst>
                            <p:childTnLst>
                              <p:par>
                                <p:cTn id="96" presetID="22" presetClass="entr" presetSubtype="8" fill="hold" nodeType="afterEffect">
                                  <p:stCondLst>
                                    <p:cond delay="0"/>
                                  </p:stCondLst>
                                  <p:childTnLst>
                                    <p:set>
                                      <p:cBhvr>
                                        <p:cTn id="97" dur="1" fill="hold">
                                          <p:stCondLst>
                                            <p:cond delay="0"/>
                                          </p:stCondLst>
                                        </p:cTn>
                                        <p:tgtEl>
                                          <p:spTgt spid="259106"/>
                                        </p:tgtEl>
                                        <p:attrNameLst>
                                          <p:attrName>style.visibility</p:attrName>
                                        </p:attrNameLst>
                                      </p:cBhvr>
                                      <p:to>
                                        <p:strVal val="visible"/>
                                      </p:to>
                                    </p:set>
                                    <p:animEffect transition="in" filter="wipe(left)">
                                      <p:cBhvr>
                                        <p:cTn id="98" dur="500"/>
                                        <p:tgtEl>
                                          <p:spTgt spid="25910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59097"/>
                                        </p:tgtEl>
                                        <p:attrNameLst>
                                          <p:attrName>style.visibility</p:attrName>
                                        </p:attrNameLst>
                                      </p:cBhvr>
                                      <p:to>
                                        <p:strVal val="visible"/>
                                      </p:to>
                                    </p:set>
                                    <p:animEffect transition="in" filter="wipe(left)">
                                      <p:cBhvr>
                                        <p:cTn id="103" dur="500"/>
                                        <p:tgtEl>
                                          <p:spTgt spid="259097"/>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9098"/>
                                        </p:tgtEl>
                                        <p:attrNameLst>
                                          <p:attrName>style.visibility</p:attrName>
                                        </p:attrNameLst>
                                      </p:cBhvr>
                                      <p:to>
                                        <p:strVal val="visible"/>
                                      </p:to>
                                    </p:set>
                                    <p:animEffect transition="in" filter="wipe(left)">
                                      <p:cBhvr>
                                        <p:cTn id="108" dur="500"/>
                                        <p:tgtEl>
                                          <p:spTgt spid="25909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59099"/>
                                        </p:tgtEl>
                                        <p:attrNameLst>
                                          <p:attrName>style.visibility</p:attrName>
                                        </p:attrNameLst>
                                      </p:cBhvr>
                                      <p:to>
                                        <p:strVal val="visible"/>
                                      </p:to>
                                    </p:set>
                                    <p:animEffect transition="in" filter="wipe(left)">
                                      <p:cBhvr>
                                        <p:cTn id="113" dur="500"/>
                                        <p:tgtEl>
                                          <p:spTgt spid="259099"/>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59100"/>
                                        </p:tgtEl>
                                        <p:attrNameLst>
                                          <p:attrName>style.visibility</p:attrName>
                                        </p:attrNameLst>
                                      </p:cBhvr>
                                      <p:to>
                                        <p:strVal val="visible"/>
                                      </p:to>
                                    </p:set>
                                    <p:animEffect transition="in" filter="wipe(left)">
                                      <p:cBhvr>
                                        <p:cTn id="118" dur="500"/>
                                        <p:tgtEl>
                                          <p:spTgt spid="25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animBg="1" autoUpdateAnimBg="0"/>
      <p:bldP spid="259076" grpId="0" animBg="1"/>
      <p:bldP spid="259077" grpId="0" animBg="1"/>
      <p:bldP spid="259078" grpId="0" animBg="1"/>
      <p:bldP spid="259079" grpId="0" animBg="1"/>
      <p:bldP spid="259080" grpId="0" autoUpdateAnimBg="0"/>
      <p:bldP spid="259081" grpId="0" autoUpdateAnimBg="0"/>
      <p:bldP spid="259082" grpId="0" autoUpdateAnimBg="0"/>
      <p:bldP spid="259083" grpId="0" autoUpdateAnimBg="0"/>
      <p:bldP spid="259084" grpId="0" autoUpdateAnimBg="0"/>
      <p:bldP spid="259085" grpId="0" autoUpdateAnimBg="0"/>
      <p:bldP spid="259086" grpId="0" autoUpdateAnimBg="0"/>
      <p:bldP spid="259087" grpId="0" autoUpdateAnimBg="0"/>
      <p:bldP spid="259088" grpId="0" autoUpdateAnimBg="0"/>
      <p:bldP spid="259089" grpId="0" autoUpdateAnimBg="0"/>
      <p:bldP spid="259090" grpId="0" autoUpdateAnimBg="0"/>
      <p:bldP spid="259091" grpId="0" animBg="1"/>
      <p:bldP spid="259092" grpId="0" animBg="1"/>
      <p:bldP spid="259097" grpId="0" animBg="1" autoUpdateAnimBg="0"/>
      <p:bldP spid="259098" grpId="0" animBg="1" autoUpdateAnimBg="0"/>
      <p:bldP spid="259099" grpId="0" animBg="1" autoUpdateAnimBg="0"/>
      <p:bldP spid="259100" grpId="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a:extLst>
              <a:ext uri="{FF2B5EF4-FFF2-40B4-BE49-F238E27FC236}">
                <a16:creationId xmlns:a16="http://schemas.microsoft.com/office/drawing/2014/main" id="{98799EE4-2BC0-4B97-B8C8-4B4F6363F982}"/>
              </a:ext>
            </a:extLst>
          </p:cNvPr>
          <p:cNvSpPr>
            <a:spLocks noGrp="1" noChangeArrowheads="1"/>
          </p:cNvSpPr>
          <p:nvPr>
            <p:ph idx="1"/>
          </p:nvPr>
        </p:nvSpPr>
        <p:spPr>
          <a:xfrm>
            <a:off x="609698" y="871481"/>
            <a:ext cx="10905268" cy="3603415"/>
          </a:xfrm>
        </p:spPr>
        <p:txBody>
          <a:bodyPr>
            <a:normAutofit lnSpcReduction="10000"/>
          </a:bodyPr>
          <a:lstStyle/>
          <a:p>
            <a:pPr eaLnBrk="1" hangingPunct="1">
              <a:buFont typeface="Wingdings" panose="05000000000000000000" pitchFamily="2" charset="2"/>
              <a:buNone/>
            </a:pPr>
            <a:r>
              <a:rPr lang="en-US" altLang="zh-CN" sz="2800" b="1" dirty="0">
                <a:solidFill>
                  <a:srgbClr val="FF0000"/>
                </a:solidFill>
                <a:latin typeface="宋体" panose="02010600030101010101" pitchFamily="2" charset="-122"/>
              </a:rPr>
              <a:t>2.2 </a:t>
            </a:r>
            <a:r>
              <a:rPr lang="zh-CN" altLang="en-US" sz="2800" b="1" dirty="0">
                <a:solidFill>
                  <a:srgbClr val="FF0000"/>
                </a:solidFill>
                <a:latin typeface="宋体" panose="02010600030101010101" pitchFamily="2" charset="-122"/>
              </a:rPr>
              <a:t>要</a:t>
            </a:r>
            <a:r>
              <a:rPr lang="zh-CN" altLang="en-US" sz="2800" b="1" dirty="0">
                <a:solidFill>
                  <a:srgbClr val="FF0000"/>
                </a:solidFill>
                <a:latin typeface="宋体" panose="02010600030101010101" pitchFamily="2" charset="-122"/>
                <a:cs typeface="Arial" panose="020B0604020202020204" pitchFamily="34" charset="0"/>
              </a:rPr>
              <a:t>价值增殖，必须雇佣劳动</a:t>
            </a:r>
          </a:p>
          <a:p>
            <a:pPr eaLnBrk="1" hangingPunct="1">
              <a:buFont typeface="Wingdings" panose="05000000000000000000" pitchFamily="2" charset="2"/>
              <a:buNone/>
            </a:pPr>
            <a:r>
              <a:rPr lang="zh-CN" altLang="en-US" sz="2800" b="1" dirty="0"/>
              <a:t>   从</a:t>
            </a:r>
            <a:r>
              <a:rPr lang="zh-CN" altLang="en-US" sz="2800" b="1" dirty="0">
                <a:solidFill>
                  <a:srgbClr val="0000FF"/>
                </a:solidFill>
              </a:rPr>
              <a:t>流通</a:t>
            </a:r>
            <a:r>
              <a:rPr lang="zh-CN" altLang="en-US" sz="2800" b="1" dirty="0"/>
              <a:t>过程来看，“无论怎样颠来倒去，结果都是一样。如果是等价物交换，不产生剩余价值；如果是非等价物交换，也不产生剩余价值”</a:t>
            </a:r>
            <a:r>
              <a:rPr lang="zh-CN" altLang="en-US" sz="2800" dirty="0"/>
              <a:t>                                                    </a:t>
            </a:r>
            <a:endParaRPr lang="en-US" altLang="zh-CN" sz="2800" dirty="0"/>
          </a:p>
          <a:p>
            <a:pPr algn="r" eaLnBrk="1" hangingPunct="1">
              <a:buFont typeface="Wingdings" panose="05000000000000000000" pitchFamily="2" charset="2"/>
              <a:buNone/>
            </a:pPr>
            <a:r>
              <a:rPr lang="en-US" altLang="zh-CN" sz="2400" b="1" dirty="0">
                <a:latin typeface="宋体" panose="02010600030101010101" pitchFamily="2" charset="-122"/>
              </a:rPr>
              <a:t>《</a:t>
            </a:r>
            <a:r>
              <a:rPr lang="zh-CN" altLang="en-US" sz="2400" b="1" dirty="0">
                <a:latin typeface="宋体" panose="02010600030101010101" pitchFamily="2" charset="-122"/>
              </a:rPr>
              <a:t>资</a:t>
            </a:r>
            <a:r>
              <a:rPr lang="en-US" altLang="zh-CN" sz="2400" b="1" dirty="0">
                <a:latin typeface="宋体" panose="02010600030101010101" pitchFamily="2" charset="-122"/>
              </a:rPr>
              <a:t>》V1P190</a:t>
            </a:r>
          </a:p>
          <a:p>
            <a:pPr algn="just" eaLnBrk="1" hangingPunct="1">
              <a:buFont typeface="Wingdings" panose="05000000000000000000" pitchFamily="2" charset="2"/>
              <a:buNone/>
            </a:pPr>
            <a:r>
              <a:rPr lang="en-US" altLang="zh-CN" sz="2800" b="1" dirty="0"/>
              <a:t>  “</a:t>
            </a:r>
            <a:r>
              <a:rPr lang="zh-CN" altLang="en-US" sz="2800" b="1" dirty="0"/>
              <a:t>资本主义时代的特点是，对工人本身来说，</a:t>
            </a:r>
            <a:r>
              <a:rPr lang="zh-CN" altLang="en-US" sz="2800" b="1" dirty="0">
                <a:solidFill>
                  <a:srgbClr val="0000FF"/>
                </a:solidFill>
              </a:rPr>
              <a:t>劳动力</a:t>
            </a:r>
            <a:r>
              <a:rPr lang="zh-CN" altLang="en-US" sz="2800" b="1" dirty="0"/>
              <a:t>是归他所有的一种商品的形式，因而他的劳动具有</a:t>
            </a:r>
            <a:r>
              <a:rPr lang="zh-CN" altLang="en-US" sz="2800" b="1" dirty="0">
                <a:solidFill>
                  <a:srgbClr val="FF0000"/>
                </a:solidFill>
              </a:rPr>
              <a:t>雇佣劳动</a:t>
            </a:r>
            <a:r>
              <a:rPr lang="zh-CN" altLang="en-US" sz="2800" b="1" dirty="0"/>
              <a:t>的形式”</a:t>
            </a:r>
            <a:r>
              <a:rPr lang="zh-CN" altLang="en-US" sz="2800" dirty="0"/>
              <a:t>             </a:t>
            </a:r>
            <a:endParaRPr lang="en-US" altLang="zh-CN" sz="2800" dirty="0"/>
          </a:p>
          <a:p>
            <a:pPr algn="r" eaLnBrk="1" hangingPunct="1">
              <a:buFont typeface="Wingdings" panose="05000000000000000000" pitchFamily="2" charset="2"/>
              <a:buNone/>
            </a:pPr>
            <a:r>
              <a:rPr lang="zh-CN" altLang="en-US" sz="2800" dirty="0"/>
              <a:t> </a:t>
            </a:r>
            <a:r>
              <a:rPr lang="en-US" altLang="zh-CN" sz="2400" b="1" dirty="0">
                <a:latin typeface="宋体" panose="02010600030101010101" pitchFamily="2" charset="-122"/>
              </a:rPr>
              <a:t>《</a:t>
            </a:r>
            <a:r>
              <a:rPr lang="zh-CN" altLang="en-US" sz="2400" b="1" dirty="0">
                <a:latin typeface="宋体" panose="02010600030101010101" pitchFamily="2" charset="-122"/>
              </a:rPr>
              <a:t>资</a:t>
            </a:r>
            <a:r>
              <a:rPr lang="en-US" altLang="zh-CN" sz="2400" b="1" dirty="0">
                <a:latin typeface="宋体" panose="02010600030101010101" pitchFamily="2" charset="-122"/>
              </a:rPr>
              <a:t>》V1P198</a:t>
            </a:r>
          </a:p>
        </p:txBody>
      </p:sp>
      <p:sp>
        <p:nvSpPr>
          <p:cNvPr id="4" name="Rectangle 3">
            <a:extLst>
              <a:ext uri="{FF2B5EF4-FFF2-40B4-BE49-F238E27FC236}">
                <a16:creationId xmlns:a16="http://schemas.microsoft.com/office/drawing/2014/main" id="{994F12A4-4F87-4F83-9DC7-2DA2582D6193}"/>
              </a:ext>
            </a:extLst>
          </p:cNvPr>
          <p:cNvSpPr txBox="1">
            <a:spLocks noChangeArrowheads="1"/>
          </p:cNvSpPr>
          <p:nvPr/>
        </p:nvSpPr>
        <p:spPr>
          <a:xfrm>
            <a:off x="828548" y="4279384"/>
            <a:ext cx="11123851" cy="183284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60000"/>
              </a:lnSpc>
              <a:buFont typeface="Wingdings" panose="05000000000000000000" pitchFamily="2" charset="2"/>
              <a:buNone/>
            </a:pPr>
            <a:r>
              <a:rPr lang="en-US" altLang="zh-CN" sz="2400" b="1" dirty="0">
                <a:latin typeface="宋体" panose="02010600030101010101" pitchFamily="2" charset="-122"/>
              </a:rPr>
              <a:t>2.3</a:t>
            </a:r>
            <a:r>
              <a:rPr lang="en-US" altLang="zh-CN" sz="2400" b="1" dirty="0">
                <a:latin typeface="宋体" panose="02010600030101010101" pitchFamily="2" charset="-122"/>
                <a:cs typeface="Arial" panose="020B0604020202020204" pitchFamily="34" charset="0"/>
              </a:rPr>
              <a:t>.</a:t>
            </a:r>
            <a:r>
              <a:rPr lang="zh-CN" altLang="en-US" sz="2400" b="1" dirty="0">
                <a:solidFill>
                  <a:srgbClr val="FF0000"/>
                </a:solidFill>
                <a:highlight>
                  <a:srgbClr val="FFFF00"/>
                </a:highlight>
                <a:latin typeface="宋体" panose="02010600030101010101" pitchFamily="2" charset="-122"/>
                <a:cs typeface="Arial" panose="020B0604020202020204" pitchFamily="34" charset="0"/>
              </a:rPr>
              <a:t>资本是一种生产关系，是死劳动对活劳动的权力关系。</a:t>
            </a:r>
            <a:endParaRPr lang="en-US" altLang="zh-CN" sz="2400" b="1" dirty="0">
              <a:solidFill>
                <a:srgbClr val="FF0000"/>
              </a:solidFill>
              <a:highlight>
                <a:srgbClr val="FFFF00"/>
              </a:highlight>
              <a:latin typeface="宋体" panose="02010600030101010101" pitchFamily="2" charset="-122"/>
              <a:cs typeface="Arial" panose="020B0604020202020204" pitchFamily="34" charset="0"/>
            </a:endParaRPr>
          </a:p>
          <a:p>
            <a:pPr>
              <a:lnSpc>
                <a:spcPct val="160000"/>
              </a:lnSpc>
              <a:buFont typeface="Wingdings" panose="05000000000000000000" pitchFamily="2" charset="2"/>
              <a:buNone/>
            </a:pPr>
            <a:r>
              <a:rPr lang="zh-CN" altLang="en-US" sz="2400" b="1" dirty="0"/>
              <a:t>马克思：“</a:t>
            </a:r>
            <a:r>
              <a:rPr lang="zh-CN" altLang="en-US" sz="2400" b="1" dirty="0">
                <a:solidFill>
                  <a:srgbClr val="0000FF"/>
                </a:solidFill>
                <a:latin typeface="黑体" panose="02010609060101010101" pitchFamily="49" charset="-122"/>
                <a:ea typeface="黑体" panose="02010609060101010101" pitchFamily="49" charset="-122"/>
              </a:rPr>
              <a:t>资本</a:t>
            </a:r>
            <a:r>
              <a:rPr lang="zh-CN" altLang="en-US" sz="2400" b="1" dirty="0"/>
              <a:t>关系</a:t>
            </a:r>
            <a:r>
              <a:rPr lang="en-US" altLang="zh-CN" sz="2400" b="1" dirty="0"/>
              <a:t>——</a:t>
            </a:r>
            <a:r>
              <a:rPr lang="zh-CN" altLang="en-US" sz="2400" b="1" dirty="0"/>
              <a:t>一定的社会关系，在这种社会关系中，</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过去劳动独立地同活劳动相对立，并支配着活劳动</a:t>
            </a:r>
            <a:r>
              <a:rPr lang="zh-CN" altLang="en-US" sz="2400" b="1" dirty="0">
                <a:latin typeface="微软雅黑" panose="020B0503020204020204" pitchFamily="34" charset="-122"/>
                <a:ea typeface="微软雅黑" panose="020B0503020204020204" pitchFamily="34" charset="-122"/>
              </a:rPr>
              <a:t>”     </a:t>
            </a:r>
            <a:r>
              <a:rPr lang="zh-CN" altLang="en-US" sz="2400" dirty="0"/>
              <a:t>           </a:t>
            </a:r>
            <a:endParaRPr lang="en-US" altLang="zh-CN" sz="2400" dirty="0"/>
          </a:p>
          <a:p>
            <a:pPr algn="r">
              <a:buFont typeface="Wingdings" panose="05000000000000000000" pitchFamily="2" charset="2"/>
              <a:buNone/>
            </a:pPr>
            <a:r>
              <a:rPr lang="en-US" altLang="zh-CN" sz="2400" b="1" dirty="0">
                <a:latin typeface="宋体" panose="02010600030101010101" pitchFamily="2" charset="-122"/>
              </a:rPr>
              <a:t>《</a:t>
            </a:r>
            <a:r>
              <a:rPr lang="zh-CN" altLang="en-US" sz="2400" b="1" dirty="0">
                <a:latin typeface="宋体" panose="02010600030101010101" pitchFamily="2" charset="-122"/>
              </a:rPr>
              <a:t>资</a:t>
            </a:r>
            <a:r>
              <a:rPr lang="en-US" altLang="zh-CN" sz="2400" b="1" dirty="0">
                <a:latin typeface="宋体" panose="02010600030101010101" pitchFamily="2" charset="-122"/>
              </a:rPr>
              <a:t>》V3P449</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标题 1">
            <a:extLst>
              <a:ext uri="{FF2B5EF4-FFF2-40B4-BE49-F238E27FC236}">
                <a16:creationId xmlns:a16="http://schemas.microsoft.com/office/drawing/2014/main" id="{F7AD0776-8358-49DF-B6C9-61C5CC25622E}"/>
              </a:ext>
            </a:extLst>
          </p:cNvPr>
          <p:cNvSpPr>
            <a:spLocks noGrp="1" noChangeArrowheads="1"/>
          </p:cNvSpPr>
          <p:nvPr>
            <p:ph type="title"/>
          </p:nvPr>
        </p:nvSpPr>
        <p:spPr/>
        <p:txBody>
          <a:bodyPr/>
          <a:lstStyle/>
          <a:p>
            <a:br>
              <a:rPr lang="en-US" altLang="zh-CN" b="1" dirty="0">
                <a:solidFill>
                  <a:srgbClr val="FF0000"/>
                </a:solidFill>
              </a:rPr>
            </a:br>
            <a:br>
              <a:rPr lang="en-US" altLang="zh-CN" b="1" dirty="0">
                <a:solidFill>
                  <a:srgbClr val="FF0000"/>
                </a:solidFill>
              </a:rPr>
            </a:br>
            <a:r>
              <a:rPr lang="en-US" altLang="zh-CN" b="1" dirty="0">
                <a:solidFill>
                  <a:srgbClr val="FF0000"/>
                </a:solidFill>
              </a:rPr>
              <a:t>2.</a:t>
            </a:r>
            <a:r>
              <a:rPr lang="zh-CN" altLang="en-US" b="1" dirty="0">
                <a:solidFill>
                  <a:srgbClr val="FF0000"/>
                </a:solidFill>
              </a:rPr>
              <a:t>从三环节看，什么是资本</a:t>
            </a:r>
            <a:r>
              <a:rPr lang="zh-CN" altLang="en-US" dirty="0"/>
              <a:t>？总结：</a:t>
            </a:r>
          </a:p>
        </p:txBody>
      </p:sp>
      <p:sp>
        <p:nvSpPr>
          <p:cNvPr id="310275" name="内容占位符 2">
            <a:extLst>
              <a:ext uri="{FF2B5EF4-FFF2-40B4-BE49-F238E27FC236}">
                <a16:creationId xmlns:a16="http://schemas.microsoft.com/office/drawing/2014/main" id="{78F3A73B-08DB-4E15-9605-737B9058FE3D}"/>
              </a:ext>
            </a:extLst>
          </p:cNvPr>
          <p:cNvSpPr>
            <a:spLocks noGrp="1" noChangeArrowheads="1"/>
          </p:cNvSpPr>
          <p:nvPr>
            <p:ph idx="1"/>
          </p:nvPr>
        </p:nvSpPr>
        <p:spPr>
          <a:xfrm>
            <a:off x="851063" y="2052918"/>
            <a:ext cx="10573681" cy="4195481"/>
          </a:xfrm>
        </p:spPr>
        <p:txBody>
          <a:bodyPr>
            <a:normAutofit fontScale="92500" lnSpcReduction="10000"/>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）资本必须生产</a:t>
            </a:r>
            <a:r>
              <a:rPr lang="zh-CN" altLang="en-US" sz="2400" b="1" dirty="0">
                <a:solidFill>
                  <a:srgbClr val="FF0000"/>
                </a:solidFill>
                <a:latin typeface="微软雅黑" panose="020B0503020204020204" pitchFamily="34" charset="-122"/>
                <a:ea typeface="微软雅黑" panose="020B0503020204020204" pitchFamily="34" charset="-122"/>
              </a:rPr>
              <a:t>剩余价值</a:t>
            </a:r>
            <a:r>
              <a:rPr lang="zh-CN" altLang="en-US" sz="2400" b="1" dirty="0">
                <a:latin typeface="微软雅黑" panose="020B0503020204020204" pitchFamily="34" charset="-122"/>
                <a:ea typeface="微软雅黑" panose="020B0503020204020204" pitchFamily="34" charset="-122"/>
              </a:rPr>
              <a:t>，即必须实现</a:t>
            </a:r>
            <a:r>
              <a:rPr lang="zh-CN" altLang="en-US" sz="2400" b="1" dirty="0">
                <a:solidFill>
                  <a:srgbClr val="0000FF"/>
                </a:solidFill>
                <a:latin typeface="微软雅黑" panose="020B0503020204020204" pitchFamily="34" charset="-122"/>
                <a:ea typeface="微软雅黑" panose="020B0503020204020204" pitchFamily="34" charset="-122"/>
              </a:rPr>
              <a:t>价值增殖</a:t>
            </a:r>
            <a:endParaRPr lang="en-US" altLang="zh-CN"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）要实现价值增殖，必须</a:t>
            </a:r>
            <a:r>
              <a:rPr lang="zh-CN" altLang="en-US" sz="2400" b="1" dirty="0">
                <a:solidFill>
                  <a:srgbClr val="FF0000"/>
                </a:solidFill>
                <a:latin typeface="微软雅黑" panose="020B0503020204020204" pitchFamily="34" charset="-122"/>
                <a:ea typeface="微软雅黑" panose="020B0503020204020204" pitchFamily="34" charset="-122"/>
              </a:rPr>
              <a:t>雇佣劳动</a:t>
            </a:r>
            <a:endParaRPr lang="en-US" altLang="zh-CN" sz="2400" b="1" dirty="0">
              <a:solidFill>
                <a:srgbClr val="FF0000"/>
              </a:solidFill>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死劳动对活劳动</a:t>
            </a:r>
            <a:r>
              <a:rPr lang="zh-CN" altLang="en-US" sz="2400" b="1" dirty="0">
                <a:latin typeface="微软雅黑" panose="020B0503020204020204" pitchFamily="34" charset="-122"/>
                <a:ea typeface="微软雅黑" panose="020B0503020204020204" pitchFamily="34" charset="-122"/>
              </a:rPr>
              <a:t>的单向度的</a:t>
            </a:r>
            <a:r>
              <a:rPr lang="zh-CN" altLang="en-US" sz="2400" b="1" dirty="0">
                <a:solidFill>
                  <a:srgbClr val="FF0000"/>
                </a:solidFill>
                <a:latin typeface="微软雅黑" panose="020B0503020204020204" pitchFamily="34" charset="-122"/>
                <a:ea typeface="微软雅黑" panose="020B0503020204020204" pitchFamily="34" charset="-122"/>
              </a:rPr>
              <a:t>不平等的支配关系（权力关系）</a:t>
            </a:r>
            <a:r>
              <a:rPr lang="zh-CN" altLang="en-US" sz="2400" b="1" dirty="0">
                <a:latin typeface="微软雅黑" panose="020B0503020204020204" pitchFamily="34" charset="-122"/>
                <a:ea typeface="微软雅黑" panose="020B0503020204020204" pitchFamily="34" charset="-122"/>
              </a:rPr>
              <a:t>。（结构化关系）</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资本是一种</a:t>
            </a:r>
            <a:r>
              <a:rPr lang="zh-CN" altLang="en-US" sz="2400" b="1" dirty="0">
                <a:solidFill>
                  <a:srgbClr val="FF0000"/>
                </a:solidFill>
                <a:latin typeface="微软雅黑" panose="020B0503020204020204" pitchFamily="34" charset="-122"/>
                <a:ea typeface="微软雅黑" panose="020B0503020204020204" pitchFamily="34" charset="-122"/>
              </a:rPr>
              <a:t>生产关系</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资本</a:t>
            </a:r>
            <a:r>
              <a:rPr lang="zh-CN" altLang="en-US" sz="2400" b="1" dirty="0">
                <a:latin typeface="微软雅黑" panose="020B0503020204020204" pitchFamily="34" charset="-122"/>
                <a:ea typeface="微软雅黑" panose="020B0503020204020204" pitchFamily="34" charset="-122"/>
              </a:rPr>
              <a:t>是一个活生生的矛盾。</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solidFill>
                <a:srgbClr val="FF0000"/>
              </a:solidFill>
            </a:endParaRPr>
          </a:p>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None/>
              <a:tabLst/>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Arial" panose="020B0604020202020204" pitchFamily="34" charset="0"/>
              </a:rPr>
              <a:t>如何理解资本家？</a:t>
            </a:r>
            <a:endParaRPr kumimoji="0" lang="en-US" altLang="zh-CN" sz="24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j-cs"/>
            </a:endParaRPr>
          </a:p>
          <a:p>
            <a:pPr marL="342900" marR="0" lvl="0" indent="-342900" algn="r"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None/>
              <a:tabLst/>
              <a:defRPr/>
            </a:pPr>
            <a:r>
              <a:rPr kumimoji="0" lang="zh-CN" altLang="en-US" sz="2800" b="1" i="0" u="none" strike="noStrike" kern="1200" cap="none" spc="0" normalizeH="0" baseline="0" noProof="0" dirty="0">
                <a:ln>
                  <a:noFill/>
                </a:ln>
                <a:effectLst/>
                <a:uLnTx/>
                <a:uFillTx/>
                <a:latin typeface="Century Gothic" panose="020B0502020202020204"/>
                <a:ea typeface="宋体" panose="02010600030101010101" pitchFamily="2" charset="-122"/>
                <a:cs typeface="+mj-cs"/>
              </a:rPr>
              <a:t>马克思：</a:t>
            </a:r>
            <a:r>
              <a:rPr kumimoji="0" lang="zh-CN" altLang="en-US" sz="28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j-cs"/>
              </a:rPr>
              <a:t>“</a:t>
            </a:r>
            <a:r>
              <a:rPr kumimoji="0" lang="zh-CN" altLang="en-US" sz="2800" b="1" i="0" u="none" strike="noStrike" kern="1200" cap="none" spc="0" normalizeH="0" baseline="0" noProof="0" dirty="0">
                <a:ln>
                  <a:noFill/>
                </a:ln>
                <a:effectLst/>
                <a:uLnTx/>
                <a:uFillTx/>
                <a:latin typeface="Century Gothic" panose="020B0502020202020204"/>
                <a:ea typeface="宋体" panose="02010600030101010101" pitchFamily="2" charset="-122"/>
                <a:cs typeface="+mj-cs"/>
              </a:rPr>
              <a:t>一般说来，资本家的劳动和他的资本量成反比，就是说，和他成为资本家的程度正反比</a:t>
            </a:r>
            <a:r>
              <a:rPr kumimoji="0" lang="zh-CN" altLang="en-US" sz="28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j-cs"/>
              </a:rPr>
              <a:t>”</a:t>
            </a:r>
            <a:r>
              <a:rPr kumimoji="0" lang="zh-CN" altLang="en-US" sz="2000" b="0" i="0" u="none" strike="noStrike" kern="1200" cap="none" spc="0" normalizeH="0" baseline="0" noProof="0" dirty="0">
                <a:ln>
                  <a:noFill/>
                </a:ln>
                <a:effectLst/>
                <a:uLnTx/>
                <a:uFillTx/>
                <a:latin typeface="Century Gothic" panose="020B0502020202020204"/>
                <a:ea typeface="宋体" panose="02010600030101010101" pitchFamily="2" charset="-122"/>
                <a:cs typeface="+mj-cs"/>
              </a:rPr>
              <a:t>                                </a:t>
            </a:r>
            <a:r>
              <a:rPr kumimoji="0" lang="en-US" altLang="zh-CN"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j-cs"/>
              </a:rPr>
              <a:t>《</a:t>
            </a:r>
            <a:r>
              <a:rPr kumimoji="0" lang="zh-CN" altLang="en-US"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j-cs"/>
              </a:rPr>
              <a:t>资</a:t>
            </a:r>
            <a:r>
              <a:rPr kumimoji="0" lang="en-US" altLang="zh-CN" sz="24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j-cs"/>
              </a:rPr>
              <a:t>》V3 P274</a:t>
            </a:r>
          </a:p>
          <a:p>
            <a:endParaRPr lang="en-US" altLang="zh-CN" sz="2400" b="1" dirty="0"/>
          </a:p>
          <a:p>
            <a:r>
              <a:rPr lang="zh-CN" altLang="en-US" sz="2400" b="1" dirty="0">
                <a:solidFill>
                  <a:srgbClr val="FF0000"/>
                </a:solidFill>
              </a:rPr>
              <a:t>资本家</a:t>
            </a:r>
            <a:r>
              <a:rPr lang="zh-CN" altLang="en-US" sz="2400" dirty="0"/>
              <a:t>：资本关系的人格化，是一种社会化的人格。不是</a:t>
            </a:r>
            <a:r>
              <a:rPr lang="zh-CN" altLang="en-US" sz="2400" b="1" dirty="0">
                <a:latin typeface="黑体" panose="02010609060101010101" pitchFamily="49" charset="-122"/>
                <a:ea typeface="黑体" panose="02010609060101010101" pitchFamily="49" charset="-122"/>
              </a:rPr>
              <a:t>自然人</a:t>
            </a:r>
            <a:r>
              <a:rPr lang="zh-CN" altLang="en-US" sz="2400" dirty="0"/>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标题 1">
            <a:extLst>
              <a:ext uri="{FF2B5EF4-FFF2-40B4-BE49-F238E27FC236}">
                <a16:creationId xmlns:a16="http://schemas.microsoft.com/office/drawing/2014/main" id="{825F2A86-2A52-4EC5-BB6D-D2D25CB46B9F}"/>
              </a:ext>
            </a:extLst>
          </p:cNvPr>
          <p:cNvSpPr>
            <a:spLocks noGrp="1" noChangeArrowheads="1"/>
          </p:cNvSpPr>
          <p:nvPr>
            <p:ph type="title"/>
          </p:nvPr>
        </p:nvSpPr>
        <p:spPr>
          <a:xfrm>
            <a:off x="744467" y="260351"/>
            <a:ext cx="9320283" cy="1216025"/>
          </a:xfrm>
        </p:spPr>
        <p:txBody>
          <a:bodyPr/>
          <a:lstStyle/>
          <a:p>
            <a:r>
              <a:rPr lang="en-US" altLang="zh-CN" b="1" dirty="0">
                <a:solidFill>
                  <a:srgbClr val="FF0000"/>
                </a:solidFill>
              </a:rPr>
              <a:t>3.</a:t>
            </a:r>
            <a:r>
              <a:rPr lang="zh-CN" altLang="en-US" b="1" dirty="0">
                <a:solidFill>
                  <a:srgbClr val="FF0000"/>
                </a:solidFill>
              </a:rPr>
              <a:t>现象学来看，</a:t>
            </a:r>
            <a:r>
              <a:rPr lang="zh-CN" altLang="en-US" dirty="0"/>
              <a:t>资本是一种形式规定</a:t>
            </a:r>
          </a:p>
        </p:txBody>
      </p:sp>
      <p:sp>
        <p:nvSpPr>
          <p:cNvPr id="312323" name="文本框 2">
            <a:extLst>
              <a:ext uri="{FF2B5EF4-FFF2-40B4-BE49-F238E27FC236}">
                <a16:creationId xmlns:a16="http://schemas.microsoft.com/office/drawing/2014/main" id="{645CE8CB-F6CA-4AE3-B38A-36F969E50936}"/>
              </a:ext>
            </a:extLst>
          </p:cNvPr>
          <p:cNvSpPr txBox="1">
            <a:spLocks noChangeArrowheads="1"/>
          </p:cNvSpPr>
          <p:nvPr/>
        </p:nvSpPr>
        <p:spPr bwMode="auto">
          <a:xfrm>
            <a:off x="938676" y="1916114"/>
            <a:ext cx="9729324"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Char char="u"/>
            </a:pPr>
            <a:r>
              <a:rPr lang="en-US" altLang="zh-CN" sz="3200" dirty="0"/>
              <a:t>                                          </a:t>
            </a:r>
            <a:r>
              <a:rPr lang="zh-CN" altLang="en-US" sz="3200" dirty="0"/>
              <a:t>资本</a:t>
            </a:r>
            <a:endParaRPr lang="en-US" altLang="zh-CN" sz="3200" dirty="0"/>
          </a:p>
          <a:p>
            <a:pPr>
              <a:buFont typeface="Wingdings" panose="05000000000000000000" pitchFamily="2" charset="2"/>
              <a:buChar char="u"/>
            </a:pPr>
            <a:endParaRPr lang="en-US" altLang="zh-CN" sz="3200" dirty="0"/>
          </a:p>
          <a:p>
            <a:pPr>
              <a:buFont typeface="Wingdings" panose="05000000000000000000" pitchFamily="2" charset="2"/>
              <a:buChar char="u"/>
            </a:pPr>
            <a:r>
              <a:rPr lang="en-US" altLang="zh-CN" sz="3200" dirty="0"/>
              <a:t>                                 </a:t>
            </a:r>
            <a:r>
              <a:rPr lang="zh-CN" altLang="en-US" sz="3200" dirty="0"/>
              <a:t>货币</a:t>
            </a:r>
            <a:r>
              <a:rPr lang="en-US" altLang="zh-CN" sz="3200" dirty="0"/>
              <a:t>+</a:t>
            </a:r>
            <a:r>
              <a:rPr lang="zh-CN" altLang="en-US" sz="3200" b="1" dirty="0"/>
              <a:t>生产关系</a:t>
            </a:r>
            <a:r>
              <a:rPr lang="en-US" altLang="zh-CN" sz="3200" b="1" dirty="0"/>
              <a:t>II</a:t>
            </a:r>
          </a:p>
          <a:p>
            <a:pPr>
              <a:buFont typeface="Wingdings" panose="05000000000000000000" pitchFamily="2" charset="2"/>
              <a:buChar char="u"/>
            </a:pPr>
            <a:endParaRPr lang="en-US" altLang="zh-CN" sz="3200" dirty="0"/>
          </a:p>
          <a:p>
            <a:pPr>
              <a:buFont typeface="Wingdings" panose="05000000000000000000" pitchFamily="2" charset="2"/>
              <a:buChar char="u"/>
            </a:pPr>
            <a:r>
              <a:rPr lang="en-US" altLang="zh-CN" sz="3200" dirty="0"/>
              <a:t>                         </a:t>
            </a:r>
            <a:r>
              <a:rPr lang="zh-CN" altLang="en-US" sz="3200" dirty="0"/>
              <a:t>商品</a:t>
            </a:r>
            <a:r>
              <a:rPr lang="en-US" altLang="zh-CN" sz="3200" dirty="0"/>
              <a:t>+</a:t>
            </a:r>
            <a:r>
              <a:rPr lang="zh-CN" altLang="en-US" sz="3200" dirty="0"/>
              <a:t>金银（物质）</a:t>
            </a:r>
            <a:endParaRPr lang="en-US" altLang="zh-CN" sz="3200" dirty="0"/>
          </a:p>
          <a:p>
            <a:pPr>
              <a:buFont typeface="Wingdings" panose="05000000000000000000" pitchFamily="2" charset="2"/>
              <a:buChar char="u"/>
            </a:pPr>
            <a:endParaRPr lang="en-US" altLang="zh-CN" sz="3200" dirty="0"/>
          </a:p>
          <a:p>
            <a:pPr>
              <a:buFont typeface="Wingdings" panose="05000000000000000000" pitchFamily="2" charset="2"/>
              <a:buChar char="u"/>
            </a:pPr>
            <a:r>
              <a:rPr lang="en-US" altLang="zh-CN" sz="3200" dirty="0"/>
              <a:t>                </a:t>
            </a:r>
            <a:r>
              <a:rPr lang="zh-CN" altLang="en-US" sz="3200" dirty="0"/>
              <a:t>价值</a:t>
            </a:r>
            <a:r>
              <a:rPr lang="en-US" altLang="zh-CN" sz="3200" dirty="0"/>
              <a:t>+</a:t>
            </a:r>
            <a:r>
              <a:rPr lang="zh-CN" altLang="en-US" sz="3200" dirty="0"/>
              <a:t>麻布（物质）</a:t>
            </a:r>
            <a:endParaRPr lang="en-US" altLang="zh-CN" sz="3200" dirty="0"/>
          </a:p>
          <a:p>
            <a:pPr>
              <a:buFont typeface="Wingdings" panose="05000000000000000000" pitchFamily="2" charset="2"/>
              <a:buChar char="u"/>
            </a:pPr>
            <a:endParaRPr lang="en-US" altLang="zh-CN" sz="3200" dirty="0"/>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sz="3200" b="1" dirty="0"/>
              <a:t>生产关系</a:t>
            </a:r>
            <a:r>
              <a:rPr lang="en-US" altLang="zh-CN" sz="3200" b="1" dirty="0"/>
              <a:t>I</a:t>
            </a:r>
            <a:r>
              <a:rPr lang="en-US" altLang="zh-CN" sz="3200" dirty="0"/>
              <a:t>+</a:t>
            </a:r>
            <a:r>
              <a:rPr lang="zh-CN" altLang="en-US" sz="3200" dirty="0"/>
              <a:t>活劳动（物质）   </a:t>
            </a:r>
            <a:r>
              <a:rPr lang="zh-CN" altLang="en-US" sz="3200" b="1" dirty="0">
                <a:latin typeface="黑体" panose="02010609060101010101" pitchFamily="49" charset="-122"/>
                <a:ea typeface="黑体" panose="02010609060101010101" pitchFamily="49" charset="-122"/>
              </a:rPr>
              <a:t>形式规定图表</a:t>
            </a:r>
          </a:p>
        </p:txBody>
      </p:sp>
      <p:sp>
        <p:nvSpPr>
          <p:cNvPr id="4" name="箭头: 上 3">
            <a:extLst>
              <a:ext uri="{FF2B5EF4-FFF2-40B4-BE49-F238E27FC236}">
                <a16:creationId xmlns:a16="http://schemas.microsoft.com/office/drawing/2014/main" id="{DD7A7118-F26B-4036-968F-8473135EBD66}"/>
              </a:ext>
            </a:extLst>
          </p:cNvPr>
          <p:cNvSpPr/>
          <p:nvPr/>
        </p:nvSpPr>
        <p:spPr>
          <a:xfrm>
            <a:off x="3994319" y="5468012"/>
            <a:ext cx="431800" cy="5048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箭头: 上 6">
            <a:extLst>
              <a:ext uri="{FF2B5EF4-FFF2-40B4-BE49-F238E27FC236}">
                <a16:creationId xmlns:a16="http://schemas.microsoft.com/office/drawing/2014/main" id="{327FFE23-4B1B-4242-A15F-D793EEE866A7}"/>
              </a:ext>
            </a:extLst>
          </p:cNvPr>
          <p:cNvSpPr/>
          <p:nvPr/>
        </p:nvSpPr>
        <p:spPr>
          <a:xfrm>
            <a:off x="5164223" y="4373717"/>
            <a:ext cx="431800" cy="5032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箭头: 上 7">
            <a:extLst>
              <a:ext uri="{FF2B5EF4-FFF2-40B4-BE49-F238E27FC236}">
                <a16:creationId xmlns:a16="http://schemas.microsoft.com/office/drawing/2014/main" id="{389DED21-E6DF-400F-BF01-8A94830B937D}"/>
              </a:ext>
            </a:extLst>
          </p:cNvPr>
          <p:cNvSpPr/>
          <p:nvPr/>
        </p:nvSpPr>
        <p:spPr>
          <a:xfrm>
            <a:off x="6459819" y="3454669"/>
            <a:ext cx="431800" cy="50323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箭头: 上 8">
            <a:extLst>
              <a:ext uri="{FF2B5EF4-FFF2-40B4-BE49-F238E27FC236}">
                <a16:creationId xmlns:a16="http://schemas.microsoft.com/office/drawing/2014/main" id="{06BEC927-AC73-48CF-A1DC-DCEC58B8AF5F}"/>
              </a:ext>
            </a:extLst>
          </p:cNvPr>
          <p:cNvSpPr/>
          <p:nvPr/>
        </p:nvSpPr>
        <p:spPr>
          <a:xfrm>
            <a:off x="7625746" y="2412847"/>
            <a:ext cx="431800" cy="50323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箭头连接符 9">
            <a:extLst>
              <a:ext uri="{FF2B5EF4-FFF2-40B4-BE49-F238E27FC236}">
                <a16:creationId xmlns:a16="http://schemas.microsoft.com/office/drawing/2014/main" id="{0276CA8D-16B6-4EFD-A1B9-A71ADC57BD54}"/>
              </a:ext>
            </a:extLst>
          </p:cNvPr>
          <p:cNvCxnSpPr>
            <a:cxnSpLocks/>
          </p:cNvCxnSpPr>
          <p:nvPr/>
        </p:nvCxnSpPr>
        <p:spPr>
          <a:xfrm flipV="1">
            <a:off x="2442700" y="5589393"/>
            <a:ext cx="504825" cy="5048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242AF6F-8689-4168-8A4B-5A3E39914DAA}"/>
              </a:ext>
            </a:extLst>
          </p:cNvPr>
          <p:cNvCxnSpPr>
            <a:cxnSpLocks/>
          </p:cNvCxnSpPr>
          <p:nvPr/>
        </p:nvCxnSpPr>
        <p:spPr>
          <a:xfrm flipV="1">
            <a:off x="4320922" y="4292796"/>
            <a:ext cx="503238" cy="50323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3AB30EC-EF7C-45FE-A3A3-71A27AC715C5}"/>
              </a:ext>
            </a:extLst>
          </p:cNvPr>
          <p:cNvCxnSpPr>
            <a:cxnSpLocks/>
          </p:cNvCxnSpPr>
          <p:nvPr/>
        </p:nvCxnSpPr>
        <p:spPr>
          <a:xfrm flipV="1">
            <a:off x="5408711" y="3333288"/>
            <a:ext cx="503238" cy="5032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B0CABE2-5FA6-463F-B3C9-5226AC1DE762}"/>
              </a:ext>
            </a:extLst>
          </p:cNvPr>
          <p:cNvCxnSpPr>
            <a:cxnSpLocks/>
          </p:cNvCxnSpPr>
          <p:nvPr/>
        </p:nvCxnSpPr>
        <p:spPr>
          <a:xfrm flipV="1">
            <a:off x="6631284" y="2300948"/>
            <a:ext cx="504825" cy="50323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标题 1">
            <a:extLst>
              <a:ext uri="{FF2B5EF4-FFF2-40B4-BE49-F238E27FC236}">
                <a16:creationId xmlns:a16="http://schemas.microsoft.com/office/drawing/2014/main" id="{1AED182B-F079-4965-B4C8-BDEB897F08D0}"/>
              </a:ext>
            </a:extLst>
          </p:cNvPr>
          <p:cNvSpPr>
            <a:spLocks noGrp="1" noChangeArrowheads="1"/>
          </p:cNvSpPr>
          <p:nvPr>
            <p:ph type="title"/>
          </p:nvPr>
        </p:nvSpPr>
        <p:spPr/>
        <p:txBody>
          <a:bodyPr/>
          <a:lstStyle/>
          <a:p>
            <a:br>
              <a:rPr lang="en-US" altLang="zh-CN" b="1" dirty="0">
                <a:solidFill>
                  <a:srgbClr val="FF0000"/>
                </a:solidFill>
              </a:rPr>
            </a:br>
            <a:r>
              <a:rPr lang="zh-CN" altLang="en-US" b="1" dirty="0">
                <a:solidFill>
                  <a:srgbClr val="FF0000"/>
                </a:solidFill>
              </a:rPr>
              <a:t>资本是一种生产要素吗？</a:t>
            </a:r>
            <a:endParaRPr lang="zh-CN" altLang="en-US" dirty="0"/>
          </a:p>
        </p:txBody>
      </p:sp>
      <p:sp>
        <p:nvSpPr>
          <p:cNvPr id="314371" name="文本框 4">
            <a:extLst>
              <a:ext uri="{FF2B5EF4-FFF2-40B4-BE49-F238E27FC236}">
                <a16:creationId xmlns:a16="http://schemas.microsoft.com/office/drawing/2014/main" id="{C70D2FEE-88D8-4CF5-BAE2-575D80D9644F}"/>
              </a:ext>
            </a:extLst>
          </p:cNvPr>
          <p:cNvSpPr txBox="1">
            <a:spLocks noChangeArrowheads="1"/>
          </p:cNvSpPr>
          <p:nvPr/>
        </p:nvSpPr>
        <p:spPr bwMode="auto">
          <a:xfrm>
            <a:off x="976832" y="1851574"/>
            <a:ext cx="1054638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2800" b="1" dirty="0">
                <a:solidFill>
                  <a:srgbClr val="FF0000"/>
                </a:solidFill>
                <a:latin typeface="黑体" panose="02010609060101010101" pitchFamily="49" charset="-122"/>
                <a:ea typeface="黑体" panose="02010609060101010101" pitchFamily="49" charset="-122"/>
              </a:rPr>
              <a:t>人的本质与物的性质</a:t>
            </a:r>
            <a:endParaRPr lang="en-US" altLang="zh-CN" sz="2800" b="1" dirty="0">
              <a:solidFill>
                <a:srgbClr val="FF0000"/>
              </a:solidFill>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“黑人就是黑人，只有在一定的</a:t>
            </a:r>
            <a:r>
              <a:rPr lang="zh-CN" altLang="en-US" sz="2800" b="1" dirty="0">
                <a:solidFill>
                  <a:srgbClr val="FF0000"/>
                </a:solidFill>
                <a:latin typeface="黑体" panose="02010609060101010101" pitchFamily="49" charset="-122"/>
                <a:ea typeface="黑体" panose="02010609060101010101" pitchFamily="49" charset="-122"/>
              </a:rPr>
              <a:t>关系</a:t>
            </a:r>
            <a:r>
              <a:rPr lang="zh-CN" altLang="en-US" sz="2800" b="1" dirty="0">
                <a:latin typeface="黑体" panose="02010609060101010101" pitchFamily="49" charset="-122"/>
                <a:ea typeface="黑体" panose="02010609060101010101" pitchFamily="49" charset="-122"/>
              </a:rPr>
              <a:t>下，他才能成为奴隶。</a:t>
            </a:r>
            <a:r>
              <a:rPr lang="zh-CN" altLang="en-US" sz="2800" b="1" dirty="0">
                <a:solidFill>
                  <a:srgbClr val="FF0000"/>
                </a:solidFill>
                <a:latin typeface="黑体" panose="02010609060101010101" pitchFamily="49" charset="-122"/>
                <a:ea typeface="黑体" panose="02010609060101010101" pitchFamily="49" charset="-122"/>
              </a:rPr>
              <a:t>纺纱机</a:t>
            </a:r>
            <a:r>
              <a:rPr lang="zh-CN" altLang="en-US" sz="2800" b="1" dirty="0">
                <a:latin typeface="黑体" panose="02010609060101010101" pitchFamily="49" charset="-122"/>
                <a:ea typeface="黑体" panose="02010609060101010101" pitchFamily="49" charset="-122"/>
              </a:rPr>
              <a:t>是纺棉花的机器。只存在一定的</a:t>
            </a:r>
            <a:r>
              <a:rPr lang="zh-CN" altLang="en-US" sz="2800" b="1" dirty="0">
                <a:solidFill>
                  <a:srgbClr val="FF0000"/>
                </a:solidFill>
                <a:latin typeface="黑体" panose="02010609060101010101" pitchFamily="49" charset="-122"/>
                <a:ea typeface="黑体" panose="02010609060101010101" pitchFamily="49" charset="-122"/>
              </a:rPr>
              <a:t>关系</a:t>
            </a:r>
            <a:r>
              <a:rPr lang="zh-CN" altLang="en-US" sz="2800" b="1" dirty="0">
                <a:latin typeface="黑体" panose="02010609060101010101" pitchFamily="49" charset="-122"/>
                <a:ea typeface="黑体" panose="02010609060101010101" pitchFamily="49" charset="-122"/>
              </a:rPr>
              <a:t>下，它才成为</a:t>
            </a:r>
            <a:r>
              <a:rPr lang="zh-CN" altLang="en-US" sz="2800" b="1" dirty="0">
                <a:solidFill>
                  <a:srgbClr val="FF0000"/>
                </a:solidFill>
                <a:latin typeface="黑体" panose="02010609060101010101" pitchFamily="49" charset="-122"/>
                <a:ea typeface="黑体" panose="02010609060101010101" pitchFamily="49" charset="-122"/>
              </a:rPr>
              <a:t>资本</a:t>
            </a:r>
            <a:r>
              <a:rPr lang="zh-CN" altLang="en-US"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脱离了这种关系，它也就是不是资本了，就像黄金本身并不是货币，砂糖并不是砂糖的价格一样。”</a:t>
            </a:r>
            <a:endParaRPr lang="en-US" altLang="zh-CN" sz="2800" b="1" dirty="0">
              <a:latin typeface="黑体" panose="02010609060101010101" pitchFamily="49" charset="-122"/>
              <a:ea typeface="黑体" panose="02010609060101010101" pitchFamily="49" charset="-122"/>
            </a:endParaRPr>
          </a:p>
          <a:p>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选集</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V1P344</a:t>
            </a:r>
          </a:p>
          <a:p>
            <a:r>
              <a:rPr lang="en-US" altLang="zh-CN" sz="2800" b="1" dirty="0">
                <a:latin typeface="黑体" panose="02010609060101010101" pitchFamily="49" charset="-122"/>
                <a:ea typeface="黑体" panose="02010609060101010101" pitchFamily="49" charset="-122"/>
              </a:rPr>
              <a:t>                   </a:t>
            </a:r>
          </a:p>
          <a:p>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资本究竟是什么</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marL="838200" indent="-838200">
              <a:defRPr/>
            </a:pPr>
            <a:endParaRPr lang="zh-CN" altLang="en-US" sz="3200" b="1" dirty="0"/>
          </a:p>
        </p:txBody>
      </p:sp>
      <p:sp>
        <p:nvSpPr>
          <p:cNvPr id="7171" name="Rectangle 3"/>
          <p:cNvSpPr>
            <a:spLocks noGrp="1" noChangeArrowheads="1"/>
          </p:cNvSpPr>
          <p:nvPr>
            <p:ph type="body" idx="1"/>
          </p:nvPr>
        </p:nvSpPr>
        <p:spPr>
          <a:xfrm>
            <a:off x="439766" y="2012458"/>
            <a:ext cx="9929027" cy="4195481"/>
          </a:xfrm>
        </p:spPr>
        <p:txBody>
          <a:bodyPr/>
          <a:lstStyle/>
          <a:p>
            <a:pPr eaLnBrk="1" hangingPunct="1">
              <a:lnSpc>
                <a:spcPct val="80000"/>
              </a:lnSpc>
              <a:buFont typeface="Wingdings" panose="05000000000000000000" pitchFamily="2" charset="2"/>
              <a:buNone/>
              <a:defRPr/>
            </a:pPr>
            <a:r>
              <a:rPr lang="en-US" altLang="zh-CN" sz="2800" b="1" dirty="0">
                <a:latin typeface="宋体" pitchFamily="2" charset="-122"/>
                <a:cs typeface="Arial" charset="0"/>
              </a:rPr>
              <a:t>4.</a:t>
            </a:r>
            <a:r>
              <a:rPr lang="zh-CN" altLang="en-US" sz="2800" b="1" dirty="0">
                <a:latin typeface="宋体" pitchFamily="2" charset="-122"/>
              </a:rPr>
              <a:t>小私有制与资本主义私有制的关系</a:t>
            </a:r>
          </a:p>
          <a:p>
            <a:pPr algn="r" eaLnBrk="1" hangingPunct="1">
              <a:lnSpc>
                <a:spcPct val="80000"/>
              </a:lnSpc>
              <a:buFont typeface="Wingdings" panose="05000000000000000000" pitchFamily="2" charset="2"/>
              <a:buNone/>
              <a:defRPr/>
            </a:pPr>
            <a:r>
              <a:rPr lang="zh-CN" altLang="en-US" sz="2800" b="1" dirty="0">
                <a:latin typeface="宋体" pitchFamily="2" charset="-122"/>
              </a:rPr>
              <a:t>                </a:t>
            </a:r>
            <a:endParaRPr lang="zh-CN" altLang="en-US" sz="2800" b="1" dirty="0">
              <a:latin typeface="宋体" pitchFamily="2" charset="-122"/>
              <a:cs typeface="Arial" charset="0"/>
            </a:endParaRPr>
          </a:p>
        </p:txBody>
      </p:sp>
      <p:sp>
        <p:nvSpPr>
          <p:cNvPr id="4" name="Rectangle 2">
            <a:extLst>
              <a:ext uri="{FF2B5EF4-FFF2-40B4-BE49-F238E27FC236}">
                <a16:creationId xmlns:a16="http://schemas.microsoft.com/office/drawing/2014/main" id="{29EF00D8-475F-45AB-A97B-01DBD6442C25}"/>
              </a:ext>
            </a:extLst>
          </p:cNvPr>
          <p:cNvSpPr txBox="1">
            <a:spLocks noChangeArrowheads="1"/>
          </p:cNvSpPr>
          <p:nvPr/>
        </p:nvSpPr>
        <p:spPr bwMode="auto">
          <a:xfrm>
            <a:off x="180287" y="1146633"/>
            <a:ext cx="8001000" cy="50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469900" indent="-469900" defTabSz="914400" eaLnBrk="1" hangingPunct="1">
              <a:lnSpc>
                <a:spcPct val="80000"/>
              </a:lnSpc>
              <a:spcBef>
                <a:spcPct val="20000"/>
              </a:spcBef>
              <a:buClr>
                <a:srgbClr val="CC0000"/>
              </a:buClr>
              <a:buFont typeface="Wingdings" panose="05000000000000000000" pitchFamily="2" charset="2"/>
              <a:buNone/>
            </a:pPr>
            <a:r>
              <a:rPr lang="zh-CN" altLang="en-US" sz="2800" b="1" dirty="0">
                <a:solidFill>
                  <a:schemeClr val="tx1"/>
                </a:solidFill>
                <a:latin typeface="黑体" panose="02010609060101010101" pitchFamily="49" charset="-122"/>
                <a:ea typeface="黑体" panose="02010609060101010101" pitchFamily="49" charset="-122"/>
                <a:cs typeface="Arial" panose="020B0604020202020204" pitchFamily="34" charset="0"/>
              </a:rPr>
              <a:t>简单商品生产与资本主义商品生产的关系：</a:t>
            </a:r>
            <a:endParaRPr lang="en-US" altLang="zh-CN" sz="2800" b="1" dirty="0">
              <a:solidFill>
                <a:schemeClr val="tx1"/>
              </a:solidFill>
              <a:latin typeface="黑体" panose="02010609060101010101" pitchFamily="49" charset="-122"/>
              <a:ea typeface="黑体" panose="02010609060101010101" pitchFamily="49" charset="-122"/>
              <a:cs typeface="Arial" panose="020B0604020202020204" pitchFamily="34" charset="0"/>
            </a:endParaRPr>
          </a:p>
        </p:txBody>
      </p:sp>
      <p:sp>
        <p:nvSpPr>
          <p:cNvPr id="5" name="Rectangle 3">
            <a:extLst>
              <a:ext uri="{FF2B5EF4-FFF2-40B4-BE49-F238E27FC236}">
                <a16:creationId xmlns:a16="http://schemas.microsoft.com/office/drawing/2014/main" id="{73D803D4-1068-4B50-B9EE-5A6C2BEB9CFD}"/>
              </a:ext>
            </a:extLst>
          </p:cNvPr>
          <p:cNvSpPr txBox="1">
            <a:spLocks noChangeArrowheads="1"/>
          </p:cNvSpPr>
          <p:nvPr/>
        </p:nvSpPr>
        <p:spPr bwMode="auto">
          <a:xfrm>
            <a:off x="1650694" y="3191177"/>
            <a:ext cx="7561263" cy="15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80000"/>
              </a:lnSpc>
              <a:buFont typeface="Wingdings" panose="05000000000000000000" pitchFamily="2" charset="2"/>
              <a:buNone/>
            </a:pPr>
            <a:r>
              <a:rPr lang="en-US" altLang="zh-CN" sz="2800" b="1" dirty="0">
                <a:latin typeface="宋体" panose="02010600030101010101" pitchFamily="2" charset="-122"/>
                <a:cs typeface="Arial" panose="020B0604020202020204" pitchFamily="34" charset="0"/>
              </a:rPr>
              <a:t>4.1 </a:t>
            </a:r>
            <a:r>
              <a:rPr lang="zh-CN" altLang="en-US" sz="2800" b="1" dirty="0">
                <a:latin typeface="宋体" panose="02010600030101010101" pitchFamily="2" charset="-122"/>
              </a:rPr>
              <a:t>小私有制与资本主义私有制共性：</a:t>
            </a:r>
            <a:endParaRPr lang="en-US" altLang="zh-CN" sz="2800" b="1" dirty="0">
              <a:latin typeface="宋体" panose="02010600030101010101" pitchFamily="2" charset="-122"/>
            </a:endParaRPr>
          </a:p>
          <a:p>
            <a:pPr defTabSz="914400" eaLnBrk="1" hangingPunct="1">
              <a:lnSpc>
                <a:spcPct val="80000"/>
              </a:lnSpc>
              <a:buFont typeface="Wingdings" panose="05000000000000000000" pitchFamily="2" charset="2"/>
              <a:buNone/>
            </a:pPr>
            <a:endParaRPr lang="zh-CN" altLang="en-US" sz="2800" b="1" dirty="0">
              <a:latin typeface="宋体" panose="02010600030101010101" pitchFamily="2" charset="-122"/>
            </a:endParaRPr>
          </a:p>
          <a:p>
            <a:pPr algn="r" defTabSz="914400" eaLnBrk="1" hangingPunct="1">
              <a:lnSpc>
                <a:spcPct val="80000"/>
              </a:lnSpc>
              <a:buFont typeface="Wingdings" panose="05000000000000000000" pitchFamily="2" charset="2"/>
              <a:buNone/>
            </a:pPr>
            <a:r>
              <a:rPr lang="zh-CN" altLang="en-US" sz="2800" b="1" dirty="0">
                <a:latin typeface="宋体" panose="02010600030101010101" pitchFamily="2" charset="-122"/>
              </a:rPr>
              <a:t>都以</a:t>
            </a:r>
            <a:r>
              <a:rPr lang="zh-CN" altLang="en-US" sz="2800" b="1" dirty="0">
                <a:solidFill>
                  <a:srgbClr val="0000FF"/>
                </a:solidFill>
                <a:latin typeface="宋体" panose="02010600030101010101" pitchFamily="2" charset="-122"/>
              </a:rPr>
              <a:t>私有制</a:t>
            </a:r>
            <a:r>
              <a:rPr lang="zh-CN" altLang="en-US" sz="2800" b="1" dirty="0">
                <a:latin typeface="宋体" panose="02010600030101010101" pitchFamily="2" charset="-122"/>
              </a:rPr>
              <a:t>为前提</a:t>
            </a:r>
            <a:endParaRPr lang="en-US" altLang="zh-CN" sz="2800" b="1" dirty="0">
              <a:latin typeface="宋体" panose="02010600030101010101" pitchFamily="2" charset="-122"/>
            </a:endParaRPr>
          </a:p>
          <a:p>
            <a:pPr algn="r" defTabSz="914400" eaLnBrk="1" hangingPunct="1">
              <a:lnSpc>
                <a:spcPct val="80000"/>
              </a:lnSpc>
              <a:buFont typeface="Wingdings" panose="05000000000000000000" pitchFamily="2" charset="2"/>
              <a:buNone/>
            </a:pPr>
            <a:r>
              <a:rPr lang="zh-CN" altLang="en-US" sz="2800" b="1" dirty="0">
                <a:latin typeface="宋体" panose="02010600030101010101" pitchFamily="2" charset="-122"/>
              </a:rPr>
              <a:t>都是</a:t>
            </a:r>
            <a:r>
              <a:rPr lang="zh-CN" altLang="en-US" sz="2800" b="1" dirty="0">
                <a:solidFill>
                  <a:srgbClr val="0000FF"/>
                </a:solidFill>
                <a:latin typeface="宋体" panose="02010600030101010101" pitchFamily="2" charset="-122"/>
              </a:rPr>
              <a:t>交换经济或货币经济</a:t>
            </a:r>
            <a:endParaRPr lang="en-US" altLang="zh-CN" sz="2800" b="1" dirty="0">
              <a:solidFill>
                <a:srgbClr val="0000FF"/>
              </a:solidFill>
              <a:latin typeface="宋体" panose="02010600030101010101" pitchFamily="2" charset="-122"/>
            </a:endParaRPr>
          </a:p>
          <a:p>
            <a:pPr algn="r" defTabSz="914400" eaLnBrk="1" hangingPunct="1">
              <a:lnSpc>
                <a:spcPct val="80000"/>
              </a:lnSpc>
              <a:buFont typeface="Wingdings" panose="05000000000000000000" pitchFamily="2" charset="2"/>
              <a:buNone/>
            </a:pPr>
            <a:r>
              <a:rPr lang="zh-CN" altLang="en-US" sz="2800" b="1" dirty="0">
                <a:latin typeface="宋体" panose="02010600030101010101" pitchFamily="2" charset="-122"/>
              </a:rPr>
              <a:t>都必须遵循</a:t>
            </a:r>
            <a:r>
              <a:rPr lang="zh-CN" altLang="en-US" sz="2800" b="1" dirty="0">
                <a:solidFill>
                  <a:srgbClr val="0000FF"/>
                </a:solidFill>
                <a:latin typeface="宋体" panose="02010600030101010101" pitchFamily="2" charset="-122"/>
              </a:rPr>
              <a:t>三大规律                 </a:t>
            </a:r>
            <a:endParaRPr lang="en-US" altLang="zh-CN" sz="2800" b="1" dirty="0">
              <a:solidFill>
                <a:srgbClr val="0000FF"/>
              </a:solidFill>
              <a:latin typeface="宋体" panose="02010600030101010101" pitchFamily="2" charset="-122"/>
            </a:endParaRPr>
          </a:p>
          <a:p>
            <a:pPr defTabSz="914400" eaLnBrk="1" hangingPunct="1">
              <a:lnSpc>
                <a:spcPct val="80000"/>
              </a:lnSpc>
              <a:buFont typeface="Wingdings" panose="05000000000000000000" pitchFamily="2" charset="2"/>
              <a:buNone/>
            </a:pPr>
            <a:endParaRPr lang="zh-CN" altLang="en-US" sz="2800" b="1" dirty="0">
              <a:latin typeface="宋体" panose="02010600030101010101" pitchFamily="2" charset="-122"/>
            </a:endParaRPr>
          </a:p>
          <a:p>
            <a:pPr defTabSz="914400" eaLnBrk="1" hangingPunct="1">
              <a:lnSpc>
                <a:spcPct val="80000"/>
              </a:lnSpc>
              <a:buFont typeface="Wingdings" panose="05000000000000000000" pitchFamily="2" charset="2"/>
              <a:buNone/>
            </a:pPr>
            <a:endParaRPr lang="zh-CN" altLang="en-US" sz="2800" b="1" dirty="0">
              <a:latin typeface="宋体" panose="02010600030101010101" pitchFamily="2" charset="-122"/>
            </a:endParaRPr>
          </a:p>
          <a:p>
            <a:pPr defTabSz="914400" eaLnBrk="1" hangingPunct="1">
              <a:lnSpc>
                <a:spcPct val="80000"/>
              </a:lnSpc>
              <a:buFont typeface="Wingdings" panose="05000000000000000000" pitchFamily="2" charset="2"/>
              <a:buNone/>
            </a:pPr>
            <a:endParaRPr lang="zh-CN" altLang="en-US" sz="2800" b="1" dirty="0">
              <a:latin typeface="宋体" panose="02010600030101010101" pitchFamily="2" charset="-122"/>
            </a:endParaRPr>
          </a:p>
        </p:txBody>
      </p:sp>
    </p:spTree>
    <p:extLst>
      <p:ext uri="{BB962C8B-B14F-4D97-AF65-F5344CB8AC3E}">
        <p14:creationId xmlns:p14="http://schemas.microsoft.com/office/powerpoint/2010/main" val="11760388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B89D6FE1-F779-486A-9A32-F2EAB8170DB5}"/>
              </a:ext>
            </a:extLst>
          </p:cNvPr>
          <p:cNvSpPr txBox="1">
            <a:spLocks noChangeArrowheads="1"/>
          </p:cNvSpPr>
          <p:nvPr/>
        </p:nvSpPr>
        <p:spPr bwMode="auto">
          <a:xfrm>
            <a:off x="286231" y="442432"/>
            <a:ext cx="12142059"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dirty="0">
                <a:solidFill>
                  <a:srgbClr val="FF0000"/>
                </a:solidFill>
                <a:latin typeface="宋体" panose="02010600030101010101" pitchFamily="2" charset="-122"/>
                <a:ea typeface="宋体"/>
                <a:cs typeface="Arial" panose="020B0604020202020204" pitchFamily="34" charset="0"/>
              </a:rPr>
              <a:t>（四）</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a:cs typeface="Arial" panose="020B0604020202020204" pitchFamily="34" charset="0"/>
              </a:rPr>
              <a:t>简单</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Arial" panose="020B0604020202020204" pitchFamily="34" charset="0"/>
              </a:rPr>
              <a:t>商品生产与</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a:cs typeface="Arial" panose="020B0604020202020204" pitchFamily="34" charset="0"/>
              </a:rPr>
              <a:t>资本主义商品生产</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Arial" panose="020B0604020202020204" pitchFamily="34" charset="0"/>
              </a:rPr>
              <a:t>的关系：</a:t>
            </a:r>
            <a:endParaRPr kumimoji="0" lang="zh-CN" altLang="en-US" sz="3800" b="0" i="0" u="none" strike="noStrike" kern="1200" cap="none" spc="0" normalizeH="0" baseline="0" noProof="0" dirty="0">
              <a:ln>
                <a:noFill/>
              </a:ln>
              <a:solidFill>
                <a:srgbClr val="000000"/>
              </a:solidFill>
              <a:effectLst/>
              <a:uLnTx/>
              <a:uFillTx/>
              <a:latin typeface="Verdana"/>
              <a:ea typeface="宋体"/>
              <a:cs typeface="+mj-cs"/>
            </a:endParaRPr>
          </a:p>
        </p:txBody>
      </p:sp>
      <p:sp>
        <p:nvSpPr>
          <p:cNvPr id="7" name="内容占位符 2">
            <a:extLst>
              <a:ext uri="{FF2B5EF4-FFF2-40B4-BE49-F238E27FC236}">
                <a16:creationId xmlns:a16="http://schemas.microsoft.com/office/drawing/2014/main" id="{52BFC467-1C7E-49E5-A6E9-2B2F06B6D30B}"/>
              </a:ext>
            </a:extLst>
          </p:cNvPr>
          <p:cNvSpPr txBox="1">
            <a:spLocks/>
          </p:cNvSpPr>
          <p:nvPr/>
        </p:nvSpPr>
        <p:spPr bwMode="auto">
          <a:xfrm>
            <a:off x="851963" y="2079771"/>
            <a:ext cx="10923952" cy="498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a:t>
            </a:r>
            <a:r>
              <a:rPr kumimoji="0" lang="en-US" altLang="zh-CN" sz="3200" b="1" i="0" u="none" strike="noStrike" kern="1200" cap="none" spc="0" normalizeH="0" baseline="0" noProof="0" dirty="0">
                <a:ln>
                  <a:noFill/>
                </a:ln>
                <a:effectLst/>
                <a:uLnTx/>
                <a:uFillTx/>
                <a:latin typeface="宋体" pitchFamily="2" charset="-122"/>
                <a:ea typeface="宋体"/>
                <a:cs typeface="+mn-cs"/>
              </a:rPr>
              <a:t>1</a:t>
            </a:r>
            <a:r>
              <a:rPr kumimoji="0" lang="zh-CN" altLang="en-US" sz="3200" b="1" i="0" u="none" strike="noStrike" kern="1200" cap="none" spc="0" normalizeH="0" baseline="0" noProof="0" dirty="0">
                <a:ln>
                  <a:noFill/>
                </a:ln>
                <a:effectLst/>
                <a:uLnTx/>
                <a:uFillTx/>
                <a:latin typeface="宋体" pitchFamily="2" charset="-122"/>
                <a:ea typeface="宋体"/>
                <a:cs typeface="+mn-cs"/>
              </a:rPr>
              <a:t>）私有制的性质是不一样的。</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     </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自己劳动</a:t>
            </a:r>
            <a:r>
              <a:rPr kumimoji="0" lang="zh-CN" altLang="en-US" sz="3200" b="1" i="0" u="none" strike="noStrike" kern="1200" cap="none" spc="0" normalizeH="0" baseline="0" noProof="0" dirty="0">
                <a:ln>
                  <a:noFill/>
                </a:ln>
                <a:effectLst/>
                <a:uLnTx/>
                <a:uFillTx/>
                <a:latin typeface="宋体" pitchFamily="2" charset="-122"/>
                <a:ea typeface="宋体"/>
                <a:cs typeface="+mn-cs"/>
              </a:rPr>
              <a:t>为基础  </a:t>
            </a:r>
            <a:r>
              <a:rPr kumimoji="0" lang="en-US" altLang="zh-CN" sz="3200" b="1" i="0" u="none" strike="noStrike" kern="1200" cap="none" spc="0" normalizeH="0" baseline="0" noProof="0" dirty="0">
                <a:ln>
                  <a:noFill/>
                </a:ln>
                <a:effectLst/>
                <a:uLnTx/>
                <a:uFillTx/>
                <a:latin typeface="宋体" pitchFamily="2" charset="-122"/>
                <a:ea typeface="宋体"/>
                <a:cs typeface="+mn-cs"/>
              </a:rPr>
              <a:t>VS  </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他人劳动</a:t>
            </a:r>
            <a:r>
              <a:rPr kumimoji="0" lang="zh-CN" altLang="en-US" sz="3200" b="1" i="0" u="none" strike="noStrike" kern="1200" cap="none" spc="0" normalizeH="0" baseline="0" noProof="0" dirty="0">
                <a:ln>
                  <a:noFill/>
                </a:ln>
                <a:effectLst/>
                <a:uLnTx/>
                <a:uFillTx/>
                <a:latin typeface="宋体" pitchFamily="2" charset="-122"/>
                <a:ea typeface="宋体"/>
                <a:cs typeface="+mn-cs"/>
              </a:rPr>
              <a:t>为基础</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a:t>
            </a:r>
            <a:r>
              <a:rPr kumimoji="0" lang="en-US" altLang="zh-CN" sz="3200" b="1" i="0" u="none" strike="noStrike" kern="1200" cap="none" spc="0" normalizeH="0" baseline="0" noProof="0" dirty="0">
                <a:ln>
                  <a:noFill/>
                </a:ln>
                <a:effectLst/>
                <a:uLnTx/>
                <a:uFillTx/>
                <a:latin typeface="宋体" pitchFamily="2" charset="-122"/>
                <a:ea typeface="宋体"/>
                <a:cs typeface="+mn-cs"/>
              </a:rPr>
              <a:t>2</a:t>
            </a:r>
            <a:r>
              <a:rPr kumimoji="0" lang="zh-CN" altLang="en-US" sz="3200" b="1" i="0" u="none" strike="noStrike" kern="1200" cap="none" spc="0" normalizeH="0" baseline="0" noProof="0" dirty="0">
                <a:ln>
                  <a:noFill/>
                </a:ln>
                <a:effectLst/>
                <a:uLnTx/>
                <a:uFillTx/>
                <a:latin typeface="宋体" pitchFamily="2" charset="-122"/>
                <a:ea typeface="宋体"/>
                <a:cs typeface="+mn-cs"/>
              </a:rPr>
              <a:t>）生产的目的不一样 </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“谋生”</a:t>
            </a:r>
            <a:r>
              <a:rPr kumimoji="0" lang="zh-CN" altLang="en-US" sz="3200" b="1" i="0" u="none" strike="noStrike" kern="1200" cap="none" spc="0" normalizeH="0" baseline="0" noProof="0" dirty="0">
                <a:ln>
                  <a:noFill/>
                </a:ln>
                <a:effectLst/>
                <a:uLnTx/>
                <a:uFillTx/>
                <a:latin typeface="宋体" pitchFamily="2" charset="-122"/>
                <a:ea typeface="宋体"/>
                <a:cs typeface="+mn-cs"/>
              </a:rPr>
              <a:t>与</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“营利”</a:t>
            </a:r>
            <a:endParaRPr kumimoji="0" lang="en-US" altLang="zh-CN" sz="3200" b="1" i="0" u="none" strike="noStrike" kern="1200" cap="none" spc="0" normalizeH="0" baseline="0" noProof="0" dirty="0">
              <a:ln>
                <a:noFill/>
              </a:ln>
              <a:solidFill>
                <a:srgbClr val="0000FF"/>
              </a:solidFill>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a:t>
            </a:r>
            <a:r>
              <a:rPr kumimoji="0" lang="en-US" altLang="zh-CN" sz="3200" b="1" i="0" u="none" strike="noStrike" kern="1200" cap="none" spc="0" normalizeH="0" baseline="0" noProof="0" dirty="0">
                <a:ln>
                  <a:noFill/>
                </a:ln>
                <a:effectLst/>
                <a:uLnTx/>
                <a:uFillTx/>
                <a:latin typeface="宋体" pitchFamily="2" charset="-122"/>
                <a:ea typeface="宋体"/>
                <a:cs typeface="+mn-cs"/>
              </a:rPr>
              <a:t>3</a:t>
            </a:r>
            <a:r>
              <a:rPr kumimoji="0" lang="zh-CN" altLang="en-US" sz="3200" b="1" i="0" u="none" strike="noStrike" kern="1200" cap="none" spc="0" normalizeH="0" baseline="0" noProof="0" dirty="0">
                <a:ln>
                  <a:noFill/>
                </a:ln>
                <a:effectLst/>
                <a:uLnTx/>
                <a:uFillTx/>
                <a:latin typeface="宋体" pitchFamily="2" charset="-122"/>
                <a:ea typeface="宋体"/>
                <a:cs typeface="+mn-cs"/>
              </a:rPr>
              <a:t>）</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市场</a:t>
            </a:r>
            <a:r>
              <a:rPr kumimoji="0" lang="zh-CN" altLang="en-US" sz="3200" b="1" i="0" u="none" strike="noStrike" kern="1200" cap="none" spc="0" normalizeH="0" baseline="0" noProof="0" dirty="0">
                <a:ln>
                  <a:noFill/>
                </a:ln>
                <a:effectLst/>
                <a:uLnTx/>
                <a:uFillTx/>
                <a:latin typeface="宋体" pitchFamily="2" charset="-122"/>
                <a:ea typeface="宋体"/>
                <a:cs typeface="+mn-cs"/>
              </a:rPr>
              <a:t>在经济中的地位不一样</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       社会市场     </a:t>
            </a:r>
            <a:r>
              <a:rPr kumimoji="0" lang="en-US" altLang="zh-CN" sz="3200" b="1" i="0" u="none" strike="noStrike" kern="1200" cap="none" spc="0" normalizeH="0" baseline="0" noProof="0" dirty="0">
                <a:ln>
                  <a:noFill/>
                </a:ln>
                <a:effectLst/>
                <a:uLnTx/>
                <a:uFillTx/>
                <a:latin typeface="宋体" pitchFamily="2" charset="-122"/>
                <a:ea typeface="宋体"/>
                <a:cs typeface="+mn-cs"/>
              </a:rPr>
              <a:t>VS   </a:t>
            </a:r>
            <a:r>
              <a:rPr kumimoji="0" lang="zh-CN" altLang="en-US" sz="3200" b="1" i="0" u="none" strike="noStrike" kern="1200" cap="none" spc="0" normalizeH="0" baseline="0" noProof="0" dirty="0">
                <a:ln>
                  <a:noFill/>
                </a:ln>
                <a:effectLst/>
                <a:uLnTx/>
                <a:uFillTx/>
                <a:latin typeface="宋体" pitchFamily="2" charset="-122"/>
                <a:ea typeface="宋体"/>
                <a:cs typeface="+mn-cs"/>
              </a:rPr>
              <a:t>市场社会</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effectLst/>
                <a:uLnTx/>
                <a:uFillTx/>
                <a:latin typeface="宋体" pitchFamily="2" charset="-122"/>
                <a:ea typeface="宋体"/>
                <a:cs typeface="+mn-cs"/>
              </a:rPr>
              <a:t>（</a:t>
            </a:r>
            <a:r>
              <a:rPr kumimoji="0" lang="en-US" altLang="zh-CN" sz="3200" b="1" i="0" u="none" strike="noStrike" kern="1200" cap="none" spc="0" normalizeH="0" baseline="0" noProof="0" dirty="0">
                <a:ln>
                  <a:noFill/>
                </a:ln>
                <a:effectLst/>
                <a:uLnTx/>
                <a:uFillTx/>
                <a:latin typeface="宋体" pitchFamily="2" charset="-122"/>
                <a:ea typeface="宋体"/>
                <a:cs typeface="+mn-cs"/>
              </a:rPr>
              <a:t>4</a:t>
            </a:r>
            <a:r>
              <a:rPr kumimoji="0" lang="zh-CN" altLang="en-US" sz="3200" b="1" i="0" u="none" strike="noStrike" kern="1200" cap="none" spc="0" normalizeH="0" baseline="0" noProof="0" dirty="0">
                <a:ln>
                  <a:noFill/>
                </a:ln>
                <a:effectLst/>
                <a:uLnTx/>
                <a:uFillTx/>
                <a:latin typeface="宋体" pitchFamily="2" charset="-122"/>
                <a:ea typeface="宋体"/>
                <a:cs typeface="+mn-cs"/>
              </a:rPr>
              <a:t>）商品货币关系作用范围不同</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469900" marR="0" lvl="0" indent="-469900" algn="l" defTabSz="914400" rtl="0" eaLnBrk="1" fontAlgn="base" latinLnBrk="0" hangingPunct="1">
              <a:lnSpc>
                <a:spcPct val="80000"/>
              </a:lnSpc>
              <a:spcBef>
                <a:spcPct val="20000"/>
              </a:spcBef>
              <a:spcAft>
                <a:spcPct val="0"/>
              </a:spcAft>
              <a:buClr>
                <a:srgbClr val="CC0000"/>
              </a:buClr>
              <a:buSzTx/>
              <a:buFont typeface="Wingdings" panose="05000000000000000000" pitchFamily="2" charset="2"/>
              <a:buNone/>
              <a:tabLst/>
              <a:defRPr/>
            </a:pP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有限</a:t>
            </a:r>
            <a:r>
              <a:rPr kumimoji="0" lang="zh-CN" altLang="en-US" sz="3200" b="1" i="0" u="none" strike="noStrike" kern="1200" cap="none" spc="0" normalizeH="0" baseline="0" noProof="0" dirty="0">
                <a:ln>
                  <a:noFill/>
                </a:ln>
                <a:effectLst/>
                <a:uLnTx/>
                <a:uFillTx/>
                <a:latin typeface="宋体" pitchFamily="2" charset="-122"/>
                <a:ea typeface="宋体"/>
                <a:cs typeface="+mn-cs"/>
              </a:rPr>
              <a:t>：经济领域    </a:t>
            </a:r>
            <a:r>
              <a:rPr kumimoji="0" lang="en-US" altLang="zh-CN" sz="3200" b="1" i="0" u="none" strike="noStrike" kern="1200" cap="none" spc="0" normalizeH="0" baseline="0" noProof="0" dirty="0">
                <a:ln>
                  <a:noFill/>
                </a:ln>
                <a:effectLst/>
                <a:uLnTx/>
                <a:uFillTx/>
                <a:latin typeface="宋体" pitchFamily="2" charset="-122"/>
                <a:ea typeface="宋体"/>
                <a:cs typeface="+mn-cs"/>
              </a:rPr>
              <a:t>VS  </a:t>
            </a:r>
            <a:r>
              <a:rPr kumimoji="0" lang="zh-CN" altLang="en-US" sz="3200" b="1" i="0" u="none" strike="noStrike" kern="1200" cap="none" spc="0" normalizeH="0" baseline="0" noProof="0" dirty="0">
                <a:ln>
                  <a:noFill/>
                </a:ln>
                <a:solidFill>
                  <a:srgbClr val="0000FF"/>
                </a:solidFill>
                <a:effectLst/>
                <a:uLnTx/>
                <a:uFillTx/>
                <a:latin typeface="宋体" pitchFamily="2" charset="-122"/>
                <a:ea typeface="宋体"/>
                <a:cs typeface="+mn-cs"/>
              </a:rPr>
              <a:t>无限</a:t>
            </a:r>
            <a:r>
              <a:rPr kumimoji="0" lang="zh-CN" altLang="en-US" sz="3200" b="1" i="0" u="none" strike="noStrike" kern="1200" cap="none" spc="0" normalizeH="0" baseline="0" noProof="0" dirty="0">
                <a:ln>
                  <a:noFill/>
                </a:ln>
                <a:effectLst/>
                <a:uLnTx/>
                <a:uFillTx/>
                <a:latin typeface="宋体" pitchFamily="2" charset="-122"/>
                <a:ea typeface="宋体"/>
                <a:cs typeface="+mn-cs"/>
              </a:rPr>
              <a:t>：经济、政治、文化、家庭等</a:t>
            </a:r>
            <a:endParaRPr kumimoji="0" lang="en-US" altLang="zh-CN" sz="3200" b="1" i="0" u="none" strike="noStrike" kern="1200" cap="none" spc="0" normalizeH="0" baseline="0" noProof="0" dirty="0">
              <a:ln>
                <a:noFill/>
              </a:ln>
              <a:effectLst/>
              <a:uLnTx/>
              <a:uFillTx/>
              <a:latin typeface="宋体" pitchFamily="2" charset="-122"/>
              <a:ea typeface="宋体"/>
              <a:cs typeface="+mn-cs"/>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tabLst/>
              <a:defRPr/>
            </a:pPr>
            <a:r>
              <a:rPr kumimoji="0" lang="zh-CN" altLang="en-US" sz="3000" b="0" i="0" u="none" strike="noStrike" kern="1200" cap="none" spc="0" normalizeH="0" baseline="0" noProof="0" dirty="0">
                <a:ln>
                  <a:noFill/>
                </a:ln>
                <a:effectLst/>
                <a:uLnTx/>
                <a:uFillTx/>
                <a:latin typeface="Verdana"/>
                <a:ea typeface="宋体"/>
                <a:cs typeface="+mn-cs"/>
              </a:rPr>
              <a:t>（</a:t>
            </a:r>
            <a:r>
              <a:rPr kumimoji="0" lang="en-US" altLang="zh-CN" sz="3000" b="0" i="0" u="none" strike="noStrike" kern="1200" cap="none" spc="0" normalizeH="0" baseline="0" noProof="0" dirty="0">
                <a:ln>
                  <a:noFill/>
                </a:ln>
                <a:effectLst/>
                <a:uLnTx/>
                <a:uFillTx/>
                <a:latin typeface="Verdana"/>
                <a:ea typeface="宋体"/>
                <a:cs typeface="+mn-cs"/>
              </a:rPr>
              <a:t>5</a:t>
            </a:r>
            <a:r>
              <a:rPr kumimoji="0" lang="zh-CN" altLang="en-US" sz="3000" b="0" i="0" u="none" strike="noStrike" kern="1200" cap="none" spc="0" normalizeH="0" baseline="0" noProof="0" dirty="0">
                <a:ln>
                  <a:noFill/>
                </a:ln>
                <a:effectLst/>
                <a:uLnTx/>
                <a:uFillTx/>
                <a:latin typeface="Verdana"/>
                <a:ea typeface="宋体"/>
                <a:cs typeface="+mn-cs"/>
              </a:rPr>
              <a:t>）</a:t>
            </a:r>
            <a:r>
              <a:rPr kumimoji="0" lang="zh-CN" altLang="en-US" sz="3000" b="1" i="0" u="none" strike="noStrike" kern="1200" cap="none" spc="0" normalizeH="0" baseline="0" noProof="0" dirty="0">
                <a:ln>
                  <a:noFill/>
                </a:ln>
                <a:effectLst/>
                <a:uLnTx/>
                <a:uFillTx/>
                <a:latin typeface="Verdana"/>
                <a:ea typeface="宋体"/>
                <a:cs typeface="+mn-cs"/>
              </a:rPr>
              <a:t>价值规律作用</a:t>
            </a:r>
            <a:r>
              <a:rPr kumimoji="0" lang="zh-CN" altLang="en-US" sz="3000" b="0" i="0" u="none" strike="noStrike" kern="1200" cap="none" spc="0" normalizeH="0" baseline="0" noProof="0" dirty="0">
                <a:ln>
                  <a:noFill/>
                </a:ln>
                <a:effectLst/>
                <a:uLnTx/>
                <a:uFillTx/>
                <a:latin typeface="Verdana"/>
                <a:ea typeface="宋体"/>
                <a:cs typeface="+mn-cs"/>
              </a:rPr>
              <a:t>大小与表现方式不一样</a:t>
            </a:r>
            <a:endParaRPr kumimoji="0" lang="en-US" altLang="zh-CN" sz="3000" b="0" i="0" u="none" strike="noStrike" kern="1200" cap="none" spc="0" normalizeH="0" baseline="0" noProof="0" dirty="0">
              <a:ln>
                <a:noFill/>
              </a:ln>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tabLst/>
              <a:defRPr/>
            </a:pPr>
            <a:r>
              <a:rPr kumimoji="0" lang="zh-CN" altLang="en-US" sz="3000" b="1" i="0" u="none" strike="noStrike" kern="1200" cap="none" spc="0" normalizeH="0" baseline="0" noProof="0" dirty="0">
                <a:ln>
                  <a:noFill/>
                </a:ln>
                <a:effectLst/>
                <a:uLnTx/>
                <a:uFillTx/>
                <a:latin typeface="Verdana"/>
                <a:ea typeface="宋体"/>
                <a:cs typeface="+mn-cs"/>
              </a:rPr>
              <a:t>    按比例分配劳动      </a:t>
            </a:r>
            <a:r>
              <a:rPr kumimoji="0" lang="en-US" altLang="zh-CN" sz="3000" b="0" i="0" u="none" strike="noStrike" kern="1200" cap="none" spc="0" normalizeH="0" baseline="0" noProof="0" dirty="0">
                <a:ln>
                  <a:noFill/>
                </a:ln>
                <a:effectLst/>
                <a:uLnTx/>
                <a:uFillTx/>
                <a:latin typeface="Verdana"/>
                <a:ea typeface="宋体"/>
                <a:cs typeface="+mn-cs"/>
              </a:rPr>
              <a:t>VS  </a:t>
            </a:r>
            <a:r>
              <a:rPr kumimoji="0" lang="zh-CN" altLang="en-US" sz="3000" b="1" i="0" u="none" strike="noStrike" kern="1200" cap="none" spc="0" normalizeH="0" baseline="0" noProof="0" dirty="0">
                <a:ln>
                  <a:noFill/>
                </a:ln>
                <a:effectLst/>
                <a:uLnTx/>
                <a:uFillTx/>
                <a:latin typeface="Verdana"/>
                <a:ea typeface="宋体"/>
                <a:cs typeface="+mn-cs"/>
              </a:rPr>
              <a:t>剩余价值（增殖）规律</a:t>
            </a:r>
          </a:p>
        </p:txBody>
      </p:sp>
      <p:sp>
        <p:nvSpPr>
          <p:cNvPr id="9" name="文本框 8">
            <a:extLst>
              <a:ext uri="{FF2B5EF4-FFF2-40B4-BE49-F238E27FC236}">
                <a16:creationId xmlns:a16="http://schemas.microsoft.com/office/drawing/2014/main" id="{A9D49BFB-1BC4-46B9-866B-6552C3ABFBF9}"/>
              </a:ext>
            </a:extLst>
          </p:cNvPr>
          <p:cNvSpPr txBox="1"/>
          <p:nvPr/>
        </p:nvSpPr>
        <p:spPr>
          <a:xfrm>
            <a:off x="549477" y="1538972"/>
            <a:ext cx="7604621" cy="43704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 typeface="Wingdings" panose="05000000000000000000" pitchFamily="2" charset="2"/>
              <a:buNone/>
              <a:tabLst/>
              <a:defRPr/>
            </a:pPr>
            <a:r>
              <a:rPr lang="en-US" altLang="zh-CN" sz="2800" b="1" dirty="0">
                <a:solidFill>
                  <a:prstClr val="white"/>
                </a:solidFill>
                <a:latin typeface="宋体" panose="02010600030101010101" pitchFamily="2" charset="-122"/>
                <a:ea typeface="宋体" panose="02010600030101010101" pitchFamily="2" charset="-122"/>
                <a:cs typeface="Arial" panose="020B0604020202020204" pitchFamily="34" charset="0"/>
              </a:rPr>
              <a:t>4</a:t>
            </a: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Arial" panose="020B0604020202020204" pitchFamily="34" charset="0"/>
              </a:rPr>
              <a:t>.2 </a:t>
            </a:r>
            <a:r>
              <a:rPr kumimoji="0" lang="zh-CN" altLang="en-US"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小私有制与资本主义私有制区别：</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7400323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işlídê"/>
          <p:cNvSpPr/>
          <p:nvPr/>
        </p:nvSpPr>
        <p:spPr>
          <a:xfrm>
            <a:off x="11646" y="1582199"/>
            <a:ext cx="12180353" cy="486940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charset="-122"/>
              <a:ea typeface="微软雅黑" panose="020B0503020204020204" charset="-122"/>
            </a:endParaRPr>
          </a:p>
        </p:txBody>
      </p:sp>
      <p:sp>
        <p:nvSpPr>
          <p:cNvPr id="52" name="折角形 11"/>
          <p:cNvSpPr/>
          <p:nvPr/>
        </p:nvSpPr>
        <p:spPr>
          <a:xfrm>
            <a:off x="1905" y="1339722"/>
            <a:ext cx="3189605" cy="631825"/>
          </a:xfrm>
          <a:prstGeom prst="foldedCorner">
            <a:avLst/>
          </a:prstGeom>
          <a:solidFill>
            <a:srgbClr val="E17751"/>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绝对剩余价值的生产</a:t>
            </a:r>
          </a:p>
        </p:txBody>
      </p:sp>
      <p:sp>
        <p:nvSpPr>
          <p:cNvPr id="2" name="矩形 1"/>
          <p:cNvSpPr/>
          <p:nvPr/>
        </p:nvSpPr>
        <p:spPr>
          <a:xfrm>
            <a:off x="3455035" y="584227"/>
            <a:ext cx="5281930" cy="489558"/>
          </a:xfrm>
          <a:prstGeom prst="rect">
            <a:avLst/>
          </a:prstGeom>
        </p:spPr>
        <p:txBody>
          <a:bodyPr wrap="square">
            <a:spAutoFit/>
          </a:bodyPr>
          <a:lstStyle/>
          <a:p>
            <a:pPr algn="ctr">
              <a:lnSpc>
                <a:spcPct val="130000"/>
              </a:lnSpc>
            </a:pPr>
            <a:r>
              <a:rPr kumimoji="1" lang="zh-CN" altLang="en-US" sz="2200" b="1" dirty="0">
                <a:solidFill>
                  <a:schemeClr val="tx1">
                    <a:lumMod val="95000"/>
                    <a:lumOff val="5000"/>
                  </a:schemeClr>
                </a:solidFill>
                <a:latin typeface="微软雅黑" panose="020B0503020204020204" charset="-122"/>
                <a:ea typeface="微软雅黑" panose="020B0503020204020204" charset="-122"/>
                <a:sym typeface="+mn-ea"/>
              </a:rPr>
              <a:t>（五）剩余价值的两种生产方法</a:t>
            </a:r>
            <a:endParaRPr kumimoji="1" lang="zh-CN" altLang="en-US" sz="2200" b="1" dirty="0">
              <a:solidFill>
                <a:schemeClr val="tx1">
                  <a:lumMod val="95000"/>
                  <a:lumOff val="5000"/>
                </a:schemeClr>
              </a:solidFill>
              <a:latin typeface="微软雅黑" panose="020B0503020204020204" charset="-122"/>
              <a:ea typeface="微软雅黑" panose="020B0503020204020204" charset="-122"/>
            </a:endParaRPr>
          </a:p>
        </p:txBody>
      </p:sp>
      <p:sp>
        <p:nvSpPr>
          <p:cNvPr id="12" name="文本框 11"/>
          <p:cNvSpPr txBox="1"/>
          <p:nvPr/>
        </p:nvSpPr>
        <p:spPr>
          <a:xfrm>
            <a:off x="459107" y="2677446"/>
            <a:ext cx="43243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a</a:t>
            </a:r>
          </a:p>
        </p:txBody>
      </p:sp>
      <p:sp>
        <p:nvSpPr>
          <p:cNvPr id="13" name="文本框 12"/>
          <p:cNvSpPr txBox="1"/>
          <p:nvPr/>
        </p:nvSpPr>
        <p:spPr>
          <a:xfrm>
            <a:off x="2178227" y="2677446"/>
            <a:ext cx="34861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b</a:t>
            </a:r>
          </a:p>
        </p:txBody>
      </p:sp>
      <p:sp>
        <p:nvSpPr>
          <p:cNvPr id="14" name="文本框 13"/>
          <p:cNvSpPr txBox="1"/>
          <p:nvPr/>
        </p:nvSpPr>
        <p:spPr>
          <a:xfrm>
            <a:off x="3178002" y="2677446"/>
            <a:ext cx="41592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c</a:t>
            </a:r>
          </a:p>
        </p:txBody>
      </p:sp>
      <p:sp>
        <p:nvSpPr>
          <p:cNvPr id="15" name="文本框 14"/>
          <p:cNvSpPr txBox="1"/>
          <p:nvPr/>
        </p:nvSpPr>
        <p:spPr>
          <a:xfrm>
            <a:off x="459107" y="3454340"/>
            <a:ext cx="432435" cy="583565"/>
          </a:xfrm>
          <a:prstGeom prst="rect">
            <a:avLst/>
          </a:prstGeom>
          <a:noFill/>
        </p:spPr>
        <p:txBody>
          <a:bodyPr wrap="square" rtlCol="0">
            <a:spAutoFit/>
          </a:bodyPr>
          <a:lstStyle/>
          <a:p>
            <a:r>
              <a:rPr lang="en-US" altLang="zh-CN" sz="3200" b="1">
                <a:latin typeface="微软雅黑" panose="020B0503020204020204" charset="-122"/>
                <a:ea typeface="微软雅黑" panose="020B0503020204020204" charset="-122"/>
              </a:rPr>
              <a:t>a</a:t>
            </a:r>
          </a:p>
        </p:txBody>
      </p:sp>
      <p:sp>
        <p:nvSpPr>
          <p:cNvPr id="16" name="文本框 15"/>
          <p:cNvSpPr txBox="1"/>
          <p:nvPr/>
        </p:nvSpPr>
        <p:spPr>
          <a:xfrm>
            <a:off x="2178227" y="3484185"/>
            <a:ext cx="34861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b</a:t>
            </a:r>
          </a:p>
        </p:txBody>
      </p:sp>
      <p:sp>
        <p:nvSpPr>
          <p:cNvPr id="17" name="文本框 16"/>
          <p:cNvSpPr txBox="1"/>
          <p:nvPr/>
        </p:nvSpPr>
        <p:spPr>
          <a:xfrm>
            <a:off x="3355919" y="3461642"/>
            <a:ext cx="41592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c</a:t>
            </a:r>
          </a:p>
        </p:txBody>
      </p:sp>
      <p:sp>
        <p:nvSpPr>
          <p:cNvPr id="18" name="文本框 17"/>
          <p:cNvSpPr txBox="1"/>
          <p:nvPr/>
        </p:nvSpPr>
        <p:spPr>
          <a:xfrm>
            <a:off x="459107" y="4301255"/>
            <a:ext cx="432435" cy="583565"/>
          </a:xfrm>
          <a:prstGeom prst="rect">
            <a:avLst/>
          </a:prstGeom>
          <a:noFill/>
        </p:spPr>
        <p:txBody>
          <a:bodyPr wrap="square" rtlCol="0">
            <a:spAutoFit/>
          </a:bodyPr>
          <a:lstStyle/>
          <a:p>
            <a:r>
              <a:rPr lang="en-US" altLang="zh-CN" sz="3200" b="1">
                <a:latin typeface="微软雅黑" panose="020B0503020204020204" charset="-122"/>
                <a:ea typeface="微软雅黑" panose="020B0503020204020204" charset="-122"/>
              </a:rPr>
              <a:t>a</a:t>
            </a:r>
          </a:p>
        </p:txBody>
      </p:sp>
      <p:sp>
        <p:nvSpPr>
          <p:cNvPr id="21" name="文本框 20"/>
          <p:cNvSpPr txBox="1"/>
          <p:nvPr/>
        </p:nvSpPr>
        <p:spPr>
          <a:xfrm>
            <a:off x="2178227" y="4301255"/>
            <a:ext cx="34861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b</a:t>
            </a:r>
          </a:p>
        </p:txBody>
      </p:sp>
      <p:sp>
        <p:nvSpPr>
          <p:cNvPr id="22" name="文本框 21"/>
          <p:cNvSpPr txBox="1"/>
          <p:nvPr/>
        </p:nvSpPr>
        <p:spPr>
          <a:xfrm>
            <a:off x="3895669" y="4301255"/>
            <a:ext cx="415925"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c</a:t>
            </a:r>
          </a:p>
        </p:txBody>
      </p:sp>
      <p:cxnSp>
        <p:nvCxnSpPr>
          <p:cNvPr id="28" name="直接连接符 27"/>
          <p:cNvCxnSpPr/>
          <p:nvPr/>
        </p:nvCxnSpPr>
        <p:spPr>
          <a:xfrm>
            <a:off x="863199" y="4644212"/>
            <a:ext cx="13335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矩形: 圆角 41"/>
          <p:cNvSpPr/>
          <p:nvPr/>
        </p:nvSpPr>
        <p:spPr>
          <a:xfrm>
            <a:off x="899797" y="2483136"/>
            <a:ext cx="1346200"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p:txBody>
      </p:sp>
      <p:sp>
        <p:nvSpPr>
          <p:cNvPr id="43" name="矩形: 圆角 42"/>
          <p:cNvSpPr/>
          <p:nvPr/>
        </p:nvSpPr>
        <p:spPr>
          <a:xfrm>
            <a:off x="2482217" y="2479961"/>
            <a:ext cx="892174"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小时</a:t>
            </a:r>
          </a:p>
        </p:txBody>
      </p:sp>
      <p:sp>
        <p:nvSpPr>
          <p:cNvPr id="44" name="矩形: 圆角 43"/>
          <p:cNvSpPr/>
          <p:nvPr/>
        </p:nvSpPr>
        <p:spPr>
          <a:xfrm>
            <a:off x="2596517" y="3266726"/>
            <a:ext cx="997410"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小时</a:t>
            </a:r>
          </a:p>
        </p:txBody>
      </p:sp>
      <p:sp>
        <p:nvSpPr>
          <p:cNvPr id="45" name="矩形: 圆角 44"/>
          <p:cNvSpPr/>
          <p:nvPr/>
        </p:nvSpPr>
        <p:spPr>
          <a:xfrm>
            <a:off x="2596516" y="4134771"/>
            <a:ext cx="1299151"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p:txBody>
      </p:sp>
      <p:sp>
        <p:nvSpPr>
          <p:cNvPr id="46" name="矩形: 圆角 45"/>
          <p:cNvSpPr/>
          <p:nvPr/>
        </p:nvSpPr>
        <p:spPr>
          <a:xfrm>
            <a:off x="899797" y="3268631"/>
            <a:ext cx="1346200"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p:txBody>
      </p:sp>
      <p:sp>
        <p:nvSpPr>
          <p:cNvPr id="47" name="矩形: 圆角 46"/>
          <p:cNvSpPr/>
          <p:nvPr/>
        </p:nvSpPr>
        <p:spPr>
          <a:xfrm>
            <a:off x="899797" y="4129056"/>
            <a:ext cx="1346200" cy="37528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p:txBody>
      </p:sp>
      <p:sp>
        <p:nvSpPr>
          <p:cNvPr id="48" name="同侧圆角矩形 47"/>
          <p:cNvSpPr/>
          <p:nvPr/>
        </p:nvSpPr>
        <p:spPr>
          <a:xfrm>
            <a:off x="3758567" y="2639346"/>
            <a:ext cx="2027555" cy="432435"/>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微软雅黑" panose="020B0503020204020204" charset="-122"/>
                <a:ea typeface="微软雅黑" panose="020B0503020204020204" charset="-122"/>
              </a:rPr>
              <a:t>工作日Ⅰ：</a:t>
            </a:r>
            <a:r>
              <a:rPr lang="en-US" altLang="zh-CN" dirty="0">
                <a:latin typeface="微软雅黑" panose="020B0503020204020204" charset="-122"/>
                <a:ea typeface="微软雅黑" panose="020B0503020204020204" charset="-122"/>
              </a:rPr>
              <a:t>7</a:t>
            </a:r>
            <a:r>
              <a:rPr lang="zh-CN" altLang="en-US" dirty="0">
                <a:latin typeface="微软雅黑" panose="020B0503020204020204" charset="-122"/>
                <a:ea typeface="微软雅黑" panose="020B0503020204020204" charset="-122"/>
              </a:rPr>
              <a:t>小时</a:t>
            </a:r>
          </a:p>
        </p:txBody>
      </p:sp>
      <p:sp>
        <p:nvSpPr>
          <p:cNvPr id="49" name="同侧圆角矩形 48"/>
          <p:cNvSpPr/>
          <p:nvPr/>
        </p:nvSpPr>
        <p:spPr>
          <a:xfrm>
            <a:off x="4098927" y="3351816"/>
            <a:ext cx="2027555" cy="432435"/>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a:latin typeface="微软雅黑" panose="020B0503020204020204" charset="-122"/>
                <a:ea typeface="微软雅黑" panose="020B0503020204020204" charset="-122"/>
              </a:rPr>
              <a:t>工作日Ⅱ：</a:t>
            </a:r>
            <a:r>
              <a:rPr lang="en-US" altLang="zh-CN">
                <a:latin typeface="微软雅黑" panose="020B0503020204020204" charset="-122"/>
                <a:ea typeface="微软雅黑" panose="020B0503020204020204" charset="-122"/>
              </a:rPr>
              <a:t>9</a:t>
            </a:r>
            <a:r>
              <a:rPr lang="zh-CN" altLang="en-US">
                <a:latin typeface="微软雅黑" panose="020B0503020204020204" charset="-122"/>
                <a:ea typeface="微软雅黑" panose="020B0503020204020204" charset="-122"/>
              </a:rPr>
              <a:t>小时</a:t>
            </a:r>
          </a:p>
        </p:txBody>
      </p:sp>
      <p:sp>
        <p:nvSpPr>
          <p:cNvPr id="50" name="同侧圆角矩形 49"/>
          <p:cNvSpPr/>
          <p:nvPr/>
        </p:nvSpPr>
        <p:spPr>
          <a:xfrm>
            <a:off x="4439287" y="4064286"/>
            <a:ext cx="2185457" cy="483235"/>
          </a:xfrm>
          <a:prstGeom prst="round2SameRect">
            <a:avLst>
              <a:gd name="adj1" fmla="val 16667"/>
              <a:gd name="adj2" fmla="val 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a:latin typeface="微软雅黑" panose="020B0503020204020204" charset="-122"/>
                <a:ea typeface="微软雅黑" panose="020B0503020204020204" charset="-122"/>
              </a:rPr>
              <a:t>工作日Ⅲ：</a:t>
            </a:r>
            <a:r>
              <a:rPr lang="en-US" altLang="zh-CN">
                <a:latin typeface="微软雅黑" panose="020B0503020204020204" charset="-122"/>
                <a:ea typeface="微软雅黑" panose="020B0503020204020204" charset="-122"/>
              </a:rPr>
              <a:t>12</a:t>
            </a:r>
            <a:r>
              <a:rPr lang="zh-CN" altLang="en-US">
                <a:latin typeface="微软雅黑" panose="020B0503020204020204" charset="-122"/>
                <a:ea typeface="微软雅黑" panose="020B0503020204020204" charset="-122"/>
              </a:rPr>
              <a:t>小时</a:t>
            </a:r>
          </a:p>
        </p:txBody>
      </p:sp>
      <p:sp>
        <p:nvSpPr>
          <p:cNvPr id="53" name="文本框 52"/>
          <p:cNvSpPr txBox="1"/>
          <p:nvPr/>
        </p:nvSpPr>
        <p:spPr>
          <a:xfrm>
            <a:off x="11646" y="5514170"/>
            <a:ext cx="6069558" cy="961289"/>
          </a:xfrm>
          <a:prstGeom prst="rect">
            <a:avLst/>
          </a:prstGeom>
          <a:noFill/>
        </p:spPr>
        <p:txBody>
          <a:bodyPr wrap="square">
            <a:spAutoFit/>
          </a:bodyPr>
          <a:lstStyle/>
          <a:p>
            <a:pPr algn="ctr">
              <a:lnSpc>
                <a:spcPct val="150000"/>
              </a:lnSpc>
            </a:pPr>
            <a:r>
              <a:rPr lang="zh-CN" altLang="en-US" sz="2000" b="1" dirty="0">
                <a:solidFill>
                  <a:srgbClr val="E17751"/>
                </a:solidFill>
                <a:latin typeface="微软雅黑" panose="020B0503020204020204" charset="-122"/>
                <a:ea typeface="微软雅黑" panose="020B0503020204020204" charset="-122"/>
                <a:sym typeface="+mn-ea"/>
              </a:rPr>
              <a:t>通过延长工作日从而延长剩余劳动时间生产剩余价值的方法，就是绝对剩余价值的生产。</a:t>
            </a:r>
            <a:endParaRPr lang="zh-CN" altLang="en-US" sz="2000" b="1" dirty="0">
              <a:solidFill>
                <a:srgbClr val="E17751"/>
              </a:solidFill>
              <a:latin typeface="微软雅黑" panose="020B0503020204020204" charset="-122"/>
              <a:ea typeface="微软雅黑" panose="020B0503020204020204" charset="-122"/>
            </a:endParaRPr>
          </a:p>
        </p:txBody>
      </p:sp>
      <p:sp>
        <p:nvSpPr>
          <p:cNvPr id="54" name="文本框 53"/>
          <p:cNvSpPr txBox="1"/>
          <p:nvPr/>
        </p:nvSpPr>
        <p:spPr>
          <a:xfrm>
            <a:off x="6627056" y="1195211"/>
            <a:ext cx="5162338" cy="341632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altLang="zh-CN" sz="1800" dirty="0">
                <a:latin typeface="楷体" panose="02010609060101010101" pitchFamily="49" charset="-122"/>
                <a:ea typeface="楷体" panose="02010609060101010101" pitchFamily="49" charset="-122"/>
              </a:rPr>
              <a:t>ab</a:t>
            </a:r>
            <a:r>
              <a:rPr lang="zh-CN" altLang="en-US" sz="1800" dirty="0">
                <a:latin typeface="楷体" panose="02010609060101010101" pitchFamily="49" charset="-122"/>
                <a:ea typeface="楷体" panose="02010609060101010101" pitchFamily="49" charset="-122"/>
              </a:rPr>
              <a:t>线表示必要劳动时间的长度，假定为</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小时</a:t>
            </a:r>
          </a:p>
          <a:p>
            <a:pPr marL="285750" indent="-285750" algn="l">
              <a:lnSpc>
                <a:spcPct val="150000"/>
              </a:lnSpc>
              <a:buFont typeface="Arial" panose="020B0604020202020204" pitchFamily="34" charset="0"/>
              <a:buChar char="•"/>
            </a:pPr>
            <a:r>
              <a:rPr lang="en-US" altLang="zh-CN" sz="1800" dirty="0" err="1">
                <a:latin typeface="楷体" panose="02010609060101010101" pitchFamily="49" charset="-122"/>
                <a:ea typeface="楷体" panose="02010609060101010101" pitchFamily="49" charset="-122"/>
              </a:rPr>
              <a:t>bc</a:t>
            </a:r>
            <a:r>
              <a:rPr lang="zh-CN" altLang="en-US" sz="1800" dirty="0">
                <a:latin typeface="楷体" panose="02010609060101010101" pitchFamily="49" charset="-122"/>
                <a:ea typeface="楷体" panose="02010609060101010101" pitchFamily="49" charset="-122"/>
              </a:rPr>
              <a:t>线表示剩余劳动时间的长度，假定三条</a:t>
            </a:r>
            <a:r>
              <a:rPr lang="en-US" altLang="zh-CN" sz="1800" dirty="0" err="1">
                <a:latin typeface="楷体" panose="02010609060101010101" pitchFamily="49" charset="-122"/>
                <a:ea typeface="楷体" panose="02010609060101010101" pitchFamily="49" charset="-122"/>
              </a:rPr>
              <a:t>bc</a:t>
            </a:r>
            <a:r>
              <a:rPr lang="zh-CN" altLang="en-US" sz="1800" dirty="0">
                <a:latin typeface="楷体" panose="02010609060101010101" pitchFamily="49" charset="-122"/>
                <a:ea typeface="楷体" panose="02010609060101010101" pitchFamily="49" charset="-122"/>
              </a:rPr>
              <a:t>线从上至下依次为</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小时、</a:t>
            </a:r>
            <a:r>
              <a:rPr lang="en-US" altLang="zh-CN" sz="1800" dirty="0">
                <a:latin typeface="楷体" panose="02010609060101010101" pitchFamily="49" charset="-122"/>
                <a:ea typeface="楷体" panose="02010609060101010101" pitchFamily="49" charset="-122"/>
              </a:rPr>
              <a:t>3</a:t>
            </a:r>
            <a:r>
              <a:rPr lang="zh-CN" altLang="en-US" sz="1800" dirty="0">
                <a:latin typeface="楷体" panose="02010609060101010101" pitchFamily="49" charset="-122"/>
                <a:ea typeface="楷体" panose="02010609060101010101" pitchFamily="49" charset="-122"/>
              </a:rPr>
              <a:t>小时、</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小时</a:t>
            </a:r>
          </a:p>
          <a:p>
            <a:pPr marL="285750" indent="-285750" algn="l">
              <a:lnSpc>
                <a:spcPct val="150000"/>
              </a:lnSpc>
              <a:buFont typeface="Arial" panose="020B0604020202020204" pitchFamily="34" charset="0"/>
              <a:buChar char="•"/>
            </a:pPr>
            <a:r>
              <a:rPr lang="en-US" altLang="zh-CN" sz="1800" dirty="0">
                <a:latin typeface="楷体" panose="02010609060101010101" pitchFamily="49" charset="-122"/>
                <a:ea typeface="楷体" panose="02010609060101010101" pitchFamily="49" charset="-122"/>
              </a:rPr>
              <a:t>ac</a:t>
            </a:r>
            <a:r>
              <a:rPr lang="zh-CN" altLang="en-US" sz="1800" dirty="0">
                <a:latin typeface="楷体" panose="02010609060101010101" pitchFamily="49" charset="-122"/>
                <a:ea typeface="楷体" panose="02010609060101010101" pitchFamily="49" charset="-122"/>
              </a:rPr>
              <a:t>线表示一个工作日</a:t>
            </a:r>
          </a:p>
          <a:p>
            <a:pPr marL="285750" indent="-285750" algn="l">
              <a:lnSpc>
                <a:spcPct val="150000"/>
              </a:lnSpc>
              <a:buFont typeface="Arial" panose="020B0604020202020204" pitchFamily="34" charset="0"/>
              <a:buChar char="•"/>
            </a:pPr>
            <a:r>
              <a:rPr lang="zh-CN" altLang="en-US" sz="1800" dirty="0">
                <a:latin typeface="楷体" panose="02010609060101010101" pitchFamily="49" charset="-122"/>
                <a:ea typeface="楷体" panose="02010609060101010101" pitchFamily="49" charset="-122"/>
              </a:rPr>
              <a:t>由于</a:t>
            </a:r>
            <a:r>
              <a:rPr lang="en-US" altLang="zh-CN" sz="1800" dirty="0">
                <a:latin typeface="楷体" panose="02010609060101010101" pitchFamily="49" charset="-122"/>
                <a:ea typeface="楷体" panose="02010609060101010101" pitchFamily="49" charset="-122"/>
              </a:rPr>
              <a:t>ab</a:t>
            </a:r>
            <a:r>
              <a:rPr lang="zh-CN" altLang="en-US" sz="1800" dirty="0">
                <a:latin typeface="楷体" panose="02010609060101010101" pitchFamily="49" charset="-122"/>
                <a:ea typeface="楷体" panose="02010609060101010101" pitchFamily="49" charset="-122"/>
              </a:rPr>
              <a:t>线即必要劳动时间</a:t>
            </a:r>
            <a:r>
              <a:rPr lang="zh-CN" altLang="en-US" sz="1800" dirty="0">
                <a:latin typeface="楷体" panose="02010609060101010101" pitchFamily="49" charset="-122"/>
                <a:ea typeface="楷体" panose="02010609060101010101" pitchFamily="49" charset="-122"/>
                <a:sym typeface="+mn-ea"/>
              </a:rPr>
              <a:t>是已定的。所以，工作日长度的变化随</a:t>
            </a:r>
            <a:r>
              <a:rPr lang="en-US" altLang="zh-CN" sz="1800" dirty="0" err="1">
                <a:latin typeface="楷体" panose="02010609060101010101" pitchFamily="49" charset="-122"/>
                <a:ea typeface="楷体" panose="02010609060101010101" pitchFamily="49" charset="-122"/>
                <a:sym typeface="+mn-ea"/>
              </a:rPr>
              <a:t>bc</a:t>
            </a:r>
            <a:r>
              <a:rPr lang="zh-CN" altLang="en-US" sz="1800" dirty="0">
                <a:latin typeface="楷体" panose="02010609060101010101" pitchFamily="49" charset="-122"/>
                <a:ea typeface="楷体" panose="02010609060101010101" pitchFamily="49" charset="-122"/>
                <a:sym typeface="+mn-ea"/>
              </a:rPr>
              <a:t>线（</a:t>
            </a:r>
            <a:r>
              <a:rPr kumimoji="0" lang="zh-CN" altLang="en-US" sz="1800" b="1" i="0" u="none" strike="noStrike" kern="1200" cap="none" spc="0" normalizeH="0" baseline="0" noProof="0" dirty="0">
                <a:ln>
                  <a:noFill/>
                </a:ln>
                <a:solidFill>
                  <a:srgbClr val="E17751"/>
                </a:solidFill>
                <a:effectLst/>
                <a:uLnTx/>
                <a:uFillTx/>
                <a:latin typeface="楷体" panose="02010609060101010101" pitchFamily="49" charset="-122"/>
                <a:ea typeface="楷体" panose="02010609060101010101" pitchFamily="49" charset="-122"/>
                <a:sym typeface="+mn-ea"/>
              </a:rPr>
              <a:t>剩余劳动的时间</a:t>
            </a:r>
            <a:r>
              <a:rPr lang="zh-CN" altLang="en-US" sz="1800" dirty="0">
                <a:latin typeface="楷体" panose="02010609060101010101" pitchFamily="49" charset="-122"/>
                <a:ea typeface="楷体" panose="02010609060101010101" pitchFamily="49" charset="-122"/>
                <a:sym typeface="+mn-ea"/>
              </a:rPr>
              <a:t>）的变化而变化。三个工作日的长度从上至下依次为</a:t>
            </a:r>
            <a:r>
              <a:rPr lang="en-US" altLang="zh-CN" sz="1800" dirty="0">
                <a:latin typeface="楷体" panose="02010609060101010101" pitchFamily="49" charset="-122"/>
                <a:ea typeface="楷体" panose="02010609060101010101" pitchFamily="49" charset="-122"/>
                <a:sym typeface="+mn-ea"/>
              </a:rPr>
              <a:t>7</a:t>
            </a:r>
            <a:r>
              <a:rPr lang="zh-CN" altLang="en-US" sz="1800" dirty="0">
                <a:latin typeface="楷体" panose="02010609060101010101" pitchFamily="49" charset="-122"/>
                <a:ea typeface="楷体" panose="02010609060101010101" pitchFamily="49" charset="-122"/>
                <a:sym typeface="+mn-ea"/>
              </a:rPr>
              <a:t>小时、</a:t>
            </a:r>
            <a:r>
              <a:rPr lang="en-US" altLang="zh-CN" sz="1800" dirty="0">
                <a:latin typeface="楷体" panose="02010609060101010101" pitchFamily="49" charset="-122"/>
                <a:ea typeface="楷体" panose="02010609060101010101" pitchFamily="49" charset="-122"/>
                <a:sym typeface="+mn-ea"/>
              </a:rPr>
              <a:t>9</a:t>
            </a:r>
            <a:r>
              <a:rPr lang="zh-CN" altLang="en-US" sz="1800" dirty="0">
                <a:latin typeface="楷体" panose="02010609060101010101" pitchFamily="49" charset="-122"/>
                <a:ea typeface="楷体" panose="02010609060101010101" pitchFamily="49" charset="-122"/>
                <a:sym typeface="+mn-ea"/>
              </a:rPr>
              <a:t>小时、</a:t>
            </a:r>
            <a:r>
              <a:rPr lang="en-US" altLang="zh-CN" sz="1800" dirty="0">
                <a:latin typeface="楷体" panose="02010609060101010101" pitchFamily="49" charset="-122"/>
                <a:ea typeface="楷体" panose="02010609060101010101" pitchFamily="49" charset="-122"/>
                <a:sym typeface="+mn-ea"/>
              </a:rPr>
              <a:t>12</a:t>
            </a:r>
            <a:r>
              <a:rPr lang="zh-CN" altLang="en-US" sz="1800" dirty="0">
                <a:latin typeface="楷体" panose="02010609060101010101" pitchFamily="49" charset="-122"/>
                <a:ea typeface="楷体" panose="02010609060101010101" pitchFamily="49" charset="-122"/>
                <a:sym typeface="+mn-ea"/>
              </a:rPr>
              <a:t>小时</a:t>
            </a:r>
          </a:p>
        </p:txBody>
      </p:sp>
      <p:cxnSp>
        <p:nvCxnSpPr>
          <p:cNvPr id="6" name="直接连接符 5"/>
          <p:cNvCxnSpPr/>
          <p:nvPr/>
        </p:nvCxnSpPr>
        <p:spPr>
          <a:xfrm>
            <a:off x="459107" y="5397500"/>
            <a:ext cx="11491593"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596516" y="4633298"/>
            <a:ext cx="13335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4727" y="3792160"/>
            <a:ext cx="13335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44727" y="2991222"/>
            <a:ext cx="133350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596516" y="2991222"/>
            <a:ext cx="594993" cy="1"/>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596516" y="3824830"/>
            <a:ext cx="77787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15DA565-9DB5-4854-A287-9968E6175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096" y="4759629"/>
            <a:ext cx="5683542" cy="18352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işlídê"/>
          <p:cNvSpPr/>
          <p:nvPr/>
        </p:nvSpPr>
        <p:spPr>
          <a:xfrm>
            <a:off x="11647" y="993029"/>
            <a:ext cx="12180353" cy="539507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charset="-122"/>
              <a:ea typeface="微软雅黑" panose="020B0503020204020204" charset="-122"/>
            </a:endParaRPr>
          </a:p>
        </p:txBody>
      </p:sp>
      <p:sp>
        <p:nvSpPr>
          <p:cNvPr id="32" name="折角形 11"/>
          <p:cNvSpPr/>
          <p:nvPr/>
        </p:nvSpPr>
        <p:spPr>
          <a:xfrm>
            <a:off x="1906" y="750552"/>
            <a:ext cx="3189605" cy="631825"/>
          </a:xfrm>
          <a:prstGeom prst="foldedCorner">
            <a:avLst/>
          </a:prstGeom>
          <a:solidFill>
            <a:schemeClr val="accent5">
              <a:lumMod val="75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相对剩余价值的生产</a:t>
            </a:r>
          </a:p>
        </p:txBody>
      </p:sp>
      <p:cxnSp>
        <p:nvCxnSpPr>
          <p:cNvPr id="34" name="直接连接符 33"/>
          <p:cNvCxnSpPr/>
          <p:nvPr/>
        </p:nvCxnSpPr>
        <p:spPr>
          <a:xfrm>
            <a:off x="446408" y="5062330"/>
            <a:ext cx="11491593"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75487" y="4520543"/>
            <a:ext cx="4101205" cy="1884618"/>
          </a:xfrm>
          <a:prstGeom prst="rect">
            <a:avLst/>
          </a:prstGeom>
          <a:noFill/>
        </p:spPr>
        <p:txBody>
          <a:bodyPr wrap="square" rtlCol="0">
            <a:spAutoFit/>
          </a:bodyPr>
          <a:lstStyle/>
          <a:p>
            <a:pPr algn="ctr">
              <a:lnSpc>
                <a:spcPct val="150000"/>
              </a:lnSpc>
            </a:pPr>
            <a:r>
              <a:rPr lang="zh-CN" altLang="en-US" sz="2000" b="1" dirty="0">
                <a:solidFill>
                  <a:schemeClr val="tx1">
                    <a:lumMod val="85000"/>
                    <a:lumOff val="15000"/>
                  </a:schemeClr>
                </a:solidFill>
                <a:latin typeface="微软雅黑" panose="020B0503020204020204" charset="-122"/>
                <a:ea typeface="微软雅黑" panose="020B0503020204020204" charset="-122"/>
                <a:sym typeface="+mn-ea"/>
              </a:rPr>
              <a:t>在工作日不变的前提下，通过</a:t>
            </a:r>
            <a:r>
              <a:rPr lang="zh-CN" altLang="en-US" sz="2000" b="1" dirty="0">
                <a:solidFill>
                  <a:srgbClr val="0000FF"/>
                </a:solidFill>
                <a:latin typeface="微软雅黑" panose="020B0503020204020204" charset="-122"/>
                <a:ea typeface="微软雅黑" panose="020B0503020204020204" charset="-122"/>
                <a:sym typeface="+mn-ea"/>
              </a:rPr>
              <a:t>缩短必要劳动时间从而相对延长剩余劳动时</a:t>
            </a:r>
            <a:r>
              <a:rPr lang="zh-CN" altLang="en-US" sz="2000" b="1" dirty="0">
                <a:solidFill>
                  <a:schemeClr val="tx1">
                    <a:lumMod val="85000"/>
                    <a:lumOff val="15000"/>
                  </a:schemeClr>
                </a:solidFill>
                <a:latin typeface="微软雅黑" panose="020B0503020204020204" charset="-122"/>
                <a:ea typeface="微软雅黑" panose="020B0503020204020204" charset="-122"/>
                <a:sym typeface="+mn-ea"/>
              </a:rPr>
              <a:t>间生产剩余价值的方法，就是</a:t>
            </a:r>
            <a:r>
              <a:rPr lang="zh-CN" altLang="en-US" sz="2000" b="1" dirty="0">
                <a:solidFill>
                  <a:schemeClr val="accent1">
                    <a:lumMod val="75000"/>
                  </a:schemeClr>
                </a:solidFill>
                <a:latin typeface="微软雅黑" panose="020B0503020204020204" charset="-122"/>
                <a:ea typeface="微软雅黑" panose="020B0503020204020204" charset="-122"/>
                <a:sym typeface="+mn-ea"/>
              </a:rPr>
              <a:t>相对剩余价值的生产</a:t>
            </a:r>
            <a:r>
              <a:rPr lang="zh-CN" altLang="en-US" sz="2000" b="1" dirty="0">
                <a:solidFill>
                  <a:schemeClr val="tx1">
                    <a:lumMod val="85000"/>
                    <a:lumOff val="15000"/>
                  </a:schemeClr>
                </a:solidFill>
                <a:latin typeface="微软雅黑" panose="020B0503020204020204" charset="-122"/>
                <a:ea typeface="微软雅黑" panose="020B0503020204020204" charset="-122"/>
                <a:sym typeface="+mn-ea"/>
              </a:rPr>
              <a:t>。</a:t>
            </a:r>
          </a:p>
        </p:txBody>
      </p:sp>
      <p:sp>
        <p:nvSpPr>
          <p:cNvPr id="3" name="文本框 2"/>
          <p:cNvSpPr txBox="1"/>
          <p:nvPr/>
        </p:nvSpPr>
        <p:spPr>
          <a:xfrm>
            <a:off x="654050" y="2860675"/>
            <a:ext cx="399415" cy="521970"/>
          </a:xfrm>
          <a:prstGeom prst="rect">
            <a:avLst/>
          </a:prstGeom>
          <a:noFill/>
        </p:spPr>
        <p:txBody>
          <a:bodyPr wrap="square" rtlCol="0">
            <a:spAutoFit/>
          </a:bodyPr>
          <a:lstStyle/>
          <a:p>
            <a:r>
              <a:rPr lang="en-US" altLang="zh-CN" sz="2800" b="1"/>
              <a:t>a</a:t>
            </a:r>
          </a:p>
        </p:txBody>
      </p:sp>
      <p:sp>
        <p:nvSpPr>
          <p:cNvPr id="5" name="文本框 4"/>
          <p:cNvSpPr txBox="1"/>
          <p:nvPr/>
        </p:nvSpPr>
        <p:spPr>
          <a:xfrm>
            <a:off x="4361815" y="2854960"/>
            <a:ext cx="399415" cy="521970"/>
          </a:xfrm>
          <a:prstGeom prst="rect">
            <a:avLst/>
          </a:prstGeom>
          <a:noFill/>
        </p:spPr>
        <p:txBody>
          <a:bodyPr wrap="square" rtlCol="0">
            <a:spAutoFit/>
          </a:bodyPr>
          <a:lstStyle/>
          <a:p>
            <a:r>
              <a:rPr lang="en-US" altLang="zh-CN" sz="2800" b="1" dirty="0"/>
              <a:t>b</a:t>
            </a:r>
          </a:p>
        </p:txBody>
      </p:sp>
      <p:sp>
        <p:nvSpPr>
          <p:cNvPr id="6" name="文本框 5"/>
          <p:cNvSpPr txBox="1"/>
          <p:nvPr/>
        </p:nvSpPr>
        <p:spPr>
          <a:xfrm>
            <a:off x="5172075" y="2826385"/>
            <a:ext cx="399415" cy="521970"/>
          </a:xfrm>
          <a:prstGeom prst="rect">
            <a:avLst/>
          </a:prstGeom>
          <a:noFill/>
        </p:spPr>
        <p:txBody>
          <a:bodyPr wrap="square" rtlCol="0">
            <a:spAutoFit/>
          </a:bodyPr>
          <a:lstStyle/>
          <a:p>
            <a:r>
              <a:rPr lang="en-US" altLang="zh-CN" sz="2800" b="1" dirty="0"/>
              <a:t>c</a:t>
            </a:r>
          </a:p>
        </p:txBody>
      </p:sp>
      <p:cxnSp>
        <p:nvCxnSpPr>
          <p:cNvPr id="8" name="直接连接符 7"/>
          <p:cNvCxnSpPr>
            <a:stCxn id="3" idx="3"/>
            <a:endCxn id="5" idx="1"/>
          </p:cNvCxnSpPr>
          <p:nvPr/>
        </p:nvCxnSpPr>
        <p:spPr>
          <a:xfrm flipV="1">
            <a:off x="1053465" y="3115945"/>
            <a:ext cx="3308350" cy="571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16780" y="3122295"/>
            <a:ext cx="532765" cy="50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41110" y="2830195"/>
            <a:ext cx="399415" cy="521970"/>
          </a:xfrm>
          <a:prstGeom prst="rect">
            <a:avLst/>
          </a:prstGeom>
          <a:noFill/>
        </p:spPr>
        <p:txBody>
          <a:bodyPr wrap="square" rtlCol="0">
            <a:spAutoFit/>
          </a:bodyPr>
          <a:lstStyle/>
          <a:p>
            <a:r>
              <a:rPr lang="en-US" altLang="zh-CN" sz="2800" b="1" dirty="0"/>
              <a:t>a</a:t>
            </a:r>
          </a:p>
        </p:txBody>
      </p:sp>
      <p:sp>
        <p:nvSpPr>
          <p:cNvPr id="11" name="文本框 10"/>
          <p:cNvSpPr txBox="1"/>
          <p:nvPr/>
        </p:nvSpPr>
        <p:spPr>
          <a:xfrm>
            <a:off x="8548370" y="2830195"/>
            <a:ext cx="399415" cy="521970"/>
          </a:xfrm>
          <a:prstGeom prst="rect">
            <a:avLst/>
          </a:prstGeom>
          <a:noFill/>
        </p:spPr>
        <p:txBody>
          <a:bodyPr wrap="square" rtlCol="0">
            <a:spAutoFit/>
          </a:bodyPr>
          <a:lstStyle/>
          <a:p>
            <a:r>
              <a:rPr lang="en-US" altLang="zh-CN" sz="2800" b="1" dirty="0"/>
              <a:t>b</a:t>
            </a:r>
          </a:p>
        </p:txBody>
      </p:sp>
      <p:sp>
        <p:nvSpPr>
          <p:cNvPr id="12" name="文本框 11"/>
          <p:cNvSpPr txBox="1"/>
          <p:nvPr/>
        </p:nvSpPr>
        <p:spPr>
          <a:xfrm>
            <a:off x="10668635" y="2827020"/>
            <a:ext cx="399415" cy="521970"/>
          </a:xfrm>
          <a:prstGeom prst="rect">
            <a:avLst/>
          </a:prstGeom>
          <a:noFill/>
        </p:spPr>
        <p:txBody>
          <a:bodyPr wrap="square" rtlCol="0">
            <a:spAutoFit/>
          </a:bodyPr>
          <a:lstStyle/>
          <a:p>
            <a:r>
              <a:rPr lang="en-US" altLang="zh-CN" sz="2800" b="1" dirty="0"/>
              <a:t>c</a:t>
            </a:r>
          </a:p>
        </p:txBody>
      </p:sp>
      <p:cxnSp>
        <p:nvCxnSpPr>
          <p:cNvPr id="16" name="直接连接符 15"/>
          <p:cNvCxnSpPr>
            <a:stCxn id="10" idx="3"/>
            <a:endCxn id="11" idx="1"/>
          </p:cNvCxnSpPr>
          <p:nvPr/>
        </p:nvCxnSpPr>
        <p:spPr>
          <a:xfrm>
            <a:off x="6740525" y="3091180"/>
            <a:ext cx="180784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1" idx="3"/>
            <a:endCxn id="12" idx="1"/>
          </p:cNvCxnSpPr>
          <p:nvPr/>
        </p:nvCxnSpPr>
        <p:spPr>
          <a:xfrm flipV="1">
            <a:off x="8947785" y="3088005"/>
            <a:ext cx="1720850" cy="317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右大括号 17"/>
          <p:cNvSpPr/>
          <p:nvPr/>
        </p:nvSpPr>
        <p:spPr>
          <a:xfrm rot="5400000">
            <a:off x="2996565" y="1422400"/>
            <a:ext cx="423545" cy="4304030"/>
          </a:xfrm>
          <a:prstGeom prst="rightBrace">
            <a:avLst>
              <a:gd name="adj1" fmla="val 8333"/>
              <a:gd name="adj2" fmla="val 5037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右大括号 18"/>
          <p:cNvSpPr/>
          <p:nvPr/>
        </p:nvSpPr>
        <p:spPr>
          <a:xfrm rot="5400000">
            <a:off x="8519795" y="1360170"/>
            <a:ext cx="423545" cy="4304030"/>
          </a:xfrm>
          <a:prstGeom prst="rightBrace">
            <a:avLst>
              <a:gd name="adj1" fmla="val 8333"/>
              <a:gd name="adj2" fmla="val 5037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0" name="矩形: 圆角 19"/>
          <p:cNvSpPr/>
          <p:nvPr/>
        </p:nvSpPr>
        <p:spPr>
          <a:xfrm>
            <a:off x="1501140" y="3772534"/>
            <a:ext cx="3415665" cy="468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latin typeface="微软雅黑" panose="020B0503020204020204" charset="-122"/>
                <a:ea typeface="微软雅黑" panose="020B0503020204020204" charset="-122"/>
              </a:rPr>
              <a:t>一个</a:t>
            </a:r>
            <a:r>
              <a:rPr lang="en-US" altLang="zh-CN">
                <a:latin typeface="微软雅黑" panose="020B0503020204020204" charset="-122"/>
                <a:ea typeface="微软雅黑" panose="020B0503020204020204" charset="-122"/>
              </a:rPr>
              <a:t>12</a:t>
            </a:r>
            <a:r>
              <a:rPr lang="zh-CN" altLang="en-US">
                <a:latin typeface="微软雅黑" panose="020B0503020204020204" charset="-122"/>
                <a:ea typeface="微软雅黑" panose="020B0503020204020204" charset="-122"/>
              </a:rPr>
              <a:t>小时工作日</a:t>
            </a:r>
          </a:p>
        </p:txBody>
      </p:sp>
      <p:sp>
        <p:nvSpPr>
          <p:cNvPr id="21" name="矩形: 圆角 20"/>
          <p:cNvSpPr/>
          <p:nvPr/>
        </p:nvSpPr>
        <p:spPr>
          <a:xfrm>
            <a:off x="6868795" y="3775709"/>
            <a:ext cx="3415665" cy="468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latin typeface="微软雅黑" panose="020B0503020204020204" charset="-122"/>
                <a:ea typeface="微软雅黑" panose="020B0503020204020204" charset="-122"/>
              </a:rPr>
              <a:t>一个</a:t>
            </a:r>
            <a:r>
              <a:rPr lang="en-US" altLang="zh-CN">
                <a:latin typeface="微软雅黑" panose="020B0503020204020204" charset="-122"/>
                <a:ea typeface="微软雅黑" panose="020B0503020204020204" charset="-122"/>
              </a:rPr>
              <a:t>12</a:t>
            </a:r>
            <a:r>
              <a:rPr lang="zh-CN" altLang="en-US">
                <a:latin typeface="微软雅黑" panose="020B0503020204020204" charset="-122"/>
                <a:ea typeface="微软雅黑" panose="020B0503020204020204" charset="-122"/>
              </a:rPr>
              <a:t>小时工作日</a:t>
            </a:r>
          </a:p>
        </p:txBody>
      </p:sp>
      <p:sp>
        <p:nvSpPr>
          <p:cNvPr id="22" name="右大括号 21"/>
          <p:cNvSpPr/>
          <p:nvPr/>
        </p:nvSpPr>
        <p:spPr>
          <a:xfrm rot="16200000">
            <a:off x="7522845" y="1696085"/>
            <a:ext cx="240665" cy="212725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3" name="右大括号 22"/>
          <p:cNvSpPr/>
          <p:nvPr/>
        </p:nvSpPr>
        <p:spPr>
          <a:xfrm rot="16200000">
            <a:off x="9699625" y="1715135"/>
            <a:ext cx="240665" cy="2127250"/>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4" name="矩形: 圆角 23"/>
          <p:cNvSpPr/>
          <p:nvPr/>
        </p:nvSpPr>
        <p:spPr>
          <a:xfrm>
            <a:off x="6753860" y="1858644"/>
            <a:ext cx="1858010" cy="72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a:p>
            <a:pPr algn="ctr"/>
            <a:r>
              <a:rPr lang="zh-CN" altLang="en-US">
                <a:latin typeface="微软雅黑" panose="020B0503020204020204" charset="-122"/>
                <a:ea typeface="微软雅黑" panose="020B0503020204020204" charset="-122"/>
              </a:rPr>
              <a:t>必要劳动</a:t>
            </a:r>
          </a:p>
        </p:txBody>
      </p:sp>
      <p:sp>
        <p:nvSpPr>
          <p:cNvPr id="25" name="矩形: 圆角 24"/>
          <p:cNvSpPr/>
          <p:nvPr/>
        </p:nvSpPr>
        <p:spPr>
          <a:xfrm>
            <a:off x="8904605" y="1858644"/>
            <a:ext cx="185801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6</a:t>
            </a:r>
            <a:r>
              <a:rPr lang="zh-CN" altLang="en-US">
                <a:latin typeface="微软雅黑" panose="020B0503020204020204" charset="-122"/>
                <a:ea typeface="微软雅黑" panose="020B0503020204020204" charset="-122"/>
              </a:rPr>
              <a:t>小时</a:t>
            </a:r>
          </a:p>
          <a:p>
            <a:pPr algn="ctr"/>
            <a:r>
              <a:rPr lang="zh-CN" altLang="en-US">
                <a:latin typeface="微软雅黑" panose="020B0503020204020204" charset="-122"/>
                <a:ea typeface="微软雅黑" panose="020B0503020204020204" charset="-122"/>
              </a:rPr>
              <a:t>剩余劳动</a:t>
            </a:r>
          </a:p>
        </p:txBody>
      </p:sp>
      <p:sp>
        <p:nvSpPr>
          <p:cNvPr id="26" name="右大括号 25"/>
          <p:cNvSpPr/>
          <p:nvPr/>
        </p:nvSpPr>
        <p:spPr>
          <a:xfrm rot="16200000">
            <a:off x="2555240" y="1028065"/>
            <a:ext cx="419735" cy="342328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8" name="矩形: 圆角 27"/>
          <p:cNvSpPr/>
          <p:nvPr/>
        </p:nvSpPr>
        <p:spPr>
          <a:xfrm>
            <a:off x="1835785" y="1858644"/>
            <a:ext cx="1858010" cy="72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10</a:t>
            </a:r>
            <a:r>
              <a:rPr lang="zh-CN" altLang="en-US">
                <a:latin typeface="微软雅黑" panose="020B0503020204020204" charset="-122"/>
                <a:ea typeface="微软雅黑" panose="020B0503020204020204" charset="-122"/>
              </a:rPr>
              <a:t>小时</a:t>
            </a:r>
          </a:p>
          <a:p>
            <a:pPr algn="ctr"/>
            <a:r>
              <a:rPr lang="zh-CN" altLang="en-US">
                <a:latin typeface="微软雅黑" panose="020B0503020204020204" charset="-122"/>
                <a:ea typeface="微软雅黑" panose="020B0503020204020204" charset="-122"/>
              </a:rPr>
              <a:t>必要劳动</a:t>
            </a:r>
          </a:p>
        </p:txBody>
      </p:sp>
      <p:sp>
        <p:nvSpPr>
          <p:cNvPr id="29" name="右大括号 28"/>
          <p:cNvSpPr/>
          <p:nvPr/>
        </p:nvSpPr>
        <p:spPr>
          <a:xfrm rot="16200000">
            <a:off x="4831080" y="2402205"/>
            <a:ext cx="223520" cy="782320"/>
          </a:xfrm>
          <a:prstGeom prst="rightBrace">
            <a:avLst>
              <a:gd name="adj1" fmla="val 8333"/>
              <a:gd name="adj2" fmla="val 52110"/>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30" name="矩形: 圆角 29"/>
          <p:cNvSpPr/>
          <p:nvPr/>
        </p:nvSpPr>
        <p:spPr>
          <a:xfrm>
            <a:off x="3917315" y="1858644"/>
            <a:ext cx="1654175"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小时</a:t>
            </a:r>
          </a:p>
          <a:p>
            <a:pPr algn="ctr"/>
            <a:r>
              <a:rPr lang="zh-CN" altLang="en-US">
                <a:latin typeface="微软雅黑" panose="020B0503020204020204" charset="-122"/>
                <a:ea typeface="微软雅黑" panose="020B0503020204020204" charset="-122"/>
              </a:rPr>
              <a:t>剩余劳动</a:t>
            </a:r>
          </a:p>
        </p:txBody>
      </p:sp>
      <p:pic>
        <p:nvPicPr>
          <p:cNvPr id="33" name="图片 32">
            <a:extLst>
              <a:ext uri="{FF2B5EF4-FFF2-40B4-BE49-F238E27FC236}">
                <a16:creationId xmlns:a16="http://schemas.microsoft.com/office/drawing/2014/main" id="{E5954EF3-0CF8-4096-BADA-6144C161B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015" y="4687490"/>
            <a:ext cx="5645440" cy="12427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7EC6B6D5-5F62-4530-AB0D-4019DAFB8604}"/>
              </a:ext>
            </a:extLst>
          </p:cNvPr>
          <p:cNvSpPr>
            <a:spLocks noGrp="1" noChangeArrowheads="1"/>
          </p:cNvSpPr>
          <p:nvPr>
            <p:ph type="title"/>
          </p:nvPr>
        </p:nvSpPr>
        <p:spPr>
          <a:xfrm>
            <a:off x="2090738" y="115889"/>
            <a:ext cx="8001000" cy="1216025"/>
          </a:xfrm>
        </p:spPr>
        <p:txBody>
          <a:bodyPr/>
          <a:lstStyle/>
          <a:p>
            <a:r>
              <a:rPr lang="zh-CN" altLang="en-US"/>
              <a:t>历史发展的序列</a:t>
            </a:r>
          </a:p>
        </p:txBody>
      </p:sp>
      <p:sp>
        <p:nvSpPr>
          <p:cNvPr id="3" name="内容占位符 2">
            <a:extLst>
              <a:ext uri="{FF2B5EF4-FFF2-40B4-BE49-F238E27FC236}">
                <a16:creationId xmlns:a16="http://schemas.microsoft.com/office/drawing/2014/main" id="{AC7802FE-D9B7-42E0-A245-CCED82D64CED}"/>
              </a:ext>
            </a:extLst>
          </p:cNvPr>
          <p:cNvSpPr>
            <a:spLocks noGrp="1"/>
          </p:cNvSpPr>
          <p:nvPr>
            <p:ph idx="1"/>
          </p:nvPr>
        </p:nvSpPr>
        <p:spPr/>
        <p:txBody>
          <a:bodyPr/>
          <a:lstStyle/>
          <a:p>
            <a:pPr marL="0" indent="0">
              <a:buNone/>
              <a:defRPr/>
            </a:pPr>
            <a:endParaRPr lang="en-US" altLang="zh-CN" dirty="0"/>
          </a:p>
          <a:p>
            <a:pPr marL="0" indent="0">
              <a:buNone/>
              <a:defRPr/>
            </a:pPr>
            <a:endParaRPr lang="en-US" altLang="zh-CN" dirty="0"/>
          </a:p>
          <a:p>
            <a:pPr>
              <a:defRPr/>
            </a:pPr>
            <a:r>
              <a:rPr lang="en-US" altLang="zh-CN" dirty="0"/>
              <a:t>1.</a:t>
            </a:r>
            <a:r>
              <a:rPr lang="zh-CN" altLang="en-US" dirty="0"/>
              <a:t>产品交换：原始共同体的“缝隙”（边缘）共同体与共同体之间的交换</a:t>
            </a:r>
            <a:endParaRPr lang="en-US" altLang="zh-CN" dirty="0"/>
          </a:p>
          <a:p>
            <a:pPr>
              <a:defRPr/>
            </a:pPr>
            <a:r>
              <a:rPr lang="zh-CN" altLang="en-US" dirty="0"/>
              <a:t>“商品交换是在共同体的尽头，在它们与别的共同体或其成员接触的地方开始的。”</a:t>
            </a:r>
            <a:endParaRPr lang="en-US" altLang="zh-CN" dirty="0"/>
          </a:p>
          <a:p>
            <a:pPr>
              <a:defRPr/>
            </a:pPr>
            <a:r>
              <a:rPr lang="zh-CN" altLang="en-US" dirty="0"/>
              <a:t>偶然交换</a:t>
            </a:r>
            <a:r>
              <a:rPr lang="en-US" altLang="zh-CN" dirty="0"/>
              <a:t>-</a:t>
            </a:r>
            <a:r>
              <a:rPr lang="zh-CN" altLang="en-US" dirty="0"/>
              <a:t>重复</a:t>
            </a:r>
            <a:r>
              <a:rPr lang="en-US" altLang="zh-CN" dirty="0"/>
              <a:t>-</a:t>
            </a:r>
            <a:r>
              <a:rPr lang="zh-CN" altLang="en-US" dirty="0"/>
              <a:t>固定</a:t>
            </a:r>
            <a:endParaRPr lang="en-US" altLang="zh-CN" dirty="0"/>
          </a:p>
        </p:txBody>
      </p:sp>
      <p:graphicFrame>
        <p:nvGraphicFramePr>
          <p:cNvPr id="4" name="图示 3">
            <a:extLst>
              <a:ext uri="{FF2B5EF4-FFF2-40B4-BE49-F238E27FC236}">
                <a16:creationId xmlns:a16="http://schemas.microsoft.com/office/drawing/2014/main" id="{87F4984D-C3E9-4CCF-9553-673275D449F7}"/>
              </a:ext>
            </a:extLst>
          </p:cNvPr>
          <p:cNvGraphicFramePr/>
          <p:nvPr/>
        </p:nvGraphicFramePr>
        <p:xfrm>
          <a:off x="4295800" y="29969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a:extLst>
              <a:ext uri="{FF2B5EF4-FFF2-40B4-BE49-F238E27FC236}">
                <a16:creationId xmlns:a16="http://schemas.microsoft.com/office/drawing/2014/main" id="{C6DEA2C0-FD20-4EE9-8DB3-6770CA3B1942}"/>
              </a:ext>
            </a:extLst>
          </p:cNvPr>
          <p:cNvGraphicFramePr/>
          <p:nvPr/>
        </p:nvGraphicFramePr>
        <p:xfrm>
          <a:off x="2567608" y="1777033"/>
          <a:ext cx="4824536" cy="1599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push/>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ircle(in)">
                                      <p:cBhvr>
                                        <p:cTn id="12" dur="20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anim calcmode="lin" valueType="num">
                                      <p:cBhvr>
                                        <p:cTn id="23" dur="2000" fill="hold"/>
                                        <p:tgtEl>
                                          <p:spTgt spid="4"/>
                                        </p:tgtEl>
                                        <p:attrNameLst>
                                          <p:attrName>ppt_w</p:attrName>
                                        </p:attrNameLst>
                                      </p:cBhvr>
                                      <p:tavLst>
                                        <p:tav tm="0" fmla="#ppt_w*sin(2.5*pi*$)">
                                          <p:val>
                                            <p:fltVal val="0"/>
                                          </p:val>
                                        </p:tav>
                                        <p:tav tm="100000">
                                          <p:val>
                                            <p:fltVal val="1"/>
                                          </p:val>
                                        </p:tav>
                                      </p:tavLst>
                                    </p:anim>
                                    <p:anim calcmode="lin" valueType="num">
                                      <p:cBhvr>
                                        <p:cTn id="2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02" name="Group 2">
            <a:extLst>
              <a:ext uri="{FF2B5EF4-FFF2-40B4-BE49-F238E27FC236}">
                <a16:creationId xmlns:a16="http://schemas.microsoft.com/office/drawing/2014/main" id="{F8CC5C5B-0182-4698-9ADA-885CD617B1D1}"/>
              </a:ext>
            </a:extLst>
          </p:cNvPr>
          <p:cNvGrpSpPr>
            <a:grpSpLocks/>
          </p:cNvGrpSpPr>
          <p:nvPr/>
        </p:nvGrpSpPr>
        <p:grpSpPr bwMode="auto">
          <a:xfrm>
            <a:off x="1915567" y="1093077"/>
            <a:ext cx="8193087" cy="5254625"/>
            <a:chOff x="345" y="639"/>
            <a:chExt cx="5109" cy="3105"/>
          </a:xfrm>
        </p:grpSpPr>
        <p:sp>
          <p:nvSpPr>
            <p:cNvPr id="358423" name="Text Box 3" descr="2bg2">
              <a:extLst>
                <a:ext uri="{FF2B5EF4-FFF2-40B4-BE49-F238E27FC236}">
                  <a16:creationId xmlns:a16="http://schemas.microsoft.com/office/drawing/2014/main" id="{BB342194-F4BF-46CE-9150-B7568B91BAF5}"/>
                </a:ext>
              </a:extLst>
            </p:cNvPr>
            <p:cNvSpPr txBox="1">
              <a:spLocks noChangeArrowheads="1"/>
            </p:cNvSpPr>
            <p:nvPr/>
          </p:nvSpPr>
          <p:spPr bwMode="auto">
            <a:xfrm>
              <a:off x="345" y="639"/>
              <a:ext cx="5109" cy="310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50800">
                  <a:solidFill>
                    <a:schemeClr val="folHlink"/>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50000"/>
                </a:lnSpc>
                <a:spcBef>
                  <a:spcPct val="20000"/>
                </a:spcBef>
                <a:buClr>
                  <a:srgbClr val="A3B2C1"/>
                </a:buClr>
                <a:buSzPct val="70000"/>
                <a:buFont typeface="Monotype Sorts" charset="2"/>
                <a:buNone/>
              </a:pPr>
              <a:r>
                <a:rPr kumimoji="1" lang="en-US" altLang="zh-CN" sz="4400">
                  <a:solidFill>
                    <a:srgbClr val="000000"/>
                  </a:solidFill>
                  <a:latin typeface="Times New Roman" panose="02020603050405020304" pitchFamily="18" charset="0"/>
                </a:rPr>
                <a:t> </a:t>
              </a:r>
              <a:endParaRPr kumimoji="1" lang="en-US" altLang="zh-CN" sz="3600">
                <a:solidFill>
                  <a:srgbClr val="000000"/>
                </a:solidFill>
                <a:latin typeface="楷体_GB2312" pitchFamily="49" charset="-122"/>
                <a:ea typeface="楷体_GB2312" pitchFamily="49" charset="-122"/>
              </a:endParaRPr>
            </a:p>
            <a:p>
              <a:pPr eaLnBrk="1" hangingPunct="1">
                <a:lnSpc>
                  <a:spcPct val="130000"/>
                </a:lnSpc>
                <a:spcBef>
                  <a:spcPct val="20000"/>
                </a:spcBef>
                <a:buClr>
                  <a:srgbClr val="A3B2C1"/>
                </a:buClr>
                <a:buSzPct val="70000"/>
                <a:buFont typeface="Monotype Sorts" charset="2"/>
                <a:buNone/>
              </a:pPr>
              <a:endParaRPr kumimoji="1" lang="en-US" altLang="zh-CN" sz="4000">
                <a:solidFill>
                  <a:srgbClr val="000000"/>
                </a:solidFill>
                <a:latin typeface="Times New Roman" panose="02020603050405020304" pitchFamily="18" charset="0"/>
                <a:ea typeface="幼圆" panose="02010509060101010101" pitchFamily="49" charset="-122"/>
              </a:endParaRPr>
            </a:p>
          </p:txBody>
        </p:sp>
        <p:sp>
          <p:nvSpPr>
            <p:cNvPr id="358424" name="Text Box 4">
              <a:extLst>
                <a:ext uri="{FF2B5EF4-FFF2-40B4-BE49-F238E27FC236}">
                  <a16:creationId xmlns:a16="http://schemas.microsoft.com/office/drawing/2014/main" id="{A41DBD4E-F22B-4F93-AFD6-03B720415DD6}"/>
                </a:ext>
              </a:extLst>
            </p:cNvPr>
            <p:cNvSpPr txBox="1">
              <a:spLocks noChangeArrowheads="1"/>
            </p:cNvSpPr>
            <p:nvPr/>
          </p:nvSpPr>
          <p:spPr bwMode="auto">
            <a:xfrm>
              <a:off x="353" y="642"/>
              <a:ext cx="5084" cy="3054"/>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endParaRPr kumimoji="1" lang="zh-CN" altLang="zh-CN" sz="4400" b="1">
                <a:solidFill>
                  <a:srgbClr val="000000"/>
                </a:solidFill>
                <a:latin typeface="Wingdings 2" panose="05020102010507070707" pitchFamily="18" charset="2"/>
                <a:ea typeface="楷体_GB2312" pitchFamily="49" charset="-122"/>
              </a:endParaRPr>
            </a:p>
          </p:txBody>
        </p:sp>
      </p:grpSp>
      <p:sp>
        <p:nvSpPr>
          <p:cNvPr id="358403" name="Text Box 5">
            <a:extLst>
              <a:ext uri="{FF2B5EF4-FFF2-40B4-BE49-F238E27FC236}">
                <a16:creationId xmlns:a16="http://schemas.microsoft.com/office/drawing/2014/main" id="{D623F3DD-0189-4E8E-93A7-C5853ADEBF22}"/>
              </a:ext>
            </a:extLst>
          </p:cNvPr>
          <p:cNvSpPr txBox="1">
            <a:spLocks noChangeArrowheads="1"/>
          </p:cNvSpPr>
          <p:nvPr/>
        </p:nvSpPr>
        <p:spPr bwMode="auto">
          <a:xfrm>
            <a:off x="830317" y="277813"/>
            <a:ext cx="5349821" cy="627288"/>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600" dirty="0">
                <a:solidFill>
                  <a:srgbClr val="800000"/>
                </a:solidFill>
                <a:latin typeface="黑体" panose="02010609060101010101" pitchFamily="49" charset="-122"/>
                <a:ea typeface="黑体" panose="02010609060101010101" pitchFamily="49" charset="-122"/>
              </a:rPr>
              <a:t>相对剩余价值的生产</a:t>
            </a:r>
          </a:p>
        </p:txBody>
      </p:sp>
      <p:sp>
        <p:nvSpPr>
          <p:cNvPr id="271366" name="Text Box 6">
            <a:extLst>
              <a:ext uri="{FF2B5EF4-FFF2-40B4-BE49-F238E27FC236}">
                <a16:creationId xmlns:a16="http://schemas.microsoft.com/office/drawing/2014/main" id="{AB8980D2-6C6F-4EEA-96F5-D1AE013D5700}"/>
              </a:ext>
            </a:extLst>
          </p:cNvPr>
          <p:cNvSpPr txBox="1">
            <a:spLocks noChangeArrowheads="1"/>
          </p:cNvSpPr>
          <p:nvPr/>
        </p:nvSpPr>
        <p:spPr bwMode="auto">
          <a:xfrm>
            <a:off x="357352" y="1277993"/>
            <a:ext cx="113932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SzPct val="135000"/>
              <a:buFont typeface="Wingdings" panose="05000000000000000000" pitchFamily="2" charset="2"/>
              <a:buChar char=""/>
            </a:pPr>
            <a:r>
              <a:rPr kumimoji="1" lang="zh-CN" altLang="en-US" sz="3200" dirty="0">
                <a:solidFill>
                  <a:srgbClr val="800000"/>
                </a:solidFill>
                <a:latin typeface="黑体" panose="02010609060101010101" pitchFamily="49" charset="-122"/>
                <a:ea typeface="黑体" panose="02010609060101010101" pitchFamily="49" charset="-122"/>
              </a:rPr>
              <a:t>相对剩余价值的获得</a:t>
            </a:r>
            <a:r>
              <a:rPr lang="zh-CN" altLang="en-US" sz="3200" b="1" dirty="0">
                <a:solidFill>
                  <a:srgbClr val="000099"/>
                </a:solidFill>
                <a:latin typeface="楷体_GB2312" pitchFamily="49" charset="-122"/>
                <a:ea typeface="楷体_GB2312" pitchFamily="49" charset="-122"/>
              </a:rPr>
              <a:t>是整个社会劳动生产率普遍提高的结果</a:t>
            </a:r>
          </a:p>
        </p:txBody>
      </p:sp>
      <p:sp>
        <p:nvSpPr>
          <p:cNvPr id="271367" name="AutoShape 7">
            <a:extLst>
              <a:ext uri="{FF2B5EF4-FFF2-40B4-BE49-F238E27FC236}">
                <a16:creationId xmlns:a16="http://schemas.microsoft.com/office/drawing/2014/main" id="{D983694C-D618-4B4D-AAD8-C123A19B5D14}"/>
              </a:ext>
            </a:extLst>
          </p:cNvPr>
          <p:cNvSpPr>
            <a:spLocks noChangeArrowheads="1"/>
          </p:cNvSpPr>
          <p:nvPr/>
        </p:nvSpPr>
        <p:spPr bwMode="auto">
          <a:xfrm>
            <a:off x="2514600" y="2219325"/>
            <a:ext cx="1905000" cy="1481138"/>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200" b="1" dirty="0">
                <a:solidFill>
                  <a:srgbClr val="000000"/>
                </a:solidFill>
                <a:latin typeface="楷体_GB2312" pitchFamily="49" charset="-122"/>
                <a:ea typeface="楷体_GB2312" pitchFamily="49" charset="-122"/>
              </a:rPr>
              <a:t>生产相对剩余价值</a:t>
            </a:r>
          </a:p>
        </p:txBody>
      </p:sp>
      <p:sp>
        <p:nvSpPr>
          <p:cNvPr id="271368" name="AutoShape 8">
            <a:extLst>
              <a:ext uri="{FF2B5EF4-FFF2-40B4-BE49-F238E27FC236}">
                <a16:creationId xmlns:a16="http://schemas.microsoft.com/office/drawing/2014/main" id="{43591D4F-7BAC-4FFE-923C-E20406333A43}"/>
              </a:ext>
            </a:extLst>
          </p:cNvPr>
          <p:cNvSpPr>
            <a:spLocks noChangeArrowheads="1"/>
          </p:cNvSpPr>
          <p:nvPr/>
        </p:nvSpPr>
        <p:spPr bwMode="auto">
          <a:xfrm>
            <a:off x="5334000" y="2295525"/>
            <a:ext cx="1905000" cy="1404938"/>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200" b="1">
                <a:solidFill>
                  <a:srgbClr val="000000"/>
                </a:solidFill>
                <a:latin typeface="楷体_GB2312" pitchFamily="49" charset="-122"/>
                <a:ea typeface="楷体_GB2312" pitchFamily="49" charset="-122"/>
              </a:rPr>
              <a:t>缩短必要劳动时间</a:t>
            </a:r>
          </a:p>
        </p:txBody>
      </p:sp>
      <p:sp>
        <p:nvSpPr>
          <p:cNvPr id="271369" name="AutoShape 9">
            <a:extLst>
              <a:ext uri="{FF2B5EF4-FFF2-40B4-BE49-F238E27FC236}">
                <a16:creationId xmlns:a16="http://schemas.microsoft.com/office/drawing/2014/main" id="{A0CC8E86-151A-470B-8B54-D4E0865B8858}"/>
              </a:ext>
            </a:extLst>
          </p:cNvPr>
          <p:cNvSpPr>
            <a:spLocks noChangeArrowheads="1"/>
          </p:cNvSpPr>
          <p:nvPr/>
        </p:nvSpPr>
        <p:spPr bwMode="auto">
          <a:xfrm>
            <a:off x="8153400" y="2371725"/>
            <a:ext cx="1905000" cy="1252538"/>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200" b="1">
                <a:solidFill>
                  <a:srgbClr val="000000"/>
                </a:solidFill>
                <a:latin typeface="楷体_GB2312" pitchFamily="49" charset="-122"/>
                <a:ea typeface="楷体_GB2312" pitchFamily="49" charset="-122"/>
              </a:rPr>
              <a:t>降低劳动力的</a:t>
            </a:r>
            <a:r>
              <a:rPr kumimoji="1" lang="zh-CN" altLang="en-US" sz="3200" b="1">
                <a:solidFill>
                  <a:srgbClr val="FF0000"/>
                </a:solidFill>
                <a:latin typeface="楷体_GB2312" pitchFamily="49" charset="-122"/>
                <a:ea typeface="楷体_GB2312" pitchFamily="49" charset="-122"/>
              </a:rPr>
              <a:t>价值</a:t>
            </a:r>
          </a:p>
        </p:txBody>
      </p:sp>
      <p:sp>
        <p:nvSpPr>
          <p:cNvPr id="271370" name="AutoShape 10">
            <a:extLst>
              <a:ext uri="{FF2B5EF4-FFF2-40B4-BE49-F238E27FC236}">
                <a16:creationId xmlns:a16="http://schemas.microsoft.com/office/drawing/2014/main" id="{D400E9F3-FA34-4904-851D-1F7573085753}"/>
              </a:ext>
            </a:extLst>
          </p:cNvPr>
          <p:cNvSpPr>
            <a:spLocks noChangeArrowheads="1"/>
          </p:cNvSpPr>
          <p:nvPr/>
        </p:nvSpPr>
        <p:spPr bwMode="auto">
          <a:xfrm>
            <a:off x="8153400" y="4505325"/>
            <a:ext cx="1905000" cy="1404938"/>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200" b="1">
                <a:solidFill>
                  <a:srgbClr val="000000"/>
                </a:solidFill>
                <a:latin typeface="楷体_GB2312" pitchFamily="49" charset="-122"/>
                <a:ea typeface="楷体_GB2312" pitchFamily="49" charset="-122"/>
              </a:rPr>
              <a:t>降低生活资料价值</a:t>
            </a:r>
          </a:p>
        </p:txBody>
      </p:sp>
      <p:sp>
        <p:nvSpPr>
          <p:cNvPr id="271371" name="AutoShape 11">
            <a:extLst>
              <a:ext uri="{FF2B5EF4-FFF2-40B4-BE49-F238E27FC236}">
                <a16:creationId xmlns:a16="http://schemas.microsoft.com/office/drawing/2014/main" id="{11DBF267-ADC7-4295-A598-F74EA5ACCA91}"/>
              </a:ext>
            </a:extLst>
          </p:cNvPr>
          <p:cNvSpPr>
            <a:spLocks noChangeArrowheads="1"/>
          </p:cNvSpPr>
          <p:nvPr/>
        </p:nvSpPr>
        <p:spPr bwMode="auto">
          <a:xfrm>
            <a:off x="4978401" y="4352925"/>
            <a:ext cx="2405063" cy="1557338"/>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2800" b="1">
                <a:solidFill>
                  <a:srgbClr val="000000"/>
                </a:solidFill>
                <a:latin typeface="楷体_GB2312" pitchFamily="49" charset="-122"/>
                <a:ea typeface="楷体_GB2312" pitchFamily="49" charset="-122"/>
              </a:rPr>
              <a:t>提高生活资料</a:t>
            </a:r>
            <a:r>
              <a:rPr kumimoji="1" lang="zh-CN" altLang="en-US" sz="3200" b="1">
                <a:solidFill>
                  <a:srgbClr val="000000"/>
                </a:solidFill>
                <a:latin typeface="楷体_GB2312" pitchFamily="49" charset="-122"/>
                <a:ea typeface="楷体_GB2312" pitchFamily="49" charset="-122"/>
              </a:rPr>
              <a:t>部门劳动生产率</a:t>
            </a:r>
          </a:p>
        </p:txBody>
      </p:sp>
      <p:sp>
        <p:nvSpPr>
          <p:cNvPr id="271372" name="AutoShape 12">
            <a:extLst>
              <a:ext uri="{FF2B5EF4-FFF2-40B4-BE49-F238E27FC236}">
                <a16:creationId xmlns:a16="http://schemas.microsoft.com/office/drawing/2014/main" id="{40E625D0-67BA-442B-A7D5-B2EA32B4BC0D}"/>
              </a:ext>
            </a:extLst>
          </p:cNvPr>
          <p:cNvSpPr>
            <a:spLocks noChangeArrowheads="1"/>
          </p:cNvSpPr>
          <p:nvPr/>
        </p:nvSpPr>
        <p:spPr bwMode="auto">
          <a:xfrm>
            <a:off x="2343150" y="4076700"/>
            <a:ext cx="1905000" cy="1714500"/>
          </a:xfrm>
          <a:prstGeom prst="flowChartProcess">
            <a:avLst/>
          </a:prstGeom>
          <a:solidFill>
            <a:srgbClr val="99CCFF">
              <a:alpha val="50195"/>
            </a:srgbClr>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200" b="1">
                <a:solidFill>
                  <a:srgbClr val="000000"/>
                </a:solidFill>
                <a:latin typeface="楷体_GB2312" pitchFamily="49" charset="-122"/>
                <a:ea typeface="楷体_GB2312" pitchFamily="49" charset="-122"/>
              </a:rPr>
              <a:t>提高整个社会的劳动生产率 </a:t>
            </a:r>
          </a:p>
        </p:txBody>
      </p:sp>
      <p:sp>
        <p:nvSpPr>
          <p:cNvPr id="271373" name="AutoShape 13">
            <a:extLst>
              <a:ext uri="{FF2B5EF4-FFF2-40B4-BE49-F238E27FC236}">
                <a16:creationId xmlns:a16="http://schemas.microsoft.com/office/drawing/2014/main" id="{8898C5DE-2E84-41CC-8067-F397ABB1342C}"/>
              </a:ext>
            </a:extLst>
          </p:cNvPr>
          <p:cNvSpPr>
            <a:spLocks noChangeArrowheads="1"/>
          </p:cNvSpPr>
          <p:nvPr/>
        </p:nvSpPr>
        <p:spPr bwMode="auto">
          <a:xfrm>
            <a:off x="5805489" y="4394201"/>
            <a:ext cx="1614487" cy="500063"/>
          </a:xfrm>
          <a:prstGeom prst="flowChartProcess">
            <a:avLst/>
          </a:prstGeom>
          <a:solidFill>
            <a:srgbClr val="FFFF99"/>
          </a:solidFill>
          <a:ln>
            <a:noFill/>
          </a:ln>
          <a:effectLst/>
        </p:spPr>
        <p:txBody>
          <a:bodyPr anchor="ctr"/>
          <a:lstStyle/>
          <a:p>
            <a:pPr eaLnBrk="1" hangingPunct="1">
              <a:lnSpc>
                <a:spcPct val="110000"/>
              </a:lnSpc>
              <a:spcBef>
                <a:spcPct val="20000"/>
              </a:spcBef>
              <a:buClr>
                <a:srgbClr val="A3B2C1"/>
              </a:buClr>
              <a:buSzPct val="70000"/>
              <a:buFont typeface="Monotype Sorts" pitchFamily="2" charset="2"/>
              <a:buNone/>
              <a:defRPr/>
            </a:pPr>
            <a:r>
              <a:rPr kumimoji="1" lang="zh-CN" altLang="en-US" sz="2800" b="1">
                <a:solidFill>
                  <a:srgbClr val="800000"/>
                </a:solidFill>
                <a:effectLst>
                  <a:outerShdw blurRad="38100" dist="38100" dir="2700000" algn="tl">
                    <a:srgbClr val="000000"/>
                  </a:outerShdw>
                </a:effectLst>
                <a:latin typeface="黑体" panose="02010609060101010101" pitchFamily="49" charset="-122"/>
                <a:ea typeface="黑体" panose="02010609060101010101" pitchFamily="49" charset="-122"/>
              </a:rPr>
              <a:t>生产资料</a:t>
            </a:r>
          </a:p>
        </p:txBody>
      </p:sp>
      <p:sp>
        <p:nvSpPr>
          <p:cNvPr id="271374" name="AutoShape 14">
            <a:extLst>
              <a:ext uri="{FF2B5EF4-FFF2-40B4-BE49-F238E27FC236}">
                <a16:creationId xmlns:a16="http://schemas.microsoft.com/office/drawing/2014/main" id="{0C3FA6EF-5F82-4119-BC5A-A744046E398E}"/>
              </a:ext>
            </a:extLst>
          </p:cNvPr>
          <p:cNvSpPr>
            <a:spLocks noChangeArrowheads="1"/>
          </p:cNvSpPr>
          <p:nvPr/>
        </p:nvSpPr>
        <p:spPr bwMode="auto">
          <a:xfrm>
            <a:off x="4572000" y="2371725"/>
            <a:ext cx="609600" cy="609600"/>
          </a:xfrm>
          <a:prstGeom prst="rightArrow">
            <a:avLst>
              <a:gd name="adj1" fmla="val 50000"/>
              <a:gd name="adj2" fmla="val 25000"/>
            </a:avLst>
          </a:prstGeom>
          <a:solidFill>
            <a:schemeClr val="accent1"/>
          </a:solidFill>
          <a:ln w="9525">
            <a:solidFill>
              <a:srgbClr val="FF66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75" name="AutoShape 15">
            <a:extLst>
              <a:ext uri="{FF2B5EF4-FFF2-40B4-BE49-F238E27FC236}">
                <a16:creationId xmlns:a16="http://schemas.microsoft.com/office/drawing/2014/main" id="{AABAB555-8200-4C57-BCBE-B59831DEF9F0}"/>
              </a:ext>
            </a:extLst>
          </p:cNvPr>
          <p:cNvSpPr>
            <a:spLocks noChangeArrowheads="1"/>
          </p:cNvSpPr>
          <p:nvPr/>
        </p:nvSpPr>
        <p:spPr bwMode="auto">
          <a:xfrm>
            <a:off x="7391400" y="2447925"/>
            <a:ext cx="609600" cy="609600"/>
          </a:xfrm>
          <a:prstGeom prst="rightArrow">
            <a:avLst>
              <a:gd name="adj1" fmla="val 50000"/>
              <a:gd name="adj2" fmla="val 25000"/>
            </a:avLst>
          </a:prstGeom>
          <a:solidFill>
            <a:schemeClr val="accent1"/>
          </a:solidFill>
          <a:ln w="9525">
            <a:solidFill>
              <a:srgbClr val="FF66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76" name="AutoShape 16">
            <a:extLst>
              <a:ext uri="{FF2B5EF4-FFF2-40B4-BE49-F238E27FC236}">
                <a16:creationId xmlns:a16="http://schemas.microsoft.com/office/drawing/2014/main" id="{923AF75C-827F-490E-B6FA-F8AE2C1A86B1}"/>
              </a:ext>
            </a:extLst>
          </p:cNvPr>
          <p:cNvSpPr>
            <a:spLocks noChangeArrowheads="1"/>
          </p:cNvSpPr>
          <p:nvPr/>
        </p:nvSpPr>
        <p:spPr bwMode="auto">
          <a:xfrm rot="10800000">
            <a:off x="8534400" y="3743325"/>
            <a:ext cx="534988" cy="609600"/>
          </a:xfrm>
          <a:prstGeom prst="downArrow">
            <a:avLst>
              <a:gd name="adj1" fmla="val 50000"/>
              <a:gd name="adj2" fmla="val 28487"/>
            </a:avLst>
          </a:prstGeom>
          <a:solidFill>
            <a:srgbClr val="800080"/>
          </a:solidFill>
          <a:ln w="9525">
            <a:solidFill>
              <a:srgbClr val="000080"/>
            </a:solidFill>
            <a:miter lim="800000"/>
            <a:headEnd/>
            <a:tailEnd/>
          </a:ln>
        </p:spPr>
        <p:txBody>
          <a:bodyPr vert="eaVert"/>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77" name="AutoShape 17">
            <a:extLst>
              <a:ext uri="{FF2B5EF4-FFF2-40B4-BE49-F238E27FC236}">
                <a16:creationId xmlns:a16="http://schemas.microsoft.com/office/drawing/2014/main" id="{BB4B315F-1DD8-423E-B0E7-6609A0A65B59}"/>
              </a:ext>
            </a:extLst>
          </p:cNvPr>
          <p:cNvSpPr>
            <a:spLocks noChangeArrowheads="1"/>
          </p:cNvSpPr>
          <p:nvPr/>
        </p:nvSpPr>
        <p:spPr bwMode="auto">
          <a:xfrm>
            <a:off x="9220200" y="3842028"/>
            <a:ext cx="366960" cy="412194"/>
          </a:xfrm>
          <a:prstGeom prst="downArrow">
            <a:avLst>
              <a:gd name="adj1" fmla="val 50000"/>
              <a:gd name="adj2" fmla="val 25000"/>
            </a:avLst>
          </a:prstGeom>
          <a:solidFill>
            <a:schemeClr val="accent1"/>
          </a:soli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78" name="AutoShape 18">
            <a:extLst>
              <a:ext uri="{FF2B5EF4-FFF2-40B4-BE49-F238E27FC236}">
                <a16:creationId xmlns:a16="http://schemas.microsoft.com/office/drawing/2014/main" id="{23A2033A-3A7C-442D-923C-F64EB86F7D58}"/>
              </a:ext>
            </a:extLst>
          </p:cNvPr>
          <p:cNvSpPr>
            <a:spLocks noChangeArrowheads="1"/>
          </p:cNvSpPr>
          <p:nvPr/>
        </p:nvSpPr>
        <p:spPr bwMode="auto">
          <a:xfrm>
            <a:off x="7416801" y="5090995"/>
            <a:ext cx="218675" cy="733663"/>
          </a:xfrm>
          <a:prstGeom prst="leftArrow">
            <a:avLst>
              <a:gd name="adj1" fmla="val 50000"/>
              <a:gd name="adj2" fmla="val 32143"/>
            </a:avLst>
          </a:prstGeom>
          <a:solidFill>
            <a:schemeClr val="accent1"/>
          </a:soli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79" name="AutoShape 19">
            <a:extLst>
              <a:ext uri="{FF2B5EF4-FFF2-40B4-BE49-F238E27FC236}">
                <a16:creationId xmlns:a16="http://schemas.microsoft.com/office/drawing/2014/main" id="{2A0C8390-79F8-4EEA-9643-F32B84A96053}"/>
              </a:ext>
            </a:extLst>
          </p:cNvPr>
          <p:cNvSpPr>
            <a:spLocks noChangeArrowheads="1"/>
          </p:cNvSpPr>
          <p:nvPr/>
        </p:nvSpPr>
        <p:spPr bwMode="auto">
          <a:xfrm>
            <a:off x="4202114" y="5090995"/>
            <a:ext cx="218675" cy="733663"/>
          </a:xfrm>
          <a:prstGeom prst="leftArrow">
            <a:avLst>
              <a:gd name="adj1" fmla="val 50000"/>
              <a:gd name="adj2" fmla="val 32143"/>
            </a:avLst>
          </a:prstGeom>
          <a:solidFill>
            <a:schemeClr val="accent1"/>
          </a:soli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80" name="AutoShape 20">
            <a:extLst>
              <a:ext uri="{FF2B5EF4-FFF2-40B4-BE49-F238E27FC236}">
                <a16:creationId xmlns:a16="http://schemas.microsoft.com/office/drawing/2014/main" id="{7667D217-3186-469D-A7BB-4BAF5056D1C4}"/>
              </a:ext>
            </a:extLst>
          </p:cNvPr>
          <p:cNvSpPr>
            <a:spLocks noChangeArrowheads="1"/>
          </p:cNvSpPr>
          <p:nvPr/>
        </p:nvSpPr>
        <p:spPr bwMode="auto">
          <a:xfrm>
            <a:off x="4292600" y="4614863"/>
            <a:ext cx="609600" cy="533400"/>
          </a:xfrm>
          <a:prstGeom prst="rightArrow">
            <a:avLst>
              <a:gd name="adj1" fmla="val 50000"/>
              <a:gd name="adj2" fmla="val 28571"/>
            </a:avLst>
          </a:prstGeom>
          <a:solidFill>
            <a:srgbClr val="800080"/>
          </a:solidFill>
          <a:ln w="9525">
            <a:solidFill>
              <a:srgbClr val="8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81" name="AutoShape 21">
            <a:extLst>
              <a:ext uri="{FF2B5EF4-FFF2-40B4-BE49-F238E27FC236}">
                <a16:creationId xmlns:a16="http://schemas.microsoft.com/office/drawing/2014/main" id="{98AA7B10-A91D-427D-AD28-B1D2C1EFA127}"/>
              </a:ext>
            </a:extLst>
          </p:cNvPr>
          <p:cNvSpPr>
            <a:spLocks noChangeArrowheads="1"/>
          </p:cNvSpPr>
          <p:nvPr/>
        </p:nvSpPr>
        <p:spPr bwMode="auto">
          <a:xfrm>
            <a:off x="7493000" y="4643438"/>
            <a:ext cx="609600" cy="533400"/>
          </a:xfrm>
          <a:prstGeom prst="rightArrow">
            <a:avLst>
              <a:gd name="adj1" fmla="val 50000"/>
              <a:gd name="adj2" fmla="val 28571"/>
            </a:avLst>
          </a:prstGeom>
          <a:solidFill>
            <a:srgbClr val="800080"/>
          </a:solidFill>
          <a:ln w="9525">
            <a:solidFill>
              <a:srgbClr val="800000"/>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82" name="AutoShape 22">
            <a:extLst>
              <a:ext uri="{FF2B5EF4-FFF2-40B4-BE49-F238E27FC236}">
                <a16:creationId xmlns:a16="http://schemas.microsoft.com/office/drawing/2014/main" id="{DE471B57-D24F-4889-BE93-2FB3E14B5EBE}"/>
              </a:ext>
            </a:extLst>
          </p:cNvPr>
          <p:cNvSpPr>
            <a:spLocks noChangeArrowheads="1"/>
          </p:cNvSpPr>
          <p:nvPr/>
        </p:nvSpPr>
        <p:spPr bwMode="auto">
          <a:xfrm>
            <a:off x="7315201" y="2881195"/>
            <a:ext cx="767254" cy="733663"/>
          </a:xfrm>
          <a:prstGeom prst="leftArrow">
            <a:avLst>
              <a:gd name="adj1" fmla="val 50000"/>
              <a:gd name="adj2" fmla="val 32143"/>
            </a:avLst>
          </a:prstGeom>
          <a:solidFill>
            <a:srgbClr val="800080"/>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83" name="AutoShape 23">
            <a:extLst>
              <a:ext uri="{FF2B5EF4-FFF2-40B4-BE49-F238E27FC236}">
                <a16:creationId xmlns:a16="http://schemas.microsoft.com/office/drawing/2014/main" id="{04E2D861-9D52-4831-BDEA-80420CD62ABE}"/>
              </a:ext>
            </a:extLst>
          </p:cNvPr>
          <p:cNvSpPr>
            <a:spLocks noChangeArrowheads="1"/>
          </p:cNvSpPr>
          <p:nvPr/>
        </p:nvSpPr>
        <p:spPr bwMode="auto">
          <a:xfrm>
            <a:off x="4495801" y="2881195"/>
            <a:ext cx="622737" cy="733663"/>
          </a:xfrm>
          <a:prstGeom prst="leftArrow">
            <a:avLst>
              <a:gd name="adj1" fmla="val 50000"/>
              <a:gd name="adj2" fmla="val 32143"/>
            </a:avLst>
          </a:prstGeom>
          <a:solidFill>
            <a:srgbClr val="800080"/>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1384" name="AutoShape 24">
            <a:extLst>
              <a:ext uri="{FF2B5EF4-FFF2-40B4-BE49-F238E27FC236}">
                <a16:creationId xmlns:a16="http://schemas.microsoft.com/office/drawing/2014/main" id="{53360D33-2EAE-4C75-85C4-BF995A82A6C6}"/>
              </a:ext>
            </a:extLst>
          </p:cNvPr>
          <p:cNvSpPr>
            <a:spLocks noChangeArrowheads="1"/>
          </p:cNvSpPr>
          <p:nvPr/>
        </p:nvSpPr>
        <p:spPr bwMode="auto">
          <a:xfrm>
            <a:off x="3414714" y="3478213"/>
            <a:ext cx="2909887" cy="990600"/>
          </a:xfrm>
          <a:prstGeom prst="wedgeEllipseCallout">
            <a:avLst>
              <a:gd name="adj1" fmla="val -40940"/>
              <a:gd name="adj2" fmla="val 73639"/>
            </a:avLst>
          </a:prstGeom>
          <a:solidFill>
            <a:srgbClr val="0000FF"/>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lang="zh-CN" altLang="en-US" sz="2000" b="1">
                <a:solidFill>
                  <a:srgbClr val="FFFFFF"/>
                </a:solidFill>
                <a:latin typeface="楷体_GB2312" pitchFamily="49" charset="-122"/>
                <a:ea typeface="楷体_GB2312" pitchFamily="49" charset="-122"/>
              </a:rPr>
              <a:t>个别资本家追逐超额剩余价值</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1367"/>
                                        </p:tgtEl>
                                        <p:attrNameLst>
                                          <p:attrName>style.visibility</p:attrName>
                                        </p:attrNameLst>
                                      </p:cBhvr>
                                      <p:to>
                                        <p:strVal val="visible"/>
                                      </p:to>
                                    </p:set>
                                    <p:animEffect transition="in" filter="box(in)">
                                      <p:cBhvr>
                                        <p:cTn id="7" dur="500"/>
                                        <p:tgtEl>
                                          <p:spTgt spid="271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74"/>
                                        </p:tgtEl>
                                        <p:attrNameLst>
                                          <p:attrName>style.visibility</p:attrName>
                                        </p:attrNameLst>
                                      </p:cBhvr>
                                      <p:to>
                                        <p:strVal val="visible"/>
                                      </p:to>
                                    </p:set>
                                    <p:animEffect transition="in" filter="wipe(left)">
                                      <p:cBhvr>
                                        <p:cTn id="12" dur="500"/>
                                        <p:tgtEl>
                                          <p:spTgt spid="271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1368"/>
                                        </p:tgtEl>
                                        <p:attrNameLst>
                                          <p:attrName>style.visibility</p:attrName>
                                        </p:attrNameLst>
                                      </p:cBhvr>
                                      <p:to>
                                        <p:strVal val="visible"/>
                                      </p:to>
                                    </p:set>
                                    <p:animEffect transition="in" filter="box(in)">
                                      <p:cBhvr>
                                        <p:cTn id="17" dur="500"/>
                                        <p:tgtEl>
                                          <p:spTgt spid="271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1375"/>
                                        </p:tgtEl>
                                        <p:attrNameLst>
                                          <p:attrName>style.visibility</p:attrName>
                                        </p:attrNameLst>
                                      </p:cBhvr>
                                      <p:to>
                                        <p:strVal val="visible"/>
                                      </p:to>
                                    </p:set>
                                    <p:animEffect transition="in" filter="wipe(left)">
                                      <p:cBhvr>
                                        <p:cTn id="22" dur="500"/>
                                        <p:tgtEl>
                                          <p:spTgt spid="2713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71369"/>
                                        </p:tgtEl>
                                        <p:attrNameLst>
                                          <p:attrName>style.visibility</p:attrName>
                                        </p:attrNameLst>
                                      </p:cBhvr>
                                      <p:to>
                                        <p:strVal val="visible"/>
                                      </p:to>
                                    </p:set>
                                    <p:animEffect transition="in" filter="box(in)">
                                      <p:cBhvr>
                                        <p:cTn id="27" dur="500"/>
                                        <p:tgtEl>
                                          <p:spTgt spid="2713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1377"/>
                                        </p:tgtEl>
                                        <p:attrNameLst>
                                          <p:attrName>style.visibility</p:attrName>
                                        </p:attrNameLst>
                                      </p:cBhvr>
                                      <p:to>
                                        <p:strVal val="visible"/>
                                      </p:to>
                                    </p:set>
                                    <p:animEffect transition="in" filter="wipe(up)">
                                      <p:cBhvr>
                                        <p:cTn id="32" dur="500"/>
                                        <p:tgtEl>
                                          <p:spTgt spid="2713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71370"/>
                                        </p:tgtEl>
                                        <p:attrNameLst>
                                          <p:attrName>style.visibility</p:attrName>
                                        </p:attrNameLst>
                                      </p:cBhvr>
                                      <p:to>
                                        <p:strVal val="visible"/>
                                      </p:to>
                                    </p:set>
                                    <p:animEffect transition="in" filter="box(in)">
                                      <p:cBhvr>
                                        <p:cTn id="37" dur="500"/>
                                        <p:tgtEl>
                                          <p:spTgt spid="2713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71378"/>
                                        </p:tgtEl>
                                        <p:attrNameLst>
                                          <p:attrName>style.visibility</p:attrName>
                                        </p:attrNameLst>
                                      </p:cBhvr>
                                      <p:to>
                                        <p:strVal val="visible"/>
                                      </p:to>
                                    </p:set>
                                    <p:animEffect transition="in" filter="wipe(right)">
                                      <p:cBhvr>
                                        <p:cTn id="42" dur="500"/>
                                        <p:tgtEl>
                                          <p:spTgt spid="2713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71371"/>
                                        </p:tgtEl>
                                        <p:attrNameLst>
                                          <p:attrName>style.visibility</p:attrName>
                                        </p:attrNameLst>
                                      </p:cBhvr>
                                      <p:to>
                                        <p:strVal val="visible"/>
                                      </p:to>
                                    </p:set>
                                    <p:animEffect transition="in" filter="box(in)">
                                      <p:cBhvr>
                                        <p:cTn id="47" dur="500"/>
                                        <p:tgtEl>
                                          <p:spTgt spid="2713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9" presetClass="entr" presetSubtype="10" fill="hold" grpId="0" nodeType="clickEffect">
                                  <p:stCondLst>
                                    <p:cond delay="0"/>
                                  </p:stCondLst>
                                  <p:childTnLst>
                                    <p:set>
                                      <p:cBhvr>
                                        <p:cTn id="51" dur="1" fill="hold">
                                          <p:stCondLst>
                                            <p:cond delay="0"/>
                                          </p:stCondLst>
                                        </p:cTn>
                                        <p:tgtEl>
                                          <p:spTgt spid="271373"/>
                                        </p:tgtEl>
                                        <p:attrNameLst>
                                          <p:attrName>style.visibility</p:attrName>
                                        </p:attrNameLst>
                                      </p:cBhvr>
                                      <p:to>
                                        <p:strVal val="visible"/>
                                      </p:to>
                                    </p:set>
                                    <p:anim calcmode="lin" valueType="num">
                                      <p:cBhvr>
                                        <p:cTn id="52" dur="5000" fill="hold"/>
                                        <p:tgtEl>
                                          <p:spTgt spid="271373"/>
                                        </p:tgtEl>
                                        <p:attrNameLst>
                                          <p:attrName>ppt_w</p:attrName>
                                        </p:attrNameLst>
                                      </p:cBhvr>
                                      <p:tavLst>
                                        <p:tav tm="0" fmla="#ppt_w*sin(2.5*pi*$)">
                                          <p:val>
                                            <p:fltVal val="0"/>
                                          </p:val>
                                        </p:tav>
                                        <p:tav tm="100000">
                                          <p:val>
                                            <p:fltVal val="1"/>
                                          </p:val>
                                        </p:tav>
                                      </p:tavLst>
                                    </p:anim>
                                    <p:anim calcmode="lin" valueType="num">
                                      <p:cBhvr>
                                        <p:cTn id="53" dur="5000" fill="hold"/>
                                        <p:tgtEl>
                                          <p:spTgt spid="271373"/>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71379"/>
                                        </p:tgtEl>
                                        <p:attrNameLst>
                                          <p:attrName>style.visibility</p:attrName>
                                        </p:attrNameLst>
                                      </p:cBhvr>
                                      <p:to>
                                        <p:strVal val="visible"/>
                                      </p:to>
                                    </p:set>
                                    <p:animEffect transition="in" filter="wipe(right)">
                                      <p:cBhvr>
                                        <p:cTn id="58" dur="500"/>
                                        <p:tgtEl>
                                          <p:spTgt spid="271379"/>
                                        </p:tgtEl>
                                      </p:cBhvr>
                                    </p:animEffect>
                                  </p:childTnLst>
                                </p:cTn>
                              </p:par>
                            </p:childTnLst>
                          </p:cTn>
                        </p:par>
                        <p:par>
                          <p:cTn id="59" fill="hold" nodeType="afterGroup">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271372"/>
                                        </p:tgtEl>
                                        <p:attrNameLst>
                                          <p:attrName>style.visibility</p:attrName>
                                        </p:attrNameLst>
                                      </p:cBhvr>
                                      <p:to>
                                        <p:strVal val="visible"/>
                                      </p:to>
                                    </p:set>
                                    <p:animEffect transition="in" filter="wipe(right)">
                                      <p:cBhvr>
                                        <p:cTn id="62" dur="500"/>
                                        <p:tgtEl>
                                          <p:spTgt spid="27137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1380"/>
                                        </p:tgtEl>
                                        <p:attrNameLst>
                                          <p:attrName>style.visibility</p:attrName>
                                        </p:attrNameLst>
                                      </p:cBhvr>
                                      <p:to>
                                        <p:strVal val="visible"/>
                                      </p:to>
                                    </p:set>
                                    <p:animEffect transition="in" filter="wipe(left)">
                                      <p:cBhvr>
                                        <p:cTn id="67" dur="500"/>
                                        <p:tgtEl>
                                          <p:spTgt spid="27138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1381"/>
                                        </p:tgtEl>
                                        <p:attrNameLst>
                                          <p:attrName>style.visibility</p:attrName>
                                        </p:attrNameLst>
                                      </p:cBhvr>
                                      <p:to>
                                        <p:strVal val="visible"/>
                                      </p:to>
                                    </p:set>
                                    <p:animEffect transition="in" filter="wipe(left)">
                                      <p:cBhvr>
                                        <p:cTn id="72" dur="500"/>
                                        <p:tgtEl>
                                          <p:spTgt spid="27138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71376"/>
                                        </p:tgtEl>
                                        <p:attrNameLst>
                                          <p:attrName>style.visibility</p:attrName>
                                        </p:attrNameLst>
                                      </p:cBhvr>
                                      <p:to>
                                        <p:strVal val="visible"/>
                                      </p:to>
                                    </p:set>
                                    <p:animEffect transition="in" filter="wipe(down)">
                                      <p:cBhvr>
                                        <p:cTn id="77" dur="500"/>
                                        <p:tgtEl>
                                          <p:spTgt spid="27137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271382"/>
                                        </p:tgtEl>
                                        <p:attrNameLst>
                                          <p:attrName>style.visibility</p:attrName>
                                        </p:attrNameLst>
                                      </p:cBhvr>
                                      <p:to>
                                        <p:strVal val="visible"/>
                                      </p:to>
                                    </p:set>
                                    <p:animEffect transition="in" filter="wipe(right)">
                                      <p:cBhvr>
                                        <p:cTn id="82" dur="500"/>
                                        <p:tgtEl>
                                          <p:spTgt spid="2713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271383"/>
                                        </p:tgtEl>
                                        <p:attrNameLst>
                                          <p:attrName>style.visibility</p:attrName>
                                        </p:attrNameLst>
                                      </p:cBhvr>
                                      <p:to>
                                        <p:strVal val="visible"/>
                                      </p:to>
                                    </p:set>
                                    <p:animEffect transition="in" filter="wipe(right)">
                                      <p:cBhvr>
                                        <p:cTn id="87" dur="500"/>
                                        <p:tgtEl>
                                          <p:spTgt spid="27138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71366"/>
                                        </p:tgtEl>
                                        <p:attrNameLst>
                                          <p:attrName>style.visibility</p:attrName>
                                        </p:attrNameLst>
                                      </p:cBhvr>
                                      <p:to>
                                        <p:strVal val="visible"/>
                                      </p:to>
                                    </p:set>
                                    <p:animEffect transition="in" filter="wipe(left)">
                                      <p:cBhvr>
                                        <p:cTn id="92" dur="500"/>
                                        <p:tgtEl>
                                          <p:spTgt spid="27136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71384"/>
                                        </p:tgtEl>
                                        <p:attrNameLst>
                                          <p:attrName>style.visibility</p:attrName>
                                        </p:attrNameLst>
                                      </p:cBhvr>
                                      <p:to>
                                        <p:strVal val="visible"/>
                                      </p:to>
                                    </p:set>
                                    <p:animEffect transition="in" filter="blinds(horizontal)">
                                      <p:cBhvr>
                                        <p:cTn id="97" dur="500"/>
                                        <p:tgtEl>
                                          <p:spTgt spid="271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autoUpdateAnimBg="0"/>
      <p:bldP spid="271367" grpId="0" animBg="1" autoUpdateAnimBg="0"/>
      <p:bldP spid="271368" grpId="0" animBg="1" autoUpdateAnimBg="0"/>
      <p:bldP spid="271369" grpId="0" animBg="1" autoUpdateAnimBg="0"/>
      <p:bldP spid="271370" grpId="0" animBg="1" autoUpdateAnimBg="0"/>
      <p:bldP spid="271371" grpId="0" animBg="1" autoUpdateAnimBg="0"/>
      <p:bldP spid="271372" grpId="0" animBg="1" autoUpdateAnimBg="0"/>
      <p:bldP spid="271373" grpId="0" animBg="1" autoUpdateAnimBg="0"/>
      <p:bldP spid="271374" grpId="0" animBg="1"/>
      <p:bldP spid="271375" grpId="0" animBg="1"/>
      <p:bldP spid="271376" grpId="0" animBg="1"/>
      <p:bldP spid="271377" grpId="0" animBg="1"/>
      <p:bldP spid="271378" grpId="0" animBg="1"/>
      <p:bldP spid="271379" grpId="0" animBg="1"/>
      <p:bldP spid="271380" grpId="0" animBg="1"/>
      <p:bldP spid="271381" grpId="0" animBg="1"/>
      <p:bldP spid="271382" grpId="0" animBg="1"/>
      <p:bldP spid="271383" grpId="0" animBg="1"/>
      <p:bldP spid="271384"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9426" name="Group 2">
            <a:extLst>
              <a:ext uri="{FF2B5EF4-FFF2-40B4-BE49-F238E27FC236}">
                <a16:creationId xmlns:a16="http://schemas.microsoft.com/office/drawing/2014/main" id="{143B5B40-25B5-4654-9E9C-E5FF227AF76A}"/>
              </a:ext>
            </a:extLst>
          </p:cNvPr>
          <p:cNvGrpSpPr>
            <a:grpSpLocks/>
          </p:cNvGrpSpPr>
          <p:nvPr/>
        </p:nvGrpSpPr>
        <p:grpSpPr bwMode="auto">
          <a:xfrm>
            <a:off x="1774825" y="0"/>
            <a:ext cx="8642350" cy="6408738"/>
            <a:chOff x="345" y="639"/>
            <a:chExt cx="5109" cy="3105"/>
          </a:xfrm>
        </p:grpSpPr>
        <p:sp>
          <p:nvSpPr>
            <p:cNvPr id="359444" name="Text Box 3" descr="2bg2">
              <a:extLst>
                <a:ext uri="{FF2B5EF4-FFF2-40B4-BE49-F238E27FC236}">
                  <a16:creationId xmlns:a16="http://schemas.microsoft.com/office/drawing/2014/main" id="{896CF4FE-BC97-40AE-848A-86ADF3792932}"/>
                </a:ext>
              </a:extLst>
            </p:cNvPr>
            <p:cNvSpPr txBox="1">
              <a:spLocks noChangeArrowheads="1"/>
            </p:cNvSpPr>
            <p:nvPr/>
          </p:nvSpPr>
          <p:spPr bwMode="auto">
            <a:xfrm>
              <a:off x="345" y="639"/>
              <a:ext cx="5109" cy="310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50800">
                  <a:solidFill>
                    <a:schemeClr val="folHlink"/>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50000"/>
                </a:lnSpc>
                <a:spcBef>
                  <a:spcPct val="20000"/>
                </a:spcBef>
                <a:buClr>
                  <a:srgbClr val="A3B2C1"/>
                </a:buClr>
                <a:buSzPct val="70000"/>
                <a:buFont typeface="Monotype Sorts" charset="2"/>
                <a:buNone/>
              </a:pPr>
              <a:r>
                <a:rPr kumimoji="1" lang="en-US" altLang="zh-CN" sz="4400">
                  <a:solidFill>
                    <a:srgbClr val="000000"/>
                  </a:solidFill>
                  <a:latin typeface="Times New Roman" panose="02020603050405020304" pitchFamily="18" charset="0"/>
                </a:rPr>
                <a:t> </a:t>
              </a:r>
              <a:endParaRPr kumimoji="1" lang="en-US" altLang="zh-CN" sz="3600">
                <a:solidFill>
                  <a:srgbClr val="000000"/>
                </a:solidFill>
                <a:latin typeface="楷体_GB2312" pitchFamily="49" charset="-122"/>
                <a:ea typeface="楷体_GB2312" pitchFamily="49" charset="-122"/>
              </a:endParaRPr>
            </a:p>
            <a:p>
              <a:pPr eaLnBrk="1" hangingPunct="1">
                <a:lnSpc>
                  <a:spcPct val="130000"/>
                </a:lnSpc>
                <a:spcBef>
                  <a:spcPct val="20000"/>
                </a:spcBef>
                <a:buClr>
                  <a:srgbClr val="A3B2C1"/>
                </a:buClr>
                <a:buSzPct val="70000"/>
                <a:buFont typeface="Monotype Sorts" charset="2"/>
                <a:buNone/>
              </a:pPr>
              <a:endParaRPr kumimoji="1" lang="en-US" altLang="zh-CN" sz="4000">
                <a:solidFill>
                  <a:srgbClr val="000000"/>
                </a:solidFill>
                <a:latin typeface="Times New Roman" panose="02020603050405020304" pitchFamily="18" charset="0"/>
                <a:ea typeface="幼圆" panose="02010509060101010101" pitchFamily="49" charset="-122"/>
              </a:endParaRPr>
            </a:p>
          </p:txBody>
        </p:sp>
        <p:sp>
          <p:nvSpPr>
            <p:cNvPr id="359445" name="Text Box 4">
              <a:extLst>
                <a:ext uri="{FF2B5EF4-FFF2-40B4-BE49-F238E27FC236}">
                  <a16:creationId xmlns:a16="http://schemas.microsoft.com/office/drawing/2014/main" id="{0FC7D351-151B-4C3F-B412-E52367B2F8A3}"/>
                </a:ext>
              </a:extLst>
            </p:cNvPr>
            <p:cNvSpPr txBox="1">
              <a:spLocks noChangeArrowheads="1"/>
            </p:cNvSpPr>
            <p:nvPr/>
          </p:nvSpPr>
          <p:spPr bwMode="auto">
            <a:xfrm>
              <a:off x="353" y="642"/>
              <a:ext cx="5084" cy="3054"/>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endParaRPr kumimoji="1" lang="zh-CN" altLang="zh-CN" sz="4400" b="1">
                <a:solidFill>
                  <a:srgbClr val="000000"/>
                </a:solidFill>
                <a:latin typeface="Wingdings 2" panose="05020102010507070707" pitchFamily="18" charset="2"/>
                <a:ea typeface="楷体_GB2312" pitchFamily="49" charset="-122"/>
              </a:endParaRPr>
            </a:p>
          </p:txBody>
        </p:sp>
      </p:grpSp>
      <p:sp>
        <p:nvSpPr>
          <p:cNvPr id="359427" name="Text Box 5">
            <a:extLst>
              <a:ext uri="{FF2B5EF4-FFF2-40B4-BE49-F238E27FC236}">
                <a16:creationId xmlns:a16="http://schemas.microsoft.com/office/drawing/2014/main" id="{241FBAA3-14E9-45DF-86A8-F78DEC9A01B8}"/>
              </a:ext>
            </a:extLst>
          </p:cNvPr>
          <p:cNvSpPr txBox="1">
            <a:spLocks noChangeArrowheads="1"/>
          </p:cNvSpPr>
          <p:nvPr/>
        </p:nvSpPr>
        <p:spPr bwMode="auto">
          <a:xfrm>
            <a:off x="0" y="279400"/>
            <a:ext cx="1192924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lvl="2">
              <a:buClr>
                <a:srgbClr val="000000"/>
              </a:buClr>
              <a:buSzPct val="135000"/>
              <a:buFont typeface="Wingdings" panose="05000000000000000000" pitchFamily="2" charset="2"/>
              <a:buChar char=""/>
            </a:pPr>
            <a:r>
              <a:rPr lang="zh-CN" altLang="en-US" sz="3200" b="1" dirty="0">
                <a:solidFill>
                  <a:srgbClr val="000000"/>
                </a:solidFill>
                <a:latin typeface="楷体_GB2312" pitchFamily="49" charset="-122"/>
                <a:ea typeface="楷体_GB2312" pitchFamily="49" charset="-122"/>
              </a:rPr>
              <a:t>整个社会劳动生产率的提高又是通过个别资本家追逐</a:t>
            </a:r>
            <a:r>
              <a:rPr lang="zh-CN" altLang="en-US" sz="3200" b="1" dirty="0">
                <a:solidFill>
                  <a:srgbClr val="FF0000"/>
                </a:solidFill>
                <a:latin typeface="楷体_GB2312" pitchFamily="49" charset="-122"/>
                <a:ea typeface="楷体_GB2312" pitchFamily="49" charset="-122"/>
              </a:rPr>
              <a:t>超额剩余价值</a:t>
            </a:r>
            <a:r>
              <a:rPr lang="zh-CN" altLang="en-US" sz="3200" b="1" dirty="0">
                <a:solidFill>
                  <a:srgbClr val="000000"/>
                </a:solidFill>
                <a:latin typeface="楷体_GB2312" pitchFamily="49" charset="-122"/>
                <a:ea typeface="楷体_GB2312" pitchFamily="49" charset="-122"/>
              </a:rPr>
              <a:t>来实现的</a:t>
            </a:r>
          </a:p>
        </p:txBody>
      </p:sp>
      <p:sp>
        <p:nvSpPr>
          <p:cNvPr id="272390" name="AutoShape 6">
            <a:extLst>
              <a:ext uri="{FF2B5EF4-FFF2-40B4-BE49-F238E27FC236}">
                <a16:creationId xmlns:a16="http://schemas.microsoft.com/office/drawing/2014/main" id="{356F1BBE-5AD7-48C8-8E00-89F62536B8D2}"/>
              </a:ext>
            </a:extLst>
          </p:cNvPr>
          <p:cNvSpPr>
            <a:spLocks noChangeArrowheads="1"/>
          </p:cNvSpPr>
          <p:nvPr/>
        </p:nvSpPr>
        <p:spPr bwMode="auto">
          <a:xfrm>
            <a:off x="1992313" y="1341438"/>
            <a:ext cx="8280400" cy="1008062"/>
          </a:xfrm>
          <a:prstGeom prst="wedgeRectCallout">
            <a:avLst>
              <a:gd name="adj1" fmla="val 3528"/>
              <a:gd name="adj2" fmla="val 14407"/>
            </a:avLst>
          </a:prstGeom>
          <a:solidFill>
            <a:srgbClr val="FFFFCC"/>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lang="en-US" altLang="zh-CN" sz="2800" b="1" dirty="0">
                <a:solidFill>
                  <a:srgbClr val="000099"/>
                </a:solidFill>
                <a:latin typeface="楷体_GB2312" pitchFamily="49" charset="-122"/>
                <a:ea typeface="楷体_GB2312" pitchFamily="49" charset="-122"/>
              </a:rPr>
              <a:t>  </a:t>
            </a:r>
            <a:r>
              <a:rPr lang="zh-CN" altLang="en-US" sz="2800" b="1" dirty="0">
                <a:solidFill>
                  <a:srgbClr val="000099"/>
                </a:solidFill>
                <a:latin typeface="楷体_GB2312" pitchFamily="49" charset="-122"/>
                <a:ea typeface="楷体_GB2312" pitchFamily="49" charset="-122"/>
              </a:rPr>
              <a:t>是个别企业提高劳动生产率所获得的商品个别价值低于社会价值的差额。</a:t>
            </a:r>
            <a:endParaRPr kumimoji="1" lang="zh-CN" altLang="en-US" sz="2800" dirty="0">
              <a:solidFill>
                <a:srgbClr val="000099"/>
              </a:solidFill>
              <a:latin typeface="Wingdings 2" panose="05020102010507070707" pitchFamily="18" charset="2"/>
              <a:ea typeface="楷体_GB2312" pitchFamily="49" charset="-122"/>
            </a:endParaRPr>
          </a:p>
        </p:txBody>
      </p:sp>
      <p:sp>
        <p:nvSpPr>
          <p:cNvPr id="359429" name="Text Box 16">
            <a:extLst>
              <a:ext uri="{FF2B5EF4-FFF2-40B4-BE49-F238E27FC236}">
                <a16:creationId xmlns:a16="http://schemas.microsoft.com/office/drawing/2014/main" id="{AC7BE97C-A695-4104-9405-48376C8CAD82}"/>
              </a:ext>
            </a:extLst>
          </p:cNvPr>
          <p:cNvSpPr txBox="1">
            <a:spLocks noChangeArrowheads="1"/>
          </p:cNvSpPr>
          <p:nvPr/>
        </p:nvSpPr>
        <p:spPr bwMode="auto">
          <a:xfrm>
            <a:off x="2606675" y="1965325"/>
            <a:ext cx="6705600" cy="786434"/>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endParaRPr kumimoji="1" lang="zh-CN" altLang="zh-CN" sz="4400">
              <a:solidFill>
                <a:srgbClr val="000000"/>
              </a:solidFill>
              <a:latin typeface="Wingdings 2" panose="05020102010507070707" pitchFamily="18" charset="2"/>
              <a:ea typeface="楷体_GB2312" pitchFamily="49" charset="-122"/>
            </a:endParaRPr>
          </a:p>
        </p:txBody>
      </p:sp>
      <p:sp>
        <p:nvSpPr>
          <p:cNvPr id="359430" name="Text Box 17">
            <a:extLst>
              <a:ext uri="{FF2B5EF4-FFF2-40B4-BE49-F238E27FC236}">
                <a16:creationId xmlns:a16="http://schemas.microsoft.com/office/drawing/2014/main" id="{1FF96198-4ED7-4E89-A293-42FB9F1851EB}"/>
              </a:ext>
            </a:extLst>
          </p:cNvPr>
          <p:cNvSpPr txBox="1">
            <a:spLocks noChangeArrowheads="1"/>
          </p:cNvSpPr>
          <p:nvPr/>
        </p:nvSpPr>
        <p:spPr bwMode="auto">
          <a:xfrm>
            <a:off x="4130386" y="2117725"/>
            <a:ext cx="184731" cy="786434"/>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20000"/>
              </a:spcBef>
              <a:buClr>
                <a:srgbClr val="A3B2C1"/>
              </a:buClr>
              <a:buSzPct val="70000"/>
              <a:buFont typeface="Monotype Sorts" charset="2"/>
              <a:buNone/>
            </a:pPr>
            <a:endParaRPr kumimoji="1" lang="zh-CN" altLang="zh-CN" sz="4400">
              <a:solidFill>
                <a:srgbClr val="000000"/>
              </a:solidFill>
              <a:latin typeface="Wingdings 2" panose="05020102010507070707" pitchFamily="18" charset="2"/>
              <a:ea typeface="楷体_GB2312" pitchFamily="49" charset="-122"/>
            </a:endParaRPr>
          </a:p>
        </p:txBody>
      </p:sp>
      <p:sp>
        <p:nvSpPr>
          <p:cNvPr id="73735" name="Text Box 18">
            <a:extLst>
              <a:ext uri="{FF2B5EF4-FFF2-40B4-BE49-F238E27FC236}">
                <a16:creationId xmlns:a16="http://schemas.microsoft.com/office/drawing/2014/main" id="{8E57DE82-513C-4977-83D7-44F69777BAB1}"/>
              </a:ext>
            </a:extLst>
          </p:cNvPr>
          <p:cNvSpPr txBox="1">
            <a:spLocks noChangeArrowheads="1"/>
          </p:cNvSpPr>
          <p:nvPr/>
        </p:nvSpPr>
        <p:spPr bwMode="auto">
          <a:xfrm>
            <a:off x="2208213" y="2349501"/>
            <a:ext cx="7924800" cy="591637"/>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200" b="1" dirty="0">
                <a:solidFill>
                  <a:srgbClr val="000000"/>
                </a:solidFill>
                <a:latin typeface="Wingdings 2" panose="05020102010507070707" pitchFamily="18" charset="2"/>
              </a:rPr>
              <a:t>个别资本家获得超额剩余价值只是</a:t>
            </a:r>
            <a:r>
              <a:rPr kumimoji="1" lang="zh-CN" altLang="en-US" sz="3200" b="1" dirty="0">
                <a:solidFill>
                  <a:srgbClr val="FF0000"/>
                </a:solidFill>
                <a:latin typeface="Wingdings 2" panose="05020102010507070707" pitchFamily="18" charset="2"/>
              </a:rPr>
              <a:t>暂时</a:t>
            </a:r>
            <a:r>
              <a:rPr kumimoji="1" lang="zh-CN" altLang="en-US" sz="3200" b="1" dirty="0">
                <a:solidFill>
                  <a:srgbClr val="000000"/>
                </a:solidFill>
                <a:latin typeface="Wingdings 2" panose="05020102010507070707" pitchFamily="18" charset="2"/>
              </a:rPr>
              <a:t>的</a:t>
            </a:r>
          </a:p>
        </p:txBody>
      </p:sp>
      <p:sp>
        <p:nvSpPr>
          <p:cNvPr id="272403" name="Text Box 19">
            <a:extLst>
              <a:ext uri="{FF2B5EF4-FFF2-40B4-BE49-F238E27FC236}">
                <a16:creationId xmlns:a16="http://schemas.microsoft.com/office/drawing/2014/main" id="{FD6AB647-4396-4DF5-A779-16132CFFB9B2}"/>
              </a:ext>
            </a:extLst>
          </p:cNvPr>
          <p:cNvSpPr txBox="1">
            <a:spLocks noChangeArrowheads="1"/>
          </p:cNvSpPr>
          <p:nvPr/>
        </p:nvSpPr>
        <p:spPr bwMode="auto">
          <a:xfrm>
            <a:off x="2135188" y="2924176"/>
            <a:ext cx="3529012" cy="1311275"/>
          </a:xfrm>
          <a:prstGeom prst="rect">
            <a:avLst/>
          </a:prstGeom>
          <a:noFill/>
          <a:ln>
            <a:noFill/>
          </a:ln>
          <a:effectLst/>
          <a:extLst>
            <a:ext uri="{909E8E84-426E-40DD-AFC4-6F175D3DCCD1}">
              <a14:hiddenFill xmlns:a14="http://schemas.microsoft.com/office/drawing/2010/main">
                <a:solidFill>
                  <a:srgbClr val="99CCFF">
                    <a:alpha val="50195"/>
                  </a:srgb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spcBef>
                <a:spcPct val="50000"/>
              </a:spcBef>
              <a:buClr>
                <a:srgbClr val="A3B2C1"/>
              </a:buClr>
              <a:buSzPct val="70000"/>
              <a:buFont typeface="Monotype Sorts" charset="2"/>
              <a:buNone/>
            </a:pPr>
            <a:r>
              <a:rPr kumimoji="1" lang="en-US" altLang="zh-CN" sz="3200" b="1" dirty="0">
                <a:solidFill>
                  <a:srgbClr val="000000"/>
                </a:solidFill>
                <a:latin typeface="Wingdings 2" panose="05020102010507070707" pitchFamily="18" charset="2"/>
                <a:ea typeface="楷体_GB2312" pitchFamily="49" charset="-122"/>
              </a:rPr>
              <a:t>—</a:t>
            </a:r>
            <a:r>
              <a:rPr kumimoji="1" lang="zh-CN" altLang="en-US" sz="3200" b="1" dirty="0">
                <a:solidFill>
                  <a:srgbClr val="000000"/>
                </a:solidFill>
                <a:latin typeface="Wingdings 2" panose="05020102010507070707" pitchFamily="18" charset="2"/>
                <a:ea typeface="楷体_GB2312" pitchFamily="49" charset="-122"/>
              </a:rPr>
              <a:t>谋求竞争中取胜</a:t>
            </a:r>
          </a:p>
          <a:p>
            <a:pPr algn="just" eaLnBrk="1" hangingPunct="1">
              <a:spcBef>
                <a:spcPct val="50000"/>
              </a:spcBef>
              <a:buClr>
                <a:srgbClr val="A3B2C1"/>
              </a:buClr>
              <a:buSzPct val="70000"/>
              <a:buFont typeface="Monotype Sorts" charset="2"/>
              <a:buNone/>
            </a:pPr>
            <a:r>
              <a:rPr kumimoji="1" lang="en-US" altLang="zh-CN" sz="3200" dirty="0">
                <a:solidFill>
                  <a:srgbClr val="000000"/>
                </a:solidFill>
                <a:latin typeface="Wingdings 2" panose="05020102010507070707" pitchFamily="18" charset="2"/>
                <a:ea typeface="楷体_GB2312" pitchFamily="49" charset="-122"/>
              </a:rPr>
              <a:t>—</a:t>
            </a:r>
            <a:r>
              <a:rPr kumimoji="1" lang="zh-CN" altLang="en-US" sz="3200" b="1" dirty="0">
                <a:solidFill>
                  <a:srgbClr val="000000"/>
                </a:solidFill>
                <a:latin typeface="Wingdings 2" panose="05020102010507070707" pitchFamily="18" charset="2"/>
                <a:ea typeface="楷体_GB2312" pitchFamily="49" charset="-122"/>
              </a:rPr>
              <a:t>追求更多利润</a:t>
            </a:r>
          </a:p>
        </p:txBody>
      </p:sp>
      <p:sp>
        <p:nvSpPr>
          <p:cNvPr id="272404" name="Line 20">
            <a:extLst>
              <a:ext uri="{FF2B5EF4-FFF2-40B4-BE49-F238E27FC236}">
                <a16:creationId xmlns:a16="http://schemas.microsoft.com/office/drawing/2014/main" id="{D7EC97BF-8523-4830-8DC6-079A0746995F}"/>
              </a:ext>
            </a:extLst>
          </p:cNvPr>
          <p:cNvSpPr>
            <a:spLocks noChangeShapeType="1"/>
          </p:cNvSpPr>
          <p:nvPr/>
        </p:nvSpPr>
        <p:spPr bwMode="auto">
          <a:xfrm>
            <a:off x="5664200" y="3089275"/>
            <a:ext cx="838200" cy="30480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2405" name="Line 21">
            <a:extLst>
              <a:ext uri="{FF2B5EF4-FFF2-40B4-BE49-F238E27FC236}">
                <a16:creationId xmlns:a16="http://schemas.microsoft.com/office/drawing/2014/main" id="{BAD8263F-6A34-47D1-B2C7-85A9B48086C9}"/>
              </a:ext>
            </a:extLst>
          </p:cNvPr>
          <p:cNvSpPr>
            <a:spLocks noChangeShapeType="1"/>
          </p:cNvSpPr>
          <p:nvPr/>
        </p:nvSpPr>
        <p:spPr bwMode="auto">
          <a:xfrm flipH="1">
            <a:off x="5637213" y="3432175"/>
            <a:ext cx="838200" cy="22860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2406" name="Text Box 22">
            <a:extLst>
              <a:ext uri="{FF2B5EF4-FFF2-40B4-BE49-F238E27FC236}">
                <a16:creationId xmlns:a16="http://schemas.microsoft.com/office/drawing/2014/main" id="{E3A37565-3C57-48DB-8728-AABC4987D7EB}"/>
              </a:ext>
            </a:extLst>
          </p:cNvPr>
          <p:cNvSpPr txBox="1">
            <a:spLocks noChangeArrowheads="1"/>
          </p:cNvSpPr>
          <p:nvPr/>
        </p:nvSpPr>
        <p:spPr bwMode="auto">
          <a:xfrm>
            <a:off x="5902326" y="3930650"/>
            <a:ext cx="4746625" cy="596958"/>
          </a:xfrm>
          <a:prstGeom prst="rect">
            <a:avLst/>
          </a:prstGeom>
          <a:solidFill>
            <a:srgbClr val="0B85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200" b="1">
                <a:solidFill>
                  <a:srgbClr val="FFFFFF"/>
                </a:solidFill>
                <a:latin typeface="Wingdings 2" panose="05020102010507070707" pitchFamily="18" charset="2"/>
                <a:ea typeface="楷体_GB2312" pitchFamily="49" charset="-122"/>
              </a:rPr>
              <a:t>整个社会劳动生产率提高</a:t>
            </a:r>
          </a:p>
        </p:txBody>
      </p:sp>
      <p:sp>
        <p:nvSpPr>
          <p:cNvPr id="272407" name="AutoShape 23">
            <a:extLst>
              <a:ext uri="{FF2B5EF4-FFF2-40B4-BE49-F238E27FC236}">
                <a16:creationId xmlns:a16="http://schemas.microsoft.com/office/drawing/2014/main" id="{984C1AFD-F1AC-48A1-982A-5EBCFBA9D584}"/>
              </a:ext>
            </a:extLst>
          </p:cNvPr>
          <p:cNvSpPr>
            <a:spLocks noChangeArrowheads="1"/>
          </p:cNvSpPr>
          <p:nvPr/>
        </p:nvSpPr>
        <p:spPr bwMode="auto">
          <a:xfrm>
            <a:off x="8101013" y="4543703"/>
            <a:ext cx="366960" cy="412194"/>
          </a:xfrm>
          <a:prstGeom prst="downArrow">
            <a:avLst>
              <a:gd name="adj1" fmla="val 50000"/>
              <a:gd name="adj2" fmla="val 25000"/>
            </a:avLst>
          </a:prstGeom>
          <a:solidFill>
            <a:schemeClr val="accent1"/>
          </a:soli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2408" name="Text Box 24">
            <a:extLst>
              <a:ext uri="{FF2B5EF4-FFF2-40B4-BE49-F238E27FC236}">
                <a16:creationId xmlns:a16="http://schemas.microsoft.com/office/drawing/2014/main" id="{BCB96116-CAB2-4DC1-A618-51CEF20A05E6}"/>
              </a:ext>
            </a:extLst>
          </p:cNvPr>
          <p:cNvSpPr txBox="1">
            <a:spLocks noChangeArrowheads="1"/>
          </p:cNvSpPr>
          <p:nvPr/>
        </p:nvSpPr>
        <p:spPr bwMode="auto">
          <a:xfrm>
            <a:off x="6610351" y="4973638"/>
            <a:ext cx="3592513" cy="596958"/>
          </a:xfrm>
          <a:prstGeom prst="rect">
            <a:avLst/>
          </a:prstGeom>
          <a:solidFill>
            <a:srgbClr val="0B85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r>
              <a:rPr kumimoji="1" lang="zh-CN" altLang="en-US" sz="3200" b="1">
                <a:solidFill>
                  <a:srgbClr val="FFFFFF"/>
                </a:solidFill>
                <a:latin typeface="Wingdings 2" panose="05020102010507070707" pitchFamily="18" charset="2"/>
                <a:ea typeface="楷体_GB2312" pitchFamily="49" charset="-122"/>
              </a:rPr>
              <a:t>超额剩余价值消失</a:t>
            </a:r>
          </a:p>
        </p:txBody>
      </p:sp>
      <p:sp>
        <p:nvSpPr>
          <p:cNvPr id="272409" name="AutoShape 25">
            <a:extLst>
              <a:ext uri="{FF2B5EF4-FFF2-40B4-BE49-F238E27FC236}">
                <a16:creationId xmlns:a16="http://schemas.microsoft.com/office/drawing/2014/main" id="{257BB315-12A1-49E3-9215-D124A43C7542}"/>
              </a:ext>
            </a:extLst>
          </p:cNvPr>
          <p:cNvSpPr>
            <a:spLocks noChangeArrowheads="1"/>
          </p:cNvSpPr>
          <p:nvPr/>
        </p:nvSpPr>
        <p:spPr bwMode="auto">
          <a:xfrm>
            <a:off x="8156575" y="5567641"/>
            <a:ext cx="366960" cy="412194"/>
          </a:xfrm>
          <a:prstGeom prst="downArrow">
            <a:avLst>
              <a:gd name="adj1" fmla="val 50000"/>
              <a:gd name="adj2" fmla="val 25000"/>
            </a:avLst>
          </a:prstGeom>
          <a:solidFill>
            <a:schemeClr val="accent1"/>
          </a:soli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2410" name="Text Box 26">
            <a:extLst>
              <a:ext uri="{FF2B5EF4-FFF2-40B4-BE49-F238E27FC236}">
                <a16:creationId xmlns:a16="http://schemas.microsoft.com/office/drawing/2014/main" id="{B6B16FFD-2B1A-4127-BCC8-D449C8CFF5F4}"/>
              </a:ext>
            </a:extLst>
          </p:cNvPr>
          <p:cNvSpPr txBox="1">
            <a:spLocks noChangeArrowheads="1"/>
          </p:cNvSpPr>
          <p:nvPr/>
        </p:nvSpPr>
        <p:spPr bwMode="auto">
          <a:xfrm>
            <a:off x="6569075" y="6003925"/>
            <a:ext cx="3587750" cy="596958"/>
          </a:xfrm>
          <a:prstGeom prst="rect">
            <a:avLst/>
          </a:prstGeom>
          <a:solidFill>
            <a:srgbClr val="0B85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r>
              <a:rPr kumimoji="1" lang="zh-CN" altLang="en-US" sz="3200" b="1">
                <a:solidFill>
                  <a:srgbClr val="FFFFFF"/>
                </a:solidFill>
                <a:latin typeface="Wingdings 2" panose="05020102010507070707" pitchFamily="18" charset="2"/>
                <a:ea typeface="楷体_GB2312" pitchFamily="49" charset="-122"/>
              </a:rPr>
              <a:t>相对剩余价值产生</a:t>
            </a:r>
          </a:p>
        </p:txBody>
      </p:sp>
      <p:sp>
        <p:nvSpPr>
          <p:cNvPr id="272411" name="AutoShape 27">
            <a:extLst>
              <a:ext uri="{FF2B5EF4-FFF2-40B4-BE49-F238E27FC236}">
                <a16:creationId xmlns:a16="http://schemas.microsoft.com/office/drawing/2014/main" id="{BF1D950B-7C36-4EFD-851B-D6BA804D808C}"/>
              </a:ext>
            </a:extLst>
          </p:cNvPr>
          <p:cNvSpPr>
            <a:spLocks noChangeArrowheads="1"/>
          </p:cNvSpPr>
          <p:nvPr/>
        </p:nvSpPr>
        <p:spPr bwMode="auto">
          <a:xfrm>
            <a:off x="3503613" y="4149725"/>
            <a:ext cx="3962400" cy="914400"/>
          </a:xfrm>
          <a:prstGeom prst="wedgeEllipseCallout">
            <a:avLst>
              <a:gd name="adj1" fmla="val 50241"/>
              <a:gd name="adj2" fmla="val -46528"/>
            </a:avLst>
          </a:prstGeom>
          <a:solidFill>
            <a:srgbClr val="FFFF99"/>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600" b="1">
                <a:solidFill>
                  <a:srgbClr val="000099"/>
                </a:solidFill>
                <a:latin typeface="Wingdings 2" panose="05020102010507070707" pitchFamily="18" charset="2"/>
                <a:ea typeface="楷体_GB2312" pitchFamily="49" charset="-122"/>
              </a:rPr>
              <a:t>个别资本家</a:t>
            </a:r>
          </a:p>
        </p:txBody>
      </p:sp>
      <p:sp>
        <p:nvSpPr>
          <p:cNvPr id="272412" name="AutoShape 28">
            <a:extLst>
              <a:ext uri="{FF2B5EF4-FFF2-40B4-BE49-F238E27FC236}">
                <a16:creationId xmlns:a16="http://schemas.microsoft.com/office/drawing/2014/main" id="{1028E765-EF6E-4264-B64E-385ECD812A34}"/>
              </a:ext>
            </a:extLst>
          </p:cNvPr>
          <p:cNvSpPr>
            <a:spLocks noChangeArrowheads="1"/>
          </p:cNvSpPr>
          <p:nvPr/>
        </p:nvSpPr>
        <p:spPr bwMode="auto">
          <a:xfrm>
            <a:off x="3216275" y="5300663"/>
            <a:ext cx="4800600" cy="914400"/>
          </a:xfrm>
          <a:prstGeom prst="wedgeEllipseCallout">
            <a:avLst>
              <a:gd name="adj1" fmla="val 50296"/>
              <a:gd name="adj2" fmla="val 43926"/>
            </a:avLst>
          </a:prstGeom>
          <a:solidFill>
            <a:srgbClr val="FFFF99"/>
          </a:solidFill>
          <a:ln w="508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20000"/>
              </a:spcBef>
              <a:buClr>
                <a:srgbClr val="A3B2C1"/>
              </a:buClr>
              <a:buSzPct val="70000"/>
              <a:buFont typeface="Monotype Sorts" charset="2"/>
              <a:buNone/>
            </a:pPr>
            <a:r>
              <a:rPr kumimoji="1" lang="zh-CN" altLang="en-US" sz="3600" b="1" dirty="0">
                <a:solidFill>
                  <a:srgbClr val="000099"/>
                </a:solidFill>
                <a:latin typeface="Wingdings 2" panose="05020102010507070707" pitchFamily="18" charset="2"/>
                <a:ea typeface="楷体_GB2312" pitchFamily="49" charset="-122"/>
              </a:rPr>
              <a:t>全社会资本家</a:t>
            </a:r>
          </a:p>
        </p:txBody>
      </p:sp>
      <p:sp>
        <p:nvSpPr>
          <p:cNvPr id="21" name="Text Box 24">
            <a:extLst>
              <a:ext uri="{FF2B5EF4-FFF2-40B4-BE49-F238E27FC236}">
                <a16:creationId xmlns:a16="http://schemas.microsoft.com/office/drawing/2014/main" id="{0DEF9CC1-1CA9-4B71-89E4-193A7A8C9B89}"/>
              </a:ext>
            </a:extLst>
          </p:cNvPr>
          <p:cNvSpPr txBox="1">
            <a:spLocks noChangeArrowheads="1"/>
          </p:cNvSpPr>
          <p:nvPr/>
        </p:nvSpPr>
        <p:spPr bwMode="auto">
          <a:xfrm>
            <a:off x="6597651" y="2970213"/>
            <a:ext cx="3592513" cy="596958"/>
          </a:xfrm>
          <a:prstGeom prst="rect">
            <a:avLst/>
          </a:prstGeom>
          <a:solidFill>
            <a:srgbClr val="0B85FF"/>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r>
              <a:rPr kumimoji="1" lang="zh-CN" altLang="en-US" sz="3200" b="1">
                <a:solidFill>
                  <a:srgbClr val="FFFFFF"/>
                </a:solidFill>
                <a:latin typeface="Wingdings 2" panose="05020102010507070707" pitchFamily="18" charset="2"/>
                <a:ea typeface="楷体_GB2312" pitchFamily="49" charset="-122"/>
              </a:rPr>
              <a:t>提高劳动生产率</a:t>
            </a:r>
          </a:p>
        </p:txBody>
      </p:sp>
      <p:pic>
        <p:nvPicPr>
          <p:cNvPr id="3" name="图片 2">
            <a:extLst>
              <a:ext uri="{FF2B5EF4-FFF2-40B4-BE49-F238E27FC236}">
                <a16:creationId xmlns:a16="http://schemas.microsoft.com/office/drawing/2014/main" id="{2F4F8A30-41BD-4009-B965-2481F4BA3C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47039" y="3449638"/>
            <a:ext cx="7191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2390"/>
                                        </p:tgtEl>
                                        <p:attrNameLst>
                                          <p:attrName>style.visibility</p:attrName>
                                        </p:attrNameLst>
                                      </p:cBhvr>
                                      <p:to>
                                        <p:strVal val="visible"/>
                                      </p:to>
                                    </p:set>
                                    <p:animEffect transition="in" filter="wipe(up)">
                                      <p:cBhvr>
                                        <p:cTn id="7" dur="500"/>
                                        <p:tgtEl>
                                          <p:spTgt spid="272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Effect transition="in" filter="fade">
                                      <p:cBhvr>
                                        <p:cTn id="12" dur="1000"/>
                                        <p:tgtEl>
                                          <p:spTgt spid="73735"/>
                                        </p:tgtEl>
                                      </p:cBhvr>
                                    </p:animEffect>
                                    <p:anim calcmode="lin" valueType="num">
                                      <p:cBhvr>
                                        <p:cTn id="13" dur="1000" fill="hold"/>
                                        <p:tgtEl>
                                          <p:spTgt spid="73735"/>
                                        </p:tgtEl>
                                        <p:attrNameLst>
                                          <p:attrName>ppt_x</p:attrName>
                                        </p:attrNameLst>
                                      </p:cBhvr>
                                      <p:tavLst>
                                        <p:tav tm="0">
                                          <p:val>
                                            <p:strVal val="#ppt_x"/>
                                          </p:val>
                                        </p:tav>
                                        <p:tav tm="100000">
                                          <p:val>
                                            <p:strVal val="#ppt_x"/>
                                          </p:val>
                                        </p:tav>
                                      </p:tavLst>
                                    </p:anim>
                                    <p:anim calcmode="lin" valueType="num">
                                      <p:cBhvr>
                                        <p:cTn id="14" dur="1000" fill="hold"/>
                                        <p:tgtEl>
                                          <p:spTgt spid="73735"/>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2403"/>
                                        </p:tgtEl>
                                        <p:attrNameLst>
                                          <p:attrName>style.visibility</p:attrName>
                                        </p:attrNameLst>
                                      </p:cBhvr>
                                      <p:to>
                                        <p:strVal val="visible"/>
                                      </p:to>
                                    </p:set>
                                    <p:animEffect transition="in" filter="wipe(up)">
                                      <p:cBhvr>
                                        <p:cTn id="25" dur="500"/>
                                        <p:tgtEl>
                                          <p:spTgt spid="272403"/>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72404"/>
                                        </p:tgtEl>
                                        <p:attrNameLst>
                                          <p:attrName>style.visibility</p:attrName>
                                        </p:attrNameLst>
                                      </p:cBhvr>
                                      <p:to>
                                        <p:strVal val="visible"/>
                                      </p:to>
                                    </p:set>
                                    <p:animEffect transition="in" filter="wipe(left)">
                                      <p:cBhvr>
                                        <p:cTn id="29" dur="500"/>
                                        <p:tgtEl>
                                          <p:spTgt spid="272404"/>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272405"/>
                                        </p:tgtEl>
                                        <p:attrNameLst>
                                          <p:attrName>style.visibility</p:attrName>
                                        </p:attrNameLst>
                                      </p:cBhvr>
                                      <p:to>
                                        <p:strVal val="visible"/>
                                      </p:to>
                                    </p:set>
                                    <p:animEffect transition="in" filter="wipe(left)">
                                      <p:cBhvr>
                                        <p:cTn id="33" dur="500"/>
                                        <p:tgtEl>
                                          <p:spTgt spid="2724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72411"/>
                                        </p:tgtEl>
                                        <p:attrNameLst>
                                          <p:attrName>style.visibility</p:attrName>
                                        </p:attrNameLst>
                                      </p:cBhvr>
                                      <p:to>
                                        <p:strVal val="visible"/>
                                      </p:to>
                                    </p:set>
                                    <p:animEffect transition="in" filter="dissolve">
                                      <p:cBhvr>
                                        <p:cTn id="38" dur="500"/>
                                        <p:tgtEl>
                                          <p:spTgt spid="272411"/>
                                        </p:tgtEl>
                                      </p:cBhvr>
                                    </p:animEffect>
                                  </p:childTnLst>
                                  <p:subTnLst>
                                    <p:set>
                                      <p:cBhvr override="childStyle">
                                        <p:cTn dur="1" fill="hold" display="0" masterRel="nextClick" afterEffect="1"/>
                                        <p:tgtEl>
                                          <p:spTgt spid="272411"/>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272406"/>
                                        </p:tgtEl>
                                        <p:attrNameLst>
                                          <p:attrName>style.visibility</p:attrName>
                                        </p:attrNameLst>
                                      </p:cBhvr>
                                      <p:to>
                                        <p:strVal val="visible"/>
                                      </p:to>
                                    </p:set>
                                    <p:anim calcmode="lin" valueType="num">
                                      <p:cBhvr>
                                        <p:cTn id="48" dur="500" fill="hold"/>
                                        <p:tgtEl>
                                          <p:spTgt spid="272406"/>
                                        </p:tgtEl>
                                        <p:attrNameLst>
                                          <p:attrName>ppt_w</p:attrName>
                                        </p:attrNameLst>
                                      </p:cBhvr>
                                      <p:tavLst>
                                        <p:tav tm="0">
                                          <p:val>
                                            <p:fltVal val="0"/>
                                          </p:val>
                                        </p:tav>
                                        <p:tav tm="100000">
                                          <p:val>
                                            <p:strVal val="#ppt_w"/>
                                          </p:val>
                                        </p:tav>
                                      </p:tavLst>
                                    </p:anim>
                                    <p:anim calcmode="lin" valueType="num">
                                      <p:cBhvr>
                                        <p:cTn id="49" dur="500" fill="hold"/>
                                        <p:tgtEl>
                                          <p:spTgt spid="272406"/>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72407"/>
                                        </p:tgtEl>
                                        <p:attrNameLst>
                                          <p:attrName>style.visibility</p:attrName>
                                        </p:attrNameLst>
                                      </p:cBhvr>
                                      <p:to>
                                        <p:strVal val="visible"/>
                                      </p:to>
                                    </p:set>
                                    <p:animEffect transition="in" filter="wipe(up)">
                                      <p:cBhvr>
                                        <p:cTn id="54" dur="500"/>
                                        <p:tgtEl>
                                          <p:spTgt spid="27240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272408"/>
                                        </p:tgtEl>
                                        <p:attrNameLst>
                                          <p:attrName>style.visibility</p:attrName>
                                        </p:attrNameLst>
                                      </p:cBhvr>
                                      <p:to>
                                        <p:strVal val="visible"/>
                                      </p:to>
                                    </p:set>
                                    <p:anim calcmode="lin" valueType="num">
                                      <p:cBhvr>
                                        <p:cTn id="59" dur="500" fill="hold"/>
                                        <p:tgtEl>
                                          <p:spTgt spid="272408"/>
                                        </p:tgtEl>
                                        <p:attrNameLst>
                                          <p:attrName>ppt_w</p:attrName>
                                        </p:attrNameLst>
                                      </p:cBhvr>
                                      <p:tavLst>
                                        <p:tav tm="0">
                                          <p:val>
                                            <p:fltVal val="0"/>
                                          </p:val>
                                        </p:tav>
                                        <p:tav tm="100000">
                                          <p:val>
                                            <p:strVal val="#ppt_w"/>
                                          </p:val>
                                        </p:tav>
                                      </p:tavLst>
                                    </p:anim>
                                    <p:anim calcmode="lin" valueType="num">
                                      <p:cBhvr>
                                        <p:cTn id="60" dur="500" fill="hold"/>
                                        <p:tgtEl>
                                          <p:spTgt spid="272408"/>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72409"/>
                                        </p:tgtEl>
                                        <p:attrNameLst>
                                          <p:attrName>style.visibility</p:attrName>
                                        </p:attrNameLst>
                                      </p:cBhvr>
                                      <p:to>
                                        <p:strVal val="visible"/>
                                      </p:to>
                                    </p:set>
                                    <p:animEffect transition="in" filter="wipe(up)">
                                      <p:cBhvr>
                                        <p:cTn id="65" dur="500"/>
                                        <p:tgtEl>
                                          <p:spTgt spid="27240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272410"/>
                                        </p:tgtEl>
                                        <p:attrNameLst>
                                          <p:attrName>style.visibility</p:attrName>
                                        </p:attrNameLst>
                                      </p:cBhvr>
                                      <p:to>
                                        <p:strVal val="visible"/>
                                      </p:to>
                                    </p:set>
                                    <p:anim calcmode="lin" valueType="num">
                                      <p:cBhvr>
                                        <p:cTn id="70" dur="500" fill="hold"/>
                                        <p:tgtEl>
                                          <p:spTgt spid="272410"/>
                                        </p:tgtEl>
                                        <p:attrNameLst>
                                          <p:attrName>ppt_w</p:attrName>
                                        </p:attrNameLst>
                                      </p:cBhvr>
                                      <p:tavLst>
                                        <p:tav tm="0">
                                          <p:val>
                                            <p:fltVal val="0"/>
                                          </p:val>
                                        </p:tav>
                                        <p:tav tm="100000">
                                          <p:val>
                                            <p:strVal val="#ppt_w"/>
                                          </p:val>
                                        </p:tav>
                                      </p:tavLst>
                                    </p:anim>
                                    <p:anim calcmode="lin" valueType="num">
                                      <p:cBhvr>
                                        <p:cTn id="71" dur="500" fill="hold"/>
                                        <p:tgtEl>
                                          <p:spTgt spid="272410"/>
                                        </p:tgtEl>
                                        <p:attrNameLst>
                                          <p:attrName>ppt_h</p:attrName>
                                        </p:attrNameLst>
                                      </p:cBhvr>
                                      <p:tavLst>
                                        <p:tav tm="0">
                                          <p:val>
                                            <p:fltVal val="0"/>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272412"/>
                                        </p:tgtEl>
                                        <p:attrNameLst>
                                          <p:attrName>style.visibility</p:attrName>
                                        </p:attrNameLst>
                                      </p:cBhvr>
                                      <p:to>
                                        <p:strVal val="visible"/>
                                      </p:to>
                                    </p:set>
                                    <p:animEffect transition="in" filter="dissolve">
                                      <p:cBhvr>
                                        <p:cTn id="76" dur="500"/>
                                        <p:tgtEl>
                                          <p:spTgt spid="272412"/>
                                        </p:tgtEl>
                                      </p:cBhvr>
                                    </p:animEffect>
                                  </p:childTnLst>
                                  <p:subTnLst>
                                    <p:set>
                                      <p:cBhvr override="childStyle">
                                        <p:cTn dur="1" fill="hold" display="0" masterRel="nextClick" afterEffect="1"/>
                                        <p:tgtEl>
                                          <p:spTgt spid="2724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90" grpId="0" animBg="1" autoUpdateAnimBg="0"/>
      <p:bldP spid="73735" grpId="0"/>
      <p:bldP spid="272403" grpId="0" autoUpdateAnimBg="0"/>
      <p:bldP spid="272406" grpId="0" animBg="1" autoUpdateAnimBg="0"/>
      <p:bldP spid="272407" grpId="0" animBg="1"/>
      <p:bldP spid="272408" grpId="0" animBg="1" autoUpdateAnimBg="0"/>
      <p:bldP spid="272409" grpId="0" animBg="1"/>
      <p:bldP spid="272410" grpId="0" animBg="1" autoUpdateAnimBg="0"/>
      <p:bldP spid="272411" grpId="0" animBg="1" autoUpdateAnimBg="0"/>
      <p:bldP spid="272412" grpId="0" animBg="1" autoUpdateAnimBg="0"/>
      <p:bldP spid="21" grpId="0" animBg="1"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文本框 6">
            <a:extLst>
              <a:ext uri="{FF2B5EF4-FFF2-40B4-BE49-F238E27FC236}">
                <a16:creationId xmlns:a16="http://schemas.microsoft.com/office/drawing/2014/main" id="{21AEF9F0-44C4-4CCC-93D9-FD62A5099EDC}"/>
              </a:ext>
            </a:extLst>
          </p:cNvPr>
          <p:cNvSpPr txBox="1">
            <a:spLocks noChangeArrowheads="1"/>
          </p:cNvSpPr>
          <p:nvPr/>
        </p:nvSpPr>
        <p:spPr bwMode="auto">
          <a:xfrm>
            <a:off x="3549159" y="1900294"/>
            <a:ext cx="416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120000"/>
              </a:lnSpc>
              <a:spcBef>
                <a:spcPts val="1050"/>
              </a:spcBef>
            </a:pPr>
            <a:r>
              <a:rPr lang="zh-CN" altLang="en-US"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绝对剩余价值与相对剩余价值的区别</a:t>
            </a:r>
          </a:p>
        </p:txBody>
      </p:sp>
      <p:graphicFrame>
        <p:nvGraphicFramePr>
          <p:cNvPr id="33" name="表格 32">
            <a:extLst>
              <a:ext uri="{FF2B5EF4-FFF2-40B4-BE49-F238E27FC236}">
                <a16:creationId xmlns:a16="http://schemas.microsoft.com/office/drawing/2014/main" id="{C7BE4BF7-3BFE-40F3-86EF-4990085A8510}"/>
              </a:ext>
            </a:extLst>
          </p:cNvPr>
          <p:cNvGraphicFramePr>
            <a:graphicFrameLocks noGrp="1"/>
          </p:cNvGraphicFramePr>
          <p:nvPr>
            <p:extLst>
              <p:ext uri="{D42A27DB-BD31-4B8C-83A1-F6EECF244321}">
                <p14:modId xmlns:p14="http://schemas.microsoft.com/office/powerpoint/2010/main" val="747669737"/>
              </p:ext>
            </p:extLst>
          </p:nvPr>
        </p:nvGraphicFramePr>
        <p:xfrm>
          <a:off x="1177159" y="2701158"/>
          <a:ext cx="10016358" cy="3783725"/>
        </p:xfrm>
        <a:graphic>
          <a:graphicData uri="http://schemas.openxmlformats.org/drawingml/2006/table">
            <a:tbl>
              <a:tblPr firstRow="1" bandRow="1">
                <a:tableStyleId>{8799B23B-EC83-4686-B30A-512413B5E67A}</a:tableStyleId>
              </a:tblPr>
              <a:tblGrid>
                <a:gridCol w="3338786">
                  <a:extLst>
                    <a:ext uri="{9D8B030D-6E8A-4147-A177-3AD203B41FA5}">
                      <a16:colId xmlns:a16="http://schemas.microsoft.com/office/drawing/2014/main" val="20000"/>
                    </a:ext>
                  </a:extLst>
                </a:gridCol>
                <a:gridCol w="3338786">
                  <a:extLst>
                    <a:ext uri="{9D8B030D-6E8A-4147-A177-3AD203B41FA5}">
                      <a16:colId xmlns:a16="http://schemas.microsoft.com/office/drawing/2014/main" val="20001"/>
                    </a:ext>
                  </a:extLst>
                </a:gridCol>
                <a:gridCol w="3338786">
                  <a:extLst>
                    <a:ext uri="{9D8B030D-6E8A-4147-A177-3AD203B41FA5}">
                      <a16:colId xmlns:a16="http://schemas.microsoft.com/office/drawing/2014/main" val="20002"/>
                    </a:ext>
                  </a:extLst>
                </a:gridCol>
              </a:tblGrid>
              <a:tr h="756745">
                <a:tc>
                  <a:txBody>
                    <a:bodyPr/>
                    <a:lstStyle/>
                    <a:p>
                      <a:pPr algn="ctr"/>
                      <a:endParaRPr lang="zh-CN" altLang="en-US" sz="1800" dirty="0">
                        <a:latin typeface="+mn-lt"/>
                        <a:ea typeface="+mn-ea"/>
                        <a:cs typeface="+mn-ea"/>
                        <a:sym typeface="+mn-lt"/>
                      </a:endParaRPr>
                    </a:p>
                  </a:txBody>
                  <a:tcPr marL="68598" marR="68598" marT="34299" marB="34299" anchor="ctr"/>
                </a:tc>
                <a:tc>
                  <a:txBody>
                    <a:bodyPr/>
                    <a:lstStyle/>
                    <a:p>
                      <a:pPr algn="ctr"/>
                      <a:r>
                        <a:rPr lang="zh-CN" altLang="en-US" sz="1800" dirty="0">
                          <a:latin typeface="+mn-lt"/>
                          <a:ea typeface="+mn-ea"/>
                          <a:cs typeface="+mn-ea"/>
                          <a:sym typeface="+mn-lt"/>
                        </a:rPr>
                        <a:t>绝对剩余价值生产</a:t>
                      </a:r>
                    </a:p>
                  </a:txBody>
                  <a:tcPr marL="68598" marR="68598" marT="34299" marB="34299" anchor="ctr"/>
                </a:tc>
                <a:tc>
                  <a:txBody>
                    <a:bodyPr/>
                    <a:lstStyle/>
                    <a:p>
                      <a:pPr algn="ctr"/>
                      <a:r>
                        <a:rPr lang="zh-CN" altLang="en-US" sz="1800" dirty="0">
                          <a:latin typeface="+mn-lt"/>
                          <a:ea typeface="+mn-ea"/>
                          <a:cs typeface="+mn-ea"/>
                          <a:sym typeface="+mn-lt"/>
                        </a:rPr>
                        <a:t>相对剩余价值生产</a:t>
                      </a:r>
                    </a:p>
                  </a:txBody>
                  <a:tcPr marL="68598" marR="68598" marT="34299" marB="34299" anchor="ctr"/>
                </a:tc>
                <a:extLst>
                  <a:ext uri="{0D108BD9-81ED-4DB2-BD59-A6C34878D82A}">
                    <a16:rowId xmlns:a16="http://schemas.microsoft.com/office/drawing/2014/main" val="10000"/>
                  </a:ext>
                </a:extLst>
              </a:tr>
              <a:tr h="756745">
                <a:tc>
                  <a:txBody>
                    <a:bodyPr/>
                    <a:lstStyle/>
                    <a:p>
                      <a:pPr algn="ctr"/>
                      <a:r>
                        <a:rPr lang="zh-CN" altLang="en-US" sz="1800" b="1" dirty="0">
                          <a:latin typeface="+mn-lt"/>
                          <a:ea typeface="+mn-ea"/>
                          <a:cs typeface="+mn-ea"/>
                          <a:sym typeface="+mn-lt"/>
                        </a:rPr>
                        <a:t>必要劳动时间</a:t>
                      </a:r>
                    </a:p>
                  </a:txBody>
                  <a:tcPr marL="68598" marR="68598" marT="34299" marB="34299" anchor="ctr"/>
                </a:tc>
                <a:tc>
                  <a:txBody>
                    <a:bodyPr/>
                    <a:lstStyle/>
                    <a:p>
                      <a:pPr algn="ctr"/>
                      <a:r>
                        <a:rPr lang="zh-CN" altLang="en-US" sz="1800" dirty="0">
                          <a:latin typeface="+mn-lt"/>
                          <a:ea typeface="+mn-ea"/>
                          <a:cs typeface="+mn-ea"/>
                          <a:sym typeface="+mn-lt"/>
                        </a:rPr>
                        <a:t>不变</a:t>
                      </a:r>
                    </a:p>
                  </a:txBody>
                  <a:tcPr marL="68598" marR="68598" marT="34299" marB="34299" anchor="ctr"/>
                </a:tc>
                <a:tc>
                  <a:txBody>
                    <a:bodyPr/>
                    <a:lstStyle/>
                    <a:p>
                      <a:pPr algn="ctr"/>
                      <a:r>
                        <a:rPr lang="zh-CN" altLang="en-US" sz="1800" dirty="0">
                          <a:latin typeface="+mn-lt"/>
                          <a:ea typeface="+mn-ea"/>
                          <a:cs typeface="+mn-ea"/>
                          <a:sym typeface="+mn-lt"/>
                        </a:rPr>
                        <a:t>缩短</a:t>
                      </a:r>
                    </a:p>
                  </a:txBody>
                  <a:tcPr marL="68598" marR="68598" marT="34299" marB="34299" anchor="ctr"/>
                </a:tc>
                <a:extLst>
                  <a:ext uri="{0D108BD9-81ED-4DB2-BD59-A6C34878D82A}">
                    <a16:rowId xmlns:a16="http://schemas.microsoft.com/office/drawing/2014/main" val="10001"/>
                  </a:ext>
                </a:extLst>
              </a:tr>
              <a:tr h="756745">
                <a:tc>
                  <a:txBody>
                    <a:bodyPr/>
                    <a:lstStyle/>
                    <a:p>
                      <a:pPr algn="ctr"/>
                      <a:r>
                        <a:rPr lang="zh-CN" altLang="en-US" sz="1800" b="1" dirty="0">
                          <a:latin typeface="+mn-lt"/>
                          <a:ea typeface="+mn-ea"/>
                          <a:cs typeface="+mn-ea"/>
                          <a:sym typeface="+mn-lt"/>
                        </a:rPr>
                        <a:t>工作日</a:t>
                      </a:r>
                    </a:p>
                  </a:txBody>
                  <a:tcPr marL="68598" marR="68598" marT="34299" marB="34299" anchor="ctr"/>
                </a:tc>
                <a:tc>
                  <a:txBody>
                    <a:bodyPr/>
                    <a:lstStyle/>
                    <a:p>
                      <a:pPr algn="ctr"/>
                      <a:r>
                        <a:rPr lang="zh-CN" altLang="en-US" sz="1800" dirty="0">
                          <a:latin typeface="+mn-lt"/>
                          <a:ea typeface="+mn-ea"/>
                          <a:cs typeface="+mn-ea"/>
                          <a:sym typeface="+mn-lt"/>
                        </a:rPr>
                        <a:t>延长</a:t>
                      </a:r>
                    </a:p>
                  </a:txBody>
                  <a:tcPr marL="68598" marR="68598" marT="34299" marB="34299" anchor="ctr"/>
                </a:tc>
                <a:tc>
                  <a:txBody>
                    <a:bodyPr/>
                    <a:lstStyle/>
                    <a:p>
                      <a:pPr algn="ctr"/>
                      <a:r>
                        <a:rPr lang="zh-CN" altLang="en-US" sz="1800" dirty="0">
                          <a:latin typeface="+mn-lt"/>
                          <a:ea typeface="+mn-ea"/>
                          <a:cs typeface="+mn-ea"/>
                          <a:sym typeface="+mn-lt"/>
                        </a:rPr>
                        <a:t>不变</a:t>
                      </a:r>
                    </a:p>
                  </a:txBody>
                  <a:tcPr marL="68598" marR="68598" marT="34299" marB="34299" anchor="ctr"/>
                </a:tc>
                <a:extLst>
                  <a:ext uri="{0D108BD9-81ED-4DB2-BD59-A6C34878D82A}">
                    <a16:rowId xmlns:a16="http://schemas.microsoft.com/office/drawing/2014/main" val="10002"/>
                  </a:ext>
                </a:extLst>
              </a:tr>
              <a:tr h="756745">
                <a:tc>
                  <a:txBody>
                    <a:bodyPr/>
                    <a:lstStyle/>
                    <a:p>
                      <a:pPr algn="ctr"/>
                      <a:r>
                        <a:rPr lang="zh-CN" altLang="en-US" sz="1800" b="1" dirty="0">
                          <a:latin typeface="+mn-lt"/>
                          <a:ea typeface="+mn-ea"/>
                          <a:cs typeface="+mn-ea"/>
                          <a:sym typeface="+mn-lt"/>
                        </a:rPr>
                        <a:t>劳动力价值</a:t>
                      </a:r>
                    </a:p>
                  </a:txBody>
                  <a:tcPr marL="68598" marR="68598" marT="34299" marB="34299" anchor="ctr"/>
                </a:tc>
                <a:tc>
                  <a:txBody>
                    <a:bodyPr/>
                    <a:lstStyle/>
                    <a:p>
                      <a:pPr algn="ctr"/>
                      <a:r>
                        <a:rPr lang="zh-CN" altLang="en-US" sz="1800" dirty="0">
                          <a:latin typeface="+mn-lt"/>
                          <a:ea typeface="+mn-ea"/>
                          <a:cs typeface="+mn-ea"/>
                          <a:sym typeface="+mn-lt"/>
                        </a:rPr>
                        <a:t>不变</a:t>
                      </a:r>
                    </a:p>
                  </a:txBody>
                  <a:tcPr marL="68598" marR="68598" marT="34299" marB="34299" anchor="ctr"/>
                </a:tc>
                <a:tc>
                  <a:txBody>
                    <a:bodyPr/>
                    <a:lstStyle/>
                    <a:p>
                      <a:pPr algn="ctr"/>
                      <a:r>
                        <a:rPr lang="zh-CN" altLang="en-US" sz="1800" dirty="0">
                          <a:latin typeface="+mn-lt"/>
                          <a:ea typeface="+mn-ea"/>
                          <a:cs typeface="+mn-ea"/>
                          <a:sym typeface="+mn-lt"/>
                        </a:rPr>
                        <a:t>降低</a:t>
                      </a:r>
                    </a:p>
                  </a:txBody>
                  <a:tcPr marL="68598" marR="68598" marT="34299" marB="34299" anchor="ctr"/>
                </a:tc>
                <a:extLst>
                  <a:ext uri="{0D108BD9-81ED-4DB2-BD59-A6C34878D82A}">
                    <a16:rowId xmlns:a16="http://schemas.microsoft.com/office/drawing/2014/main" val="10003"/>
                  </a:ext>
                </a:extLst>
              </a:tr>
              <a:tr h="756745">
                <a:tc>
                  <a:txBody>
                    <a:bodyPr/>
                    <a:lstStyle/>
                    <a:p>
                      <a:pPr algn="ctr"/>
                      <a:r>
                        <a:rPr lang="zh-CN" altLang="en-US" sz="1800" b="1" dirty="0">
                          <a:latin typeface="+mn-lt"/>
                          <a:ea typeface="+mn-ea"/>
                          <a:cs typeface="+mn-ea"/>
                          <a:sym typeface="+mn-lt"/>
                        </a:rPr>
                        <a:t>劳动生产率</a:t>
                      </a:r>
                    </a:p>
                  </a:txBody>
                  <a:tcPr marL="68598" marR="68598" marT="34299" marB="34299" anchor="ctr"/>
                </a:tc>
                <a:tc>
                  <a:txBody>
                    <a:bodyPr/>
                    <a:lstStyle/>
                    <a:p>
                      <a:pPr algn="ctr"/>
                      <a:r>
                        <a:rPr lang="zh-CN" altLang="en-US" sz="1800" dirty="0">
                          <a:latin typeface="+mn-lt"/>
                          <a:ea typeface="+mn-ea"/>
                          <a:cs typeface="+mn-ea"/>
                          <a:sym typeface="+mn-lt"/>
                        </a:rPr>
                        <a:t>不变</a:t>
                      </a:r>
                    </a:p>
                  </a:txBody>
                  <a:tcPr marL="68598" marR="68598" marT="34299" marB="34299" anchor="ctr"/>
                </a:tc>
                <a:tc>
                  <a:txBody>
                    <a:bodyPr/>
                    <a:lstStyle/>
                    <a:p>
                      <a:pPr algn="ctr"/>
                      <a:r>
                        <a:rPr lang="zh-CN" altLang="en-US" sz="1800" dirty="0">
                          <a:latin typeface="+mn-lt"/>
                          <a:ea typeface="+mn-ea"/>
                          <a:cs typeface="+mn-ea"/>
                          <a:sym typeface="+mn-lt"/>
                        </a:rPr>
                        <a:t>提高</a:t>
                      </a:r>
                    </a:p>
                  </a:txBody>
                  <a:tcPr marL="68598" marR="68598" marT="34299" marB="34299" anchor="ctr"/>
                </a:tc>
                <a:extLst>
                  <a:ext uri="{0D108BD9-81ED-4DB2-BD59-A6C34878D82A}">
                    <a16:rowId xmlns:a16="http://schemas.microsoft.com/office/drawing/2014/main" val="10004"/>
                  </a:ext>
                </a:extLst>
              </a:tr>
            </a:tbl>
          </a:graphicData>
        </a:graphic>
      </p:graphicFrame>
      <p:sp>
        <p:nvSpPr>
          <p:cNvPr id="5" name="矩形: 圆角 4">
            <a:extLst>
              <a:ext uri="{FF2B5EF4-FFF2-40B4-BE49-F238E27FC236}">
                <a16:creationId xmlns:a16="http://schemas.microsoft.com/office/drawing/2014/main" id="{CBE7BF47-A182-4753-92CF-3CA840EF608F}"/>
              </a:ext>
            </a:extLst>
          </p:cNvPr>
          <p:cNvSpPr/>
          <p:nvPr/>
        </p:nvSpPr>
        <p:spPr>
          <a:xfrm>
            <a:off x="965309" y="1058261"/>
            <a:ext cx="5048250" cy="473075"/>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algn="ctr" eaLnBrk="1" hangingPunct="1">
              <a:defRPr/>
            </a:pPr>
            <a:r>
              <a:rPr lang="zh-CN" altLang="en-US" sz="2100" b="1" dirty="0">
                <a:solidFill>
                  <a:srgbClr val="FFFFFF"/>
                </a:solidFill>
              </a:rPr>
              <a:t>（五）剩余价值生产的两种基本方法</a:t>
            </a:r>
          </a:p>
        </p:txBody>
      </p:sp>
    </p:spTree>
  </p:cSld>
  <p:clrMapOvr>
    <a:masterClrMapping/>
  </p:clrMapOvr>
  <p:transition spd="med">
    <p:pull/>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flipH="1">
            <a:off x="0" y="3657600"/>
            <a:ext cx="12192000" cy="2828748"/>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顶角 13"/>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12"/>
          <p:cNvSpPr txBox="1"/>
          <p:nvPr/>
        </p:nvSpPr>
        <p:spPr>
          <a:xfrm>
            <a:off x="1587064" y="740072"/>
            <a:ext cx="9017873" cy="57246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三、如何看待人工智能时代剩余价值的源泉？</a:t>
            </a:r>
          </a:p>
        </p:txBody>
      </p:sp>
      <p:pic>
        <p:nvPicPr>
          <p:cNvPr id="3" name="图片 2" descr="图片包含 玩具, 飞机, 男人, 桌子&#10;&#10;描述已自动生成">
            <a:extLst>
              <a:ext uri="{FF2B5EF4-FFF2-40B4-BE49-F238E27FC236}">
                <a16:creationId xmlns:a16="http://schemas.microsoft.com/office/drawing/2014/main" id="{F7168025-3D5D-469D-BB11-8FAEDDD8D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621" y="1719707"/>
            <a:ext cx="5949950" cy="3667969"/>
          </a:xfrm>
          <a:prstGeom prst="rect">
            <a:avLst/>
          </a:prstGeom>
          <a:ln>
            <a:noFill/>
          </a:ln>
          <a:effectLst>
            <a:outerShdw blurRad="292100" dist="139700" dir="2700000" algn="tl" rotWithShape="0">
              <a:srgbClr val="333333">
                <a:alpha val="15000"/>
              </a:srgbClr>
            </a:outerShdw>
            <a:reflection blurRad="6350" stA="50000" endA="300" endPos="38500" dist="50800" dir="5400000" sy="-100000" algn="bl" rotWithShape="0"/>
          </a:effectLst>
        </p:spPr>
      </p:pic>
      <p:pic>
        <p:nvPicPr>
          <p:cNvPr id="5" name="图片 4" descr="房间里有桌子和椅子&#10;&#10;中度可信度描述已自动生成">
            <a:extLst>
              <a:ext uri="{FF2B5EF4-FFF2-40B4-BE49-F238E27FC236}">
                <a16:creationId xmlns:a16="http://schemas.microsoft.com/office/drawing/2014/main" id="{74C0588D-7CC0-416E-ABA6-FFB3670AE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3436" y="1719707"/>
            <a:ext cx="5503572" cy="3667969"/>
          </a:xfrm>
          <a:prstGeom prst="rect">
            <a:avLst/>
          </a:prstGeom>
          <a:ln>
            <a:noFill/>
          </a:ln>
          <a:effectLst>
            <a:outerShdw blurRad="292100" dist="139700" dir="2700000" algn="tl" rotWithShape="0">
              <a:srgbClr val="333333">
                <a:alpha val="15000"/>
              </a:srgbClr>
            </a:outerShdw>
            <a:reflection blurRad="6350" stA="50000" endA="300" endPos="38500" dist="508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图案&#10;&#10;描述已自动生成"/>
          <p:cNvPicPr>
            <a:picLocks noChangeAspect="1"/>
          </p:cNvPicPr>
          <p:nvPr/>
        </p:nvPicPr>
        <p:blipFill rotWithShape="1">
          <a:blip r:embed="rId3">
            <a:extLst>
              <a:ext uri="{28A0092B-C50C-407E-A947-70E740481C1C}">
                <a14:useLocalDpi xmlns:a14="http://schemas.microsoft.com/office/drawing/2010/main" val="0"/>
              </a:ext>
            </a:extLst>
          </a:blip>
          <a:srcRect b="15666"/>
          <a:stretch>
            <a:fillRect/>
          </a:stretch>
        </p:blipFill>
        <p:spPr>
          <a:xfrm>
            <a:off x="0" y="1"/>
            <a:ext cx="12192000" cy="6858000"/>
          </a:xfrm>
          <a:prstGeom prst="rect">
            <a:avLst/>
          </a:prstGeom>
        </p:spPr>
      </p:pic>
      <p:grpSp>
        <p:nvGrpSpPr>
          <p:cNvPr id="23" name="组合 22"/>
          <p:cNvGrpSpPr/>
          <p:nvPr/>
        </p:nvGrpSpPr>
        <p:grpSpPr>
          <a:xfrm>
            <a:off x="1256061" y="2050414"/>
            <a:ext cx="9679878" cy="2747942"/>
            <a:chOff x="1489600" y="2532482"/>
            <a:chExt cx="9296666" cy="2596830"/>
          </a:xfrm>
        </p:grpSpPr>
        <p:sp>
          <p:nvSpPr>
            <p:cNvPr id="24" name="矩形 23"/>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453217" y="911860"/>
            <a:ext cx="5285567" cy="429895"/>
          </a:xfrm>
          <a:prstGeom prst="rect">
            <a:avLst/>
          </a:prstGeom>
          <a:noFill/>
        </p:spPr>
        <p:txBody>
          <a:bodyPr wrap="square" rtlCol="0">
            <a:spAutoFit/>
          </a:bodyPr>
          <a:lstStyle/>
          <a:p>
            <a:pPr algn="ctr"/>
            <a:r>
              <a:rPr kumimoji="1"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（一）人工智能是社会生产力进步的表现</a:t>
            </a:r>
          </a:p>
        </p:txBody>
      </p:sp>
      <p:sp>
        <p:nvSpPr>
          <p:cNvPr id="3" name="文本框 2"/>
          <p:cNvSpPr txBox="1"/>
          <p:nvPr/>
        </p:nvSpPr>
        <p:spPr>
          <a:xfrm>
            <a:off x="1985804" y="2452073"/>
            <a:ext cx="8220393" cy="1938992"/>
          </a:xfrm>
          <a:prstGeom prst="rect">
            <a:avLst/>
          </a:prstGeom>
          <a:noFill/>
        </p:spPr>
        <p:txBody>
          <a:bodyPr wrap="square" rtlCol="0">
            <a:spAutoFit/>
          </a:bodyPr>
          <a:lstStyle/>
          <a:p>
            <a:pPr>
              <a:lnSpc>
                <a:spcPct val="150000"/>
              </a:lnSpc>
            </a:pPr>
            <a:r>
              <a:rPr lang="en-US" altLang="zh-CN" sz="2000" dirty="0">
                <a:solidFill>
                  <a:srgbClr val="FF0000"/>
                </a:solidFill>
                <a:latin typeface="微软雅黑" panose="020B0503020204020204" charset="-122"/>
                <a:ea typeface="微软雅黑" panose="020B0503020204020204" charset="-122"/>
                <a:cs typeface="Songti SC Bold" panose="02010800040101010101" charset="-122"/>
              </a:rPr>
              <a:t>       </a:t>
            </a:r>
            <a:r>
              <a:rPr lang="zh-CN" altLang="en-US" sz="2000" dirty="0">
                <a:solidFill>
                  <a:schemeClr val="tx1"/>
                </a:solidFill>
                <a:latin typeface="微软雅黑" panose="020B0503020204020204" charset="-122"/>
                <a:ea typeface="微软雅黑" panose="020B0503020204020204" charset="-122"/>
                <a:cs typeface="Songti SC Bold" panose="02010800040101010101" charset="-122"/>
              </a:rPr>
              <a:t>人工智能是机器大工业发展到自动化阶段的表现，是以智能机器人、自动化生产线、“无人工厂”为特点的生产方式。</a:t>
            </a:r>
          </a:p>
          <a:p>
            <a:pPr>
              <a:lnSpc>
                <a:spcPct val="150000"/>
              </a:lnSpc>
            </a:pPr>
            <a:r>
              <a:rPr lang="zh-CN" altLang="en-US" sz="2000" dirty="0">
                <a:solidFill>
                  <a:schemeClr val="tx1"/>
                </a:solidFill>
                <a:latin typeface="微软雅黑" panose="020B0503020204020204" charset="-122"/>
                <a:ea typeface="微软雅黑" panose="020B0503020204020204" charset="-122"/>
                <a:cs typeface="Songti SC Bold" panose="02010800040101010101" charset="-122"/>
              </a:rPr>
              <a:t>       人工智能是物的劳动条件（机器）高度发展的结果，在资本主义生产方式下，仍然作为资本在生产领域中存在。</a:t>
            </a:r>
          </a:p>
        </p:txBody>
      </p:sp>
      <p:sp>
        <p:nvSpPr>
          <p:cNvPr id="10" name="文本框 9"/>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第二讲  马克思剩余价值理论与经济危机</a:t>
            </a:r>
          </a:p>
        </p:txBody>
      </p:sp>
      <p:sp>
        <p:nvSpPr>
          <p:cNvPr id="11" name="矩形 10"/>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195861" y="1078528"/>
            <a:ext cx="9679878" cy="5220672"/>
            <a:chOff x="1489600" y="2532482"/>
            <a:chExt cx="9296666" cy="2596830"/>
          </a:xfrm>
        </p:grpSpPr>
        <p:sp>
          <p:nvSpPr>
            <p:cNvPr id="15" name="矩形 14"/>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5849126" y="1586528"/>
            <a:ext cx="5778500" cy="4247317"/>
          </a:xfrm>
          <a:prstGeom prst="rect">
            <a:avLst/>
          </a:prstGeom>
        </p:spPr>
        <p:txBody>
          <a:bodyPr wrap="square">
            <a:spAutoFit/>
          </a:bodyPr>
          <a:lstStyle/>
          <a:p>
            <a:pPr marL="0" lvl="1" algn="just">
              <a:lnSpc>
                <a:spcPct val="150000"/>
              </a:lnSpc>
              <a:buClr>
                <a:srgbClr val="C00000"/>
              </a:buClr>
              <a:buSzTx/>
            </a:pPr>
            <a:r>
              <a:rPr lang="en-US" altLang="zh-CN"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       </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从</a:t>
            </a:r>
            <a:r>
              <a:rPr lang="zh-CN" altLang="en-US" sz="2000" b="1" noProof="0" dirty="0">
                <a:ln>
                  <a:noFill/>
                </a:ln>
                <a:solidFill>
                  <a:srgbClr val="FF0000"/>
                </a:solidFill>
                <a:effectLst/>
                <a:uLnTx/>
                <a:uFillTx/>
                <a:latin typeface="微软雅黑" panose="020B0503020204020204" charset="-122"/>
                <a:ea typeface="微软雅黑" panose="020B0503020204020204" charset="-122"/>
                <a:cs typeface="Songti SC Bold" panose="02010800040101010101" charset="-122"/>
                <a:sym typeface="+mn-ea"/>
              </a:rPr>
              <a:t>资本有机构成</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来看，人工智能的应用意味着资本有机构成提高。所谓</a:t>
            </a:r>
            <a:r>
              <a:rPr lang="zh-CN" altLang="en-US" sz="2000" b="1" noProof="0" dirty="0">
                <a:ln>
                  <a:noFill/>
                </a:ln>
                <a:solidFill>
                  <a:srgbClr val="FF0000"/>
                </a:solidFill>
                <a:effectLst/>
                <a:uLnTx/>
                <a:uFillTx/>
                <a:latin typeface="微软雅黑" panose="020B0503020204020204" charset="-122"/>
                <a:ea typeface="微软雅黑" panose="020B0503020204020204" charset="-122"/>
                <a:cs typeface="Songti SC Bold" panose="02010800040101010101" charset="-122"/>
                <a:sym typeface="+mn-ea"/>
              </a:rPr>
              <a:t>资本有机构成</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，是由资本的技术构成决定并反映技术构成变化的资本的价值构成。资本有机构成通常用</a:t>
            </a:r>
            <a:r>
              <a:rPr lang="en-US" altLang="zh-CN"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C:V</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表示，</a:t>
            </a:r>
            <a:r>
              <a:rPr lang="en-US" altLang="zh-CN"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C</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代表不变资本（机器、厂房、原料等生产资料的价值），</a:t>
            </a:r>
            <a:r>
              <a:rPr lang="en-US" altLang="zh-CN"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V</a:t>
            </a:r>
            <a:r>
              <a:rPr lang="zh-CN" altLang="en-US" sz="2000" noProof="0" dirty="0">
                <a:ln>
                  <a:noFill/>
                </a:ln>
                <a:solidFill>
                  <a:prstClr val="black"/>
                </a:solidFill>
                <a:effectLst/>
                <a:uLnTx/>
                <a:uFillTx/>
                <a:latin typeface="微软雅黑" panose="020B0503020204020204" charset="-122"/>
                <a:ea typeface="微软雅黑" panose="020B0503020204020204" charset="-122"/>
                <a:cs typeface="Songti SC Bold" panose="02010800040101010101" charset="-122"/>
                <a:sym typeface="+mn-ea"/>
              </a:rPr>
              <a:t>代表可变资本（劳动力的价值）。可见，资本有机构成提高是社会生产力提高的表现，正是由于人工智能的应用提高了资本有机构成。因此，人工智能是社会生产力进步的表现。</a:t>
            </a:r>
            <a:endParaRPr lang="zh-CN" altLang="en-US" sz="2000" baseline="30000" dirty="0">
              <a:solidFill>
                <a:srgbClr val="000000"/>
              </a:solidFill>
              <a:latin typeface="微软雅黑" panose="020B0503020204020204" charset="-122"/>
              <a:ea typeface="微软雅黑" panose="020B0503020204020204" charset="-122"/>
            </a:endParaRPr>
          </a:p>
        </p:txBody>
      </p:sp>
      <p:pic>
        <p:nvPicPr>
          <p:cNvPr id="2050" name="Picture 2" descr="使用抽象技术全息图界面的机器人或人形半机械人。未来AI在工业4.0开发工业虚拟图纸细节。仿人机器人后视图看屏幕。图片素材"/>
          <p:cNvPicPr>
            <a:picLocks noChangeAspect="1" noChangeArrowheads="1"/>
          </p:cNvPicPr>
          <p:nvPr/>
        </p:nvPicPr>
        <p:blipFill rotWithShape="1">
          <a:blip r:embed="rId3">
            <a:extLst>
              <a:ext uri="{28A0092B-C50C-407E-A947-70E740481C1C}">
                <a14:useLocalDpi xmlns:a14="http://schemas.microsoft.com/office/drawing/2010/main" val="0"/>
              </a:ext>
            </a:extLst>
          </a:blip>
          <a:srcRect r="37039"/>
          <a:stretch>
            <a:fillRect/>
          </a:stretch>
        </p:blipFill>
        <p:spPr bwMode="auto">
          <a:xfrm>
            <a:off x="0" y="1586529"/>
            <a:ext cx="5537200" cy="4192943"/>
          </a:xfrm>
          <a:prstGeom prst="rect">
            <a:avLst/>
          </a:prstGeom>
          <a:ln>
            <a:noFill/>
          </a:ln>
          <a:effectLst>
            <a:outerShdw blurRad="292100" dist="139700" dir="2700000" algn="tl" rotWithShape="0">
              <a:srgbClr val="333333">
                <a:alpha val="3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690" name="Group 2">
            <a:extLst>
              <a:ext uri="{FF2B5EF4-FFF2-40B4-BE49-F238E27FC236}">
                <a16:creationId xmlns:a16="http://schemas.microsoft.com/office/drawing/2014/main" id="{97A10581-7053-4360-846C-C1B873BD8666}"/>
              </a:ext>
            </a:extLst>
          </p:cNvPr>
          <p:cNvGrpSpPr>
            <a:grpSpLocks/>
          </p:cNvGrpSpPr>
          <p:nvPr/>
        </p:nvGrpSpPr>
        <p:grpSpPr bwMode="auto">
          <a:xfrm>
            <a:off x="1905000" y="5410200"/>
            <a:ext cx="8534400" cy="1143000"/>
            <a:chOff x="345" y="639"/>
            <a:chExt cx="5109" cy="3105"/>
          </a:xfrm>
        </p:grpSpPr>
        <p:sp>
          <p:nvSpPr>
            <p:cNvPr id="370710" name="Text Box 3" descr="2bg2">
              <a:extLst>
                <a:ext uri="{FF2B5EF4-FFF2-40B4-BE49-F238E27FC236}">
                  <a16:creationId xmlns:a16="http://schemas.microsoft.com/office/drawing/2014/main" id="{8C53395C-FE93-43A9-AB18-379890690C36}"/>
                </a:ext>
              </a:extLst>
            </p:cNvPr>
            <p:cNvSpPr txBox="1">
              <a:spLocks noChangeArrowheads="1"/>
            </p:cNvSpPr>
            <p:nvPr/>
          </p:nvSpPr>
          <p:spPr bwMode="auto">
            <a:xfrm>
              <a:off x="345" y="639"/>
              <a:ext cx="5109" cy="310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blipFill dpi="0" rotWithShape="0">
                    <a:blip r:embed="rId3"/>
                    <a:srcRect/>
                    <a:stretch>
                      <a:fillRect/>
                    </a:stretch>
                  </a:blipFill>
                </a14:hiddenFill>
              </a:ext>
              <a:ext uri="{91240B29-F687-4F45-9708-019B960494DF}">
                <a14:hiddenLine xmlns:a14="http://schemas.microsoft.com/office/drawing/2010/main" w="50800">
                  <a:solidFill>
                    <a:schemeClr val="folHlink"/>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20000"/>
                </a:spcBef>
                <a:buClr>
                  <a:srgbClr val="A3B2C1"/>
                </a:buClr>
                <a:buSzPct val="70000"/>
                <a:buFont typeface="Monotype Sorts" charset="2"/>
                <a:buNone/>
              </a:pPr>
              <a:endParaRPr kumimoji="1" lang="zh-CN" altLang="zh-CN" sz="2800" b="1">
                <a:solidFill>
                  <a:srgbClr val="FF0000"/>
                </a:solidFill>
                <a:latin typeface="楷体_GB2312" pitchFamily="49" charset="-122"/>
                <a:ea typeface="楷体_GB2312" pitchFamily="49" charset="-122"/>
              </a:endParaRPr>
            </a:p>
          </p:txBody>
        </p:sp>
        <p:sp>
          <p:nvSpPr>
            <p:cNvPr id="370711" name="Text Box 4">
              <a:extLst>
                <a:ext uri="{FF2B5EF4-FFF2-40B4-BE49-F238E27FC236}">
                  <a16:creationId xmlns:a16="http://schemas.microsoft.com/office/drawing/2014/main" id="{123167B9-2A87-431B-A572-F496DF90E617}"/>
                </a:ext>
              </a:extLst>
            </p:cNvPr>
            <p:cNvSpPr txBox="1">
              <a:spLocks noChangeArrowheads="1"/>
            </p:cNvSpPr>
            <p:nvPr/>
          </p:nvSpPr>
          <p:spPr bwMode="auto">
            <a:xfrm>
              <a:off x="353" y="642"/>
              <a:ext cx="5084" cy="3054"/>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endParaRPr kumimoji="1" lang="zh-CN" altLang="zh-CN" sz="4400" b="1">
                <a:solidFill>
                  <a:srgbClr val="000000"/>
                </a:solidFill>
                <a:latin typeface="Wingdings 2" panose="05020102010507070707" pitchFamily="18" charset="2"/>
                <a:ea typeface="楷体_GB2312" pitchFamily="49" charset="-122"/>
              </a:endParaRPr>
            </a:p>
          </p:txBody>
        </p:sp>
      </p:grpSp>
      <p:sp>
        <p:nvSpPr>
          <p:cNvPr id="282630" name="Text Box 6">
            <a:extLst>
              <a:ext uri="{FF2B5EF4-FFF2-40B4-BE49-F238E27FC236}">
                <a16:creationId xmlns:a16="http://schemas.microsoft.com/office/drawing/2014/main" id="{45804213-04C2-4F2C-8393-29EBA2AFC35D}"/>
              </a:ext>
            </a:extLst>
          </p:cNvPr>
          <p:cNvSpPr txBox="1">
            <a:spLocks noChangeArrowheads="1"/>
          </p:cNvSpPr>
          <p:nvPr/>
        </p:nvSpPr>
        <p:spPr bwMode="auto">
          <a:xfrm>
            <a:off x="4329113" y="2078039"/>
            <a:ext cx="2895600" cy="1165225"/>
          </a:xfrm>
          <a:prstGeom prst="rect">
            <a:avLst/>
          </a:prstGeom>
          <a:gradFill rotWithShape="0">
            <a:gsLst>
              <a:gs pos="0">
                <a:srgbClr val="0B85FF"/>
              </a:gs>
              <a:gs pos="100000">
                <a:schemeClr val="accent2"/>
              </a:gs>
            </a:gsLst>
            <a:path path="shape">
              <a:fillToRect l="50000" t="50000" r="50000" b="50000"/>
            </a:path>
          </a:gra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200" dirty="0">
                <a:solidFill>
                  <a:srgbClr val="CCFF33"/>
                </a:solidFill>
                <a:latin typeface="黑体" panose="02010609060101010101" pitchFamily="49" charset="-122"/>
                <a:ea typeface="黑体" panose="02010609060101010101" pitchFamily="49" charset="-122"/>
              </a:rPr>
              <a:t>由生产资料</a:t>
            </a:r>
            <a:r>
              <a:rPr kumimoji="1" lang="en-US" altLang="zh-CN" sz="3200" dirty="0">
                <a:solidFill>
                  <a:srgbClr val="CCFF33"/>
                </a:solidFill>
                <a:latin typeface="黑体" panose="02010609060101010101" pitchFamily="49" charset="-122"/>
                <a:ea typeface="黑体" panose="02010609060101010101" pitchFamily="49" charset="-122"/>
              </a:rPr>
              <a:t>P</a:t>
            </a:r>
            <a:r>
              <a:rPr kumimoji="1" lang="en-US" altLang="zh-CN" sz="3200" baseline="-25000" dirty="0">
                <a:solidFill>
                  <a:srgbClr val="CCFF33"/>
                </a:solidFill>
                <a:latin typeface="黑体" panose="02010609060101010101" pitchFamily="49" charset="-122"/>
                <a:ea typeface="黑体" panose="02010609060101010101" pitchFamily="49" charset="-122"/>
              </a:rPr>
              <a:t>m</a:t>
            </a:r>
            <a:r>
              <a:rPr kumimoji="1" lang="zh-CN" altLang="en-US" sz="3200" dirty="0">
                <a:solidFill>
                  <a:srgbClr val="CCFF33"/>
                </a:solidFill>
                <a:latin typeface="黑体" panose="02010609060101010101" pitchFamily="49" charset="-122"/>
                <a:ea typeface="黑体" panose="02010609060101010101" pitchFamily="49" charset="-122"/>
              </a:rPr>
              <a:t>和劳动力</a:t>
            </a:r>
            <a:r>
              <a:rPr kumimoji="1" lang="en-US" altLang="zh-CN" sz="3200" dirty="0">
                <a:solidFill>
                  <a:srgbClr val="CCFF33"/>
                </a:solidFill>
                <a:latin typeface="黑体" panose="02010609060101010101" pitchFamily="49" charset="-122"/>
                <a:ea typeface="黑体" panose="02010609060101010101" pitchFamily="49" charset="-122"/>
              </a:rPr>
              <a:t>A</a:t>
            </a:r>
            <a:r>
              <a:rPr kumimoji="1" lang="zh-CN" altLang="en-US" sz="3200" dirty="0">
                <a:solidFill>
                  <a:srgbClr val="CCFF33"/>
                </a:solidFill>
                <a:latin typeface="黑体" panose="02010609060101010101" pitchFamily="49" charset="-122"/>
                <a:ea typeface="黑体" panose="02010609060101010101" pitchFamily="49" charset="-122"/>
              </a:rPr>
              <a:t>构成</a:t>
            </a:r>
            <a:r>
              <a:rPr kumimoji="1" lang="zh-CN" altLang="en-US" sz="3200" b="1" dirty="0">
                <a:solidFill>
                  <a:srgbClr val="CCFF33"/>
                </a:solidFill>
                <a:latin typeface="Wingdings 2" panose="05020102010507070707" pitchFamily="18" charset="2"/>
                <a:ea typeface="楷体_GB2312" pitchFamily="49" charset="-122"/>
              </a:rPr>
              <a:t>           </a:t>
            </a:r>
          </a:p>
        </p:txBody>
      </p:sp>
      <p:sp>
        <p:nvSpPr>
          <p:cNvPr id="282631" name="Text Box 7">
            <a:extLst>
              <a:ext uri="{FF2B5EF4-FFF2-40B4-BE49-F238E27FC236}">
                <a16:creationId xmlns:a16="http://schemas.microsoft.com/office/drawing/2014/main" id="{9A7AEE20-2C13-4D9A-BE08-48140E8B3FBF}"/>
              </a:ext>
            </a:extLst>
          </p:cNvPr>
          <p:cNvSpPr txBox="1">
            <a:spLocks noChangeArrowheads="1"/>
          </p:cNvSpPr>
          <p:nvPr/>
        </p:nvSpPr>
        <p:spPr bwMode="auto">
          <a:xfrm>
            <a:off x="4267200" y="3908425"/>
            <a:ext cx="3124200" cy="1066800"/>
          </a:xfrm>
          <a:prstGeom prst="rect">
            <a:avLst/>
          </a:prstGeom>
          <a:gradFill rotWithShape="0">
            <a:gsLst>
              <a:gs pos="0">
                <a:srgbClr val="0B85FF"/>
              </a:gs>
              <a:gs pos="100000">
                <a:schemeClr val="accent2"/>
              </a:gs>
            </a:gsLst>
            <a:path path="shape">
              <a:fillToRect l="50000" t="50000" r="50000" b="50000"/>
            </a:path>
          </a:gra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3200">
                <a:solidFill>
                  <a:srgbClr val="CCFF33"/>
                </a:solidFill>
                <a:latin typeface="黑体" panose="02010609060101010101" pitchFamily="49" charset="-122"/>
                <a:ea typeface="黑体" panose="02010609060101010101" pitchFamily="49" charset="-122"/>
              </a:rPr>
              <a:t>由不变资本</a:t>
            </a:r>
            <a:r>
              <a:rPr kumimoji="1" lang="en-US" altLang="zh-CN" sz="3200">
                <a:solidFill>
                  <a:srgbClr val="CCFF33"/>
                </a:solidFill>
                <a:latin typeface="黑体" panose="02010609060101010101" pitchFamily="49" charset="-122"/>
                <a:ea typeface="黑体" panose="02010609060101010101" pitchFamily="49" charset="-122"/>
              </a:rPr>
              <a:t>c</a:t>
            </a:r>
            <a:r>
              <a:rPr kumimoji="1" lang="zh-CN" altLang="en-US" sz="3200">
                <a:solidFill>
                  <a:srgbClr val="CCFF33"/>
                </a:solidFill>
                <a:latin typeface="黑体" panose="02010609060101010101" pitchFamily="49" charset="-122"/>
                <a:ea typeface="黑体" panose="02010609060101010101" pitchFamily="49" charset="-122"/>
              </a:rPr>
              <a:t>和可变资本</a:t>
            </a:r>
            <a:r>
              <a:rPr kumimoji="1" lang="en-US" altLang="zh-CN" sz="3200">
                <a:solidFill>
                  <a:srgbClr val="CCFF33"/>
                </a:solidFill>
                <a:latin typeface="黑体" panose="02010609060101010101" pitchFamily="49" charset="-122"/>
                <a:ea typeface="黑体" panose="02010609060101010101" pitchFamily="49" charset="-122"/>
              </a:rPr>
              <a:t>v</a:t>
            </a:r>
            <a:r>
              <a:rPr kumimoji="1" lang="zh-CN" altLang="en-US" sz="3200">
                <a:solidFill>
                  <a:srgbClr val="CCFF33"/>
                </a:solidFill>
                <a:latin typeface="黑体" panose="02010609060101010101" pitchFamily="49" charset="-122"/>
                <a:ea typeface="黑体" panose="02010609060101010101" pitchFamily="49" charset="-122"/>
              </a:rPr>
              <a:t>构成</a:t>
            </a:r>
          </a:p>
        </p:txBody>
      </p:sp>
      <p:sp>
        <p:nvSpPr>
          <p:cNvPr id="282632" name="Text Box 8">
            <a:extLst>
              <a:ext uri="{FF2B5EF4-FFF2-40B4-BE49-F238E27FC236}">
                <a16:creationId xmlns:a16="http://schemas.microsoft.com/office/drawing/2014/main" id="{7E6A3000-CB84-43B0-B7E0-E183D965809F}"/>
              </a:ext>
            </a:extLst>
          </p:cNvPr>
          <p:cNvSpPr txBox="1">
            <a:spLocks noChangeArrowheads="1"/>
          </p:cNvSpPr>
          <p:nvPr/>
        </p:nvSpPr>
        <p:spPr bwMode="auto">
          <a:xfrm>
            <a:off x="1860789" y="2205038"/>
            <a:ext cx="861774" cy="2819400"/>
          </a:xfrm>
          <a:prstGeom prst="rect">
            <a:avLst/>
          </a:prstGeom>
          <a:gradFill rotWithShape="0">
            <a:gsLst>
              <a:gs pos="0">
                <a:srgbClr val="0B85FF"/>
              </a:gs>
              <a:gs pos="100000">
                <a:srgbClr val="000099"/>
              </a:gs>
            </a:gsLst>
            <a:path path="shape">
              <a:fillToRect l="50000" t="50000" r="50000" b="50000"/>
            </a:path>
          </a:gra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4000">
                <a:solidFill>
                  <a:srgbClr val="CCFF33"/>
                </a:solidFill>
                <a:latin typeface="Wingdings 2" panose="05020102010507070707" pitchFamily="18" charset="2"/>
                <a:ea typeface="黑体" panose="02010609060101010101" pitchFamily="49" charset="-122"/>
              </a:rPr>
              <a:t>资本的构成</a:t>
            </a:r>
          </a:p>
        </p:txBody>
      </p:sp>
      <p:grpSp>
        <p:nvGrpSpPr>
          <p:cNvPr id="282633" name="Group 9">
            <a:extLst>
              <a:ext uri="{FF2B5EF4-FFF2-40B4-BE49-F238E27FC236}">
                <a16:creationId xmlns:a16="http://schemas.microsoft.com/office/drawing/2014/main" id="{84C87C5C-F007-4CB9-AB68-74A4696997DD}"/>
              </a:ext>
            </a:extLst>
          </p:cNvPr>
          <p:cNvGrpSpPr>
            <a:grpSpLocks/>
          </p:cNvGrpSpPr>
          <p:nvPr/>
        </p:nvGrpSpPr>
        <p:grpSpPr bwMode="auto">
          <a:xfrm>
            <a:off x="2341563" y="2547940"/>
            <a:ext cx="2438400" cy="966787"/>
            <a:chOff x="653" y="1838"/>
            <a:chExt cx="1536" cy="609"/>
          </a:xfrm>
        </p:grpSpPr>
        <p:sp>
          <p:nvSpPr>
            <p:cNvPr id="370708" name="AutoShape 10">
              <a:extLst>
                <a:ext uri="{FF2B5EF4-FFF2-40B4-BE49-F238E27FC236}">
                  <a16:creationId xmlns:a16="http://schemas.microsoft.com/office/drawing/2014/main" id="{0B93F9AE-D0FA-4197-9A24-2834EEE5EB87}"/>
                </a:ext>
              </a:extLst>
            </p:cNvPr>
            <p:cNvSpPr>
              <a:spLocks noChangeArrowheads="1"/>
            </p:cNvSpPr>
            <p:nvPr/>
          </p:nvSpPr>
          <p:spPr bwMode="auto">
            <a:xfrm rot="19502572">
              <a:off x="864" y="1985"/>
              <a:ext cx="829" cy="462"/>
            </a:xfrm>
            <a:prstGeom prst="rightArrow">
              <a:avLst>
                <a:gd name="adj1" fmla="val 50000"/>
                <a:gd name="adj2" fmla="val 183407"/>
              </a:avLst>
            </a:prstGeom>
            <a:solidFill>
              <a:srgbClr val="99CCFF"/>
            </a:solidFill>
            <a:ln w="508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70709" name="Text Box 11">
              <a:extLst>
                <a:ext uri="{FF2B5EF4-FFF2-40B4-BE49-F238E27FC236}">
                  <a16:creationId xmlns:a16="http://schemas.microsoft.com/office/drawing/2014/main" id="{A6E57847-CCD4-4667-AA32-57231F47B540}"/>
                </a:ext>
              </a:extLst>
            </p:cNvPr>
            <p:cNvSpPr txBox="1">
              <a:spLocks noChangeArrowheads="1"/>
            </p:cNvSpPr>
            <p:nvPr/>
          </p:nvSpPr>
          <p:spPr bwMode="auto">
            <a:xfrm rot="19647838">
              <a:off x="653" y="1838"/>
              <a:ext cx="1536" cy="294"/>
            </a:xfrm>
            <a:prstGeom prst="rect">
              <a:avLst/>
            </a:prstGeom>
            <a:solidFill>
              <a:srgbClr val="CCFF33">
                <a:alpha val="50195"/>
              </a:srgbClr>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2400" b="1">
                  <a:solidFill>
                    <a:srgbClr val="000000"/>
                  </a:solidFill>
                  <a:latin typeface="Wingdings 2" panose="05020102010507070707" pitchFamily="18" charset="2"/>
                </a:rPr>
                <a:t>从自然形式看</a:t>
              </a:r>
            </a:p>
          </p:txBody>
        </p:sp>
      </p:grpSp>
      <p:grpSp>
        <p:nvGrpSpPr>
          <p:cNvPr id="282636" name="Group 12">
            <a:extLst>
              <a:ext uri="{FF2B5EF4-FFF2-40B4-BE49-F238E27FC236}">
                <a16:creationId xmlns:a16="http://schemas.microsoft.com/office/drawing/2014/main" id="{826EBD02-3B81-4920-990E-03EF3A7FCD80}"/>
              </a:ext>
            </a:extLst>
          </p:cNvPr>
          <p:cNvGrpSpPr>
            <a:grpSpLocks/>
          </p:cNvGrpSpPr>
          <p:nvPr/>
        </p:nvGrpSpPr>
        <p:grpSpPr bwMode="auto">
          <a:xfrm>
            <a:off x="2208213" y="3836989"/>
            <a:ext cx="2843212" cy="1000126"/>
            <a:chOff x="449" y="2811"/>
            <a:chExt cx="1791" cy="630"/>
          </a:xfrm>
        </p:grpSpPr>
        <p:sp>
          <p:nvSpPr>
            <p:cNvPr id="370706" name="AutoShape 13">
              <a:extLst>
                <a:ext uri="{FF2B5EF4-FFF2-40B4-BE49-F238E27FC236}">
                  <a16:creationId xmlns:a16="http://schemas.microsoft.com/office/drawing/2014/main" id="{3E154FD9-B5BE-45BC-B7A6-B5A87CB8418A}"/>
                </a:ext>
              </a:extLst>
            </p:cNvPr>
            <p:cNvSpPr>
              <a:spLocks noChangeArrowheads="1"/>
            </p:cNvSpPr>
            <p:nvPr/>
          </p:nvSpPr>
          <p:spPr bwMode="auto">
            <a:xfrm rot="1983799">
              <a:off x="912" y="2811"/>
              <a:ext cx="864" cy="462"/>
            </a:xfrm>
            <a:prstGeom prst="rightArrow">
              <a:avLst>
                <a:gd name="adj1" fmla="val 50000"/>
                <a:gd name="adj2" fmla="val 162406"/>
              </a:avLst>
            </a:prstGeom>
            <a:solidFill>
              <a:srgbClr val="99CCFF"/>
            </a:solidFill>
            <a:ln w="508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70707" name="Text Box 14">
              <a:extLst>
                <a:ext uri="{FF2B5EF4-FFF2-40B4-BE49-F238E27FC236}">
                  <a16:creationId xmlns:a16="http://schemas.microsoft.com/office/drawing/2014/main" id="{372F2D35-9B98-4BAC-81C8-1B543B846CF5}"/>
                </a:ext>
              </a:extLst>
            </p:cNvPr>
            <p:cNvSpPr txBox="1">
              <a:spLocks noChangeArrowheads="1"/>
            </p:cNvSpPr>
            <p:nvPr/>
          </p:nvSpPr>
          <p:spPr bwMode="auto">
            <a:xfrm rot="2054755">
              <a:off x="449" y="3147"/>
              <a:ext cx="1791" cy="294"/>
            </a:xfrm>
            <a:prstGeom prst="rect">
              <a:avLst/>
            </a:prstGeom>
            <a:solidFill>
              <a:srgbClr val="CCFF33">
                <a:alpha val="50195"/>
              </a:srgbClr>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2400" b="1">
                  <a:solidFill>
                    <a:srgbClr val="000000"/>
                  </a:solidFill>
                  <a:latin typeface="Wingdings 2" panose="05020102010507070707" pitchFamily="18" charset="2"/>
                  <a:ea typeface="黑体" panose="02010609060101010101" pitchFamily="49" charset="-122"/>
                </a:rPr>
                <a:t>从价值形式上看</a:t>
              </a:r>
            </a:p>
          </p:txBody>
        </p:sp>
      </p:grpSp>
      <p:grpSp>
        <p:nvGrpSpPr>
          <p:cNvPr id="282639" name="Group 15">
            <a:extLst>
              <a:ext uri="{FF2B5EF4-FFF2-40B4-BE49-F238E27FC236}">
                <a16:creationId xmlns:a16="http://schemas.microsoft.com/office/drawing/2014/main" id="{83EF8CDD-EB4B-4C15-B0CB-4558B3575EAF}"/>
              </a:ext>
            </a:extLst>
          </p:cNvPr>
          <p:cNvGrpSpPr>
            <a:grpSpLocks/>
          </p:cNvGrpSpPr>
          <p:nvPr/>
        </p:nvGrpSpPr>
        <p:grpSpPr bwMode="auto">
          <a:xfrm>
            <a:off x="7148513" y="1773240"/>
            <a:ext cx="2209800" cy="1433513"/>
            <a:chOff x="3504" y="1440"/>
            <a:chExt cx="1392" cy="903"/>
          </a:xfrm>
        </p:grpSpPr>
        <p:sp>
          <p:nvSpPr>
            <p:cNvPr id="370704" name="AutoShape 16">
              <a:extLst>
                <a:ext uri="{FF2B5EF4-FFF2-40B4-BE49-F238E27FC236}">
                  <a16:creationId xmlns:a16="http://schemas.microsoft.com/office/drawing/2014/main" id="{32A53623-34EE-42C9-A79B-5E117F718868}"/>
                </a:ext>
              </a:extLst>
            </p:cNvPr>
            <p:cNvSpPr>
              <a:spLocks noChangeArrowheads="1"/>
            </p:cNvSpPr>
            <p:nvPr/>
          </p:nvSpPr>
          <p:spPr bwMode="auto">
            <a:xfrm>
              <a:off x="3648" y="1881"/>
              <a:ext cx="1104" cy="462"/>
            </a:xfrm>
            <a:prstGeom prst="rightArrow">
              <a:avLst>
                <a:gd name="adj1" fmla="val 50000"/>
                <a:gd name="adj2" fmla="val 95833"/>
              </a:avLst>
            </a:prstGeom>
            <a:solidFill>
              <a:srgbClr val="99CCFF"/>
            </a:solidFill>
            <a:ln w="508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70705" name="Text Box 17">
              <a:extLst>
                <a:ext uri="{FF2B5EF4-FFF2-40B4-BE49-F238E27FC236}">
                  <a16:creationId xmlns:a16="http://schemas.microsoft.com/office/drawing/2014/main" id="{7D5DF75A-C9FE-4306-BFE2-D481DEDC1994}"/>
                </a:ext>
              </a:extLst>
            </p:cNvPr>
            <p:cNvSpPr txBox="1">
              <a:spLocks noChangeArrowheads="1"/>
            </p:cNvSpPr>
            <p:nvPr/>
          </p:nvSpPr>
          <p:spPr bwMode="auto">
            <a:xfrm>
              <a:off x="3504" y="1440"/>
              <a:ext cx="1392" cy="557"/>
            </a:xfrm>
            <a:prstGeom prst="rect">
              <a:avLst/>
            </a:prstGeom>
            <a:solidFill>
              <a:srgbClr val="FFFF66">
                <a:alpha val="50195"/>
              </a:srgbClr>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buClr>
                  <a:srgbClr val="A3B2C1"/>
                </a:buClr>
                <a:buSzPct val="70000"/>
                <a:buFont typeface="Monotype Sorts" charset="2"/>
                <a:buNone/>
              </a:pPr>
              <a:r>
                <a:rPr kumimoji="1" lang="zh-CN" altLang="en-US" sz="2800" b="1">
                  <a:solidFill>
                    <a:srgbClr val="000000"/>
                  </a:solidFill>
                  <a:latin typeface="Wingdings 2" panose="05020102010507070707" pitchFamily="18" charset="2"/>
                  <a:ea typeface="楷体_GB2312" pitchFamily="49" charset="-122"/>
                </a:rPr>
                <a:t>技术</a:t>
              </a:r>
              <a:r>
                <a:rPr kumimoji="1" lang="zh-CN" altLang="en-US" sz="2400" b="1">
                  <a:solidFill>
                    <a:srgbClr val="000000"/>
                  </a:solidFill>
                  <a:latin typeface="Wingdings 2" panose="05020102010507070707" pitchFamily="18" charset="2"/>
                  <a:ea typeface="楷体_GB2312" pitchFamily="49" charset="-122"/>
                </a:rPr>
                <a:t>水平决定其数量比例</a:t>
              </a:r>
            </a:p>
          </p:txBody>
        </p:sp>
      </p:grpSp>
      <p:sp>
        <p:nvSpPr>
          <p:cNvPr id="282642" name="Text Box 18">
            <a:extLst>
              <a:ext uri="{FF2B5EF4-FFF2-40B4-BE49-F238E27FC236}">
                <a16:creationId xmlns:a16="http://schemas.microsoft.com/office/drawing/2014/main" id="{5E105BC4-F7D4-4B9C-B8E4-D3BDE2FA4EEE}"/>
              </a:ext>
            </a:extLst>
          </p:cNvPr>
          <p:cNvSpPr txBox="1">
            <a:spLocks noChangeArrowheads="1"/>
          </p:cNvSpPr>
          <p:nvPr/>
        </p:nvSpPr>
        <p:spPr bwMode="auto">
          <a:xfrm>
            <a:off x="9276486" y="1697038"/>
            <a:ext cx="726353" cy="1905000"/>
          </a:xfrm>
          <a:prstGeom prst="rect">
            <a:avLst/>
          </a:prstGeom>
          <a:gradFill rotWithShape="0">
            <a:gsLst>
              <a:gs pos="0">
                <a:srgbClr val="0B85FF"/>
              </a:gs>
              <a:gs pos="100000">
                <a:srgbClr val="000099"/>
              </a:gs>
            </a:gsLst>
            <a:path path="shape">
              <a:fillToRect l="50000" t="50000" r="50000" b="50000"/>
            </a:path>
          </a:gra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200">
                <a:solidFill>
                  <a:srgbClr val="CCFF33"/>
                </a:solidFill>
                <a:latin typeface="Wingdings 2" panose="05020102010507070707" pitchFamily="18" charset="2"/>
                <a:ea typeface="黑体" panose="02010609060101010101" pitchFamily="49" charset="-122"/>
              </a:rPr>
              <a:t>技术构成</a:t>
            </a:r>
          </a:p>
        </p:txBody>
      </p:sp>
      <p:sp>
        <p:nvSpPr>
          <p:cNvPr id="282643" name="Text Box 19">
            <a:extLst>
              <a:ext uri="{FF2B5EF4-FFF2-40B4-BE49-F238E27FC236}">
                <a16:creationId xmlns:a16="http://schemas.microsoft.com/office/drawing/2014/main" id="{3EDACE5C-0152-42A9-8F99-02888AB5FEAA}"/>
              </a:ext>
            </a:extLst>
          </p:cNvPr>
          <p:cNvSpPr txBox="1">
            <a:spLocks noChangeArrowheads="1"/>
          </p:cNvSpPr>
          <p:nvPr/>
        </p:nvSpPr>
        <p:spPr bwMode="auto">
          <a:xfrm>
            <a:off x="9276486" y="3678238"/>
            <a:ext cx="726353" cy="1828800"/>
          </a:xfrm>
          <a:prstGeom prst="rect">
            <a:avLst/>
          </a:prstGeom>
          <a:gradFill rotWithShape="0">
            <a:gsLst>
              <a:gs pos="0">
                <a:srgbClr val="0B85FF"/>
              </a:gs>
              <a:gs pos="100000">
                <a:srgbClr val="000099"/>
              </a:gs>
            </a:gsLst>
            <a:path path="shape">
              <a:fillToRect l="50000" t="50000" r="50000" b="50000"/>
            </a:path>
          </a:gra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10000"/>
              </a:lnSpc>
              <a:spcBef>
                <a:spcPct val="50000"/>
              </a:spcBef>
              <a:buClr>
                <a:srgbClr val="A3B2C1"/>
              </a:buClr>
              <a:buSzPct val="70000"/>
              <a:buFont typeface="Monotype Sorts" charset="2"/>
              <a:buNone/>
            </a:pPr>
            <a:r>
              <a:rPr kumimoji="1" lang="zh-CN" altLang="en-US" sz="3200">
                <a:solidFill>
                  <a:srgbClr val="CCFF33"/>
                </a:solidFill>
                <a:latin typeface="Wingdings 2" panose="05020102010507070707" pitchFamily="18" charset="2"/>
                <a:ea typeface="黑体" panose="02010609060101010101" pitchFamily="49" charset="-122"/>
              </a:rPr>
              <a:t>价值构成</a:t>
            </a:r>
          </a:p>
        </p:txBody>
      </p:sp>
      <p:grpSp>
        <p:nvGrpSpPr>
          <p:cNvPr id="282644" name="Group 20">
            <a:extLst>
              <a:ext uri="{FF2B5EF4-FFF2-40B4-BE49-F238E27FC236}">
                <a16:creationId xmlns:a16="http://schemas.microsoft.com/office/drawing/2014/main" id="{ED5EB69D-9FE6-4D42-866E-789A307B29E1}"/>
              </a:ext>
            </a:extLst>
          </p:cNvPr>
          <p:cNvGrpSpPr>
            <a:grpSpLocks/>
          </p:cNvGrpSpPr>
          <p:nvPr/>
        </p:nvGrpSpPr>
        <p:grpSpPr bwMode="auto">
          <a:xfrm>
            <a:off x="7377113" y="4059241"/>
            <a:ext cx="1752600" cy="976313"/>
            <a:chOff x="3648" y="2880"/>
            <a:chExt cx="1104" cy="615"/>
          </a:xfrm>
        </p:grpSpPr>
        <p:sp>
          <p:nvSpPr>
            <p:cNvPr id="370702" name="AutoShape 21">
              <a:extLst>
                <a:ext uri="{FF2B5EF4-FFF2-40B4-BE49-F238E27FC236}">
                  <a16:creationId xmlns:a16="http://schemas.microsoft.com/office/drawing/2014/main" id="{AF6194E3-D187-431C-A332-C46E4779060F}"/>
                </a:ext>
              </a:extLst>
            </p:cNvPr>
            <p:cNvSpPr>
              <a:spLocks noChangeArrowheads="1"/>
            </p:cNvSpPr>
            <p:nvPr/>
          </p:nvSpPr>
          <p:spPr bwMode="auto">
            <a:xfrm>
              <a:off x="3648" y="3033"/>
              <a:ext cx="1104" cy="462"/>
            </a:xfrm>
            <a:prstGeom prst="rightArrow">
              <a:avLst>
                <a:gd name="adj1" fmla="val 50000"/>
                <a:gd name="adj2" fmla="val 95833"/>
              </a:avLst>
            </a:prstGeom>
            <a:solidFill>
              <a:srgbClr val="99CCFF"/>
            </a:solidFill>
            <a:ln w="508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70703" name="Text Box 22">
              <a:extLst>
                <a:ext uri="{FF2B5EF4-FFF2-40B4-BE49-F238E27FC236}">
                  <a16:creationId xmlns:a16="http://schemas.microsoft.com/office/drawing/2014/main" id="{709A230C-1A41-4331-AF8B-7ED7E4F43FF7}"/>
                </a:ext>
              </a:extLst>
            </p:cNvPr>
            <p:cNvSpPr txBox="1">
              <a:spLocks noChangeArrowheads="1"/>
            </p:cNvSpPr>
            <p:nvPr/>
          </p:nvSpPr>
          <p:spPr bwMode="auto">
            <a:xfrm>
              <a:off x="3696" y="2880"/>
              <a:ext cx="816" cy="327"/>
            </a:xfrm>
            <a:prstGeom prst="rect">
              <a:avLst/>
            </a:prstGeom>
            <a:solidFill>
              <a:srgbClr val="FFFF66">
                <a:alpha val="50195"/>
              </a:srgbClr>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buClr>
                  <a:srgbClr val="A3B2C1"/>
                </a:buClr>
                <a:buSzPct val="70000"/>
                <a:buFont typeface="Monotype Sorts" charset="2"/>
                <a:buNone/>
              </a:pPr>
              <a:r>
                <a:rPr kumimoji="1" lang="en-US" altLang="zh-CN" sz="2800" b="1">
                  <a:solidFill>
                    <a:srgbClr val="000000"/>
                  </a:solidFill>
                  <a:latin typeface="Times New Roman" panose="02020603050405020304" pitchFamily="18" charset="0"/>
                  <a:ea typeface="黑体" panose="02010609060101010101" pitchFamily="49" charset="-122"/>
                </a:rPr>
                <a:t>C : V</a:t>
              </a:r>
              <a:endParaRPr kumimoji="1" lang="en-US" altLang="zh-CN" sz="2400" b="1">
                <a:solidFill>
                  <a:srgbClr val="000000"/>
                </a:solidFill>
                <a:latin typeface="Times New Roman" panose="02020603050405020304" pitchFamily="18" charset="0"/>
                <a:ea typeface="黑体" panose="02010609060101010101" pitchFamily="49" charset="-122"/>
              </a:endParaRPr>
            </a:p>
          </p:txBody>
        </p:sp>
      </p:grpSp>
      <p:sp>
        <p:nvSpPr>
          <p:cNvPr id="370700" name="Text Box 23">
            <a:extLst>
              <a:ext uri="{FF2B5EF4-FFF2-40B4-BE49-F238E27FC236}">
                <a16:creationId xmlns:a16="http://schemas.microsoft.com/office/drawing/2014/main" id="{77411441-4C08-4A3F-865E-0475BEF91372}"/>
              </a:ext>
            </a:extLst>
          </p:cNvPr>
          <p:cNvSpPr txBox="1">
            <a:spLocks noChangeArrowheads="1"/>
          </p:cNvSpPr>
          <p:nvPr/>
        </p:nvSpPr>
        <p:spPr bwMode="auto">
          <a:xfrm>
            <a:off x="1858963" y="539750"/>
            <a:ext cx="5181600" cy="627288"/>
          </a:xfrm>
          <a:prstGeom prst="rect">
            <a:avLst/>
          </a:prstGeom>
          <a:solidFill>
            <a:schemeClr val="bg1">
              <a:alpha val="50195"/>
            </a:schemeClr>
          </a:solidFill>
          <a:ln>
            <a:noFill/>
          </a:ln>
          <a:effectLst/>
          <a:extLst>
            <a:ext uri="{91240B29-F687-4F45-9708-019B960494DF}">
              <a14:hiddenLine xmlns:a14="http://schemas.microsoft.com/office/drawing/2010/main" w="508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110000"/>
              </a:lnSpc>
              <a:spcBef>
                <a:spcPct val="50000"/>
              </a:spcBef>
              <a:buClr>
                <a:srgbClr val="A3B2C1"/>
              </a:buClr>
              <a:buSzPct val="70000"/>
              <a:buFont typeface="Monotype Sorts" charset="2"/>
              <a:buNone/>
            </a:pPr>
            <a:r>
              <a:rPr kumimoji="1" lang="zh-CN" altLang="en-US" sz="3600" b="1">
                <a:solidFill>
                  <a:srgbClr val="000000"/>
                </a:solidFill>
                <a:latin typeface="宋体" panose="02010600030101010101" pitchFamily="2" charset="-122"/>
              </a:rPr>
              <a:t>资本有机构成的含义</a:t>
            </a:r>
          </a:p>
        </p:txBody>
      </p:sp>
      <p:sp>
        <p:nvSpPr>
          <p:cNvPr id="2" name="矩形 1">
            <a:extLst>
              <a:ext uri="{FF2B5EF4-FFF2-40B4-BE49-F238E27FC236}">
                <a16:creationId xmlns:a16="http://schemas.microsoft.com/office/drawing/2014/main" id="{59A93765-552F-4486-8D29-116AD7BD91E3}"/>
              </a:ext>
            </a:extLst>
          </p:cNvPr>
          <p:cNvSpPr>
            <a:spLocks noChangeArrowheads="1"/>
          </p:cNvSpPr>
          <p:nvPr/>
        </p:nvSpPr>
        <p:spPr bwMode="auto">
          <a:xfrm>
            <a:off x="1703389" y="5541963"/>
            <a:ext cx="9242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3600" b="1">
                <a:solidFill>
                  <a:srgbClr val="FF0000"/>
                </a:solidFill>
                <a:latin typeface="楷体_GB2312" pitchFamily="49" charset="-122"/>
                <a:ea typeface="楷体_GB2312" pitchFamily="49" charset="-122"/>
              </a:rPr>
              <a:t>资本的有机构成是由资本技术构成决定并反映技术构成变化的资本价值构成</a:t>
            </a:r>
            <a:r>
              <a:rPr kumimoji="1" lang="en-US" altLang="zh-CN" sz="3600" b="1">
                <a:solidFill>
                  <a:srgbClr val="FF0000"/>
                </a:solidFill>
                <a:latin typeface="楷体_GB2312" pitchFamily="49" charset="-122"/>
                <a:ea typeface="楷体_GB2312" pitchFamily="49" charset="-122"/>
              </a:rPr>
              <a:t>,</a:t>
            </a:r>
            <a:r>
              <a:rPr kumimoji="1" lang="zh-CN" altLang="en-US" sz="3600" b="1">
                <a:solidFill>
                  <a:srgbClr val="FF0000"/>
                </a:solidFill>
                <a:latin typeface="楷体_GB2312" pitchFamily="49" charset="-122"/>
                <a:ea typeface="楷体_GB2312" pitchFamily="49" charset="-122"/>
              </a:rPr>
              <a:t>即</a:t>
            </a:r>
            <a:r>
              <a:rPr kumimoji="1" lang="en-US" altLang="zh-CN" sz="3600" b="1">
                <a:solidFill>
                  <a:srgbClr val="FF0000"/>
                </a:solidFill>
                <a:latin typeface="楷体_GB2312" pitchFamily="49" charset="-122"/>
                <a:ea typeface="楷体_GB2312" pitchFamily="49" charset="-122"/>
              </a:rPr>
              <a:t>C : V</a:t>
            </a:r>
            <a:r>
              <a:rPr kumimoji="1" lang="zh-CN" altLang="en-US" sz="3600" b="1">
                <a:solidFill>
                  <a:srgbClr val="FF0000"/>
                </a:solidFill>
                <a:latin typeface="楷体_GB2312" pitchFamily="49" charset="-122"/>
                <a:ea typeface="楷体_GB2312" pitchFamily="49" charset="-122"/>
              </a:rPr>
              <a:t>。</a:t>
            </a:r>
            <a:endParaRPr lang="zh-CN" altLang="en-US" sz="3600">
              <a:solidFill>
                <a:srgbClr val="000000"/>
              </a:solidFill>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2632"/>
                                        </p:tgtEl>
                                        <p:attrNameLst>
                                          <p:attrName>style.visibility</p:attrName>
                                        </p:attrNameLst>
                                      </p:cBhvr>
                                      <p:to>
                                        <p:strVal val="visible"/>
                                      </p:to>
                                    </p:set>
                                    <p:animEffect transition="in" filter="barn(outHorizontal)">
                                      <p:cBhvr>
                                        <p:cTn id="7" dur="500"/>
                                        <p:tgtEl>
                                          <p:spTgt spid="2826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82633"/>
                                        </p:tgtEl>
                                        <p:attrNameLst>
                                          <p:attrName>style.visibility</p:attrName>
                                        </p:attrNameLst>
                                      </p:cBhvr>
                                      <p:to>
                                        <p:strVal val="visible"/>
                                      </p:to>
                                    </p:set>
                                    <p:animEffect transition="in" filter="barn(outHorizontal)">
                                      <p:cBhvr>
                                        <p:cTn id="12" dur="500"/>
                                        <p:tgtEl>
                                          <p:spTgt spid="2826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30"/>
                                        </p:tgtEl>
                                        <p:attrNameLst>
                                          <p:attrName>style.visibility</p:attrName>
                                        </p:attrNameLst>
                                      </p:cBhvr>
                                      <p:to>
                                        <p:strVal val="visible"/>
                                      </p:to>
                                    </p:set>
                                    <p:animEffect transition="in" filter="wipe(left)">
                                      <p:cBhvr>
                                        <p:cTn id="17" dur="500"/>
                                        <p:tgtEl>
                                          <p:spTgt spid="2826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282639"/>
                                        </p:tgtEl>
                                        <p:attrNameLst>
                                          <p:attrName>style.visibility</p:attrName>
                                        </p:attrNameLst>
                                      </p:cBhvr>
                                      <p:to>
                                        <p:strVal val="visible"/>
                                      </p:to>
                                    </p:set>
                                    <p:animEffect transition="in" filter="barn(outHorizontal)">
                                      <p:cBhvr>
                                        <p:cTn id="22" dur="500"/>
                                        <p:tgtEl>
                                          <p:spTgt spid="2826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82642"/>
                                        </p:tgtEl>
                                        <p:attrNameLst>
                                          <p:attrName>style.visibility</p:attrName>
                                        </p:attrNameLst>
                                      </p:cBhvr>
                                      <p:to>
                                        <p:strVal val="visible"/>
                                      </p:to>
                                    </p:set>
                                    <p:animEffect transition="in" filter="barn(outHorizontal)">
                                      <p:cBhvr>
                                        <p:cTn id="27" dur="500"/>
                                        <p:tgtEl>
                                          <p:spTgt spid="2826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42" fill="hold" nodeType="clickEffect">
                                  <p:stCondLst>
                                    <p:cond delay="0"/>
                                  </p:stCondLst>
                                  <p:childTnLst>
                                    <p:set>
                                      <p:cBhvr>
                                        <p:cTn id="31" dur="1" fill="hold">
                                          <p:stCondLst>
                                            <p:cond delay="0"/>
                                          </p:stCondLst>
                                        </p:cTn>
                                        <p:tgtEl>
                                          <p:spTgt spid="282636"/>
                                        </p:tgtEl>
                                        <p:attrNameLst>
                                          <p:attrName>style.visibility</p:attrName>
                                        </p:attrNameLst>
                                      </p:cBhvr>
                                      <p:to>
                                        <p:strVal val="visible"/>
                                      </p:to>
                                    </p:set>
                                    <p:animEffect transition="in" filter="barn(outHorizontal)">
                                      <p:cBhvr>
                                        <p:cTn id="32" dur="500"/>
                                        <p:tgtEl>
                                          <p:spTgt spid="2826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2631"/>
                                        </p:tgtEl>
                                        <p:attrNameLst>
                                          <p:attrName>style.visibility</p:attrName>
                                        </p:attrNameLst>
                                      </p:cBhvr>
                                      <p:to>
                                        <p:strVal val="visible"/>
                                      </p:to>
                                    </p:set>
                                    <p:animEffect transition="in" filter="wipe(left)">
                                      <p:cBhvr>
                                        <p:cTn id="37" dur="500"/>
                                        <p:tgtEl>
                                          <p:spTgt spid="2826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childTnLst>
                                    <p:set>
                                      <p:cBhvr>
                                        <p:cTn id="41" dur="1" fill="hold">
                                          <p:stCondLst>
                                            <p:cond delay="0"/>
                                          </p:stCondLst>
                                        </p:cTn>
                                        <p:tgtEl>
                                          <p:spTgt spid="282644"/>
                                        </p:tgtEl>
                                        <p:attrNameLst>
                                          <p:attrName>style.visibility</p:attrName>
                                        </p:attrNameLst>
                                      </p:cBhvr>
                                      <p:to>
                                        <p:strVal val="visible"/>
                                      </p:to>
                                    </p:set>
                                    <p:anim calcmode="lin" valueType="num">
                                      <p:cBhvr>
                                        <p:cTn id="42" dur="500" fill="hold"/>
                                        <p:tgtEl>
                                          <p:spTgt spid="282644"/>
                                        </p:tgtEl>
                                        <p:attrNameLst>
                                          <p:attrName>ppt_w</p:attrName>
                                        </p:attrNameLst>
                                      </p:cBhvr>
                                      <p:tavLst>
                                        <p:tav tm="0">
                                          <p:val>
                                            <p:fltVal val="0"/>
                                          </p:val>
                                        </p:tav>
                                        <p:tav tm="100000">
                                          <p:val>
                                            <p:strVal val="#ppt_w"/>
                                          </p:val>
                                        </p:tav>
                                      </p:tavLst>
                                    </p:anim>
                                    <p:anim calcmode="lin" valueType="num">
                                      <p:cBhvr>
                                        <p:cTn id="43" dur="500" fill="hold"/>
                                        <p:tgtEl>
                                          <p:spTgt spid="282644"/>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42" fill="hold" grpId="0" nodeType="clickEffect">
                                  <p:stCondLst>
                                    <p:cond delay="0"/>
                                  </p:stCondLst>
                                  <p:childTnLst>
                                    <p:set>
                                      <p:cBhvr>
                                        <p:cTn id="47" dur="1" fill="hold">
                                          <p:stCondLst>
                                            <p:cond delay="0"/>
                                          </p:stCondLst>
                                        </p:cTn>
                                        <p:tgtEl>
                                          <p:spTgt spid="282643"/>
                                        </p:tgtEl>
                                        <p:attrNameLst>
                                          <p:attrName>style.visibility</p:attrName>
                                        </p:attrNameLst>
                                      </p:cBhvr>
                                      <p:to>
                                        <p:strVal val="visible"/>
                                      </p:to>
                                    </p:set>
                                    <p:animEffect transition="in" filter="barn(outHorizontal)">
                                      <p:cBhvr>
                                        <p:cTn id="48" dur="500"/>
                                        <p:tgtEl>
                                          <p:spTgt spid="28264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30" grpId="0" animBg="1" autoUpdateAnimBg="0"/>
      <p:bldP spid="282631" grpId="0" animBg="1" autoUpdateAnimBg="0"/>
      <p:bldP spid="282632" grpId="0" animBg="1" autoUpdateAnimBg="0"/>
      <p:bldP spid="282642" grpId="0" animBg="1" autoUpdateAnimBg="0"/>
      <p:bldP spid="282643" grpId="0" animBg="1" autoUpdateAnimBg="0"/>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738" name="组合 1">
            <a:extLst>
              <a:ext uri="{FF2B5EF4-FFF2-40B4-BE49-F238E27FC236}">
                <a16:creationId xmlns:a16="http://schemas.microsoft.com/office/drawing/2014/main" id="{B93A0117-4076-4D03-AB60-FED527623C66}"/>
              </a:ext>
            </a:extLst>
          </p:cNvPr>
          <p:cNvGrpSpPr>
            <a:grpSpLocks/>
          </p:cNvGrpSpPr>
          <p:nvPr/>
        </p:nvGrpSpPr>
        <p:grpSpPr bwMode="auto">
          <a:xfrm>
            <a:off x="5226051" y="1779588"/>
            <a:ext cx="5408613" cy="3935412"/>
            <a:chOff x="1371799" y="1371726"/>
            <a:chExt cx="7211709" cy="5247364"/>
          </a:xfrm>
        </p:grpSpPr>
        <p:sp>
          <p:nvSpPr>
            <p:cNvPr id="17" name="Text Box 2">
              <a:extLst>
                <a:ext uri="{FF2B5EF4-FFF2-40B4-BE49-F238E27FC236}">
                  <a16:creationId xmlns:a16="http://schemas.microsoft.com/office/drawing/2014/main" id="{1BF4748D-53B6-4D93-B404-FC6FCD2F0AE5}"/>
                </a:ext>
              </a:extLst>
            </p:cNvPr>
            <p:cNvSpPr txBox="1">
              <a:spLocks noChangeArrowheads="1"/>
            </p:cNvSpPr>
            <p:nvPr/>
          </p:nvSpPr>
          <p:spPr bwMode="auto">
            <a:xfrm>
              <a:off x="4057933" y="1466978"/>
              <a:ext cx="2736935" cy="463564"/>
            </a:xfrm>
            <a:prstGeom prst="rect">
              <a:avLst/>
            </a:prstGeom>
            <a:solidFill>
              <a:schemeClr val="accent2">
                <a:lumMod val="20000"/>
                <a:lumOff val="80000"/>
              </a:schemeClr>
            </a:solidFill>
            <a:ln w="25400" cmpd="sng">
              <a:noFill/>
              <a:miter lim="800000"/>
            </a:ln>
          </p:spPr>
          <p:txBody>
            <a:bodyPr lIns="67628" tIns="35243" rIns="67628" bIns="35243">
              <a:spAutoFit/>
            </a:bodyPr>
            <a:lstStyle/>
            <a:p>
              <a:pPr eaLnBrk="1" hangingPunct="1">
                <a:defRPr/>
              </a:pPr>
              <a:r>
                <a:rPr lang="zh-CN" altLang="en-US">
                  <a:latin typeface="+mn-ea"/>
                  <a:sym typeface="微软雅黑" panose="020B0503020204020204" pitchFamily="34" charset="-122"/>
                </a:rPr>
                <a:t>追求更多剩余价值 </a:t>
              </a:r>
            </a:p>
          </p:txBody>
        </p:sp>
        <p:sp>
          <p:nvSpPr>
            <p:cNvPr id="18" name="Text Box 3">
              <a:extLst>
                <a:ext uri="{FF2B5EF4-FFF2-40B4-BE49-F238E27FC236}">
                  <a16:creationId xmlns:a16="http://schemas.microsoft.com/office/drawing/2014/main" id="{9B8E887B-01BB-4B33-88EC-42C28CF9B465}"/>
                </a:ext>
              </a:extLst>
            </p:cNvPr>
            <p:cNvSpPr txBox="1">
              <a:spLocks noChangeArrowheads="1"/>
            </p:cNvSpPr>
            <p:nvPr/>
          </p:nvSpPr>
          <p:spPr bwMode="auto">
            <a:xfrm>
              <a:off x="3564734" y="2597310"/>
              <a:ext cx="2017247" cy="463564"/>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zh-CN" altLang="en-US" dirty="0">
                  <a:latin typeface="+mn-ea"/>
                  <a:sym typeface="微软雅黑" panose="020B0503020204020204" pitchFamily="34" charset="-122"/>
                </a:rPr>
                <a:t>改进技术 </a:t>
              </a:r>
            </a:p>
          </p:txBody>
        </p:sp>
        <p:sp>
          <p:nvSpPr>
            <p:cNvPr id="19" name="Text Box 4">
              <a:extLst>
                <a:ext uri="{FF2B5EF4-FFF2-40B4-BE49-F238E27FC236}">
                  <a16:creationId xmlns:a16="http://schemas.microsoft.com/office/drawing/2014/main" id="{9D5213E2-7B44-4070-80A5-A012978C2AB7}"/>
                </a:ext>
              </a:extLst>
            </p:cNvPr>
            <p:cNvSpPr txBox="1">
              <a:spLocks noChangeArrowheads="1"/>
            </p:cNvSpPr>
            <p:nvPr/>
          </p:nvSpPr>
          <p:spPr bwMode="auto">
            <a:xfrm>
              <a:off x="1632158" y="3554070"/>
              <a:ext cx="2675550" cy="465680"/>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en-US" altLang="zh-CN" i="1" dirty="0">
                  <a:latin typeface="+mn-ea"/>
                  <a:sym typeface="微软雅黑" panose="020B0503020204020204" pitchFamily="34" charset="-122"/>
                </a:rPr>
                <a:t>c</a:t>
              </a:r>
              <a:r>
                <a:rPr lang="zh-CN" altLang="en-US" dirty="0">
                  <a:latin typeface="+mn-ea"/>
                  <a:sym typeface="微软雅黑" panose="020B0503020204020204" pitchFamily="34" charset="-122"/>
                </a:rPr>
                <a:t>的比重愈来愈大 </a:t>
              </a:r>
            </a:p>
          </p:txBody>
        </p:sp>
        <p:sp>
          <p:nvSpPr>
            <p:cNvPr id="20" name="Text Box 5">
              <a:extLst>
                <a:ext uri="{FF2B5EF4-FFF2-40B4-BE49-F238E27FC236}">
                  <a16:creationId xmlns:a16="http://schemas.microsoft.com/office/drawing/2014/main" id="{B02D9C95-5B6E-476B-956A-09403052AFFF}"/>
                </a:ext>
              </a:extLst>
            </p:cNvPr>
            <p:cNvSpPr txBox="1">
              <a:spLocks noChangeArrowheads="1"/>
            </p:cNvSpPr>
            <p:nvPr/>
          </p:nvSpPr>
          <p:spPr bwMode="auto">
            <a:xfrm>
              <a:off x="5192502" y="3554070"/>
              <a:ext cx="2838538" cy="465680"/>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en-US" altLang="zh-CN" i="1" dirty="0">
                  <a:latin typeface="+mn-ea"/>
                  <a:sym typeface="微软雅黑" panose="020B0503020204020204" pitchFamily="34" charset="-122"/>
                </a:rPr>
                <a:t>v</a:t>
              </a:r>
              <a:r>
                <a:rPr lang="zh-CN" altLang="en-US" dirty="0">
                  <a:latin typeface="+mn-ea"/>
                  <a:sym typeface="微软雅黑" panose="020B0503020204020204" pitchFamily="34" charset="-122"/>
                </a:rPr>
                <a:t>的比重愈来愈小 </a:t>
              </a:r>
            </a:p>
          </p:txBody>
        </p:sp>
        <p:sp>
          <p:nvSpPr>
            <p:cNvPr id="21" name="Text Box 6">
              <a:extLst>
                <a:ext uri="{FF2B5EF4-FFF2-40B4-BE49-F238E27FC236}">
                  <a16:creationId xmlns:a16="http://schemas.microsoft.com/office/drawing/2014/main" id="{653F32F2-2626-4C2C-A98D-7A0DC864CD02}"/>
                </a:ext>
              </a:extLst>
            </p:cNvPr>
            <p:cNvSpPr txBox="1">
              <a:spLocks noChangeArrowheads="1"/>
            </p:cNvSpPr>
            <p:nvPr/>
          </p:nvSpPr>
          <p:spPr bwMode="auto">
            <a:xfrm>
              <a:off x="1433185" y="5124681"/>
              <a:ext cx="4811333" cy="463564"/>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zh-CN" altLang="en-US" b="1" dirty="0">
                  <a:solidFill>
                    <a:srgbClr val="FF0000"/>
                  </a:solidFill>
                  <a:latin typeface="+mn-ea"/>
                  <a:sym typeface="微软雅黑" panose="020B0503020204020204" pitchFamily="34" charset="-122"/>
                </a:rPr>
                <a:t>资本有机构成（</a:t>
              </a:r>
              <a:r>
                <a:rPr lang="en-US" altLang="zh-CN" b="1" i="1" dirty="0">
                  <a:solidFill>
                    <a:srgbClr val="FF0000"/>
                  </a:solidFill>
                  <a:latin typeface="+mn-ea"/>
                  <a:sym typeface="微软雅黑" panose="020B0503020204020204" pitchFamily="34" charset="-122"/>
                </a:rPr>
                <a:t>c</a:t>
              </a:r>
              <a:r>
                <a:rPr lang="zh-CN" altLang="en-US" b="1" dirty="0">
                  <a:solidFill>
                    <a:srgbClr val="FF0000"/>
                  </a:solidFill>
                  <a:latin typeface="+mn-ea"/>
                  <a:sym typeface="微软雅黑" panose="020B0503020204020204" pitchFamily="34" charset="-122"/>
                </a:rPr>
                <a:t>∶</a:t>
              </a:r>
              <a:r>
                <a:rPr lang="en-US" altLang="zh-CN" b="1" i="1" dirty="0">
                  <a:solidFill>
                    <a:srgbClr val="FF0000"/>
                  </a:solidFill>
                  <a:latin typeface="+mn-ea"/>
                  <a:sym typeface="微软雅黑" panose="020B0503020204020204" pitchFamily="34" charset="-122"/>
                </a:rPr>
                <a:t>v</a:t>
              </a:r>
              <a:r>
                <a:rPr lang="zh-CN" altLang="en-US" b="1" dirty="0">
                  <a:solidFill>
                    <a:srgbClr val="FF0000"/>
                  </a:solidFill>
                  <a:latin typeface="+mn-ea"/>
                  <a:sym typeface="微软雅黑" panose="020B0503020204020204" pitchFamily="34" charset="-122"/>
                </a:rPr>
                <a:t>）不断提高</a:t>
              </a:r>
            </a:p>
          </p:txBody>
        </p:sp>
        <p:sp>
          <p:nvSpPr>
            <p:cNvPr id="23" name="AutoShape 7">
              <a:extLst>
                <a:ext uri="{FF2B5EF4-FFF2-40B4-BE49-F238E27FC236}">
                  <a16:creationId xmlns:a16="http://schemas.microsoft.com/office/drawing/2014/main" id="{755C0FAF-9D83-44CD-9DAC-8BADF3DCA91D}"/>
                </a:ext>
              </a:extLst>
            </p:cNvPr>
            <p:cNvSpPr>
              <a:spLocks noChangeArrowheads="1"/>
            </p:cNvSpPr>
            <p:nvPr/>
          </p:nvSpPr>
          <p:spPr bwMode="auto">
            <a:xfrm rot="7608603">
              <a:off x="3160438" y="3018538"/>
              <a:ext cx="419112" cy="431813"/>
            </a:xfrm>
            <a:prstGeom prst="rightArrow">
              <a:avLst>
                <a:gd name="adj1" fmla="val 50000"/>
                <a:gd name="adj2" fmla="val 25000"/>
              </a:avLst>
            </a:prstGeom>
            <a:solidFill>
              <a:srgbClr val="C87E4C">
                <a:alpha val="63921"/>
              </a:srgbClr>
            </a:solidFill>
            <a:ln>
              <a:noFill/>
            </a:ln>
          </p:spPr>
          <p:txBody>
            <a:bodyPr rot="10800000" vert="eaVert"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4" name="AutoShape 8">
              <a:extLst>
                <a:ext uri="{FF2B5EF4-FFF2-40B4-BE49-F238E27FC236}">
                  <a16:creationId xmlns:a16="http://schemas.microsoft.com/office/drawing/2014/main" id="{E29919B0-4771-4942-9A3E-86395C9BF7FC}"/>
                </a:ext>
              </a:extLst>
            </p:cNvPr>
            <p:cNvSpPr>
              <a:spLocks noChangeArrowheads="1"/>
            </p:cNvSpPr>
            <p:nvPr/>
          </p:nvSpPr>
          <p:spPr bwMode="auto">
            <a:xfrm rot="3116376">
              <a:off x="5583039" y="3000547"/>
              <a:ext cx="469913" cy="455097"/>
            </a:xfrm>
            <a:prstGeom prst="rightArrow">
              <a:avLst>
                <a:gd name="adj1" fmla="val 50000"/>
                <a:gd name="adj2" fmla="val 24982"/>
              </a:avLst>
            </a:prstGeom>
            <a:solidFill>
              <a:srgbClr val="C87E4C">
                <a:alpha val="63921"/>
              </a:srgbClr>
            </a:solidFill>
            <a:ln>
              <a:noFill/>
            </a:ln>
          </p:spPr>
          <p:txBody>
            <a:bodyPr rot="10800000" vert="eaVert"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5" name="AutoShape 9">
              <a:extLst>
                <a:ext uri="{FF2B5EF4-FFF2-40B4-BE49-F238E27FC236}">
                  <a16:creationId xmlns:a16="http://schemas.microsoft.com/office/drawing/2014/main" id="{449A5288-5942-4938-BF92-934E7D91E5D5}"/>
                </a:ext>
              </a:extLst>
            </p:cNvPr>
            <p:cNvSpPr>
              <a:spLocks noChangeArrowheads="1"/>
            </p:cNvSpPr>
            <p:nvPr/>
          </p:nvSpPr>
          <p:spPr bwMode="auto">
            <a:xfrm rot="5391754">
              <a:off x="4277016" y="2048019"/>
              <a:ext cx="510132" cy="474148"/>
            </a:xfrm>
            <a:prstGeom prst="rightArrow">
              <a:avLst>
                <a:gd name="adj1" fmla="val 50000"/>
                <a:gd name="adj2" fmla="val 43862"/>
              </a:avLst>
            </a:prstGeom>
            <a:solidFill>
              <a:srgbClr val="C87E4C">
                <a:alpha val="63921"/>
              </a:srgbClr>
            </a:solidFill>
            <a:ln>
              <a:noFill/>
            </a:ln>
          </p:spPr>
          <p:txBody>
            <a:bodyPr rot="10800000" vert="eaVert"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38" name="AutoShape 10">
              <a:extLst>
                <a:ext uri="{FF2B5EF4-FFF2-40B4-BE49-F238E27FC236}">
                  <a16:creationId xmlns:a16="http://schemas.microsoft.com/office/drawing/2014/main" id="{54D630B3-C74D-46F1-97B7-B0A02B93B8D6}"/>
                </a:ext>
              </a:extLst>
            </p:cNvPr>
            <p:cNvSpPr>
              <a:spLocks noChangeArrowheads="1"/>
            </p:cNvSpPr>
            <p:nvPr/>
          </p:nvSpPr>
          <p:spPr bwMode="auto">
            <a:xfrm rot="5455179">
              <a:off x="2716777" y="4134053"/>
              <a:ext cx="599449" cy="406413"/>
            </a:xfrm>
            <a:prstGeom prst="rightArrow">
              <a:avLst>
                <a:gd name="adj1" fmla="val 50000"/>
                <a:gd name="adj2" fmla="val 24983"/>
              </a:avLst>
            </a:prstGeom>
            <a:solidFill>
              <a:srgbClr val="C87E4C">
                <a:alpha val="63921"/>
              </a:srgbClr>
            </a:solidFill>
            <a:ln>
              <a:noFill/>
            </a:ln>
          </p:spPr>
          <p:txBody>
            <a:bodyPr rot="10800000" vert="eaVert" lIns="67628" tIns="35243" rIns="67628" bIns="35243"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39" name="AutoShape 12">
              <a:extLst>
                <a:ext uri="{FF2B5EF4-FFF2-40B4-BE49-F238E27FC236}">
                  <a16:creationId xmlns:a16="http://schemas.microsoft.com/office/drawing/2014/main" id="{B1594D46-9466-4504-AD29-4101D9740D00}"/>
                </a:ext>
              </a:extLst>
            </p:cNvPr>
            <p:cNvSpPr>
              <a:spLocks noChangeArrowheads="1"/>
            </p:cNvSpPr>
            <p:nvPr/>
          </p:nvSpPr>
          <p:spPr bwMode="auto">
            <a:xfrm>
              <a:off x="6568378" y="5097164"/>
              <a:ext cx="2015130" cy="1155733"/>
            </a:xfrm>
            <a:prstGeom prst="wedgeEllipseCallout">
              <a:avLst>
                <a:gd name="adj1" fmla="val -56963"/>
                <a:gd name="adj2" fmla="val -44037"/>
              </a:avLst>
            </a:prstGeom>
            <a:noFill/>
            <a:ln w="50800">
              <a:solidFill>
                <a:schemeClr val="bg2">
                  <a:lumMod val="90000"/>
                </a:schemeClr>
              </a:solidFill>
              <a:miter lim="800000"/>
            </a:ln>
          </p:spPr>
          <p:txBody>
            <a:bodyPr lIns="67628" tIns="35243" rIns="67628" bIns="35243"/>
            <a:lstStyle/>
            <a:p>
              <a:pPr algn="ctr" eaLnBrk="1" hangingPunct="1">
                <a:lnSpc>
                  <a:spcPct val="110000"/>
                </a:lnSpc>
                <a:spcBef>
                  <a:spcPct val="20000"/>
                </a:spcBef>
                <a:buClr>
                  <a:schemeClr val="accent1"/>
                </a:buClr>
                <a:buSzPct val="70000"/>
                <a:defRPr/>
              </a:pPr>
              <a:r>
                <a:rPr lang="zh-CN" altLang="en-US">
                  <a:latin typeface="+mn-ea"/>
                  <a:sym typeface="微软雅黑" panose="020B0503020204020204" pitchFamily="34" charset="-122"/>
                </a:rPr>
                <a:t>机器排挤工人</a:t>
              </a:r>
            </a:p>
          </p:txBody>
        </p:sp>
        <p:sp>
          <p:nvSpPr>
            <p:cNvPr id="41" name="Text Box 3">
              <a:extLst>
                <a:ext uri="{FF2B5EF4-FFF2-40B4-BE49-F238E27FC236}">
                  <a16:creationId xmlns:a16="http://schemas.microsoft.com/office/drawing/2014/main" id="{C8645811-F4FF-4580-A28D-6A225F6AB7EB}"/>
                </a:ext>
              </a:extLst>
            </p:cNvPr>
            <p:cNvSpPr txBox="1">
              <a:spLocks noChangeArrowheads="1"/>
            </p:cNvSpPr>
            <p:nvPr/>
          </p:nvSpPr>
          <p:spPr bwMode="auto">
            <a:xfrm>
              <a:off x="1371799" y="1466978"/>
              <a:ext cx="1513465" cy="463564"/>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zh-CN" altLang="en-US" dirty="0">
                  <a:latin typeface="+mn-ea"/>
                  <a:sym typeface="微软雅黑" panose="020B0503020204020204" pitchFamily="34" charset="-122"/>
                </a:rPr>
                <a:t>资本积累</a:t>
              </a:r>
            </a:p>
          </p:txBody>
        </p:sp>
        <p:sp>
          <p:nvSpPr>
            <p:cNvPr id="42" name="AutoShape 10">
              <a:extLst>
                <a:ext uri="{FF2B5EF4-FFF2-40B4-BE49-F238E27FC236}">
                  <a16:creationId xmlns:a16="http://schemas.microsoft.com/office/drawing/2014/main" id="{5C201B39-D9B7-436F-AFEA-9CB2F1E6FC9C}"/>
                </a:ext>
              </a:extLst>
            </p:cNvPr>
            <p:cNvSpPr>
              <a:spLocks noChangeArrowheads="1"/>
            </p:cNvSpPr>
            <p:nvPr/>
          </p:nvSpPr>
          <p:spPr bwMode="auto">
            <a:xfrm rot="5455179">
              <a:off x="6379783" y="4136170"/>
              <a:ext cx="599449" cy="408529"/>
            </a:xfrm>
            <a:prstGeom prst="rightArrow">
              <a:avLst>
                <a:gd name="adj1" fmla="val 50000"/>
                <a:gd name="adj2" fmla="val 24987"/>
              </a:avLst>
            </a:prstGeom>
            <a:solidFill>
              <a:srgbClr val="C87E4C">
                <a:alpha val="63921"/>
              </a:srgbClr>
            </a:solidFill>
            <a:ln>
              <a:noFill/>
            </a:ln>
          </p:spPr>
          <p:txBody>
            <a:bodyPr rot="10800000" vert="eaVert" lIns="67628" tIns="35243" rIns="67628" bIns="35243"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43" name="AutoShape 8">
              <a:extLst>
                <a:ext uri="{FF2B5EF4-FFF2-40B4-BE49-F238E27FC236}">
                  <a16:creationId xmlns:a16="http://schemas.microsoft.com/office/drawing/2014/main" id="{50A98435-13D1-46F4-8084-2F1CA82D08EB}"/>
                </a:ext>
              </a:extLst>
            </p:cNvPr>
            <p:cNvSpPr>
              <a:spLocks noChangeArrowheads="1"/>
            </p:cNvSpPr>
            <p:nvPr/>
          </p:nvSpPr>
          <p:spPr bwMode="auto">
            <a:xfrm rot="-63624">
              <a:off x="3253575" y="1371726"/>
              <a:ext cx="376778" cy="654068"/>
            </a:xfrm>
            <a:prstGeom prst="rightArrow">
              <a:avLst>
                <a:gd name="adj1" fmla="val 50000"/>
                <a:gd name="adj2" fmla="val 25000"/>
              </a:avLst>
            </a:prstGeom>
            <a:solidFill>
              <a:srgbClr val="C87E4C">
                <a:alpha val="63921"/>
              </a:srgbClr>
            </a:solidFill>
            <a:ln>
              <a:noFill/>
            </a:ln>
          </p:spPr>
          <p:txBody>
            <a:bodyPr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latin typeface="+mn-ea"/>
                <a:ea typeface="+mn-ea"/>
                <a:sym typeface="微软雅黑" panose="020B0503020204020204" pitchFamily="34" charset="-122"/>
              </a:endParaRPr>
            </a:p>
          </p:txBody>
        </p:sp>
        <p:sp>
          <p:nvSpPr>
            <p:cNvPr id="44" name="AutoShape 8">
              <a:extLst>
                <a:ext uri="{FF2B5EF4-FFF2-40B4-BE49-F238E27FC236}">
                  <a16:creationId xmlns:a16="http://schemas.microsoft.com/office/drawing/2014/main" id="{24EE314B-9CCB-45A3-A6B7-24D185ABEE17}"/>
                </a:ext>
              </a:extLst>
            </p:cNvPr>
            <p:cNvSpPr>
              <a:spLocks noChangeArrowheads="1"/>
            </p:cNvSpPr>
            <p:nvPr/>
          </p:nvSpPr>
          <p:spPr bwMode="auto">
            <a:xfrm rot="5456376">
              <a:off x="4375444" y="5675029"/>
              <a:ext cx="433928" cy="421230"/>
            </a:xfrm>
            <a:prstGeom prst="rightArrow">
              <a:avLst>
                <a:gd name="adj1" fmla="val 50000"/>
                <a:gd name="adj2" fmla="val 24986"/>
              </a:avLst>
            </a:prstGeom>
            <a:solidFill>
              <a:srgbClr val="C87E4C">
                <a:alpha val="63921"/>
              </a:srgbClr>
            </a:solidFill>
            <a:ln>
              <a:noFill/>
            </a:ln>
          </p:spPr>
          <p:txBody>
            <a:bodyPr rot="10800000" vert="eaVert"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45" name="Text Box 3">
              <a:extLst>
                <a:ext uri="{FF2B5EF4-FFF2-40B4-BE49-F238E27FC236}">
                  <a16:creationId xmlns:a16="http://schemas.microsoft.com/office/drawing/2014/main" id="{2E1B7C87-11BA-4C6B-8582-3C42FD7600BA}"/>
                </a:ext>
              </a:extLst>
            </p:cNvPr>
            <p:cNvSpPr txBox="1">
              <a:spLocks noChangeArrowheads="1"/>
            </p:cNvSpPr>
            <p:nvPr/>
          </p:nvSpPr>
          <p:spPr bwMode="auto">
            <a:xfrm>
              <a:off x="2885264" y="6155528"/>
              <a:ext cx="3359254" cy="463562"/>
            </a:xfrm>
            <a:prstGeom prst="rect">
              <a:avLst/>
            </a:prstGeom>
            <a:solidFill>
              <a:schemeClr val="accent2">
                <a:lumMod val="20000"/>
                <a:lumOff val="80000"/>
              </a:schemeClr>
            </a:solidFill>
            <a:ln w="25400" cmpd="sng">
              <a:noFill/>
              <a:miter lim="800000"/>
            </a:ln>
          </p:spPr>
          <p:txBody>
            <a:bodyPr lIns="67628" tIns="35243" rIns="67628" bIns="35243">
              <a:spAutoFit/>
            </a:bodyPr>
            <a:lstStyle/>
            <a:p>
              <a:pPr algn="ctr" eaLnBrk="1" hangingPunct="1">
                <a:defRPr/>
              </a:pPr>
              <a:r>
                <a:rPr lang="zh-CN" altLang="en-US" dirty="0">
                  <a:latin typeface="+mn-ea"/>
                  <a:sym typeface="微软雅黑" panose="020B0503020204020204" pitchFamily="34" charset="-122"/>
                </a:rPr>
                <a:t>资本主义社会失业现象 </a:t>
              </a:r>
            </a:p>
          </p:txBody>
        </p:sp>
        <p:sp>
          <p:nvSpPr>
            <p:cNvPr id="46" name="文本框 1">
              <a:extLst>
                <a:ext uri="{FF2B5EF4-FFF2-40B4-BE49-F238E27FC236}">
                  <a16:creationId xmlns:a16="http://schemas.microsoft.com/office/drawing/2014/main" id="{4F9B0231-17AB-4982-AA82-C5D846E58E3E}"/>
                </a:ext>
              </a:extLst>
            </p:cNvPr>
            <p:cNvSpPr txBox="1">
              <a:spLocks noChangeArrowheads="1"/>
            </p:cNvSpPr>
            <p:nvPr/>
          </p:nvSpPr>
          <p:spPr bwMode="auto">
            <a:xfrm>
              <a:off x="2083021" y="4614551"/>
              <a:ext cx="5372268" cy="491081"/>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b="1" dirty="0">
                  <a:solidFill>
                    <a:srgbClr val="7C4926"/>
                  </a:solidFill>
                  <a:latin typeface="+mn-ea"/>
                  <a:ea typeface="+mn-ea"/>
                  <a:sym typeface="微软雅黑" panose="020B0503020204020204" pitchFamily="34" charset="-122"/>
                </a:rPr>
                <a:t>其中，</a:t>
              </a:r>
              <a:r>
                <a:rPr lang="en-US" altLang="zh-CN" b="1" i="1" dirty="0">
                  <a:solidFill>
                    <a:srgbClr val="7C4926"/>
                  </a:solidFill>
                  <a:latin typeface="+mn-ea"/>
                  <a:ea typeface="+mn-ea"/>
                  <a:sym typeface="微软雅黑" panose="020B0503020204020204" pitchFamily="34" charset="-122"/>
                </a:rPr>
                <a:t>c</a:t>
              </a:r>
              <a:r>
                <a:rPr lang="zh-CN" altLang="en-US" b="1" dirty="0">
                  <a:solidFill>
                    <a:srgbClr val="7C4926"/>
                  </a:solidFill>
                  <a:latin typeface="+mn-ea"/>
                  <a:ea typeface="+mn-ea"/>
                  <a:sym typeface="微软雅黑" panose="020B0503020204020204" pitchFamily="34" charset="-122"/>
                </a:rPr>
                <a:t>为不变资本，</a:t>
              </a:r>
              <a:r>
                <a:rPr lang="en-US" altLang="zh-CN" b="1" i="1" dirty="0">
                  <a:solidFill>
                    <a:srgbClr val="7C4926"/>
                  </a:solidFill>
                  <a:latin typeface="+mn-ea"/>
                  <a:ea typeface="+mn-ea"/>
                  <a:sym typeface="微软雅黑" panose="020B0503020204020204" pitchFamily="34" charset="-122"/>
                </a:rPr>
                <a:t>v</a:t>
              </a:r>
              <a:r>
                <a:rPr lang="zh-CN" altLang="en-US" b="1" dirty="0">
                  <a:solidFill>
                    <a:srgbClr val="7C4926"/>
                  </a:solidFill>
                  <a:latin typeface="+mn-ea"/>
                  <a:ea typeface="+mn-ea"/>
                  <a:sym typeface="微软雅黑" panose="020B0503020204020204" pitchFamily="34" charset="-122"/>
                </a:rPr>
                <a:t>为可变资本</a:t>
              </a:r>
            </a:p>
          </p:txBody>
        </p:sp>
      </p:grpSp>
      <p:sp>
        <p:nvSpPr>
          <p:cNvPr id="372739" name="文本框 25">
            <a:extLst>
              <a:ext uri="{FF2B5EF4-FFF2-40B4-BE49-F238E27FC236}">
                <a16:creationId xmlns:a16="http://schemas.microsoft.com/office/drawing/2014/main" id="{D8A7E7CF-94AF-4FFE-89E7-8543C07F850E}"/>
              </a:ext>
            </a:extLst>
          </p:cNvPr>
          <p:cNvSpPr txBox="1">
            <a:spLocks noChangeArrowheads="1"/>
          </p:cNvSpPr>
          <p:nvPr/>
        </p:nvSpPr>
        <p:spPr bwMode="auto">
          <a:xfrm>
            <a:off x="241738" y="2021381"/>
            <a:ext cx="502060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00025" indent="-2000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20000"/>
              </a:spcBef>
            </a:pPr>
            <a:r>
              <a:rPr lang="zh-CN" altLang="en-US"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资本积累是</a:t>
            </a:r>
            <a:r>
              <a:rPr lang="zh-CN" altLang="en-US" b="1"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资本主义社会失业现象产生的根源</a:t>
            </a:r>
          </a:p>
        </p:txBody>
      </p:sp>
      <p:pic>
        <p:nvPicPr>
          <p:cNvPr id="372740" name="图片 1">
            <a:extLst>
              <a:ext uri="{FF2B5EF4-FFF2-40B4-BE49-F238E27FC236}">
                <a16:creationId xmlns:a16="http://schemas.microsoft.com/office/drawing/2014/main" id="{1CB852A3-0E97-4673-B108-704E1B321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66" y="3245398"/>
            <a:ext cx="4230414" cy="338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6CA71FEF-50E7-430B-B035-D1DA3A1F9CB1}"/>
              </a:ext>
            </a:extLst>
          </p:cNvPr>
          <p:cNvSpPr txBox="1"/>
          <p:nvPr/>
        </p:nvSpPr>
        <p:spPr>
          <a:xfrm>
            <a:off x="1576388" y="1065213"/>
            <a:ext cx="6661150" cy="404812"/>
          </a:xfrm>
          <a:prstGeom prst="rect">
            <a:avLst/>
          </a:prstGeom>
          <a:noFill/>
        </p:spPr>
        <p:txBody>
          <a:bodyPr>
            <a:spAutoFit/>
          </a:bodyPr>
          <a:lstStyle/>
          <a:p>
            <a:pPr algn="just" defTabSz="685800">
              <a:defRPr/>
            </a:pPr>
            <a:r>
              <a:rPr lang="zh-CN" altLang="en-US" sz="2025" b="1" dirty="0">
                <a:solidFill>
                  <a:prstClr val="white"/>
                </a:solidFill>
                <a:latin typeface="微软雅黑" panose="020B0503020204020204" pitchFamily="34" charset="-122"/>
                <a:ea typeface="微软雅黑" panose="020B0503020204020204" pitchFamily="34" charset="-122"/>
              </a:rPr>
              <a:t>四、生产剩余价值是资本主义生产方式的绝对规律</a:t>
            </a:r>
          </a:p>
        </p:txBody>
      </p:sp>
    </p:spTree>
  </p:cSld>
  <p:clrMapOvr>
    <a:masterClrMapping/>
  </p:clrMapOvr>
  <p:transition spd="med">
    <p:pull/>
  </p:transition>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 name="Rectangle 12">
            <a:extLst>
              <a:ext uri="{FF2B5EF4-FFF2-40B4-BE49-F238E27FC236}">
                <a16:creationId xmlns:a16="http://schemas.microsoft.com/office/drawing/2014/main" id="{44D442FA-8783-44A7-B880-C3761536932F}"/>
              </a:ext>
            </a:extLst>
          </p:cNvPr>
          <p:cNvSpPr>
            <a:spLocks noChangeArrowheads="1"/>
          </p:cNvSpPr>
          <p:nvPr/>
        </p:nvSpPr>
        <p:spPr bwMode="auto">
          <a:xfrm>
            <a:off x="126126" y="1572119"/>
            <a:ext cx="8597080" cy="854075"/>
          </a:xfrm>
          <a:prstGeom prst="rect">
            <a:avLst/>
          </a:prstGeom>
          <a:no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algn="just" fontAlgn="base">
              <a:spcBef>
                <a:spcPct val="20000"/>
              </a:spcBef>
              <a:spcAft>
                <a:spcPct val="0"/>
              </a:spcAft>
              <a:defRPr/>
            </a:pPr>
            <a:r>
              <a:rPr kumimoji="1" lang="zh-CN" altLang="en-US" sz="3600" b="1" dirty="0">
                <a:solidFill>
                  <a:srgbClr val="CC0000"/>
                </a:solidFill>
                <a:latin typeface="楷体_GB2312" pitchFamily="49" charset="-122"/>
                <a:ea typeface="楷体_GB2312" pitchFamily="49" charset="-122"/>
              </a:rPr>
              <a:t>商品价值 </a:t>
            </a:r>
            <a:r>
              <a:rPr kumimoji="1" lang="en-US" altLang="zh-CN" sz="4000" b="1" dirty="0">
                <a:solidFill>
                  <a:srgbClr val="CC0000"/>
                </a:solidFill>
                <a:latin typeface="楷体_GB2312" pitchFamily="49" charset="-122"/>
                <a:ea typeface="楷体_GB2312" pitchFamily="49" charset="-122"/>
              </a:rPr>
              <a:t>W = </a:t>
            </a:r>
            <a:r>
              <a:rPr kumimoji="1" lang="en-US" altLang="zh-CN" sz="4000" b="1" dirty="0" err="1">
                <a:solidFill>
                  <a:srgbClr val="CC0000"/>
                </a:solidFill>
                <a:latin typeface="楷体_GB2312" pitchFamily="49" charset="-122"/>
                <a:ea typeface="楷体_GB2312" pitchFamily="49" charset="-122"/>
              </a:rPr>
              <a:t>c+v+m</a:t>
            </a:r>
            <a:endParaRPr kumimoji="1" lang="en-US" altLang="zh-CN" sz="4000" b="1" dirty="0">
              <a:solidFill>
                <a:srgbClr val="CC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 name="Text Box 36">
            <a:extLst>
              <a:ext uri="{FF2B5EF4-FFF2-40B4-BE49-F238E27FC236}">
                <a16:creationId xmlns:a16="http://schemas.microsoft.com/office/drawing/2014/main" id="{A5CF3687-7BC4-4E4C-B280-EA527A18D805}"/>
              </a:ext>
            </a:extLst>
          </p:cNvPr>
          <p:cNvSpPr txBox="1">
            <a:spLocks noChangeArrowheads="1"/>
          </p:cNvSpPr>
          <p:nvPr/>
        </p:nvSpPr>
        <p:spPr bwMode="auto">
          <a:xfrm>
            <a:off x="4540470" y="2289998"/>
            <a:ext cx="1973263" cy="650875"/>
          </a:xfrm>
          <a:prstGeom prst="rect">
            <a:avLst/>
          </a:prstGeom>
          <a:solidFill>
            <a:srgbClr val="FFFFFF"/>
          </a:solidFill>
          <a:ln w="9525">
            <a:solidFill>
              <a:srgbClr val="FFFFFF"/>
            </a:solidFill>
            <a:miter lim="800000"/>
            <a:headEnd/>
            <a:tailEnd/>
          </a:ln>
          <a:effectLst/>
        </p:spPr>
        <p:txBody>
          <a:bodyPr>
            <a:spAutoFit/>
          </a:bodyPr>
          <a:lstStyle/>
          <a:p>
            <a:pPr>
              <a:defRPr/>
            </a:pPr>
            <a:r>
              <a:rPr kumimoji="1" lang="en-US" altLang="zh-CN" sz="3600" b="1" kern="0" dirty="0">
                <a:solidFill>
                  <a:srgbClr val="FF3300"/>
                </a:solidFill>
                <a:effectLst>
                  <a:outerShdw blurRad="38100" dist="38100" dir="2700000" algn="tl">
                    <a:srgbClr val="C0C0C0"/>
                  </a:outerShdw>
                </a:effectLst>
                <a:latin typeface="Times New Roman" panose="02020603050405020304" pitchFamily="18" charset="0"/>
                <a:ea typeface="黑体" panose="02010609060101010101" pitchFamily="49" charset="-122"/>
              </a:rPr>
              <a:t>= K + m</a:t>
            </a:r>
          </a:p>
        </p:txBody>
      </p:sp>
      <p:sp>
        <p:nvSpPr>
          <p:cNvPr id="33" name="AutoShape 5">
            <a:extLst>
              <a:ext uri="{FF2B5EF4-FFF2-40B4-BE49-F238E27FC236}">
                <a16:creationId xmlns:a16="http://schemas.microsoft.com/office/drawing/2014/main" id="{BA0F3779-62F7-4D5D-A0DC-ED3EB676EF1D}"/>
              </a:ext>
            </a:extLst>
          </p:cNvPr>
          <p:cNvSpPr>
            <a:spLocks noChangeArrowheads="1"/>
          </p:cNvSpPr>
          <p:nvPr/>
        </p:nvSpPr>
        <p:spPr bwMode="auto">
          <a:xfrm>
            <a:off x="5591175" y="3877986"/>
            <a:ext cx="4560888" cy="1464231"/>
          </a:xfrm>
          <a:prstGeom prst="wedgeRoundRectCallout">
            <a:avLst>
              <a:gd name="adj1" fmla="val -8477"/>
              <a:gd name="adj2" fmla="val -101454"/>
              <a:gd name="adj3" fmla="val 16667"/>
            </a:avLst>
          </a:prstGeom>
          <a:solidFill>
            <a:srgbClr val="A3B2C1">
              <a:alpha val="50000"/>
            </a:srgbClr>
          </a:solidFill>
          <a:ln w="9525">
            <a:solidFill>
              <a:srgbClr val="CC0000"/>
            </a:solidFill>
            <a:miter lim="800000"/>
            <a:headEnd/>
            <a:tailEnd/>
          </a:ln>
          <a:effectLst/>
        </p:spPr>
        <p:txBody>
          <a:bodyPr anchor="ctr">
            <a:spAutoFit/>
          </a:bodyPr>
          <a:lstStyle/>
          <a:p>
            <a:pPr>
              <a:defRPr/>
            </a:pPr>
            <a:r>
              <a:rPr kumimoji="1" lang="en-US" altLang="zh-CN" sz="3600" b="1" kern="0" dirty="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3600" b="1" kern="0" dirty="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转变为成本价格</a:t>
            </a:r>
            <a:r>
              <a:rPr kumimoji="1" lang="en-US" altLang="zh-CN" sz="4400" b="1" kern="0" dirty="0">
                <a:solidFill>
                  <a:srgbClr val="FF3300"/>
                </a:solidFill>
                <a:effectLst>
                  <a:outerShdw blurRad="38100" dist="38100" dir="2700000" algn="tl">
                    <a:srgbClr val="000000"/>
                  </a:outerShdw>
                </a:effectLst>
                <a:latin typeface="Times New Roman" panose="02020603050405020304" pitchFamily="18" charset="0"/>
                <a:ea typeface="黑体" panose="02010609060101010101" pitchFamily="49" charset="-122"/>
              </a:rPr>
              <a:t>K</a:t>
            </a:r>
            <a:r>
              <a:rPr kumimoji="1" lang="zh-CN" altLang="en-US" sz="3600" b="1" kern="0" dirty="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的产物</a:t>
            </a:r>
          </a:p>
        </p:txBody>
      </p:sp>
      <p:sp>
        <p:nvSpPr>
          <p:cNvPr id="34" name="Text Box 6">
            <a:extLst>
              <a:ext uri="{FF2B5EF4-FFF2-40B4-BE49-F238E27FC236}">
                <a16:creationId xmlns:a16="http://schemas.microsoft.com/office/drawing/2014/main" id="{E5B8996E-859D-4B6A-9757-F4AEE1DB5D87}"/>
              </a:ext>
            </a:extLst>
          </p:cNvPr>
          <p:cNvSpPr txBox="1">
            <a:spLocks noChangeArrowheads="1"/>
          </p:cNvSpPr>
          <p:nvPr/>
        </p:nvSpPr>
        <p:spPr bwMode="auto">
          <a:xfrm>
            <a:off x="5949950" y="5659438"/>
            <a:ext cx="4114800" cy="1200150"/>
          </a:xfrm>
          <a:prstGeom prst="rect">
            <a:avLst/>
          </a:prstGeom>
          <a:solidFill>
            <a:srgbClr val="A3B2C1">
              <a:alpha val="50000"/>
            </a:srgbClr>
          </a:solidFill>
          <a:ln w="9525">
            <a:solidFill>
              <a:srgbClr val="CC0000"/>
            </a:solidFill>
            <a:miter lim="800000"/>
            <a:headEnd/>
            <a:tailEnd/>
          </a:ln>
          <a:effectLst/>
        </p:spPr>
        <p:txBody>
          <a:bodyPr>
            <a:spAutoFit/>
          </a:bodyPr>
          <a:lstStyle/>
          <a:p>
            <a:pPr>
              <a:defRPr/>
            </a:pPr>
            <a:r>
              <a:rPr kumimoji="1" lang="en-US" altLang="zh-CN" sz="3600" b="1" kern="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3600" b="1" kern="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转变为全部预付资本的产物</a:t>
            </a:r>
          </a:p>
        </p:txBody>
      </p:sp>
      <p:sp>
        <p:nvSpPr>
          <p:cNvPr id="35" name="AutoShape 7">
            <a:extLst>
              <a:ext uri="{FF2B5EF4-FFF2-40B4-BE49-F238E27FC236}">
                <a16:creationId xmlns:a16="http://schemas.microsoft.com/office/drawing/2014/main" id="{36BC208A-8A1E-4D45-8F87-B553EC570189}"/>
              </a:ext>
            </a:extLst>
          </p:cNvPr>
          <p:cNvSpPr>
            <a:spLocks noChangeArrowheads="1"/>
          </p:cNvSpPr>
          <p:nvPr/>
        </p:nvSpPr>
        <p:spPr bwMode="auto">
          <a:xfrm>
            <a:off x="7255860" y="1596231"/>
            <a:ext cx="2209800" cy="715089"/>
          </a:xfrm>
          <a:prstGeom prst="wedgeRoundRectCallout">
            <a:avLst>
              <a:gd name="adj1" fmla="val -12861"/>
              <a:gd name="adj2" fmla="val 136759"/>
              <a:gd name="adj3" fmla="val 16667"/>
            </a:avLst>
          </a:prstGeom>
          <a:solidFill>
            <a:srgbClr val="FFFF00">
              <a:alpha val="50000"/>
            </a:srgbClr>
          </a:solidFill>
          <a:ln w="9525">
            <a:solidFill>
              <a:srgbClr val="CC0000"/>
            </a:solidFill>
            <a:miter lim="800000"/>
            <a:headEnd/>
            <a:tailEnd/>
          </a:ln>
          <a:effectLst/>
        </p:spPr>
        <p:txBody>
          <a:bodyPr anchor="ctr">
            <a:spAutoFit/>
          </a:bodyPr>
          <a:lstStyle/>
          <a:p>
            <a:pPr>
              <a:defRPr/>
            </a:pPr>
            <a:r>
              <a:rPr kumimoji="1" lang="zh-CN" altLang="en-US" sz="3600" b="1" kern="0">
                <a:solidFill>
                  <a:srgbClr val="3333FF"/>
                </a:solidFill>
                <a:effectLst>
                  <a:outerShdw blurRad="38100" dist="38100" dir="2700000" algn="tl">
                    <a:srgbClr val="000000"/>
                  </a:outerShdw>
                </a:effectLst>
                <a:latin typeface="Times New Roman" panose="02020603050405020304" pitchFamily="18" charset="0"/>
                <a:ea typeface="楷体_GB2312" pitchFamily="49" charset="-122"/>
              </a:rPr>
              <a:t>实际耗费</a:t>
            </a:r>
          </a:p>
        </p:txBody>
      </p:sp>
      <p:sp>
        <p:nvSpPr>
          <p:cNvPr id="36" name="Line 8">
            <a:extLst>
              <a:ext uri="{FF2B5EF4-FFF2-40B4-BE49-F238E27FC236}">
                <a16:creationId xmlns:a16="http://schemas.microsoft.com/office/drawing/2014/main" id="{35124792-C9E0-4823-8F50-6DB3365CB3F0}"/>
              </a:ext>
            </a:extLst>
          </p:cNvPr>
          <p:cNvSpPr>
            <a:spLocks noChangeShapeType="1"/>
          </p:cNvSpPr>
          <p:nvPr/>
        </p:nvSpPr>
        <p:spPr bwMode="auto">
          <a:xfrm flipV="1">
            <a:off x="7697788" y="4651376"/>
            <a:ext cx="2151062" cy="3175"/>
          </a:xfrm>
          <a:prstGeom prst="line">
            <a:avLst/>
          </a:prstGeom>
          <a:noFill/>
          <a:ln w="76200">
            <a:solidFill>
              <a:srgbClr val="FFFF00"/>
            </a:solidFill>
            <a:round/>
            <a:headEnd/>
            <a:tailEnd/>
          </a:ln>
          <a:effectLst/>
        </p:spPr>
        <p:txBody>
          <a:bodyPr/>
          <a:lstStyle/>
          <a:p>
            <a:pPr>
              <a:defRPr/>
            </a:pPr>
            <a:endParaRPr lang="zh-CN" altLang="en-US" kern="0">
              <a:solidFill>
                <a:srgbClr val="000000"/>
              </a:solidFill>
              <a:latin typeface="Verdana" panose="020B0604030504040204" pitchFamily="34" charset="0"/>
              <a:ea typeface="宋体" panose="02010600030101010101" pitchFamily="2" charset="-122"/>
            </a:endParaRPr>
          </a:p>
        </p:txBody>
      </p:sp>
      <p:sp>
        <p:nvSpPr>
          <p:cNvPr id="37" name="AutoShape 9">
            <a:extLst>
              <a:ext uri="{FF2B5EF4-FFF2-40B4-BE49-F238E27FC236}">
                <a16:creationId xmlns:a16="http://schemas.microsoft.com/office/drawing/2014/main" id="{988F87E9-A9D4-45C6-BB76-478C904D50C2}"/>
              </a:ext>
            </a:extLst>
          </p:cNvPr>
          <p:cNvSpPr>
            <a:spLocks noChangeArrowheads="1"/>
          </p:cNvSpPr>
          <p:nvPr/>
        </p:nvSpPr>
        <p:spPr bwMode="auto">
          <a:xfrm rot="5400000">
            <a:off x="7664450" y="5146675"/>
            <a:ext cx="533400" cy="457200"/>
          </a:xfrm>
          <a:prstGeom prst="notchedRightArrow">
            <a:avLst>
              <a:gd name="adj1" fmla="val 50000"/>
              <a:gd name="adj2" fmla="val 29167"/>
            </a:avLst>
          </a:prstGeom>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ln w="9525">
            <a:solidFill>
              <a:srgbClr val="000000"/>
            </a:solidFill>
            <a:miter lim="800000"/>
            <a:headEnd/>
            <a:tailEnd/>
          </a:ln>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defRPr/>
            </a:pPr>
            <a:endParaRPr lang="zh-CN" altLang="en-US" kern="0">
              <a:solidFill>
                <a:srgbClr val="000000"/>
              </a:solidFill>
            </a:endParaRPr>
          </a:p>
        </p:txBody>
      </p:sp>
      <p:sp>
        <p:nvSpPr>
          <p:cNvPr id="41" name="AutoShape 10">
            <a:extLst>
              <a:ext uri="{FF2B5EF4-FFF2-40B4-BE49-F238E27FC236}">
                <a16:creationId xmlns:a16="http://schemas.microsoft.com/office/drawing/2014/main" id="{B8CCCF4E-CD2D-4097-9BC1-F7C3B9F86988}"/>
              </a:ext>
            </a:extLst>
          </p:cNvPr>
          <p:cNvSpPr>
            <a:spLocks noChangeArrowheads="1"/>
          </p:cNvSpPr>
          <p:nvPr/>
        </p:nvSpPr>
        <p:spPr bwMode="auto">
          <a:xfrm rot="10844546">
            <a:off x="4997450" y="5984875"/>
            <a:ext cx="533400" cy="457200"/>
          </a:xfrm>
          <a:prstGeom prst="notchedRightArrow">
            <a:avLst>
              <a:gd name="adj1" fmla="val 50000"/>
              <a:gd name="adj2" fmla="val 29167"/>
            </a:avLst>
          </a:prstGeom>
          <a:gradFill rotWithShape="0">
            <a:gsLst>
              <a:gs pos="0">
                <a:srgbClr val="FFBF00"/>
              </a:gs>
              <a:gs pos="10001">
                <a:srgbClr val="F27300"/>
              </a:gs>
              <a:gs pos="25000">
                <a:srgbClr val="8F0040"/>
              </a:gs>
              <a:gs pos="50000">
                <a:srgbClr val="400040"/>
              </a:gs>
              <a:gs pos="80000">
                <a:srgbClr val="000040"/>
              </a:gs>
              <a:gs pos="100000">
                <a:srgbClr val="000000"/>
              </a:gs>
            </a:gsLst>
            <a:lin ang="0" scaled="1"/>
          </a:gradFill>
          <a:ln w="9525">
            <a:solidFill>
              <a:srgbClr val="000000"/>
            </a:solidFill>
            <a:miter lim="800000"/>
            <a:headEnd/>
            <a:tailEnd/>
          </a:ln>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defRPr/>
            </a:pPr>
            <a:endParaRPr lang="zh-CN" altLang="en-US" kern="0">
              <a:solidFill>
                <a:srgbClr val="000000"/>
              </a:solidFill>
            </a:endParaRPr>
          </a:p>
        </p:txBody>
      </p:sp>
      <p:sp>
        <p:nvSpPr>
          <p:cNvPr id="43" name="Text Box 11">
            <a:extLst>
              <a:ext uri="{FF2B5EF4-FFF2-40B4-BE49-F238E27FC236}">
                <a16:creationId xmlns:a16="http://schemas.microsoft.com/office/drawing/2014/main" id="{25528BF7-9222-46DE-8537-48A15CFBD7B7}"/>
              </a:ext>
            </a:extLst>
          </p:cNvPr>
          <p:cNvSpPr txBox="1">
            <a:spLocks noChangeArrowheads="1"/>
          </p:cNvSpPr>
          <p:nvPr/>
        </p:nvSpPr>
        <p:spPr bwMode="auto">
          <a:xfrm>
            <a:off x="3111500" y="5767388"/>
            <a:ext cx="2076450" cy="823912"/>
          </a:xfrm>
          <a:prstGeom prst="rect">
            <a:avLst/>
          </a:prstGeom>
          <a:noFill/>
          <a:ln>
            <a:noFill/>
          </a:ln>
          <a:effectLst/>
        </p:spPr>
        <p:txBody>
          <a:bodyPr>
            <a:spAutoFit/>
          </a:bodyPr>
          <a:lstStyle/>
          <a:p>
            <a:pPr fontAlgn="base">
              <a:spcBef>
                <a:spcPct val="0"/>
              </a:spcBef>
              <a:spcAft>
                <a:spcPct val="0"/>
              </a:spcAft>
              <a:defRPr/>
            </a:pPr>
            <a:r>
              <a:rPr kumimoji="1" lang="zh-CN" altLang="en-US" sz="4800" b="1">
                <a:solidFill>
                  <a:srgbClr val="FF3300"/>
                </a:solidFill>
                <a:effectLst>
                  <a:outerShdw blurRad="38100" dist="38100" dir="2700000" algn="tl">
                    <a:srgbClr val="C0C0C0"/>
                  </a:outerShdw>
                </a:effectLst>
                <a:latin typeface="Times New Roman" panose="02020603050405020304" pitchFamily="18" charset="0"/>
                <a:ea typeface="黑体" panose="02010609060101010101" pitchFamily="49" charset="-122"/>
              </a:rPr>
              <a:t>利润</a:t>
            </a:r>
            <a:r>
              <a:rPr kumimoji="1" lang="en-US" altLang="zh-CN" sz="4800" b="1">
                <a:solidFill>
                  <a:srgbClr val="FF3300"/>
                </a:solidFill>
                <a:effectLst>
                  <a:outerShdw blurRad="38100" dist="38100" dir="2700000" algn="tl">
                    <a:srgbClr val="C0C0C0"/>
                  </a:outerShdw>
                </a:effectLst>
                <a:latin typeface="Times New Roman" panose="02020603050405020304" pitchFamily="18" charset="0"/>
                <a:ea typeface="黑体" panose="02010609060101010101" pitchFamily="49" charset="-122"/>
              </a:rPr>
              <a:t>P</a:t>
            </a:r>
          </a:p>
        </p:txBody>
      </p:sp>
      <p:sp>
        <p:nvSpPr>
          <p:cNvPr id="44" name="AutoShape 12">
            <a:extLst>
              <a:ext uri="{FF2B5EF4-FFF2-40B4-BE49-F238E27FC236}">
                <a16:creationId xmlns:a16="http://schemas.microsoft.com/office/drawing/2014/main" id="{4DB8921A-D572-4C8A-8281-A001B344FF4C}"/>
              </a:ext>
            </a:extLst>
          </p:cNvPr>
          <p:cNvSpPr>
            <a:spLocks noChangeArrowheads="1"/>
          </p:cNvSpPr>
          <p:nvPr/>
        </p:nvSpPr>
        <p:spPr bwMode="auto">
          <a:xfrm rot="16165793">
            <a:off x="3854450" y="5222875"/>
            <a:ext cx="533400" cy="457200"/>
          </a:xfrm>
          <a:prstGeom prst="notchedRightArrow">
            <a:avLst>
              <a:gd name="adj1" fmla="val 50000"/>
              <a:gd name="adj2" fmla="val 29167"/>
            </a:avLst>
          </a:prstGeom>
          <a:gradFill rotWithShape="0">
            <a:gsLst>
              <a:gs pos="0">
                <a:srgbClr val="FFBF00"/>
              </a:gs>
              <a:gs pos="10001">
                <a:srgbClr val="F27300"/>
              </a:gs>
              <a:gs pos="25000">
                <a:srgbClr val="8F0040"/>
              </a:gs>
              <a:gs pos="50000">
                <a:srgbClr val="400040"/>
              </a:gs>
              <a:gs pos="80000">
                <a:srgbClr val="000040"/>
              </a:gs>
              <a:gs pos="100000">
                <a:srgbClr val="000000"/>
              </a:gs>
            </a:gsLst>
            <a:lin ang="5400000" scaled="1"/>
          </a:gradFill>
          <a:ln w="9525">
            <a:solidFill>
              <a:srgbClr val="000000"/>
            </a:solidFill>
            <a:miter lim="800000"/>
            <a:headEnd/>
            <a:tailEnd/>
          </a:ln>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defRPr/>
            </a:pPr>
            <a:endParaRPr lang="zh-CN" altLang="en-US" kern="0">
              <a:solidFill>
                <a:srgbClr val="000000"/>
              </a:solidFill>
            </a:endParaRPr>
          </a:p>
        </p:txBody>
      </p:sp>
      <p:sp>
        <p:nvSpPr>
          <p:cNvPr id="45" name="Text Box 13">
            <a:extLst>
              <a:ext uri="{FF2B5EF4-FFF2-40B4-BE49-F238E27FC236}">
                <a16:creationId xmlns:a16="http://schemas.microsoft.com/office/drawing/2014/main" id="{85466C92-5A7F-47B8-8FCB-5E0814E1DC34}"/>
              </a:ext>
            </a:extLst>
          </p:cNvPr>
          <p:cNvSpPr txBox="1">
            <a:spLocks noChangeArrowheads="1"/>
          </p:cNvSpPr>
          <p:nvPr/>
        </p:nvSpPr>
        <p:spPr bwMode="auto">
          <a:xfrm>
            <a:off x="2749550" y="4194176"/>
            <a:ext cx="2763838" cy="771525"/>
          </a:xfrm>
          <a:prstGeom prst="rect">
            <a:avLst/>
          </a:prstGeom>
          <a:solidFill>
            <a:srgbClr val="FFFFFF"/>
          </a:solidFill>
          <a:ln w="9525">
            <a:solidFill>
              <a:srgbClr val="FFFFFF"/>
            </a:solidFill>
            <a:miter lim="800000"/>
            <a:headEnd/>
            <a:tailEnd/>
          </a:ln>
          <a:effectLst/>
        </p:spPr>
        <p:txBody>
          <a:bodyPr>
            <a:spAutoFit/>
          </a:bodyPr>
          <a:lstStyle/>
          <a:p>
            <a:pPr>
              <a:defRPr/>
            </a:pPr>
            <a:r>
              <a:rPr kumimoji="1" lang="en-US" altLang="zh-CN" sz="4400" b="1" kern="0" dirty="0">
                <a:solidFill>
                  <a:srgbClr val="0033CC"/>
                </a:solidFill>
                <a:effectLst>
                  <a:outerShdw blurRad="38100" dist="38100" dir="2700000" algn="tl">
                    <a:srgbClr val="C0C0C0"/>
                  </a:outerShdw>
                </a:effectLst>
                <a:latin typeface="Times New Roman" panose="02020603050405020304" pitchFamily="18" charset="0"/>
                <a:ea typeface="黑体" panose="02010609060101010101" pitchFamily="49" charset="-122"/>
              </a:rPr>
              <a:t>W= K + P</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up)">
                                      <p:cBhvr>
                                        <p:cTn id="49" dur="500"/>
                                        <p:tgtEl>
                                          <p:spTgt spid="44"/>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utoUpdateAnimBg="0"/>
      <p:bldP spid="60" grpId="0" animBg="1" autoUpdateAnimBg="0"/>
      <p:bldP spid="33" grpId="0" animBg="1" autoUpdateAnimBg="0"/>
      <p:bldP spid="34" grpId="0" animBg="1" autoUpdateAnimBg="0"/>
      <p:bldP spid="35" grpId="0" animBg="1" autoUpdateAnimBg="0"/>
      <p:bldP spid="37" grpId="0" animBg="1"/>
      <p:bldP spid="41" grpId="0" animBg="1"/>
      <p:bldP spid="43" grpId="0" autoUpdateAnimBg="0"/>
      <p:bldP spid="44" grpId="0" animBg="1"/>
      <p:bldP spid="45"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descr="EXPTEXTB">
            <a:extLst>
              <a:ext uri="{FF2B5EF4-FFF2-40B4-BE49-F238E27FC236}">
                <a16:creationId xmlns:a16="http://schemas.microsoft.com/office/drawing/2014/main" id="{D91F9ABF-84B7-4CEC-8D96-96B72534ECEC}"/>
              </a:ext>
            </a:extLst>
          </p:cNvPr>
          <p:cNvSpPr>
            <a:spLocks noChangeArrowheads="1"/>
          </p:cNvSpPr>
          <p:nvPr/>
        </p:nvSpPr>
        <p:spPr bwMode="auto">
          <a:xfrm>
            <a:off x="1828801" y="609600"/>
            <a:ext cx="7978775" cy="556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290819" name="Object 3">
            <a:extLst>
              <a:ext uri="{FF2B5EF4-FFF2-40B4-BE49-F238E27FC236}">
                <a16:creationId xmlns:a16="http://schemas.microsoft.com/office/drawing/2014/main" id="{1138B63E-107C-4441-8D1E-62E015170CF4}"/>
              </a:ext>
            </a:extLst>
          </p:cNvPr>
          <p:cNvGraphicFramePr>
            <a:graphicFrameLocks noChangeAspect="1"/>
          </p:cNvGraphicFramePr>
          <p:nvPr/>
        </p:nvGraphicFramePr>
        <p:xfrm>
          <a:off x="7307263" y="1347788"/>
          <a:ext cx="1371600" cy="1117600"/>
        </p:xfrm>
        <a:graphic>
          <a:graphicData uri="http://schemas.openxmlformats.org/presentationml/2006/ole">
            <mc:AlternateContent xmlns:mc="http://schemas.openxmlformats.org/markup-compatibility/2006">
              <mc:Choice xmlns:v="urn:schemas-microsoft-com:vml" Requires="v">
                <p:oleObj spid="_x0000_s1030" name="Microsoft 公式 3.0" r:id="rId3" imgW="482391" imgH="393529" progId="Equation.3">
                  <p:embed/>
                </p:oleObj>
              </mc:Choice>
              <mc:Fallback>
                <p:oleObj name="Microsoft 公式 3.0" r:id="rId3" imgW="482391" imgH="393529" progId="Equation.3">
                  <p:embed/>
                  <p:pic>
                    <p:nvPicPr>
                      <p:cNvPr id="290819" name="Object 3">
                        <a:extLst>
                          <a:ext uri="{FF2B5EF4-FFF2-40B4-BE49-F238E27FC236}">
                            <a16:creationId xmlns:a16="http://schemas.microsoft.com/office/drawing/2014/main" id="{1138B63E-107C-4441-8D1E-62E015170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63" y="1347788"/>
                        <a:ext cx="13716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20" name="Rectangle 4">
            <a:extLst>
              <a:ext uri="{FF2B5EF4-FFF2-40B4-BE49-F238E27FC236}">
                <a16:creationId xmlns:a16="http://schemas.microsoft.com/office/drawing/2014/main" id="{2EE06130-44EF-473B-8BFC-6C97B4FDC61E}"/>
              </a:ext>
            </a:extLst>
          </p:cNvPr>
          <p:cNvSpPr>
            <a:spLocks noChangeArrowheads="1"/>
          </p:cNvSpPr>
          <p:nvPr/>
        </p:nvSpPr>
        <p:spPr bwMode="auto">
          <a:xfrm>
            <a:off x="1774825" y="2601913"/>
            <a:ext cx="64087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lvl="2" algn="just" eaLnBrk="1" hangingPunct="1">
              <a:spcBef>
                <a:spcPct val="20000"/>
              </a:spcBef>
            </a:pPr>
            <a:r>
              <a:rPr kumimoji="1" lang="en-US" altLang="en-US" sz="3600" b="1">
                <a:solidFill>
                  <a:srgbClr val="0033CC"/>
                </a:solidFill>
                <a:latin typeface="楷体_GB2312" pitchFamily="49" charset="-122"/>
                <a:ea typeface="楷体_GB2312" pitchFamily="49" charset="-122"/>
              </a:rPr>
              <a:t>p</a:t>
            </a:r>
            <a:r>
              <a:rPr kumimoji="1" lang="zh-CN" altLang="en-US" sz="3600" b="1">
                <a:solidFill>
                  <a:srgbClr val="0033CC"/>
                </a:solidFill>
                <a:latin typeface="楷体_GB2312" pitchFamily="49" charset="-122"/>
                <a:ea typeface="楷体_GB2312" pitchFamily="49" charset="-122"/>
              </a:rPr>
              <a:t>是全部预付资本的产物：</a:t>
            </a:r>
            <a:endParaRPr kumimoji="1" lang="zh-CN" altLang="en-US" sz="4400" b="1">
              <a:solidFill>
                <a:srgbClr val="0033CC"/>
              </a:solidFill>
              <a:latin typeface="黑体" panose="02010609060101010101" pitchFamily="49" charset="-122"/>
              <a:ea typeface="黑体" panose="02010609060101010101" pitchFamily="49" charset="-122"/>
            </a:endParaRPr>
          </a:p>
        </p:txBody>
      </p:sp>
      <p:graphicFrame>
        <p:nvGraphicFramePr>
          <p:cNvPr id="290821" name="Object 5">
            <a:extLst>
              <a:ext uri="{FF2B5EF4-FFF2-40B4-BE49-F238E27FC236}">
                <a16:creationId xmlns:a16="http://schemas.microsoft.com/office/drawing/2014/main" id="{43ADCC85-6BDC-4A6E-A557-6457A3AAEC7E}"/>
              </a:ext>
            </a:extLst>
          </p:cNvPr>
          <p:cNvGraphicFramePr>
            <a:graphicFrameLocks noChangeAspect="1"/>
          </p:cNvGraphicFramePr>
          <p:nvPr/>
        </p:nvGraphicFramePr>
        <p:xfrm>
          <a:off x="8328025" y="2420939"/>
          <a:ext cx="1676400" cy="1036637"/>
        </p:xfrm>
        <a:graphic>
          <a:graphicData uri="http://schemas.openxmlformats.org/presentationml/2006/ole">
            <mc:AlternateContent xmlns:mc="http://schemas.openxmlformats.org/markup-compatibility/2006">
              <mc:Choice xmlns:v="urn:schemas-microsoft-com:vml" Requires="v">
                <p:oleObj spid="_x0000_s1031" name="公式" r:id="rId5" imgW="634725" imgH="393529" progId="Equation.3">
                  <p:embed/>
                </p:oleObj>
              </mc:Choice>
              <mc:Fallback>
                <p:oleObj name="公式" r:id="rId5" imgW="634725" imgH="393529" progId="Equation.3">
                  <p:embed/>
                  <p:pic>
                    <p:nvPicPr>
                      <p:cNvPr id="290821" name="Object 5">
                        <a:extLst>
                          <a:ext uri="{FF2B5EF4-FFF2-40B4-BE49-F238E27FC236}">
                            <a16:creationId xmlns:a16="http://schemas.microsoft.com/office/drawing/2014/main" id="{43ADCC85-6BDC-4A6E-A557-6457A3AAE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8025" y="2420939"/>
                        <a:ext cx="1676400" cy="10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22" name="Text Box 6">
            <a:extLst>
              <a:ext uri="{FF2B5EF4-FFF2-40B4-BE49-F238E27FC236}">
                <a16:creationId xmlns:a16="http://schemas.microsoft.com/office/drawing/2014/main" id="{2081CA73-948E-489B-8FFB-20555B83B19B}"/>
              </a:ext>
            </a:extLst>
          </p:cNvPr>
          <p:cNvSpPr txBox="1">
            <a:spLocks noChangeArrowheads="1"/>
          </p:cNvSpPr>
          <p:nvPr/>
        </p:nvSpPr>
        <p:spPr bwMode="auto">
          <a:xfrm>
            <a:off x="1992313" y="4076700"/>
            <a:ext cx="7561262" cy="1625600"/>
          </a:xfrm>
          <a:prstGeom prst="rect">
            <a:avLst/>
          </a:prstGeom>
          <a:solidFill>
            <a:schemeClr val="bg1"/>
          </a:solidFill>
          <a:ln w="9525">
            <a:solidFill>
              <a:schemeClr val="bg1"/>
            </a:solidFill>
            <a:miter lim="800000"/>
            <a:headEnd/>
            <a:tailEnd/>
          </a:ln>
          <a:effectLst/>
        </p:spPr>
        <p:txBody>
          <a:bodyPr>
            <a:spAutoFit/>
          </a:bodyPr>
          <a:lstStyle/>
          <a:p>
            <a:pPr eaLnBrk="1" hangingPunct="1">
              <a:defRPr/>
            </a:pPr>
            <a:r>
              <a:rPr kumimoji="1" lang="en-US" altLang="zh-CN" sz="3600" b="1"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rPr>
              <a:t>       </a:t>
            </a:r>
            <a:r>
              <a:rPr kumimoji="1" lang="zh-CN" altLang="en-US" sz="3200" b="1" dirty="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rPr>
              <a:t>利润</a:t>
            </a:r>
            <a:r>
              <a:rPr kumimoji="1" lang="zh-CN" altLang="en-US" sz="3200" b="1" dirty="0">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是剩余价值观念上作为全部预付资本的产物，</a:t>
            </a:r>
            <a:r>
              <a:rPr kumimoji="1" lang="zh-CN" altLang="en-US" sz="3200" b="1" dirty="0">
                <a:solidFill>
                  <a:srgbClr val="000099"/>
                </a:solidFill>
                <a:effectLst>
                  <a:outerShdw blurRad="38100" dist="38100" dir="2700000" algn="tl">
                    <a:srgbClr val="C0C0C0"/>
                  </a:outerShdw>
                </a:effectLst>
                <a:latin typeface="Wingdings 2" panose="05020102010507070707" pitchFamily="18" charset="2"/>
                <a:ea typeface="楷体_GB2312" pitchFamily="49" charset="-122"/>
              </a:rPr>
              <a:t>剩余价值转化为利润，掩盖了剩余价值的产生来源。</a:t>
            </a:r>
            <a:endParaRPr kumimoji="1" lang="zh-CN" altLang="en-US" sz="3200" b="1" dirty="0">
              <a:solidFill>
                <a:srgbClr val="00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90823" name="AutoShape 7">
            <a:extLst>
              <a:ext uri="{FF2B5EF4-FFF2-40B4-BE49-F238E27FC236}">
                <a16:creationId xmlns:a16="http://schemas.microsoft.com/office/drawing/2014/main" id="{F91B97E5-8D47-45A5-9AC0-826BD63DEE97}"/>
              </a:ext>
            </a:extLst>
          </p:cNvPr>
          <p:cNvSpPr>
            <a:spLocks noChangeArrowheads="1"/>
          </p:cNvSpPr>
          <p:nvPr/>
        </p:nvSpPr>
        <p:spPr bwMode="auto">
          <a:xfrm rot="18589212">
            <a:off x="1969294" y="1566942"/>
            <a:ext cx="700088" cy="1401604"/>
          </a:xfrm>
          <a:prstGeom prst="rightArrow">
            <a:avLst>
              <a:gd name="adj1" fmla="val 26148"/>
              <a:gd name="adj2" fmla="val 89823"/>
            </a:avLst>
          </a:prstGeom>
          <a:solidFill>
            <a:schemeClr val="accent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0824" name="AutoShape 8">
            <a:extLst>
              <a:ext uri="{FF2B5EF4-FFF2-40B4-BE49-F238E27FC236}">
                <a16:creationId xmlns:a16="http://schemas.microsoft.com/office/drawing/2014/main" id="{AEB29C90-64AD-4665-A012-BC04FA96D3BE}"/>
              </a:ext>
            </a:extLst>
          </p:cNvPr>
          <p:cNvSpPr>
            <a:spLocks noChangeArrowheads="1"/>
          </p:cNvSpPr>
          <p:nvPr/>
        </p:nvSpPr>
        <p:spPr bwMode="auto">
          <a:xfrm rot="2202154">
            <a:off x="2025650" y="2118599"/>
            <a:ext cx="700088" cy="1401604"/>
          </a:xfrm>
          <a:prstGeom prst="rightArrow">
            <a:avLst>
              <a:gd name="adj1" fmla="val 26148"/>
              <a:gd name="adj2" fmla="val 89823"/>
            </a:avLst>
          </a:prstGeom>
          <a:solidFill>
            <a:schemeClr val="accent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0825" name="Rectangle 9">
            <a:extLst>
              <a:ext uri="{FF2B5EF4-FFF2-40B4-BE49-F238E27FC236}">
                <a16:creationId xmlns:a16="http://schemas.microsoft.com/office/drawing/2014/main" id="{E3AB71EA-D96B-4BF8-841A-8FBDF89040DC}"/>
              </a:ext>
            </a:extLst>
          </p:cNvPr>
          <p:cNvSpPr>
            <a:spLocks noChangeArrowheads="1"/>
          </p:cNvSpPr>
          <p:nvPr/>
        </p:nvSpPr>
        <p:spPr bwMode="auto">
          <a:xfrm>
            <a:off x="1631950" y="1628775"/>
            <a:ext cx="56324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lvl="2" eaLnBrk="1" hangingPunct="1">
              <a:spcBef>
                <a:spcPct val="20000"/>
              </a:spcBef>
            </a:pPr>
            <a:r>
              <a:rPr kumimoji="1" lang="en-US" altLang="zh-CN" sz="3600" b="1" dirty="0">
                <a:solidFill>
                  <a:srgbClr val="0033CC"/>
                </a:solidFill>
                <a:latin typeface="楷体_GB2312" pitchFamily="49" charset="-122"/>
                <a:ea typeface="楷体_GB2312" pitchFamily="49" charset="-122"/>
              </a:rPr>
              <a:t>m</a:t>
            </a:r>
            <a:r>
              <a:rPr kumimoji="1" lang="zh-CN" altLang="en-US" sz="3600" b="1" dirty="0">
                <a:solidFill>
                  <a:srgbClr val="0033CC"/>
                </a:solidFill>
                <a:latin typeface="楷体_GB2312" pitchFamily="49" charset="-122"/>
                <a:ea typeface="楷体_GB2312" pitchFamily="49" charset="-122"/>
              </a:rPr>
              <a:t>是可变资本的产物：</a:t>
            </a:r>
          </a:p>
          <a:p>
            <a:pPr lvl="2" algn="just" eaLnBrk="1" hangingPunct="1">
              <a:spcBef>
                <a:spcPct val="20000"/>
              </a:spcBef>
            </a:pPr>
            <a:endParaRPr kumimoji="1" lang="en-US" altLang="zh-CN" sz="4400" dirty="0">
              <a:solidFill>
                <a:srgbClr val="3333FF"/>
              </a:solidFill>
              <a:latin typeface="黑体" panose="02010609060101010101" pitchFamily="49" charset="-122"/>
              <a:ea typeface="黑体" panose="02010609060101010101" pitchFamily="49" charset="-122"/>
            </a:endParaRPr>
          </a:p>
        </p:txBody>
      </p:sp>
      <p:pic>
        <p:nvPicPr>
          <p:cNvPr id="401418" name="Picture 10" descr="06">
            <a:extLst>
              <a:ext uri="{FF2B5EF4-FFF2-40B4-BE49-F238E27FC236}">
                <a16:creationId xmlns:a16="http://schemas.microsoft.com/office/drawing/2014/main" id="{9144DD3B-0B92-4F39-B9C3-9832A09F2A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801" y="768350"/>
            <a:ext cx="59721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7" name="Rectangle 11">
            <a:extLst>
              <a:ext uri="{FF2B5EF4-FFF2-40B4-BE49-F238E27FC236}">
                <a16:creationId xmlns:a16="http://schemas.microsoft.com/office/drawing/2014/main" id="{5AA3C791-2257-4038-BA6E-399D70C0B115}"/>
              </a:ext>
            </a:extLst>
          </p:cNvPr>
          <p:cNvSpPr>
            <a:spLocks noChangeArrowheads="1"/>
          </p:cNvSpPr>
          <p:nvPr/>
        </p:nvSpPr>
        <p:spPr bwMode="auto">
          <a:xfrm>
            <a:off x="2201863" y="588963"/>
            <a:ext cx="5537200" cy="914400"/>
          </a:xfrm>
          <a:prstGeom prst="rect">
            <a:avLst/>
          </a:prstGeom>
          <a:no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defRPr/>
            </a:pPr>
            <a:r>
              <a:rPr kumimoji="1" lang="zh-CN" altLang="en-US" sz="4000" b="1" dirty="0">
                <a:solidFill>
                  <a:srgbClr val="FFFF00"/>
                </a:solidFill>
                <a:effectLst>
                  <a:outerShdw blurRad="38100" dist="38100" dir="2700000" algn="tl">
                    <a:srgbClr val="C0C0C0"/>
                  </a:outerShdw>
                </a:effectLst>
                <a:latin typeface="黑体" panose="02010609060101010101" pitchFamily="49" charset="-122"/>
                <a:ea typeface="黑体" panose="02010609060101010101" pitchFamily="49" charset="-122"/>
              </a:rPr>
              <a:t>剩余价值与利润的关系</a:t>
            </a:r>
            <a:endParaRPr kumimoji="1" lang="zh-CN" altLang="en-US" sz="4000" dirty="0">
              <a:solidFill>
                <a:srgbClr val="FFFF00"/>
              </a:solidFill>
              <a:latin typeface="黑体" panose="02010609060101010101" pitchFamily="49" charset="-122"/>
              <a:ea typeface="黑体" panose="02010609060101010101" pitchFamily="49"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90823"/>
                                        </p:tgtEl>
                                        <p:attrNameLst>
                                          <p:attrName>style.visibility</p:attrName>
                                        </p:attrNameLst>
                                      </p:cBhvr>
                                      <p:to>
                                        <p:strVal val="visible"/>
                                      </p:to>
                                    </p:set>
                                    <p:animEffect transition="in" filter="barn(outHorizontal)">
                                      <p:cBhvr>
                                        <p:cTn id="7" dur="500"/>
                                        <p:tgtEl>
                                          <p:spTgt spid="290823"/>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90824"/>
                                        </p:tgtEl>
                                        <p:attrNameLst>
                                          <p:attrName>style.visibility</p:attrName>
                                        </p:attrNameLst>
                                      </p:cBhvr>
                                      <p:to>
                                        <p:strVal val="visible"/>
                                      </p:to>
                                    </p:set>
                                    <p:animEffect transition="in" filter="barn(outHorizontal)">
                                      <p:cBhvr>
                                        <p:cTn id="11" dur="500"/>
                                        <p:tgtEl>
                                          <p:spTgt spid="29082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825"/>
                                        </p:tgtEl>
                                        <p:attrNameLst>
                                          <p:attrName>style.visibility</p:attrName>
                                        </p:attrNameLst>
                                      </p:cBhvr>
                                      <p:to>
                                        <p:strVal val="visible"/>
                                      </p:to>
                                    </p:set>
                                    <p:animEffect transition="in" filter="wipe(left)">
                                      <p:cBhvr>
                                        <p:cTn id="15" dur="500"/>
                                        <p:tgtEl>
                                          <p:spTgt spid="2908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0820"/>
                                        </p:tgtEl>
                                        <p:attrNameLst>
                                          <p:attrName>style.visibility</p:attrName>
                                        </p:attrNameLst>
                                      </p:cBhvr>
                                      <p:to>
                                        <p:strVal val="visible"/>
                                      </p:to>
                                    </p:set>
                                    <p:animEffect transition="in" filter="wipe(left)">
                                      <p:cBhvr>
                                        <p:cTn id="20" dur="500"/>
                                        <p:tgtEl>
                                          <p:spTgt spid="2908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90819"/>
                                        </p:tgtEl>
                                        <p:attrNameLst>
                                          <p:attrName>style.visibility</p:attrName>
                                        </p:attrNameLst>
                                      </p:cBhvr>
                                      <p:to>
                                        <p:strVal val="visible"/>
                                      </p:to>
                                    </p:set>
                                    <p:animEffect transition="in" filter="wipe(left)">
                                      <p:cBhvr>
                                        <p:cTn id="25" dur="500"/>
                                        <p:tgtEl>
                                          <p:spTgt spid="2908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90821"/>
                                        </p:tgtEl>
                                        <p:attrNameLst>
                                          <p:attrName>style.visibility</p:attrName>
                                        </p:attrNameLst>
                                      </p:cBhvr>
                                      <p:to>
                                        <p:strVal val="visible"/>
                                      </p:to>
                                    </p:set>
                                    <p:animEffect transition="in" filter="wipe(left)">
                                      <p:cBhvr>
                                        <p:cTn id="30" dur="500"/>
                                        <p:tgtEl>
                                          <p:spTgt spid="2908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90822"/>
                                        </p:tgtEl>
                                        <p:attrNameLst>
                                          <p:attrName>style.visibility</p:attrName>
                                        </p:attrNameLst>
                                      </p:cBhvr>
                                      <p:to>
                                        <p:strVal val="visible"/>
                                      </p:to>
                                    </p:set>
                                    <p:animEffect transition="in" filter="wipe(left)">
                                      <p:cBhvr>
                                        <p:cTn id="35" dur="500"/>
                                        <p:tgtEl>
                                          <p:spTgt spid="29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autoUpdateAnimBg="0"/>
      <p:bldP spid="290822" grpId="0" animBg="1" autoUpdateAnimBg="0"/>
      <p:bldP spid="290823" grpId="0" animBg="1"/>
      <p:bldP spid="290824" grpId="0" animBg="1"/>
      <p:bldP spid="2908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B97BC921-EB40-4929-BD6E-B524A06AFA98}"/>
              </a:ext>
            </a:extLst>
          </p:cNvPr>
          <p:cNvSpPr>
            <a:spLocks noGrp="1" noChangeArrowheads="1"/>
          </p:cNvSpPr>
          <p:nvPr>
            <p:ph type="title"/>
          </p:nvPr>
        </p:nvSpPr>
        <p:spPr/>
        <p:txBody>
          <a:bodyPr/>
          <a:lstStyle/>
          <a:p>
            <a:r>
              <a:rPr lang="zh-CN" altLang="en-US"/>
              <a:t>世界史上商品经济的发展</a:t>
            </a:r>
          </a:p>
        </p:txBody>
      </p:sp>
      <p:sp>
        <p:nvSpPr>
          <p:cNvPr id="147459" name="内容占位符 2">
            <a:extLst>
              <a:ext uri="{FF2B5EF4-FFF2-40B4-BE49-F238E27FC236}">
                <a16:creationId xmlns:a16="http://schemas.microsoft.com/office/drawing/2014/main" id="{DAD28F8C-BA12-4531-99B5-CFD37F0A2D87}"/>
              </a:ext>
            </a:extLst>
          </p:cNvPr>
          <p:cNvSpPr>
            <a:spLocks noGrp="1" noChangeArrowheads="1"/>
          </p:cNvSpPr>
          <p:nvPr>
            <p:ph idx="1"/>
          </p:nvPr>
        </p:nvSpPr>
        <p:spPr>
          <a:xfrm>
            <a:off x="2090738" y="1752600"/>
            <a:ext cx="8253412" cy="4267200"/>
          </a:xfrm>
        </p:spPr>
        <p:txBody>
          <a:bodyPr/>
          <a:lstStyle/>
          <a:p>
            <a:r>
              <a:rPr lang="zh-CN" altLang="en-US"/>
              <a:t>世界上第一本经济学著作是古希腊色诺芬的</a:t>
            </a:r>
            <a:r>
              <a:rPr lang="en-US" altLang="zh-CN"/>
              <a:t>《</a:t>
            </a:r>
            <a:r>
              <a:rPr lang="zh-CN" altLang="en-US"/>
              <a:t>经济论</a:t>
            </a:r>
            <a:r>
              <a:rPr lang="en-US" altLang="zh-CN"/>
              <a:t>》</a:t>
            </a:r>
            <a:r>
              <a:rPr lang="zh-CN" altLang="en-US"/>
              <a:t>。</a:t>
            </a:r>
            <a:r>
              <a:rPr lang="en-US" altLang="zh-CN"/>
              <a:t>Economy</a:t>
            </a:r>
            <a:r>
              <a:rPr lang="zh-CN" altLang="en-US"/>
              <a:t>源于</a:t>
            </a:r>
            <a:r>
              <a:rPr lang="en-US" altLang="zh-CN"/>
              <a:t>”Economics”</a:t>
            </a:r>
            <a:r>
              <a:rPr lang="zh-CN" altLang="en-US"/>
              <a:t>指家政学，讨论如何管理家庭事务，如何管理奴隶主家庭农场，堪称“古代微观经济学”</a:t>
            </a:r>
            <a:endParaRPr lang="en-US" altLang="zh-CN"/>
          </a:p>
          <a:p>
            <a:r>
              <a:rPr lang="zh-CN" altLang="en-US"/>
              <a:t>色诺芬：“古代宏观经济学”</a:t>
            </a:r>
            <a:endParaRPr lang="en-US" altLang="zh-CN"/>
          </a:p>
          <a:p>
            <a:endParaRPr lang="zh-CN" altLang="en-US"/>
          </a:p>
        </p:txBody>
      </p:sp>
    </p:spTree>
  </p:cSld>
  <p:clrMapOvr>
    <a:masterClrMapping/>
  </p:clrMapOvr>
  <p:transition>
    <p:push/>
    <p:sndAc>
      <p:stSnd>
        <p:snd r:embed="rId2" name="chimes.wav"/>
      </p:stSnd>
    </p:sndAc>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descr="EXPTEXTB">
            <a:extLst>
              <a:ext uri="{FF2B5EF4-FFF2-40B4-BE49-F238E27FC236}">
                <a16:creationId xmlns:a16="http://schemas.microsoft.com/office/drawing/2014/main" id="{E29D238C-802C-41A1-947A-7886AFE7383B}"/>
              </a:ext>
            </a:extLst>
          </p:cNvPr>
          <p:cNvSpPr>
            <a:spLocks noChangeArrowheads="1"/>
          </p:cNvSpPr>
          <p:nvPr/>
        </p:nvSpPr>
        <p:spPr bwMode="auto">
          <a:xfrm>
            <a:off x="1703388" y="476251"/>
            <a:ext cx="8642350" cy="6048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1843" name="Rectangle 3">
            <a:extLst>
              <a:ext uri="{FF2B5EF4-FFF2-40B4-BE49-F238E27FC236}">
                <a16:creationId xmlns:a16="http://schemas.microsoft.com/office/drawing/2014/main" id="{A2F5C0AB-765F-4A16-9B9F-E50236069DEB}"/>
              </a:ext>
            </a:extLst>
          </p:cNvPr>
          <p:cNvSpPr>
            <a:spLocks noChangeArrowheads="1"/>
          </p:cNvSpPr>
          <p:nvPr/>
        </p:nvSpPr>
        <p:spPr bwMode="auto">
          <a:xfrm>
            <a:off x="2328863" y="823913"/>
            <a:ext cx="6045200" cy="660400"/>
          </a:xfrm>
          <a:prstGeom prst="rect">
            <a:avLst/>
          </a:prstGeom>
          <a:no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sz="3600" b="1">
                <a:solidFill>
                  <a:srgbClr val="660033"/>
                </a:solidFill>
                <a:effectLst>
                  <a:outerShdw blurRad="38100" dist="38100" dir="2700000" algn="tl">
                    <a:srgbClr val="C0C0C0"/>
                  </a:outerShdw>
                </a:effectLst>
                <a:latin typeface="宋体" panose="02010600030101010101" pitchFamily="2" charset="-122"/>
              </a:rPr>
              <a:t>剩余价值率转化为利润率</a:t>
            </a:r>
          </a:p>
        </p:txBody>
      </p:sp>
      <p:sp>
        <p:nvSpPr>
          <p:cNvPr id="291844" name="Text Box 4">
            <a:extLst>
              <a:ext uri="{FF2B5EF4-FFF2-40B4-BE49-F238E27FC236}">
                <a16:creationId xmlns:a16="http://schemas.microsoft.com/office/drawing/2014/main" id="{F1D0C0A9-F17B-4219-BDCE-D7A854321ECD}"/>
              </a:ext>
            </a:extLst>
          </p:cNvPr>
          <p:cNvSpPr txBox="1">
            <a:spLocks noChangeArrowheads="1"/>
          </p:cNvSpPr>
          <p:nvPr/>
        </p:nvSpPr>
        <p:spPr bwMode="auto">
          <a:xfrm>
            <a:off x="1992313" y="1628775"/>
            <a:ext cx="3086100" cy="641350"/>
          </a:xfrm>
          <a:prstGeom prst="rect">
            <a:avLst/>
          </a:prstGeom>
          <a:noFill/>
          <a:ln>
            <a:noFill/>
          </a:ln>
          <a:effectLst/>
        </p:spPr>
        <p:txBody>
          <a:bodyPr>
            <a:spAutoFit/>
          </a:bodyPr>
          <a:lstStyle/>
          <a:p>
            <a:pPr eaLnBrk="1" hangingPunct="1">
              <a:defRPr/>
            </a:pPr>
            <a:r>
              <a:rPr kumimoji="1" lang="zh-CN" altLang="en-US" sz="3600" b="1"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rPr>
              <a:t>剩余价值率：</a:t>
            </a:r>
            <a:endParaRPr kumimoji="1" lang="zh-CN" altLang="en-US" sz="4400" b="1"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291845" name="Group 5">
            <a:extLst>
              <a:ext uri="{FF2B5EF4-FFF2-40B4-BE49-F238E27FC236}">
                <a16:creationId xmlns:a16="http://schemas.microsoft.com/office/drawing/2014/main" id="{85C990E5-5A9F-4E7D-B6C7-CA8A6647182C}"/>
              </a:ext>
            </a:extLst>
          </p:cNvPr>
          <p:cNvGrpSpPr>
            <a:grpSpLocks/>
          </p:cNvGrpSpPr>
          <p:nvPr/>
        </p:nvGrpSpPr>
        <p:grpSpPr bwMode="auto">
          <a:xfrm>
            <a:off x="2063750" y="2276475"/>
            <a:ext cx="3048000" cy="1587500"/>
            <a:chOff x="2544" y="1056"/>
            <a:chExt cx="1920" cy="964"/>
          </a:xfrm>
        </p:grpSpPr>
        <p:sp>
          <p:nvSpPr>
            <p:cNvPr id="402450" name="Oval 6">
              <a:extLst>
                <a:ext uri="{FF2B5EF4-FFF2-40B4-BE49-F238E27FC236}">
                  <a16:creationId xmlns:a16="http://schemas.microsoft.com/office/drawing/2014/main" id="{A9E16E65-1D8B-4BA5-BE52-F17C693E0A7D}"/>
                </a:ext>
              </a:extLst>
            </p:cNvPr>
            <p:cNvSpPr>
              <a:spLocks noChangeArrowheads="1"/>
            </p:cNvSpPr>
            <p:nvPr/>
          </p:nvSpPr>
          <p:spPr bwMode="auto">
            <a:xfrm>
              <a:off x="2544" y="1402"/>
              <a:ext cx="1920" cy="315"/>
            </a:xfrm>
            <a:prstGeom prst="ellipse">
              <a:avLst/>
            </a:prstGeom>
            <a:solidFill>
              <a:schemeClr val="bg1"/>
            </a:solidFill>
            <a:ln w="60325" cap="rnd">
              <a:solidFill>
                <a:srgbClr val="CC0099"/>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402451" name="Object 7">
              <a:extLst>
                <a:ext uri="{FF2B5EF4-FFF2-40B4-BE49-F238E27FC236}">
                  <a16:creationId xmlns:a16="http://schemas.microsoft.com/office/drawing/2014/main" id="{36160509-DF92-4D52-A00E-27250D43F9EC}"/>
                </a:ext>
              </a:extLst>
            </p:cNvPr>
            <p:cNvGraphicFramePr>
              <a:graphicFrameLocks noChangeAspect="1"/>
            </p:cNvGraphicFramePr>
            <p:nvPr/>
          </p:nvGraphicFramePr>
          <p:xfrm>
            <a:off x="2736" y="1056"/>
            <a:ext cx="1392" cy="964"/>
          </p:xfrm>
          <a:graphic>
            <a:graphicData uri="http://schemas.openxmlformats.org/presentationml/2006/ole">
              <mc:AlternateContent xmlns:mc="http://schemas.openxmlformats.org/markup-compatibility/2006">
                <mc:Choice xmlns:v="urn:schemas-microsoft-com:vml" Requires="v">
                  <p:oleObj spid="_x0000_s2054" name="Microsoft 公式 3.0" r:id="rId3" imgW="482391" imgH="393529" progId="Equation.3">
                    <p:embed/>
                  </p:oleObj>
                </mc:Choice>
                <mc:Fallback>
                  <p:oleObj name="Microsoft 公式 3.0" r:id="rId3" imgW="482391" imgH="393529" progId="Equation.3">
                    <p:embed/>
                    <p:pic>
                      <p:nvPicPr>
                        <p:cNvPr id="402451" name="Object 7">
                          <a:extLst>
                            <a:ext uri="{FF2B5EF4-FFF2-40B4-BE49-F238E27FC236}">
                              <a16:creationId xmlns:a16="http://schemas.microsoft.com/office/drawing/2014/main" id="{36160509-DF92-4D52-A00E-27250D43F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1056"/>
                          <a:ext cx="1392" cy="9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1848" name="Text Box 8">
            <a:extLst>
              <a:ext uri="{FF2B5EF4-FFF2-40B4-BE49-F238E27FC236}">
                <a16:creationId xmlns:a16="http://schemas.microsoft.com/office/drawing/2014/main" id="{5DF7D0C6-0027-4EAB-961E-27D417E7EA07}"/>
              </a:ext>
            </a:extLst>
          </p:cNvPr>
          <p:cNvSpPr txBox="1">
            <a:spLocks noChangeArrowheads="1"/>
          </p:cNvSpPr>
          <p:nvPr/>
        </p:nvSpPr>
        <p:spPr bwMode="auto">
          <a:xfrm>
            <a:off x="1992314" y="3789363"/>
            <a:ext cx="2359025" cy="641350"/>
          </a:xfrm>
          <a:prstGeom prst="rect">
            <a:avLst/>
          </a:prstGeom>
          <a:noFill/>
          <a:ln>
            <a:noFill/>
          </a:ln>
          <a:effectLst/>
        </p:spPr>
        <p:txBody>
          <a:bodyPr>
            <a:spAutoFit/>
          </a:bodyPr>
          <a:lstStyle/>
          <a:p>
            <a:pPr eaLnBrk="1" hangingPunct="1">
              <a:defRPr/>
            </a:pPr>
            <a:r>
              <a:rPr kumimoji="1" lang="zh-CN" altLang="en-US" sz="3600" b="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rPr>
              <a:t>利润率：</a:t>
            </a:r>
            <a:endParaRPr kumimoji="1" lang="zh-CN" altLang="en-US" sz="4400" b="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nvGrpSpPr>
          <p:cNvPr id="291849" name="Group 9">
            <a:extLst>
              <a:ext uri="{FF2B5EF4-FFF2-40B4-BE49-F238E27FC236}">
                <a16:creationId xmlns:a16="http://schemas.microsoft.com/office/drawing/2014/main" id="{EAAC59E3-1AD2-4568-9F38-F5803B8375ED}"/>
              </a:ext>
            </a:extLst>
          </p:cNvPr>
          <p:cNvGrpSpPr>
            <a:grpSpLocks/>
          </p:cNvGrpSpPr>
          <p:nvPr/>
        </p:nvGrpSpPr>
        <p:grpSpPr bwMode="auto">
          <a:xfrm>
            <a:off x="1919288" y="4437064"/>
            <a:ext cx="3048000" cy="1366838"/>
            <a:chOff x="2592" y="2208"/>
            <a:chExt cx="1920" cy="861"/>
          </a:xfrm>
        </p:grpSpPr>
        <p:sp>
          <p:nvSpPr>
            <p:cNvPr id="402448" name="Oval 10">
              <a:extLst>
                <a:ext uri="{FF2B5EF4-FFF2-40B4-BE49-F238E27FC236}">
                  <a16:creationId xmlns:a16="http://schemas.microsoft.com/office/drawing/2014/main" id="{A02F59CC-F304-471C-8B76-12312A48663C}"/>
                </a:ext>
              </a:extLst>
            </p:cNvPr>
            <p:cNvSpPr>
              <a:spLocks noChangeArrowheads="1"/>
            </p:cNvSpPr>
            <p:nvPr/>
          </p:nvSpPr>
          <p:spPr bwMode="auto">
            <a:xfrm>
              <a:off x="2592" y="2500"/>
              <a:ext cx="1920" cy="327"/>
            </a:xfrm>
            <a:prstGeom prst="ellipse">
              <a:avLst/>
            </a:prstGeom>
            <a:solidFill>
              <a:schemeClr val="bg1"/>
            </a:solidFill>
            <a:ln w="60325" cap="rnd">
              <a:solidFill>
                <a:srgbClr val="CC0099"/>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402449" name="Object 11">
              <a:extLst>
                <a:ext uri="{FF2B5EF4-FFF2-40B4-BE49-F238E27FC236}">
                  <a16:creationId xmlns:a16="http://schemas.microsoft.com/office/drawing/2014/main" id="{0CC25C2D-A634-4498-8C2A-E632C219A16F}"/>
                </a:ext>
              </a:extLst>
            </p:cNvPr>
            <p:cNvGraphicFramePr>
              <a:graphicFrameLocks noChangeAspect="1"/>
            </p:cNvGraphicFramePr>
            <p:nvPr/>
          </p:nvGraphicFramePr>
          <p:xfrm>
            <a:off x="2832" y="2208"/>
            <a:ext cx="1392" cy="861"/>
          </p:xfrm>
          <a:graphic>
            <a:graphicData uri="http://schemas.openxmlformats.org/presentationml/2006/ole">
              <mc:AlternateContent xmlns:mc="http://schemas.openxmlformats.org/markup-compatibility/2006">
                <mc:Choice xmlns:v="urn:schemas-microsoft-com:vml" Requires="v">
                  <p:oleObj spid="_x0000_s2055" name="Microsoft 公式 3.0" r:id="rId5" imgW="634725" imgH="393529" progId="Equation.3">
                    <p:embed/>
                  </p:oleObj>
                </mc:Choice>
                <mc:Fallback>
                  <p:oleObj name="Microsoft 公式 3.0" r:id="rId5" imgW="634725" imgH="393529" progId="Equation.3">
                    <p:embed/>
                    <p:pic>
                      <p:nvPicPr>
                        <p:cNvPr id="402449" name="Object 11">
                          <a:extLst>
                            <a:ext uri="{FF2B5EF4-FFF2-40B4-BE49-F238E27FC236}">
                              <a16:creationId xmlns:a16="http://schemas.microsoft.com/office/drawing/2014/main" id="{0CC25C2D-A634-4498-8C2A-E632C219A1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 y="2208"/>
                          <a:ext cx="1392" cy="8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1852" name="AutoShape 12">
            <a:extLst>
              <a:ext uri="{FF2B5EF4-FFF2-40B4-BE49-F238E27FC236}">
                <a16:creationId xmlns:a16="http://schemas.microsoft.com/office/drawing/2014/main" id="{17160BF0-AB7F-4A7F-9CC4-A6BCE122BBDC}"/>
              </a:ext>
            </a:extLst>
          </p:cNvPr>
          <p:cNvSpPr>
            <a:spLocks noChangeArrowheads="1"/>
          </p:cNvSpPr>
          <p:nvPr/>
        </p:nvSpPr>
        <p:spPr bwMode="auto">
          <a:xfrm rot="21427473">
            <a:off x="2135189" y="5725597"/>
            <a:ext cx="2232025" cy="578882"/>
          </a:xfrm>
          <a:prstGeom prst="wedgeRoundRectCallout">
            <a:avLst>
              <a:gd name="adj1" fmla="val 37324"/>
              <a:gd name="adj2" fmla="val -61199"/>
              <a:gd name="adj3" fmla="val 16667"/>
            </a:avLst>
          </a:prstGeom>
          <a:solidFill>
            <a:srgbClr val="FFFF00">
              <a:alpha val="50195"/>
            </a:srgbClr>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800" b="1">
                <a:solidFill>
                  <a:srgbClr val="0033CC"/>
                </a:solidFill>
                <a:latin typeface="楷体_GB2312" pitchFamily="49" charset="-122"/>
                <a:ea typeface="楷体_GB2312" pitchFamily="49" charset="-122"/>
              </a:rPr>
              <a:t>预付总资本</a:t>
            </a:r>
          </a:p>
        </p:txBody>
      </p:sp>
      <p:sp>
        <p:nvSpPr>
          <p:cNvPr id="291855" name="Rectangle 15">
            <a:extLst>
              <a:ext uri="{FF2B5EF4-FFF2-40B4-BE49-F238E27FC236}">
                <a16:creationId xmlns:a16="http://schemas.microsoft.com/office/drawing/2014/main" id="{6A67819D-DD43-47B1-BA65-2CBC9A239E0E}"/>
              </a:ext>
            </a:extLst>
          </p:cNvPr>
          <p:cNvSpPr>
            <a:spLocks noChangeArrowheads="1"/>
          </p:cNvSpPr>
          <p:nvPr/>
        </p:nvSpPr>
        <p:spPr bwMode="auto">
          <a:xfrm>
            <a:off x="5016500" y="1412875"/>
            <a:ext cx="1727200" cy="719138"/>
          </a:xfrm>
          <a:prstGeom prst="rect">
            <a:avLst/>
          </a:prstGeom>
          <a:no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sz="4000" b="1" dirty="0">
                <a:solidFill>
                  <a:srgbClr val="660066"/>
                </a:solidFill>
                <a:effectLst>
                  <a:outerShdw blurRad="38100" dist="38100" dir="2700000" algn="tl">
                    <a:srgbClr val="C0C0C0"/>
                  </a:outerShdw>
                </a:effectLst>
                <a:latin typeface="隶书" pitchFamily="49" charset="-122"/>
                <a:ea typeface="隶书" pitchFamily="49" charset="-122"/>
              </a:rPr>
              <a:t>联系：</a:t>
            </a:r>
            <a:endParaRPr kumimoji="1" lang="zh-CN" altLang="en-US" sz="3600" b="1" dirty="0">
              <a:solidFill>
                <a:srgbClr val="000000"/>
              </a:solidFill>
              <a:effectLst>
                <a:outerShdw blurRad="38100" dist="38100" dir="2700000" algn="tl">
                  <a:srgbClr val="C0C0C0"/>
                </a:outerShdw>
              </a:effectLst>
              <a:latin typeface="楷体_GB2312" pitchFamily="49" charset="-122"/>
              <a:ea typeface="楷体_GB2312" pitchFamily="49" charset="-122"/>
            </a:endParaRPr>
          </a:p>
        </p:txBody>
      </p:sp>
      <p:sp>
        <p:nvSpPr>
          <p:cNvPr id="291856" name="Rectangle 16">
            <a:extLst>
              <a:ext uri="{FF2B5EF4-FFF2-40B4-BE49-F238E27FC236}">
                <a16:creationId xmlns:a16="http://schemas.microsoft.com/office/drawing/2014/main" id="{7CFF1556-058B-4895-8912-F2407D21BEC4}"/>
              </a:ext>
            </a:extLst>
          </p:cNvPr>
          <p:cNvSpPr>
            <a:spLocks noChangeArrowheads="1"/>
          </p:cNvSpPr>
          <p:nvPr/>
        </p:nvSpPr>
        <p:spPr bwMode="auto">
          <a:xfrm>
            <a:off x="6311900" y="2852739"/>
            <a:ext cx="2971800"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3600" b="1">
                <a:solidFill>
                  <a:srgbClr val="CC0000"/>
                </a:solidFill>
                <a:latin typeface="楷体_GB2312" pitchFamily="49" charset="-122"/>
                <a:ea typeface="楷体_GB2312" pitchFamily="49" charset="-122"/>
              </a:rPr>
              <a:t>1</a:t>
            </a:r>
            <a:r>
              <a:rPr kumimoji="1" lang="zh-CN" altLang="en-US" sz="3600" b="1">
                <a:solidFill>
                  <a:srgbClr val="CC0000"/>
                </a:solidFill>
                <a:latin typeface="楷体_GB2312" pitchFamily="49" charset="-122"/>
                <a:ea typeface="楷体_GB2312" pitchFamily="49" charset="-122"/>
              </a:rPr>
              <a:t>）内容不同</a:t>
            </a:r>
          </a:p>
        </p:txBody>
      </p:sp>
      <p:sp>
        <p:nvSpPr>
          <p:cNvPr id="291857" name="Rectangle 17">
            <a:extLst>
              <a:ext uri="{FF2B5EF4-FFF2-40B4-BE49-F238E27FC236}">
                <a16:creationId xmlns:a16="http://schemas.microsoft.com/office/drawing/2014/main" id="{56BC3BF7-2A72-4E63-9D5E-580B310CA97E}"/>
              </a:ext>
            </a:extLst>
          </p:cNvPr>
          <p:cNvSpPr>
            <a:spLocks noChangeArrowheads="1"/>
          </p:cNvSpPr>
          <p:nvPr/>
        </p:nvSpPr>
        <p:spPr bwMode="auto">
          <a:xfrm>
            <a:off x="6383338" y="4724400"/>
            <a:ext cx="327660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3600" b="1">
                <a:solidFill>
                  <a:srgbClr val="CC0000"/>
                </a:solidFill>
                <a:latin typeface="楷体_GB2312" pitchFamily="49" charset="-122"/>
                <a:ea typeface="楷体_GB2312" pitchFamily="49" charset="-122"/>
              </a:rPr>
              <a:t>2</a:t>
            </a:r>
            <a:r>
              <a:rPr kumimoji="1" lang="zh-CN" altLang="en-US" sz="3600" b="1">
                <a:solidFill>
                  <a:srgbClr val="CC0000"/>
                </a:solidFill>
                <a:latin typeface="楷体_GB2312" pitchFamily="49" charset="-122"/>
                <a:ea typeface="楷体_GB2312" pitchFamily="49" charset="-122"/>
              </a:rPr>
              <a:t>）数量不同</a:t>
            </a:r>
          </a:p>
        </p:txBody>
      </p:sp>
      <p:sp>
        <p:nvSpPr>
          <p:cNvPr id="291858" name="Text Box 18">
            <a:extLst>
              <a:ext uri="{FF2B5EF4-FFF2-40B4-BE49-F238E27FC236}">
                <a16:creationId xmlns:a16="http://schemas.microsoft.com/office/drawing/2014/main" id="{745E1399-8AB6-47D1-965D-8EF1CB60693E}"/>
              </a:ext>
            </a:extLst>
          </p:cNvPr>
          <p:cNvSpPr txBox="1">
            <a:spLocks noChangeArrowheads="1"/>
          </p:cNvSpPr>
          <p:nvPr/>
        </p:nvSpPr>
        <p:spPr bwMode="auto">
          <a:xfrm>
            <a:off x="5591175" y="3573463"/>
            <a:ext cx="4725988" cy="1077218"/>
          </a:xfrm>
          <a:prstGeom prst="rect">
            <a:avLst/>
          </a:prstGeom>
          <a:solidFill>
            <a:schemeClr val="bg1"/>
          </a:solidFill>
          <a:ln w="57150" cap="rnd">
            <a:solidFill>
              <a:srgbClr val="D12FB6"/>
            </a:solidFill>
            <a:prstDash val="sysDot"/>
            <a:miter lim="800000"/>
            <a:headEnd/>
            <a:tailEnd/>
          </a:ln>
          <a:effectLst/>
        </p:spPr>
        <p:txBody>
          <a:bodyPr>
            <a:spAutoFit/>
          </a:bodyPr>
          <a:lstStyle/>
          <a:p>
            <a:pPr eaLnBrk="1" hangingPunct="1">
              <a:defRPr/>
            </a:pPr>
            <a:r>
              <a:rPr kumimoji="1"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m</a:t>
            </a:r>
            <a:r>
              <a:rPr kumimoji="1" lang="en-US" altLang="zh-CN" sz="32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：资本家的剥削率</a:t>
            </a:r>
          </a:p>
          <a:p>
            <a:pPr eaLnBrk="1" hangingPunct="1">
              <a:defRPr/>
            </a:pPr>
            <a:r>
              <a:rPr kumimoji="1" lang="en-US" altLang="zh-CN" sz="3200" b="1">
                <a:solidFill>
                  <a:srgbClr val="000000"/>
                </a:solidFill>
                <a:effectLst>
                  <a:outerShdw blurRad="38100" dist="38100" dir="2700000" algn="tl">
                    <a:srgbClr val="C0C0C0"/>
                  </a:outerShdw>
                </a:effectLst>
                <a:latin typeface="楷体_GB2312" pitchFamily="49" charset="-122"/>
                <a:ea typeface="楷体_GB2312" pitchFamily="49" charset="-122"/>
              </a:rPr>
              <a:t>p</a:t>
            </a:r>
            <a:r>
              <a:rPr kumimoji="1" lang="en-US" altLang="zh-CN" sz="32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3200" b="1">
                <a:solidFill>
                  <a:srgbClr val="000000"/>
                </a:solidFill>
                <a:effectLst>
                  <a:outerShdw blurRad="38100" dist="38100" dir="2700000" algn="tl">
                    <a:srgbClr val="C0C0C0"/>
                  </a:outerShdw>
                </a:effectLst>
                <a:latin typeface="楷体_GB2312" pitchFamily="49" charset="-122"/>
                <a:ea typeface="楷体_GB2312" pitchFamily="49" charset="-122"/>
              </a:rPr>
              <a:t>：预付资本的增殖程度</a:t>
            </a:r>
          </a:p>
        </p:txBody>
      </p:sp>
      <p:sp>
        <p:nvSpPr>
          <p:cNvPr id="291859" name="Text Box 19">
            <a:extLst>
              <a:ext uri="{FF2B5EF4-FFF2-40B4-BE49-F238E27FC236}">
                <a16:creationId xmlns:a16="http://schemas.microsoft.com/office/drawing/2014/main" id="{3E11CB96-ACD7-4A83-A3FD-E63D4D36A739}"/>
              </a:ext>
            </a:extLst>
          </p:cNvPr>
          <p:cNvSpPr txBox="1">
            <a:spLocks noChangeArrowheads="1"/>
          </p:cNvSpPr>
          <p:nvPr/>
        </p:nvSpPr>
        <p:spPr bwMode="auto">
          <a:xfrm>
            <a:off x="6240464" y="5445125"/>
            <a:ext cx="2879725" cy="707886"/>
          </a:xfrm>
          <a:prstGeom prst="rect">
            <a:avLst/>
          </a:prstGeom>
          <a:solidFill>
            <a:schemeClr val="bg1"/>
          </a:solidFill>
          <a:ln w="57150" cap="rnd">
            <a:solidFill>
              <a:srgbClr val="D12FB6"/>
            </a:solidFill>
            <a:prstDash val="sysDot"/>
            <a:miter lim="800000"/>
            <a:headEnd/>
            <a:tailEnd/>
          </a:ln>
          <a:effectLst/>
        </p:spPr>
        <p:txBody>
          <a:bodyPr>
            <a:spAutoFit/>
          </a:bodyPr>
          <a:lstStyle/>
          <a:p>
            <a:pPr algn="ctr" eaLnBrk="1" hangingPunct="1">
              <a:defRPr/>
            </a:pPr>
            <a:r>
              <a:rPr kumimoji="1" lang="en-US" altLang="zh-CN" sz="4000" b="1">
                <a:solidFill>
                  <a:srgbClr val="000000"/>
                </a:solidFill>
                <a:effectLst>
                  <a:outerShdw blurRad="38100" dist="38100" dir="2700000" algn="tl">
                    <a:srgbClr val="C0C0C0"/>
                  </a:outerShdw>
                </a:effectLst>
                <a:latin typeface="楷体_GB2312" pitchFamily="49" charset="-122"/>
                <a:ea typeface="楷体_GB2312" pitchFamily="49" charset="-122"/>
              </a:rPr>
              <a:t>m</a:t>
            </a:r>
            <a:r>
              <a:rPr kumimoji="1" lang="en-US" altLang="zh-CN" sz="4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en-US" altLang="zh-CN" sz="4000" b="1">
                <a:solidFill>
                  <a:srgbClr val="000000"/>
                </a:solidFill>
                <a:effectLst>
                  <a:outerShdw blurRad="38100" dist="38100" dir="2700000" algn="tl">
                    <a:srgbClr val="C0C0C0"/>
                  </a:outerShdw>
                </a:effectLst>
                <a:latin typeface="楷体_GB2312" pitchFamily="49" charset="-122"/>
                <a:ea typeface="楷体_GB2312" pitchFamily="49" charset="-122"/>
              </a:rPr>
              <a:t> &gt; p</a:t>
            </a:r>
            <a:r>
              <a:rPr kumimoji="1" lang="en-US" altLang="zh-CN" sz="4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endParaRPr kumimoji="1" lang="en-US" altLang="zh-CN" sz="4000" b="1">
              <a:solidFill>
                <a:srgbClr val="000000"/>
              </a:solidFill>
              <a:effectLst>
                <a:outerShdw blurRad="38100" dist="38100" dir="2700000" algn="tl">
                  <a:srgbClr val="C0C0C0"/>
                </a:outerShdw>
              </a:effectLst>
              <a:latin typeface="楷体_GB2312" pitchFamily="49" charset="-122"/>
              <a:ea typeface="楷体_GB2312" pitchFamily="49" charset="-122"/>
            </a:endParaRPr>
          </a:p>
        </p:txBody>
      </p:sp>
      <p:sp>
        <p:nvSpPr>
          <p:cNvPr id="291860" name="Rectangle 20">
            <a:extLst>
              <a:ext uri="{FF2B5EF4-FFF2-40B4-BE49-F238E27FC236}">
                <a16:creationId xmlns:a16="http://schemas.microsoft.com/office/drawing/2014/main" id="{A5C85348-9CB4-4EC1-A11C-EBC37406260B}"/>
              </a:ext>
            </a:extLst>
          </p:cNvPr>
          <p:cNvSpPr>
            <a:spLocks noChangeArrowheads="1"/>
          </p:cNvSpPr>
          <p:nvPr/>
        </p:nvSpPr>
        <p:spPr bwMode="auto">
          <a:xfrm>
            <a:off x="5087938" y="2205039"/>
            <a:ext cx="1751012" cy="758825"/>
          </a:xfrm>
          <a:prstGeom prst="rect">
            <a:avLst/>
          </a:prstGeom>
          <a:no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sz="4000" b="1" dirty="0">
                <a:solidFill>
                  <a:srgbClr val="660066"/>
                </a:solidFill>
                <a:effectLst>
                  <a:outerShdw blurRad="38100" dist="38100" dir="2700000" algn="tl">
                    <a:srgbClr val="C0C0C0"/>
                  </a:outerShdw>
                </a:effectLst>
                <a:latin typeface="隶书" pitchFamily="49" charset="-122"/>
                <a:ea typeface="隶书" pitchFamily="49" charset="-122"/>
              </a:rPr>
              <a:t>区别：</a:t>
            </a:r>
          </a:p>
        </p:txBody>
      </p:sp>
      <p:sp>
        <p:nvSpPr>
          <p:cNvPr id="2" name="矩形 1">
            <a:extLst>
              <a:ext uri="{FF2B5EF4-FFF2-40B4-BE49-F238E27FC236}">
                <a16:creationId xmlns:a16="http://schemas.microsoft.com/office/drawing/2014/main" id="{58608819-00BB-45A6-930C-322A822157F2}"/>
              </a:ext>
            </a:extLst>
          </p:cNvPr>
          <p:cNvSpPr/>
          <p:nvPr/>
        </p:nvSpPr>
        <p:spPr>
          <a:xfrm>
            <a:off x="6505575" y="1479551"/>
            <a:ext cx="4023858" cy="646331"/>
          </a:xfrm>
          <a:prstGeom prst="rect">
            <a:avLst/>
          </a:prstGeom>
        </p:spPr>
        <p:txBody>
          <a:bodyPr wrap="none">
            <a:spAutoFit/>
          </a:bodyPr>
          <a:lstStyle/>
          <a:p>
            <a:pPr>
              <a:defRPr/>
            </a:pPr>
            <a:r>
              <a:rPr kumimoji="1" lang="en-US" altLang="zh-CN" sz="3600" b="1" dirty="0">
                <a:solidFill>
                  <a:srgbClr val="000000"/>
                </a:solidFill>
                <a:effectLst>
                  <a:outerShdw blurRad="38100" dist="38100" dir="2700000" algn="tl">
                    <a:srgbClr val="C0C0C0"/>
                  </a:outerShdw>
                </a:effectLst>
                <a:latin typeface="楷体_GB2312" pitchFamily="49" charset="-122"/>
                <a:ea typeface="楷体_GB2312" pitchFamily="49" charset="-122"/>
              </a:rPr>
              <a:t>p</a:t>
            </a:r>
            <a:r>
              <a:rPr kumimoji="1" lang="en-US" altLang="zh-CN" sz="36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3600" b="1" dirty="0">
                <a:solidFill>
                  <a:srgbClr val="000000"/>
                </a:solidFill>
                <a:effectLst>
                  <a:outerShdw blurRad="38100" dist="38100" dir="2700000" algn="tl">
                    <a:srgbClr val="C0C0C0"/>
                  </a:outerShdw>
                </a:effectLst>
                <a:latin typeface="楷体_GB2312" pitchFamily="49" charset="-122"/>
                <a:ea typeface="楷体_GB2312" pitchFamily="49" charset="-122"/>
              </a:rPr>
              <a:t>为</a:t>
            </a:r>
            <a:r>
              <a:rPr kumimoji="1" lang="en-US" altLang="zh-CN" sz="3600" b="1" dirty="0">
                <a:solidFill>
                  <a:srgbClr val="000000"/>
                </a:solidFill>
                <a:effectLst>
                  <a:outerShdw blurRad="38100" dist="38100" dir="2700000" algn="tl">
                    <a:srgbClr val="C0C0C0"/>
                  </a:outerShdw>
                </a:effectLst>
                <a:latin typeface="楷体_GB2312" pitchFamily="49" charset="-122"/>
                <a:ea typeface="楷体_GB2312" pitchFamily="49" charset="-122"/>
              </a:rPr>
              <a:t>m</a:t>
            </a:r>
            <a:r>
              <a:rPr kumimoji="1" lang="en-US" altLang="zh-CN" sz="36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3600" b="1" dirty="0">
                <a:solidFill>
                  <a:srgbClr val="000000"/>
                </a:solidFill>
                <a:effectLst>
                  <a:outerShdw blurRad="38100" dist="38100" dir="2700000" algn="tl">
                    <a:srgbClr val="C0C0C0"/>
                  </a:outerShdw>
                </a:effectLst>
                <a:latin typeface="楷体_GB2312" pitchFamily="49" charset="-122"/>
                <a:ea typeface="楷体_GB2312" pitchFamily="49" charset="-122"/>
              </a:rPr>
              <a:t>的转化形式</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1844"/>
                                        </p:tgtEl>
                                        <p:attrNameLst>
                                          <p:attrName>style.visibility</p:attrName>
                                        </p:attrNameLst>
                                      </p:cBhvr>
                                      <p:to>
                                        <p:strVal val="visible"/>
                                      </p:to>
                                    </p:set>
                                    <p:animEffect transition="in" filter="wipe(left)">
                                      <p:cBhvr>
                                        <p:cTn id="7" dur="500"/>
                                        <p:tgtEl>
                                          <p:spTgt spid="291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91845"/>
                                        </p:tgtEl>
                                        <p:attrNameLst>
                                          <p:attrName>style.visibility</p:attrName>
                                        </p:attrNameLst>
                                      </p:cBhvr>
                                      <p:to>
                                        <p:strVal val="visible"/>
                                      </p:to>
                                    </p:set>
                                    <p:animEffect transition="in" filter="box(in)">
                                      <p:cBhvr>
                                        <p:cTn id="12" dur="500"/>
                                        <p:tgtEl>
                                          <p:spTgt spid="291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1848"/>
                                        </p:tgtEl>
                                        <p:attrNameLst>
                                          <p:attrName>style.visibility</p:attrName>
                                        </p:attrNameLst>
                                      </p:cBhvr>
                                      <p:to>
                                        <p:strVal val="visible"/>
                                      </p:to>
                                    </p:set>
                                    <p:animEffect transition="in" filter="wipe(left)">
                                      <p:cBhvr>
                                        <p:cTn id="17" dur="500"/>
                                        <p:tgtEl>
                                          <p:spTgt spid="2918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91849"/>
                                        </p:tgtEl>
                                        <p:attrNameLst>
                                          <p:attrName>style.visibility</p:attrName>
                                        </p:attrNameLst>
                                      </p:cBhvr>
                                      <p:to>
                                        <p:strVal val="visible"/>
                                      </p:to>
                                    </p:set>
                                    <p:animEffect transition="in" filter="box(in)">
                                      <p:cBhvr>
                                        <p:cTn id="22" dur="500"/>
                                        <p:tgtEl>
                                          <p:spTgt spid="2918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1852"/>
                                        </p:tgtEl>
                                        <p:attrNameLst>
                                          <p:attrName>style.visibility</p:attrName>
                                        </p:attrNameLst>
                                      </p:cBhvr>
                                      <p:to>
                                        <p:strVal val="visible"/>
                                      </p:to>
                                    </p:set>
                                    <p:animEffect transition="in" filter="wipe(up)">
                                      <p:cBhvr>
                                        <p:cTn id="27" dur="500"/>
                                        <p:tgtEl>
                                          <p:spTgt spid="2918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1855"/>
                                        </p:tgtEl>
                                        <p:attrNameLst>
                                          <p:attrName>style.visibility</p:attrName>
                                        </p:attrNameLst>
                                      </p:cBhvr>
                                      <p:to>
                                        <p:strVal val="visible"/>
                                      </p:to>
                                    </p:set>
                                    <p:animEffect transition="in" filter="wipe(left)">
                                      <p:cBhvr>
                                        <p:cTn id="32" dur="500"/>
                                        <p:tgtEl>
                                          <p:spTgt spid="2918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heel(1)">
                                      <p:cBhvr>
                                        <p:cTn id="37" dur="20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91860"/>
                                        </p:tgtEl>
                                        <p:attrNameLst>
                                          <p:attrName>style.visibility</p:attrName>
                                        </p:attrNameLst>
                                      </p:cBhvr>
                                      <p:to>
                                        <p:strVal val="visible"/>
                                      </p:to>
                                    </p:set>
                                    <p:anim calcmode="lin" valueType="num">
                                      <p:cBhvr additive="base">
                                        <p:cTn id="42" dur="500" fill="hold"/>
                                        <p:tgtEl>
                                          <p:spTgt spid="291860"/>
                                        </p:tgtEl>
                                        <p:attrNameLst>
                                          <p:attrName>ppt_x</p:attrName>
                                        </p:attrNameLst>
                                      </p:cBhvr>
                                      <p:tavLst>
                                        <p:tav tm="0">
                                          <p:val>
                                            <p:strVal val="0-#ppt_w/2"/>
                                          </p:val>
                                        </p:tav>
                                        <p:tav tm="100000">
                                          <p:val>
                                            <p:strVal val="#ppt_x"/>
                                          </p:val>
                                        </p:tav>
                                      </p:tavLst>
                                    </p:anim>
                                    <p:anim calcmode="lin" valueType="num">
                                      <p:cBhvr additive="base">
                                        <p:cTn id="43" dur="500" fill="hold"/>
                                        <p:tgtEl>
                                          <p:spTgt spid="29186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1856"/>
                                        </p:tgtEl>
                                        <p:attrNameLst>
                                          <p:attrName>style.visibility</p:attrName>
                                        </p:attrNameLst>
                                      </p:cBhvr>
                                      <p:to>
                                        <p:strVal val="visible"/>
                                      </p:to>
                                    </p:set>
                                    <p:animEffect transition="in" filter="wipe(left)">
                                      <p:cBhvr>
                                        <p:cTn id="48" dur="500"/>
                                        <p:tgtEl>
                                          <p:spTgt spid="2918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91858"/>
                                        </p:tgtEl>
                                        <p:attrNameLst>
                                          <p:attrName>style.visibility</p:attrName>
                                        </p:attrNameLst>
                                      </p:cBhvr>
                                      <p:to>
                                        <p:strVal val="visible"/>
                                      </p:to>
                                    </p:set>
                                    <p:animEffect transition="in" filter="wipe(left)">
                                      <p:cBhvr>
                                        <p:cTn id="53" dur="500"/>
                                        <p:tgtEl>
                                          <p:spTgt spid="2918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91857"/>
                                        </p:tgtEl>
                                        <p:attrNameLst>
                                          <p:attrName>style.visibility</p:attrName>
                                        </p:attrNameLst>
                                      </p:cBhvr>
                                      <p:to>
                                        <p:strVal val="visible"/>
                                      </p:to>
                                    </p:set>
                                    <p:animEffect transition="in" filter="wipe(left)">
                                      <p:cBhvr>
                                        <p:cTn id="58" dur="500"/>
                                        <p:tgtEl>
                                          <p:spTgt spid="29185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91859"/>
                                        </p:tgtEl>
                                        <p:attrNameLst>
                                          <p:attrName>style.visibility</p:attrName>
                                        </p:attrNameLst>
                                      </p:cBhvr>
                                      <p:to>
                                        <p:strVal val="visible"/>
                                      </p:to>
                                    </p:set>
                                    <p:animEffect transition="in" filter="wipe(left)">
                                      <p:cBhvr>
                                        <p:cTn id="63" dur="500"/>
                                        <p:tgtEl>
                                          <p:spTgt spid="291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autoUpdateAnimBg="0"/>
      <p:bldP spid="291848" grpId="0" autoUpdateAnimBg="0"/>
      <p:bldP spid="291852" grpId="0" animBg="1" autoUpdateAnimBg="0"/>
      <p:bldP spid="291855" grpId="0" autoUpdateAnimBg="0"/>
      <p:bldP spid="291856" grpId="0" autoUpdateAnimBg="0"/>
      <p:bldP spid="291857" grpId="0" autoUpdateAnimBg="0"/>
      <p:bldP spid="291858" grpId="0" animBg="1" autoUpdateAnimBg="0"/>
      <p:bldP spid="291859" grpId="0" animBg="1" autoUpdateAnimBg="0"/>
      <p:bldP spid="291860" grpId="0"/>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69901" y="1752600"/>
            <a:ext cx="7035800" cy="4800600"/>
            <a:chOff x="1421988" y="2559674"/>
            <a:chExt cx="9364278" cy="2569638"/>
          </a:xfrm>
        </p:grpSpPr>
        <p:sp>
          <p:nvSpPr>
            <p:cNvPr id="24" name="矩形 23"/>
            <p:cNvSpPr/>
            <p:nvPr/>
          </p:nvSpPr>
          <p:spPr>
            <a:xfrm>
              <a:off x="1573464" y="2559674"/>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21988"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2446908" y="840105"/>
            <a:ext cx="729818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（二） 人工智能没有改变</a:t>
            </a:r>
            <a:r>
              <a:rPr kumimoji="1" lang="zh-CN" altLang="en-US" sz="2200" b="1" dirty="0">
                <a:solidFill>
                  <a:srgbClr val="FF0000"/>
                </a:solidFill>
                <a:latin typeface="微软雅黑" panose="020B0503020204020204" charset="-122"/>
                <a:ea typeface="微软雅黑" panose="020B0503020204020204" charset="-122"/>
              </a:rPr>
              <a:t>劳动是价值的唯一源泉</a:t>
            </a:r>
          </a:p>
        </p:txBody>
      </p:sp>
      <p:sp>
        <p:nvSpPr>
          <p:cNvPr id="3" name="文本框 2"/>
          <p:cNvSpPr txBox="1"/>
          <p:nvPr/>
        </p:nvSpPr>
        <p:spPr>
          <a:xfrm>
            <a:off x="804791" y="2045224"/>
            <a:ext cx="5493259" cy="4192943"/>
          </a:xfrm>
          <a:prstGeom prst="rect">
            <a:avLst/>
          </a:prstGeom>
          <a:noFill/>
        </p:spPr>
        <p:txBody>
          <a:bodyPr wrap="square" rtlCol="0">
            <a:spAutoFit/>
          </a:bodyPr>
          <a:lstStyle/>
          <a:p>
            <a:pPr algn="just">
              <a:lnSpc>
                <a:spcPct val="150000"/>
              </a:lnSpc>
            </a:pP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chemeClr val="tx1"/>
                </a:solidFill>
                <a:latin typeface="微软雅黑" panose="020B0503020204020204" charset="-122"/>
                <a:ea typeface="微软雅黑" panose="020B0503020204020204" charset="-122"/>
              </a:rPr>
              <a:t>人类劳动是商品使用价值的源泉，但并不是唯一源泉，然而人类劳动永远是商品价值的唯一源泉。</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人工智能本质上是物的劳动条件（机器），假设其能够完全代替人类劳动创造新商品使用价值，那么，新商品的价值在量上只等于所消耗的生产资料转移的价值。在新商品价值中不会有任何新价值产生，更不会有剩余价值产生，这是因为在新商品的生产中</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没有任何活劳动加入</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p>
        </p:txBody>
      </p:sp>
      <p:pic>
        <p:nvPicPr>
          <p:cNvPr id="4" name="图片 3" descr="图片包含 桌子, 乐高, 电脑&#10;&#10;描述已自动生成"/>
          <p:cNvPicPr>
            <a:picLocks noChangeAspect="1"/>
          </p:cNvPicPr>
          <p:nvPr/>
        </p:nvPicPr>
        <p:blipFill rotWithShape="1">
          <a:blip r:embed="rId3">
            <a:extLst>
              <a:ext uri="{28A0092B-C50C-407E-A947-70E740481C1C}">
                <a14:useLocalDpi xmlns:a14="http://schemas.microsoft.com/office/drawing/2010/main" val="0"/>
              </a:ext>
            </a:extLst>
          </a:blip>
          <a:srcRect l="7355" b="6659"/>
          <a:stretch>
            <a:fillRect/>
          </a:stretch>
        </p:blipFill>
        <p:spPr>
          <a:xfrm flipH="1">
            <a:off x="6519128" y="2269806"/>
            <a:ext cx="5672871" cy="3572193"/>
          </a:xfrm>
          <a:prstGeom prst="rect">
            <a:avLst/>
          </a:prstGeom>
          <a:ln>
            <a:noFill/>
          </a:ln>
          <a:effectLst>
            <a:outerShdw blurRad="292100" dist="139700" dir="2700000" algn="tl" rotWithShape="0">
              <a:srgbClr val="333333">
                <a:alpha val="2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168900" y="1676399"/>
            <a:ext cx="6616700" cy="4672653"/>
            <a:chOff x="1507275" y="2567297"/>
            <a:chExt cx="9316621" cy="2562015"/>
          </a:xfrm>
        </p:grpSpPr>
        <p:sp>
          <p:nvSpPr>
            <p:cNvPr id="23" name="矩形 22"/>
            <p:cNvSpPr/>
            <p:nvPr/>
          </p:nvSpPr>
          <p:spPr>
            <a:xfrm>
              <a:off x="1611094" y="2567297"/>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507275"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937827" y="844550"/>
            <a:ext cx="687514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（三）人工智能行业获得平均利润</a:t>
            </a:r>
          </a:p>
        </p:txBody>
      </p:sp>
      <p:pic>
        <p:nvPicPr>
          <p:cNvPr id="3" name="图片 2" descr="戴帽子的男人在草地上打电话&#10;&#10;描述已自动生成"/>
          <p:cNvPicPr>
            <a:picLocks noChangeAspect="1"/>
          </p:cNvPicPr>
          <p:nvPr/>
        </p:nvPicPr>
        <p:blipFill rotWithShape="1">
          <a:blip r:embed="rId3">
            <a:extLst>
              <a:ext uri="{28A0092B-C50C-407E-A947-70E740481C1C}">
                <a14:useLocalDpi xmlns:a14="http://schemas.microsoft.com/office/drawing/2010/main" val="0"/>
              </a:ext>
            </a:extLst>
          </a:blip>
          <a:srcRect b="5623"/>
          <a:stretch>
            <a:fillRect/>
          </a:stretch>
        </p:blipFill>
        <p:spPr>
          <a:xfrm>
            <a:off x="0" y="2256603"/>
            <a:ext cx="5719688" cy="3600449"/>
          </a:xfrm>
          <a:prstGeom prst="rect">
            <a:avLst/>
          </a:prstGeom>
          <a:ln>
            <a:noFill/>
          </a:ln>
          <a:effectLst>
            <a:outerShdw blurRad="292100" dist="139700" dir="2700000" algn="tl" rotWithShape="0">
              <a:srgbClr val="333333">
                <a:alpha val="25000"/>
              </a:srgbClr>
            </a:outerShdw>
          </a:effectLst>
        </p:spPr>
      </p:pic>
      <p:sp>
        <p:nvSpPr>
          <p:cNvPr id="4" name="文本框 3"/>
          <p:cNvSpPr txBox="1"/>
          <p:nvPr/>
        </p:nvSpPr>
        <p:spPr>
          <a:xfrm>
            <a:off x="5978878" y="1872151"/>
            <a:ext cx="5473798" cy="4247317"/>
          </a:xfrm>
          <a:prstGeom prst="rect">
            <a:avLst/>
          </a:prstGeom>
          <a:noFill/>
        </p:spPr>
        <p:txBody>
          <a:bodyPr wrap="square" rtlCol="0">
            <a:spAutoFit/>
          </a:bodyPr>
          <a:lstStyle/>
          <a:p>
            <a:pPr algn="just">
              <a:lnSpc>
                <a:spcPct val="150000"/>
              </a:lnSpc>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即便最发达的资本主义国家，</a:t>
            </a:r>
            <a:r>
              <a:rPr lang="zh-CN" altLang="en-US" sz="2000" dirty="0">
                <a:solidFill>
                  <a:schemeClr val="tx1"/>
                </a:solidFill>
                <a:latin typeface="微软雅黑" panose="020B0503020204020204" charset="-122"/>
                <a:ea typeface="微软雅黑" panose="020B0503020204020204" charset="-122"/>
              </a:rPr>
              <a:t>人工智能目前也只是在某些生产领域代替了人类劳动，大量生产领域仍然需要人类劳动创造商品，从而产生剩余价值。</a:t>
            </a:r>
            <a:r>
              <a:rPr lang="zh-CN" altLang="en-US" sz="2000" b="1" dirty="0">
                <a:solidFill>
                  <a:srgbClr val="FF0000"/>
                </a:solidFill>
                <a:latin typeface="微软雅黑" panose="020B0503020204020204" charset="-122"/>
                <a:ea typeface="微软雅黑" panose="020B0503020204020204" charset="-122"/>
              </a:rPr>
              <a:t>人工智能行业</a:t>
            </a:r>
            <a:r>
              <a:rPr lang="zh-CN" altLang="en-US" sz="2000" dirty="0">
                <a:solidFill>
                  <a:schemeClr val="tx1"/>
                </a:solidFill>
                <a:latin typeface="微软雅黑" panose="020B0503020204020204" charset="-122"/>
                <a:ea typeface="微软雅黑" panose="020B0503020204020204" charset="-122"/>
              </a:rPr>
              <a:t>是根据平均利润率获得平均利润，而平均利润率是全社会的剩余价值总额与全社会预付资本总额的比率。由此可见，人工智能行业凭借</a:t>
            </a:r>
            <a:r>
              <a:rPr lang="zh-CN" altLang="en-US" sz="2000" b="1" dirty="0">
                <a:solidFill>
                  <a:srgbClr val="FF0000"/>
                </a:solidFill>
                <a:latin typeface="微软雅黑" panose="020B0503020204020204" charset="-122"/>
                <a:ea typeface="微软雅黑" panose="020B0503020204020204" charset="-122"/>
              </a:rPr>
              <a:t>其资本数量</a:t>
            </a:r>
            <a:r>
              <a:rPr lang="zh-CN" altLang="en-US" sz="2000" dirty="0">
                <a:solidFill>
                  <a:schemeClr val="tx1"/>
                </a:solidFill>
                <a:latin typeface="微软雅黑" panose="020B0503020204020204" charset="-122"/>
                <a:ea typeface="微软雅黑" panose="020B0503020204020204" charset="-122"/>
              </a:rPr>
              <a:t>，根据平均利润率所获得的平均利润，是全社会的剩余价值总额在各资本之间平均分配的结果。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3458" name="Picture 12">
            <a:extLst>
              <a:ext uri="{FF2B5EF4-FFF2-40B4-BE49-F238E27FC236}">
                <a16:creationId xmlns:a16="http://schemas.microsoft.com/office/drawing/2014/main" id="{7720A583-9602-4E69-A7FC-82096AC16A31}"/>
              </a:ext>
            </a:extLst>
          </p:cNvPr>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a:stretch>
            <a:fillRect/>
          </a:stretch>
        </p:blipFill>
        <p:spPr bwMode="auto">
          <a:xfrm>
            <a:off x="7232650" y="3719513"/>
            <a:ext cx="2751138" cy="1814512"/>
          </a:xfrm>
          <a:prstGeom prst="rect">
            <a:avLst/>
          </a:prstGeom>
          <a:noFill/>
          <a:ln>
            <a:noFill/>
          </a:ln>
          <a:effectLst>
            <a:outerShdw dist="139700" dir="2700000" algn="ctr" rotWithShape="0">
              <a:srgbClr val="333333">
                <a:alpha val="6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1">
            <a:extLst>
              <a:ext uri="{FF2B5EF4-FFF2-40B4-BE49-F238E27FC236}">
                <a16:creationId xmlns:a16="http://schemas.microsoft.com/office/drawing/2014/main" id="{F45186A7-5709-45B8-A5DE-B9FE66C38751}"/>
              </a:ext>
            </a:extLst>
          </p:cNvPr>
          <p:cNvSpPr txBox="1">
            <a:spLocks noChangeArrowheads="1"/>
          </p:cNvSpPr>
          <p:nvPr/>
        </p:nvSpPr>
        <p:spPr bwMode="auto">
          <a:xfrm>
            <a:off x="7625748" y="2311400"/>
            <a:ext cx="3798996" cy="881139"/>
          </a:xfrm>
          <a:prstGeom prst="rect">
            <a:avLst/>
          </a:prstGeom>
          <a:noFill/>
          <a:ln>
            <a:noFill/>
          </a:ln>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1050"/>
              </a:spcBef>
              <a:defRPr/>
            </a:pPr>
            <a:r>
              <a:rPr lang="zh-CN" altLang="en-US" b="1" dirty="0">
                <a:solidFill>
                  <a:srgbClr val="FF0000"/>
                </a:solidFill>
                <a:latin typeface="+mn-ea"/>
                <a:ea typeface="+mn-ea"/>
                <a:sym typeface="微软雅黑" panose="020B0503020204020204" pitchFamily="34" charset="-122"/>
              </a:rPr>
              <a:t>等量资本获取等量利润</a:t>
            </a:r>
            <a:r>
              <a:rPr lang="zh-CN" altLang="en-US" dirty="0">
                <a:latin typeface="+mn-ea"/>
                <a:ea typeface="+mn-ea"/>
                <a:sym typeface="微软雅黑" panose="020B0503020204020204" pitchFamily="34" charset="-122"/>
              </a:rPr>
              <a:t>进一步掩盖了利润的本质及其来源。</a:t>
            </a:r>
          </a:p>
        </p:txBody>
      </p:sp>
      <p:grpSp>
        <p:nvGrpSpPr>
          <p:cNvPr id="403460" name="组合 3">
            <a:extLst>
              <a:ext uri="{FF2B5EF4-FFF2-40B4-BE49-F238E27FC236}">
                <a16:creationId xmlns:a16="http://schemas.microsoft.com/office/drawing/2014/main" id="{11FFB3DA-461E-4178-95B3-02554607B229}"/>
              </a:ext>
            </a:extLst>
          </p:cNvPr>
          <p:cNvGrpSpPr>
            <a:grpSpLocks/>
          </p:cNvGrpSpPr>
          <p:nvPr/>
        </p:nvGrpSpPr>
        <p:grpSpPr bwMode="auto">
          <a:xfrm>
            <a:off x="5307726" y="393044"/>
            <a:ext cx="4824413" cy="1490663"/>
            <a:chOff x="1205722" y="1877416"/>
            <a:chExt cx="6432207" cy="1986372"/>
          </a:xfrm>
        </p:grpSpPr>
        <p:grpSp>
          <p:nvGrpSpPr>
            <p:cNvPr id="403474" name="组合 2">
              <a:extLst>
                <a:ext uri="{FF2B5EF4-FFF2-40B4-BE49-F238E27FC236}">
                  <a16:creationId xmlns:a16="http://schemas.microsoft.com/office/drawing/2014/main" id="{0CC28BE3-E4B9-4F99-AEC3-EF2097BE5A9B}"/>
                </a:ext>
              </a:extLst>
            </p:cNvPr>
            <p:cNvGrpSpPr>
              <a:grpSpLocks/>
            </p:cNvGrpSpPr>
            <p:nvPr/>
          </p:nvGrpSpPr>
          <p:grpSpPr bwMode="auto">
            <a:xfrm>
              <a:off x="1756556" y="1986976"/>
              <a:ext cx="5330541" cy="1797739"/>
              <a:chOff x="1331262" y="1920133"/>
              <a:chExt cx="5330541" cy="1797739"/>
            </a:xfrm>
          </p:grpSpPr>
          <p:sp>
            <p:nvSpPr>
              <p:cNvPr id="34" name="Text Box 4">
                <a:extLst>
                  <a:ext uri="{FF2B5EF4-FFF2-40B4-BE49-F238E27FC236}">
                    <a16:creationId xmlns:a16="http://schemas.microsoft.com/office/drawing/2014/main" id="{3566B441-EC9A-47ED-8B8E-DE7F07467969}"/>
                  </a:ext>
                </a:extLst>
              </p:cNvPr>
              <p:cNvSpPr txBox="1">
                <a:spLocks noChangeArrowheads="1"/>
              </p:cNvSpPr>
              <p:nvPr/>
            </p:nvSpPr>
            <p:spPr bwMode="auto">
              <a:xfrm>
                <a:off x="1330731" y="2237886"/>
                <a:ext cx="2205449" cy="49289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defRPr/>
                </a:pPr>
                <a:r>
                  <a:rPr lang="zh-CN" altLang="en-US" dirty="0">
                    <a:latin typeface="+mn-ea"/>
                    <a:ea typeface="+mn-ea"/>
                    <a:sym typeface="微软雅黑" panose="020B0503020204020204" pitchFamily="34" charset="-122"/>
                  </a:rPr>
                  <a:t>平均利润率 =</a:t>
                </a:r>
              </a:p>
            </p:txBody>
          </p:sp>
          <p:sp>
            <p:nvSpPr>
              <p:cNvPr id="35" name="Line 5">
                <a:extLst>
                  <a:ext uri="{FF2B5EF4-FFF2-40B4-BE49-F238E27FC236}">
                    <a16:creationId xmlns:a16="http://schemas.microsoft.com/office/drawing/2014/main" id="{ABF21DD0-F0DA-4025-A4AB-A11CFBCAA7C3}"/>
                  </a:ext>
                </a:extLst>
              </p:cNvPr>
              <p:cNvSpPr>
                <a:spLocks noChangeShapeType="1"/>
              </p:cNvSpPr>
              <p:nvPr/>
            </p:nvSpPr>
            <p:spPr bwMode="auto">
              <a:xfrm>
                <a:off x="3536180" y="2483274"/>
                <a:ext cx="2241431" cy="0"/>
              </a:xfrm>
              <a:prstGeom prst="line">
                <a:avLst/>
              </a:prstGeom>
              <a:noFill/>
              <a:ln w="38100">
                <a:solidFill>
                  <a:schemeClr val="tx1"/>
                </a:solidFill>
                <a:round/>
                <a:headEnd/>
                <a:tailEnd/>
              </a:ln>
            </p:spPr>
            <p:txBody>
              <a:bodyPr/>
              <a:lstStyle/>
              <a:p>
                <a:pPr>
                  <a:defRPr/>
                </a:pPr>
                <a:endParaRPr lang="zh-CN" altLang="en-US">
                  <a:latin typeface="+mn-ea"/>
                </a:endParaRPr>
              </a:p>
            </p:txBody>
          </p:sp>
          <p:sp>
            <p:nvSpPr>
              <p:cNvPr id="36" name="Text Box 6">
                <a:extLst>
                  <a:ext uri="{FF2B5EF4-FFF2-40B4-BE49-F238E27FC236}">
                    <a16:creationId xmlns:a16="http://schemas.microsoft.com/office/drawing/2014/main" id="{DD3E49AA-84A6-4735-9945-2452FE7BD329}"/>
                  </a:ext>
                </a:extLst>
              </p:cNvPr>
              <p:cNvSpPr txBox="1">
                <a:spLocks noChangeArrowheads="1"/>
              </p:cNvSpPr>
              <p:nvPr/>
            </p:nvSpPr>
            <p:spPr bwMode="auto">
              <a:xfrm>
                <a:off x="3665291" y="1920574"/>
                <a:ext cx="2300693" cy="49289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ct val="50000"/>
                  </a:spcBef>
                  <a:defRPr/>
                </a:pPr>
                <a:r>
                  <a:rPr lang="zh-CN" altLang="zh-CN">
                    <a:latin typeface="+mn-ea"/>
                    <a:ea typeface="+mn-ea"/>
                    <a:sym typeface="微软雅黑" panose="020B0503020204020204" pitchFamily="34" charset="-122"/>
                  </a:rPr>
                  <a:t>剩余价值总量</a:t>
                </a:r>
              </a:p>
            </p:txBody>
          </p:sp>
          <p:sp>
            <p:nvSpPr>
              <p:cNvPr id="37" name="Text Box 7">
                <a:extLst>
                  <a:ext uri="{FF2B5EF4-FFF2-40B4-BE49-F238E27FC236}">
                    <a16:creationId xmlns:a16="http://schemas.microsoft.com/office/drawing/2014/main" id="{C22D80DE-401F-4FA3-B704-D7437F38D932}"/>
                  </a:ext>
                </a:extLst>
              </p:cNvPr>
              <p:cNvSpPr txBox="1">
                <a:spLocks noChangeArrowheads="1"/>
              </p:cNvSpPr>
              <p:nvPr/>
            </p:nvSpPr>
            <p:spPr bwMode="auto">
              <a:xfrm>
                <a:off x="3824032" y="2561545"/>
                <a:ext cx="1989561" cy="490776"/>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defRPr/>
                </a:pPr>
                <a:r>
                  <a:rPr lang="zh-CN" altLang="zh-CN">
                    <a:latin typeface="+mn-ea"/>
                    <a:ea typeface="+mn-ea"/>
                    <a:sym typeface="微软雅黑" panose="020B0503020204020204" pitchFamily="34" charset="-122"/>
                  </a:rPr>
                  <a:t>社会总资本</a:t>
                </a:r>
              </a:p>
            </p:txBody>
          </p:sp>
          <p:sp>
            <p:nvSpPr>
              <p:cNvPr id="38" name="Text Box 8">
                <a:extLst>
                  <a:ext uri="{FF2B5EF4-FFF2-40B4-BE49-F238E27FC236}">
                    <a16:creationId xmlns:a16="http://schemas.microsoft.com/office/drawing/2014/main" id="{6B8BD388-EC4A-4017-8423-B99C62FB122B}"/>
                  </a:ext>
                </a:extLst>
              </p:cNvPr>
              <p:cNvSpPr txBox="1">
                <a:spLocks noChangeArrowheads="1"/>
              </p:cNvSpPr>
              <p:nvPr/>
            </p:nvSpPr>
            <p:spPr bwMode="auto">
              <a:xfrm>
                <a:off x="1330731" y="3225784"/>
                <a:ext cx="5331600" cy="49289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defRPr/>
                </a:pPr>
                <a:r>
                  <a:rPr lang="zh-CN" altLang="en-US">
                    <a:latin typeface="+mn-ea"/>
                    <a:ea typeface="+mn-ea"/>
                    <a:sym typeface="微软雅黑" panose="020B0503020204020204" pitchFamily="34" charset="-122"/>
                  </a:rPr>
                  <a:t>平均利润 = 预付资本 × 平均利润率</a:t>
                </a:r>
              </a:p>
            </p:txBody>
          </p:sp>
        </p:grpSp>
        <p:sp>
          <p:nvSpPr>
            <p:cNvPr id="33" name="圆角矩形 4">
              <a:extLst>
                <a:ext uri="{FF2B5EF4-FFF2-40B4-BE49-F238E27FC236}">
                  <a16:creationId xmlns:a16="http://schemas.microsoft.com/office/drawing/2014/main" id="{3897E51C-395D-4457-9A8E-417FD2F04044}"/>
                </a:ext>
              </a:extLst>
            </p:cNvPr>
            <p:cNvSpPr>
              <a:spLocks noChangeArrowheads="1"/>
            </p:cNvSpPr>
            <p:nvPr/>
          </p:nvSpPr>
          <p:spPr bwMode="auto">
            <a:xfrm>
              <a:off x="1205722" y="1877416"/>
              <a:ext cx="6432207" cy="1986372"/>
            </a:xfrm>
            <a:prstGeom prst="roundRect">
              <a:avLst>
                <a:gd name="adj" fmla="val 0"/>
              </a:avLst>
            </a:prstGeom>
            <a:noFill/>
            <a:ln w="12700" algn="ctr">
              <a:solidFill>
                <a:srgbClr val="A5A5A5"/>
              </a:solidFill>
              <a:miter lim="800000"/>
              <a:headEnd/>
              <a:tailEnd/>
            </a:ln>
          </p:spPr>
          <p:txBody>
            <a:bodyPr lIns="68573" tIns="34287" rIns="68573" bIns="34287"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lvl="2" algn="ctr" fontAlgn="ctr">
                <a:buClr>
                  <a:srgbClr val="FF0000"/>
                </a:buClr>
                <a:buSzPct val="70000"/>
                <a:buFont typeface="Wingdings" panose="05000000000000000000" pitchFamily="2" charset="2"/>
                <a:buChar char="n"/>
                <a:defRPr/>
              </a:pPr>
              <a:endParaRPr lang="zh-CN" altLang="en-US">
                <a:solidFill>
                  <a:srgbClr val="000000"/>
                </a:solidFill>
                <a:latin typeface="+mn-ea"/>
                <a:ea typeface="+mn-ea"/>
                <a:sym typeface="微软雅黑" panose="020B0503020204020204" pitchFamily="34" charset="-122"/>
              </a:endParaRPr>
            </a:p>
          </p:txBody>
        </p:sp>
      </p:grpSp>
      <p:sp>
        <p:nvSpPr>
          <p:cNvPr id="17" name="文本框 16">
            <a:extLst>
              <a:ext uri="{FF2B5EF4-FFF2-40B4-BE49-F238E27FC236}">
                <a16:creationId xmlns:a16="http://schemas.microsoft.com/office/drawing/2014/main" id="{57D58A7D-0DA0-4FEB-9DF8-12571E304998}"/>
              </a:ext>
            </a:extLst>
          </p:cNvPr>
          <p:cNvSpPr txBox="1"/>
          <p:nvPr/>
        </p:nvSpPr>
        <p:spPr>
          <a:xfrm>
            <a:off x="596626" y="942045"/>
            <a:ext cx="3613150" cy="461665"/>
          </a:xfrm>
          <a:prstGeom prst="rect">
            <a:avLst/>
          </a:prstGeom>
          <a:noFill/>
        </p:spPr>
        <p:txBody>
          <a:bodyPr>
            <a:spAutoFit/>
          </a:bodyPr>
          <a:lstStyle/>
          <a:p>
            <a:pPr algn="just" eaLnBrk="1" hangingPunct="1">
              <a:spcBef>
                <a:spcPct val="20000"/>
              </a:spcBef>
              <a:defRPr/>
            </a:pP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平均利润</a:t>
            </a:r>
          </a:p>
        </p:txBody>
      </p:sp>
      <p:sp>
        <p:nvSpPr>
          <p:cNvPr id="19" name="Rectangle 4">
            <a:extLst>
              <a:ext uri="{FF2B5EF4-FFF2-40B4-BE49-F238E27FC236}">
                <a16:creationId xmlns:a16="http://schemas.microsoft.com/office/drawing/2014/main" id="{4C7B1979-3357-415B-AF6B-755CBE49EBFE}"/>
              </a:ext>
            </a:extLst>
          </p:cNvPr>
          <p:cNvSpPr>
            <a:spLocks noChangeArrowheads="1"/>
          </p:cNvSpPr>
          <p:nvPr/>
        </p:nvSpPr>
        <p:spPr bwMode="auto">
          <a:xfrm>
            <a:off x="2314575" y="5740400"/>
            <a:ext cx="6705600" cy="755650"/>
          </a:xfrm>
          <a:prstGeom prst="rect">
            <a:avLst/>
          </a:prstGeom>
          <a:solidFill>
            <a:srgbClr val="000080"/>
          </a:solid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sz="3600" b="1">
                <a:solidFill>
                  <a:srgbClr val="FFFF00"/>
                </a:solidFill>
                <a:latin typeface="楷体_GB2312" pitchFamily="49" charset="-122"/>
                <a:ea typeface="楷体_GB2312" pitchFamily="49" charset="-122"/>
              </a:rPr>
              <a:t>投入等量资本获得不等量的利润</a:t>
            </a:r>
            <a:endParaRPr kumimoji="1" lang="zh-CN" altLang="en-US" sz="3600" b="1">
              <a:solidFill>
                <a:srgbClr val="FFFFFF"/>
              </a:solidFill>
              <a:effectLst>
                <a:outerShdw blurRad="38100" dist="38100" dir="2700000" algn="tl">
                  <a:srgbClr val="000000"/>
                </a:outerShdw>
              </a:effectLst>
              <a:latin typeface="楷体_GB2312" pitchFamily="49" charset="-122"/>
              <a:ea typeface="楷体_GB2312" pitchFamily="49" charset="-122"/>
            </a:endParaRPr>
          </a:p>
        </p:txBody>
      </p:sp>
      <p:sp>
        <p:nvSpPr>
          <p:cNvPr id="21" name="Rectangle 5">
            <a:extLst>
              <a:ext uri="{FF2B5EF4-FFF2-40B4-BE49-F238E27FC236}">
                <a16:creationId xmlns:a16="http://schemas.microsoft.com/office/drawing/2014/main" id="{D6C794D5-E970-493F-A3F1-B70ED8B3439A}"/>
              </a:ext>
            </a:extLst>
          </p:cNvPr>
          <p:cNvSpPr>
            <a:spLocks noChangeArrowheads="1"/>
          </p:cNvSpPr>
          <p:nvPr/>
        </p:nvSpPr>
        <p:spPr bwMode="auto">
          <a:xfrm>
            <a:off x="3935413" y="2349500"/>
            <a:ext cx="3429000" cy="755650"/>
          </a:xfrm>
          <a:prstGeom prst="rect">
            <a:avLst/>
          </a:prstGeom>
          <a:solidFill>
            <a:srgbClr val="000080"/>
          </a:solidFill>
          <a:ln>
            <a:noFill/>
          </a:ln>
          <a:effec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sz="3600" b="1" dirty="0">
                <a:solidFill>
                  <a:srgbClr val="FFFF00"/>
                </a:solidFill>
                <a:latin typeface="楷体_GB2312" pitchFamily="49" charset="-122"/>
                <a:ea typeface="楷体_GB2312" pitchFamily="49" charset="-122"/>
              </a:rPr>
              <a:t>不同的生产部门</a:t>
            </a:r>
            <a:endParaRPr kumimoji="1" lang="zh-CN" altLang="en-US" sz="3600" b="1" dirty="0">
              <a:solidFill>
                <a:srgbClr val="FFFFFF"/>
              </a:solidFill>
              <a:effectLst>
                <a:outerShdw blurRad="38100" dist="38100" dir="2700000" algn="tl">
                  <a:srgbClr val="000000"/>
                </a:outerShdw>
              </a:effectLst>
              <a:latin typeface="楷体_GB2312" pitchFamily="49" charset="-122"/>
              <a:ea typeface="楷体_GB2312" pitchFamily="49" charset="-122"/>
            </a:endParaRPr>
          </a:p>
        </p:txBody>
      </p:sp>
      <p:sp>
        <p:nvSpPr>
          <p:cNvPr id="22" name="Oval 6">
            <a:extLst>
              <a:ext uri="{FF2B5EF4-FFF2-40B4-BE49-F238E27FC236}">
                <a16:creationId xmlns:a16="http://schemas.microsoft.com/office/drawing/2014/main" id="{C0E6B85B-4BF2-4848-8664-5BFF0066F085}"/>
              </a:ext>
            </a:extLst>
          </p:cNvPr>
          <p:cNvSpPr>
            <a:spLocks noChangeArrowheads="1"/>
          </p:cNvSpPr>
          <p:nvPr/>
        </p:nvSpPr>
        <p:spPr bwMode="auto">
          <a:xfrm>
            <a:off x="1706563" y="3662968"/>
            <a:ext cx="2889250" cy="1687890"/>
          </a:xfrm>
          <a:prstGeom prst="ellipse">
            <a:avLst/>
          </a:prstGeom>
          <a:solidFill>
            <a:srgbClr val="FFFFFF"/>
          </a:solidFill>
          <a:ln w="19050">
            <a:pattFill prst="lgCheck">
              <a:fgClr>
                <a:srgbClr val="CC0000"/>
              </a:fgClr>
              <a:bgClr>
                <a:srgbClr val="FFFFFF"/>
              </a:bgClr>
            </a:pattFill>
            <a:round/>
            <a:headEnd/>
            <a:tailEnd/>
          </a:ln>
          <a:effec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defRPr/>
            </a:pPr>
            <a:r>
              <a:rPr kumimoji="1" lang="zh-CN" altLang="en-US" sz="3600" b="1" kern="0">
                <a:solidFill>
                  <a:srgbClr val="000000"/>
                </a:solidFill>
                <a:latin typeface="楷体_GB2312" pitchFamily="49" charset="-122"/>
                <a:ea typeface="楷体_GB2312" pitchFamily="49" charset="-122"/>
              </a:rPr>
              <a:t>资本有机构成不同</a:t>
            </a:r>
          </a:p>
        </p:txBody>
      </p:sp>
      <p:sp>
        <p:nvSpPr>
          <p:cNvPr id="23" name="Oval 7">
            <a:extLst>
              <a:ext uri="{FF2B5EF4-FFF2-40B4-BE49-F238E27FC236}">
                <a16:creationId xmlns:a16="http://schemas.microsoft.com/office/drawing/2014/main" id="{DAA58A25-21AA-4F57-A090-44FE0A5EE0E2}"/>
              </a:ext>
            </a:extLst>
          </p:cNvPr>
          <p:cNvSpPr>
            <a:spLocks noChangeArrowheads="1"/>
          </p:cNvSpPr>
          <p:nvPr/>
        </p:nvSpPr>
        <p:spPr bwMode="auto">
          <a:xfrm>
            <a:off x="6734176" y="3586768"/>
            <a:ext cx="2892425" cy="1687890"/>
          </a:xfrm>
          <a:prstGeom prst="ellipse">
            <a:avLst/>
          </a:prstGeom>
          <a:solidFill>
            <a:srgbClr val="FFFFFF"/>
          </a:solidFill>
          <a:ln w="9525">
            <a:solidFill>
              <a:srgbClr val="CC0000"/>
            </a:solidFill>
            <a:prstDash val="dashDot"/>
            <a:round/>
            <a:headEnd/>
            <a:tailEnd/>
          </a:ln>
          <a:effec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defRPr/>
            </a:pPr>
            <a:r>
              <a:rPr kumimoji="1" lang="zh-CN" altLang="en-US" sz="3600" b="1" kern="0">
                <a:solidFill>
                  <a:srgbClr val="000000"/>
                </a:solidFill>
                <a:latin typeface="楷体_GB2312" pitchFamily="49" charset="-122"/>
                <a:ea typeface="楷体_GB2312" pitchFamily="49" charset="-122"/>
              </a:rPr>
              <a:t>资本周转速度不同</a:t>
            </a:r>
          </a:p>
        </p:txBody>
      </p:sp>
      <p:sp>
        <p:nvSpPr>
          <p:cNvPr id="24" name="AutoShape 8">
            <a:extLst>
              <a:ext uri="{FF2B5EF4-FFF2-40B4-BE49-F238E27FC236}">
                <a16:creationId xmlns:a16="http://schemas.microsoft.com/office/drawing/2014/main" id="{8FA8976E-F4AB-4B40-BA11-BA141DF5A0C2}"/>
              </a:ext>
            </a:extLst>
          </p:cNvPr>
          <p:cNvSpPr>
            <a:spLocks noChangeArrowheads="1"/>
          </p:cNvSpPr>
          <p:nvPr/>
        </p:nvSpPr>
        <p:spPr bwMode="auto">
          <a:xfrm rot="5400000">
            <a:off x="4448175" y="4140200"/>
            <a:ext cx="2286000" cy="457200"/>
          </a:xfrm>
          <a:prstGeom prst="notchedRightArrow">
            <a:avLst>
              <a:gd name="adj1" fmla="val 50000"/>
              <a:gd name="adj2" fmla="val 125000"/>
            </a:avLst>
          </a:prstGeom>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ln w="9525">
            <a:solidFill>
              <a:srgbClr val="000000"/>
            </a:solidFill>
            <a:miter lim="800000"/>
            <a:headEnd/>
            <a:tailEnd/>
          </a:ln>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defRPr/>
            </a:pPr>
            <a:endParaRPr lang="zh-CN" altLang="en-US" kern="0">
              <a:solidFill>
                <a:srgbClr val="000000"/>
              </a:solidFill>
            </a:endParaRPr>
          </a:p>
        </p:txBody>
      </p:sp>
      <p:sp>
        <p:nvSpPr>
          <p:cNvPr id="25" name="Line 9">
            <a:extLst>
              <a:ext uri="{FF2B5EF4-FFF2-40B4-BE49-F238E27FC236}">
                <a16:creationId xmlns:a16="http://schemas.microsoft.com/office/drawing/2014/main" id="{A3D36A15-1540-4B8F-954B-AEA8B9CAE685}"/>
              </a:ext>
            </a:extLst>
          </p:cNvPr>
          <p:cNvSpPr>
            <a:spLocks noChangeShapeType="1"/>
          </p:cNvSpPr>
          <p:nvPr/>
        </p:nvSpPr>
        <p:spPr bwMode="auto">
          <a:xfrm flipH="1">
            <a:off x="3838575" y="3149600"/>
            <a:ext cx="533400" cy="533400"/>
          </a:xfrm>
          <a:prstGeom prst="line">
            <a:avLst/>
          </a:prstGeom>
          <a:noFill/>
          <a:ln w="76200">
            <a:solidFill>
              <a:srgbClr val="0000FF"/>
            </a:solidFill>
            <a:round/>
            <a:headEnd/>
            <a:tailEnd/>
          </a:ln>
          <a:effectLst/>
        </p:spPr>
        <p:txBody>
          <a:bodyPr/>
          <a:lstStyle/>
          <a:p>
            <a:pPr>
              <a:defRPr/>
            </a:pPr>
            <a:endParaRPr lang="zh-CN" altLang="en-US" kern="0">
              <a:solidFill>
                <a:srgbClr val="000000"/>
              </a:solidFill>
            </a:endParaRPr>
          </a:p>
        </p:txBody>
      </p:sp>
      <p:sp>
        <p:nvSpPr>
          <p:cNvPr id="26" name="Line 10">
            <a:extLst>
              <a:ext uri="{FF2B5EF4-FFF2-40B4-BE49-F238E27FC236}">
                <a16:creationId xmlns:a16="http://schemas.microsoft.com/office/drawing/2014/main" id="{F3E3128E-6FF7-4DE7-AB11-6215F4A7CFC3}"/>
              </a:ext>
            </a:extLst>
          </p:cNvPr>
          <p:cNvSpPr>
            <a:spLocks noChangeShapeType="1"/>
          </p:cNvSpPr>
          <p:nvPr/>
        </p:nvSpPr>
        <p:spPr bwMode="auto">
          <a:xfrm rot="16798101" flipH="1">
            <a:off x="6810375" y="3225800"/>
            <a:ext cx="533400" cy="533400"/>
          </a:xfrm>
          <a:prstGeom prst="line">
            <a:avLst/>
          </a:prstGeom>
          <a:noFill/>
          <a:ln w="76200">
            <a:solidFill>
              <a:srgbClr val="0000FF"/>
            </a:solidFill>
            <a:round/>
            <a:headEnd/>
            <a:tailEnd/>
          </a:ln>
          <a:effectLst/>
        </p:spPr>
        <p:txBody>
          <a:bodyPr/>
          <a:lstStyle/>
          <a:p>
            <a:pPr>
              <a:defRPr/>
            </a:pPr>
            <a:endParaRPr lang="zh-CN" altLang="en-US" kern="0">
              <a:solidFill>
                <a:srgbClr val="00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100000">
                                          <p:val>
                                            <p:strVal val="#ppt_x"/>
                                          </p:val>
                                        </p:tav>
                                      </p:tavLst>
                                    </p:anim>
                                    <p:anim calcmode="lin" valueType="num">
                                      <p:cBhvr>
                                        <p:cTn id="13" dur="500" fill="hold"/>
                                        <p:tgtEl>
                                          <p:spTgt spid="25"/>
                                        </p:tgtEl>
                                        <p:attrNameLst>
                                          <p:attrName>ppt_y</p:attrName>
                                        </p:attrNameLst>
                                      </p:cBhvr>
                                      <p:tavLst>
                                        <p:tav tm="0">
                                          <p:val>
                                            <p:strVal val="#ppt_y-#ppt_h/2"/>
                                          </p:val>
                                        </p:tav>
                                        <p:tav tm="100000">
                                          <p:val>
                                            <p:strVal val="#ppt_y"/>
                                          </p:val>
                                        </p:tav>
                                      </p:tavLst>
                                    </p:anim>
                                    <p:anim calcmode="lin" valueType="num">
                                      <p:cBhvr>
                                        <p:cTn id="14" dur="500" fill="hold"/>
                                        <p:tgtEl>
                                          <p:spTgt spid="25"/>
                                        </p:tgtEl>
                                        <p:attrNameLst>
                                          <p:attrName>ppt_w</p:attrName>
                                        </p:attrNameLst>
                                      </p:cBhvr>
                                      <p:tavLst>
                                        <p:tav tm="0">
                                          <p:val>
                                            <p:strVal val="#ppt_w"/>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ppt_x</p:attrName>
                                        </p:attrNameLst>
                                      </p:cBhvr>
                                      <p:tavLst>
                                        <p:tav tm="0">
                                          <p:val>
                                            <p:strVal val="#ppt_x"/>
                                          </p:val>
                                        </p:tav>
                                        <p:tav tm="100000">
                                          <p:val>
                                            <p:strVal val="#ppt_x"/>
                                          </p:val>
                                        </p:tav>
                                      </p:tavLst>
                                    </p:anim>
                                    <p:anim calcmode="lin" valueType="num">
                                      <p:cBhvr>
                                        <p:cTn id="25" dur="500" fill="hold"/>
                                        <p:tgtEl>
                                          <p:spTgt spid="26"/>
                                        </p:tgtEl>
                                        <p:attrNameLst>
                                          <p:attrName>ppt_y</p:attrName>
                                        </p:attrNameLst>
                                      </p:cBhvr>
                                      <p:tavLst>
                                        <p:tav tm="0">
                                          <p:val>
                                            <p:strVal val="#ppt_y-#ppt_h/2"/>
                                          </p:val>
                                        </p:tav>
                                        <p:tav tm="100000">
                                          <p:val>
                                            <p:strVal val="#ppt_y"/>
                                          </p:val>
                                        </p:tav>
                                      </p:tavLst>
                                    </p:anim>
                                    <p:anim calcmode="lin" valueType="num">
                                      <p:cBhvr>
                                        <p:cTn id="26" dur="500" fill="hold"/>
                                        <p:tgtEl>
                                          <p:spTgt spid="26"/>
                                        </p:tgtEl>
                                        <p:attrNameLst>
                                          <p:attrName>ppt_w</p:attrName>
                                        </p:attrNameLst>
                                      </p:cBhvr>
                                      <p:tavLst>
                                        <p:tav tm="0">
                                          <p:val>
                                            <p:strVal val="#ppt_w"/>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ppt_h/2"/>
                                          </p:val>
                                        </p:tav>
                                        <p:tav tm="100000">
                                          <p:val>
                                            <p:strVal val="#ppt_y"/>
                                          </p:val>
                                        </p:tav>
                                      </p:tavLst>
                                    </p:anim>
                                    <p:anim calcmode="lin" valueType="num">
                                      <p:cBhvr>
                                        <p:cTn id="38" dur="500" fill="hold"/>
                                        <p:tgtEl>
                                          <p:spTgt spid="24"/>
                                        </p:tgtEl>
                                        <p:attrNameLst>
                                          <p:attrName>ppt_w</p:attrName>
                                        </p:attrNameLst>
                                      </p:cBhvr>
                                      <p:tavLst>
                                        <p:tav tm="0">
                                          <p:val>
                                            <p:strVal val="#ppt_w"/>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P spid="21" grpId="0" animBg="1" autoUpdateAnimBg="0"/>
      <p:bldP spid="22" grpId="0" animBg="1" autoUpdateAnimBg="0"/>
      <p:bldP spid="23" grpId="0" animBg="1" autoUpdateAnimBg="0"/>
      <p:bldP spid="24"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B0FC0F6F-CC2F-4318-8389-FEACCC678E07}"/>
              </a:ext>
            </a:extLst>
          </p:cNvPr>
          <p:cNvSpPr txBox="1">
            <a:spLocks noChangeArrowheads="1"/>
          </p:cNvSpPr>
          <p:nvPr/>
        </p:nvSpPr>
        <p:spPr bwMode="auto">
          <a:xfrm>
            <a:off x="5145089" y="2481263"/>
            <a:ext cx="1241425" cy="347662"/>
          </a:xfrm>
          <a:prstGeom prst="rect">
            <a:avLst/>
          </a:prstGeom>
          <a:solidFill>
            <a:schemeClr val="accent4">
              <a:lumMod val="75000"/>
            </a:schemeClr>
          </a:solidFill>
          <a:ln w="9525">
            <a:noFill/>
            <a:miter lim="800000"/>
          </a:ln>
        </p:spPr>
        <p:txBody>
          <a:bodyPr lIns="67628" tIns="35243" rIns="67628" bIns="35243">
            <a:spAutoFit/>
          </a:bodyPr>
          <a:lstStyle/>
          <a:p>
            <a:pPr algn="ctr" eaLnBrk="1" hangingPunct="1">
              <a:spcBef>
                <a:spcPct val="50000"/>
              </a:spcBef>
              <a:defRPr/>
            </a:pPr>
            <a:r>
              <a:rPr lang="zh-CN" altLang="zh-CN" b="1">
                <a:solidFill>
                  <a:schemeClr val="bg1"/>
                </a:solidFill>
                <a:latin typeface="+mn-ea"/>
                <a:sym typeface="微软雅黑" panose="020B0503020204020204" pitchFamily="34" charset="-122"/>
              </a:rPr>
              <a:t>食品工业</a:t>
            </a:r>
          </a:p>
        </p:txBody>
      </p:sp>
      <p:sp>
        <p:nvSpPr>
          <p:cNvPr id="6" name="Text Box 4">
            <a:extLst>
              <a:ext uri="{FF2B5EF4-FFF2-40B4-BE49-F238E27FC236}">
                <a16:creationId xmlns:a16="http://schemas.microsoft.com/office/drawing/2014/main" id="{8F3AAC8D-21C9-42C0-8ADC-3AD6A6F83E00}"/>
              </a:ext>
            </a:extLst>
          </p:cNvPr>
          <p:cNvSpPr txBox="1">
            <a:spLocks noChangeArrowheads="1"/>
          </p:cNvSpPr>
          <p:nvPr/>
        </p:nvSpPr>
        <p:spPr bwMode="auto">
          <a:xfrm>
            <a:off x="8277225" y="2481263"/>
            <a:ext cx="1189038" cy="347662"/>
          </a:xfrm>
          <a:prstGeom prst="rect">
            <a:avLst/>
          </a:prstGeom>
          <a:solidFill>
            <a:schemeClr val="accent4">
              <a:lumMod val="75000"/>
            </a:schemeClr>
          </a:solidFill>
          <a:ln w="9525">
            <a:noFill/>
            <a:miter lim="800000"/>
          </a:ln>
        </p:spPr>
        <p:txBody>
          <a:bodyPr lIns="67628" tIns="35243" rIns="67628" bIns="35243">
            <a:spAutoFit/>
          </a:bodyPr>
          <a:lstStyle/>
          <a:p>
            <a:pPr algn="ctr" eaLnBrk="1" hangingPunct="1">
              <a:spcBef>
                <a:spcPct val="50000"/>
              </a:spcBef>
              <a:defRPr/>
            </a:pPr>
            <a:r>
              <a:rPr lang="zh-CN" altLang="zh-CN" b="1">
                <a:solidFill>
                  <a:schemeClr val="bg1"/>
                </a:solidFill>
                <a:latin typeface="+mn-ea"/>
                <a:sym typeface="微软雅黑" panose="020B0503020204020204" pitchFamily="34" charset="-122"/>
              </a:rPr>
              <a:t>机械工业</a:t>
            </a:r>
          </a:p>
        </p:txBody>
      </p:sp>
      <p:sp>
        <p:nvSpPr>
          <p:cNvPr id="7" name="Text Box 5">
            <a:extLst>
              <a:ext uri="{FF2B5EF4-FFF2-40B4-BE49-F238E27FC236}">
                <a16:creationId xmlns:a16="http://schemas.microsoft.com/office/drawing/2014/main" id="{06C223DD-70C1-4E19-9F80-090A916F78A0}"/>
              </a:ext>
            </a:extLst>
          </p:cNvPr>
          <p:cNvSpPr txBox="1">
            <a:spLocks noChangeArrowheads="1"/>
          </p:cNvSpPr>
          <p:nvPr/>
        </p:nvSpPr>
        <p:spPr bwMode="auto">
          <a:xfrm>
            <a:off x="5145089" y="2965451"/>
            <a:ext cx="1241425" cy="625475"/>
          </a:xfrm>
          <a:prstGeom prst="rect">
            <a:avLst/>
          </a:prstGeom>
          <a:solidFill>
            <a:schemeClr val="accent2">
              <a:lumMod val="20000"/>
              <a:lumOff val="80000"/>
              <a:alpha val="63921"/>
            </a:schemeClr>
          </a:solidFill>
          <a:ln>
            <a:noFill/>
          </a:ln>
        </p:spPr>
        <p:txBody>
          <a:bodyPr lIns="67628" tIns="35243" rIns="67628" bIns="35243">
            <a:spAutoFit/>
          </a:bodyPr>
          <a:lstStyle/>
          <a:p>
            <a:pPr algn="ctr" eaLnBrk="1" hangingPunct="1">
              <a:spcBef>
                <a:spcPct val="50000"/>
              </a:spcBef>
              <a:defRPr/>
            </a:pPr>
            <a:r>
              <a:rPr lang="en-US" altLang="zh-CN" i="1" dirty="0">
                <a:latin typeface="+mn-ea"/>
                <a:sym typeface="微软雅黑" panose="020B0503020204020204" pitchFamily="34" charset="-122"/>
              </a:rPr>
              <a:t>c</a:t>
            </a:r>
            <a:r>
              <a:rPr lang="zh-CN" altLang="en-US" dirty="0">
                <a:latin typeface="+mn-ea"/>
                <a:sym typeface="微软雅黑" panose="020B0503020204020204" pitchFamily="34" charset="-122"/>
              </a:rPr>
              <a:t>∶</a:t>
            </a:r>
            <a:r>
              <a:rPr lang="en-US" altLang="zh-CN" i="1" dirty="0">
                <a:latin typeface="+mn-ea"/>
                <a:sym typeface="微软雅黑" panose="020B0503020204020204" pitchFamily="34" charset="-122"/>
              </a:rPr>
              <a:t>v</a:t>
            </a:r>
            <a:r>
              <a:rPr lang="zh-CN" altLang="en-US" dirty="0">
                <a:latin typeface="+mn-ea"/>
                <a:sym typeface="微软雅黑" panose="020B0503020204020204" pitchFamily="34" charset="-122"/>
              </a:rPr>
              <a:t>低</a:t>
            </a:r>
            <a:br>
              <a:rPr lang="zh-CN" altLang="en-US" dirty="0">
                <a:latin typeface="+mn-ea"/>
                <a:sym typeface="微软雅黑" panose="020B0503020204020204" pitchFamily="34" charset="-122"/>
              </a:rPr>
            </a:br>
            <a:r>
              <a:rPr lang="zh-CN" altLang="en-US" dirty="0">
                <a:latin typeface="+mn-ea"/>
                <a:sym typeface="微软雅黑" panose="020B0503020204020204" pitchFamily="34" charset="-122"/>
              </a:rPr>
              <a:t>利润率高</a:t>
            </a:r>
          </a:p>
        </p:txBody>
      </p:sp>
      <p:sp>
        <p:nvSpPr>
          <p:cNvPr id="8" name="Text Box 6">
            <a:extLst>
              <a:ext uri="{FF2B5EF4-FFF2-40B4-BE49-F238E27FC236}">
                <a16:creationId xmlns:a16="http://schemas.microsoft.com/office/drawing/2014/main" id="{46F324DE-DAC0-4788-BDF8-82377738AFCD}"/>
              </a:ext>
            </a:extLst>
          </p:cNvPr>
          <p:cNvSpPr txBox="1">
            <a:spLocks noChangeArrowheads="1"/>
          </p:cNvSpPr>
          <p:nvPr/>
        </p:nvSpPr>
        <p:spPr bwMode="auto">
          <a:xfrm>
            <a:off x="8277225" y="2965451"/>
            <a:ext cx="1189038" cy="625475"/>
          </a:xfrm>
          <a:prstGeom prst="rect">
            <a:avLst/>
          </a:prstGeom>
          <a:solidFill>
            <a:schemeClr val="accent4">
              <a:lumMod val="40000"/>
              <a:lumOff val="60000"/>
            </a:schemeClr>
          </a:solidFill>
          <a:ln w="12700" cmpd="sng">
            <a:noFill/>
            <a:miter lim="800000"/>
          </a:ln>
        </p:spPr>
        <p:txBody>
          <a:bodyPr lIns="67628" tIns="35243" rIns="67628" bIns="35243">
            <a:spAutoFit/>
          </a:bodyPr>
          <a:lstStyle/>
          <a:p>
            <a:pPr algn="ctr">
              <a:spcBef>
                <a:spcPct val="50000"/>
              </a:spcBef>
              <a:defRPr/>
            </a:pPr>
            <a:r>
              <a:rPr lang="en-US" altLang="zh-CN" i="1" dirty="0">
                <a:latin typeface="+mn-ea"/>
                <a:sym typeface="微软雅黑" panose="020B0503020204020204" pitchFamily="34" charset="-122"/>
              </a:rPr>
              <a:t>c</a:t>
            </a:r>
            <a:r>
              <a:rPr lang="zh-CN" altLang="en-US" dirty="0">
                <a:latin typeface="+mn-ea"/>
                <a:sym typeface="微软雅黑" panose="020B0503020204020204" pitchFamily="34" charset="-122"/>
              </a:rPr>
              <a:t>∶</a:t>
            </a:r>
            <a:r>
              <a:rPr lang="en-US" altLang="zh-CN" i="1" dirty="0">
                <a:latin typeface="+mn-ea"/>
                <a:sym typeface="微软雅黑" panose="020B0503020204020204" pitchFamily="34" charset="-122"/>
              </a:rPr>
              <a:t>v</a:t>
            </a:r>
            <a:r>
              <a:rPr lang="zh-CN" altLang="en-US" dirty="0">
                <a:latin typeface="+mn-ea"/>
                <a:sym typeface="微软雅黑" panose="020B0503020204020204" pitchFamily="34" charset="-122"/>
              </a:rPr>
              <a:t>高</a:t>
            </a:r>
            <a:br>
              <a:rPr lang="zh-CN" altLang="en-US" dirty="0">
                <a:latin typeface="+mn-ea"/>
                <a:sym typeface="微软雅黑" panose="020B0503020204020204" pitchFamily="34" charset="-122"/>
              </a:rPr>
            </a:br>
            <a:r>
              <a:rPr lang="zh-CN" altLang="en-US" dirty="0">
                <a:latin typeface="+mn-ea"/>
                <a:sym typeface="微软雅黑" panose="020B0503020204020204" pitchFamily="34" charset="-122"/>
              </a:rPr>
              <a:t>利润率低</a:t>
            </a:r>
          </a:p>
        </p:txBody>
      </p:sp>
      <p:sp>
        <p:nvSpPr>
          <p:cNvPr id="9" name="Text Box 7">
            <a:extLst>
              <a:ext uri="{FF2B5EF4-FFF2-40B4-BE49-F238E27FC236}">
                <a16:creationId xmlns:a16="http://schemas.microsoft.com/office/drawing/2014/main" id="{BB59DDCC-1EAB-4310-9722-3076B671163A}"/>
              </a:ext>
            </a:extLst>
          </p:cNvPr>
          <p:cNvSpPr txBox="1">
            <a:spLocks noChangeArrowheads="1"/>
          </p:cNvSpPr>
          <p:nvPr/>
        </p:nvSpPr>
        <p:spPr bwMode="auto">
          <a:xfrm>
            <a:off x="6645275" y="3316289"/>
            <a:ext cx="1428750" cy="36988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defRPr/>
            </a:pPr>
            <a:r>
              <a:rPr lang="zh-CN" altLang="zh-CN">
                <a:solidFill>
                  <a:srgbClr val="B26A37"/>
                </a:solidFill>
                <a:latin typeface="+mn-ea"/>
                <a:ea typeface="+mn-ea"/>
                <a:sym typeface="微软雅黑" panose="020B0503020204020204" pitchFamily="34" charset="-122"/>
              </a:rPr>
              <a:t>资本流入</a:t>
            </a:r>
          </a:p>
        </p:txBody>
      </p:sp>
      <p:sp>
        <p:nvSpPr>
          <p:cNvPr id="10" name="Text Box 8">
            <a:extLst>
              <a:ext uri="{FF2B5EF4-FFF2-40B4-BE49-F238E27FC236}">
                <a16:creationId xmlns:a16="http://schemas.microsoft.com/office/drawing/2014/main" id="{2DFA6E8C-9265-4909-A8FF-C046CB8F7FC5}"/>
              </a:ext>
            </a:extLst>
          </p:cNvPr>
          <p:cNvSpPr txBox="1">
            <a:spLocks noChangeArrowheads="1"/>
          </p:cNvSpPr>
          <p:nvPr/>
        </p:nvSpPr>
        <p:spPr bwMode="auto">
          <a:xfrm>
            <a:off x="5145089" y="3887788"/>
            <a:ext cx="1241425" cy="347662"/>
          </a:xfrm>
          <a:prstGeom prst="rect">
            <a:avLst/>
          </a:prstGeom>
          <a:solidFill>
            <a:schemeClr val="accent2">
              <a:lumMod val="20000"/>
              <a:lumOff val="80000"/>
              <a:alpha val="63921"/>
            </a:schemeClr>
          </a:solidFill>
          <a:ln>
            <a:noFill/>
          </a:ln>
        </p:spPr>
        <p:txBody>
          <a:bodyPr lIns="67628" tIns="35243" rIns="67628" bIns="35243">
            <a:spAutoFit/>
          </a:bodyPr>
          <a:lstStyle/>
          <a:p>
            <a:pPr algn="ctr" eaLnBrk="1" hangingPunct="1">
              <a:spcBef>
                <a:spcPct val="50000"/>
              </a:spcBef>
              <a:defRPr/>
            </a:pPr>
            <a:r>
              <a:rPr lang="zh-CN" altLang="zh-CN">
                <a:latin typeface="+mn-ea"/>
                <a:sym typeface="微软雅黑" panose="020B0503020204020204" pitchFamily="34" charset="-122"/>
              </a:rPr>
              <a:t>生产增加</a:t>
            </a:r>
          </a:p>
        </p:txBody>
      </p:sp>
      <p:sp>
        <p:nvSpPr>
          <p:cNvPr id="11" name="Text Box 9">
            <a:extLst>
              <a:ext uri="{FF2B5EF4-FFF2-40B4-BE49-F238E27FC236}">
                <a16:creationId xmlns:a16="http://schemas.microsoft.com/office/drawing/2014/main" id="{B74D94BD-D555-4D9C-92C8-7207E4B6762E}"/>
              </a:ext>
            </a:extLst>
          </p:cNvPr>
          <p:cNvSpPr txBox="1">
            <a:spLocks noChangeArrowheads="1"/>
          </p:cNvSpPr>
          <p:nvPr/>
        </p:nvSpPr>
        <p:spPr bwMode="auto">
          <a:xfrm>
            <a:off x="5145089" y="4533901"/>
            <a:ext cx="1241425" cy="347663"/>
          </a:xfrm>
          <a:prstGeom prst="rect">
            <a:avLst/>
          </a:prstGeom>
          <a:solidFill>
            <a:schemeClr val="accent2">
              <a:lumMod val="20000"/>
              <a:lumOff val="80000"/>
              <a:alpha val="63921"/>
            </a:schemeClr>
          </a:solidFill>
          <a:ln>
            <a:noFill/>
          </a:ln>
        </p:spPr>
        <p:txBody>
          <a:bodyPr lIns="67628" tIns="35243" rIns="67628" bIns="35243">
            <a:spAutoFit/>
          </a:bodyPr>
          <a:lstStyle/>
          <a:p>
            <a:pPr algn="ctr" eaLnBrk="1" hangingPunct="1">
              <a:spcBef>
                <a:spcPct val="50000"/>
              </a:spcBef>
              <a:defRPr/>
            </a:pPr>
            <a:r>
              <a:rPr lang="zh-CN" altLang="zh-CN">
                <a:latin typeface="+mn-ea"/>
                <a:sym typeface="微软雅黑" panose="020B0503020204020204" pitchFamily="34" charset="-122"/>
              </a:rPr>
              <a:t>供过于求</a:t>
            </a:r>
          </a:p>
        </p:txBody>
      </p:sp>
      <p:sp>
        <p:nvSpPr>
          <p:cNvPr id="12" name="Text Box 10">
            <a:extLst>
              <a:ext uri="{FF2B5EF4-FFF2-40B4-BE49-F238E27FC236}">
                <a16:creationId xmlns:a16="http://schemas.microsoft.com/office/drawing/2014/main" id="{93BEF948-772A-4D2B-85FD-61B90CC83D4D}"/>
              </a:ext>
            </a:extLst>
          </p:cNvPr>
          <p:cNvSpPr txBox="1">
            <a:spLocks noChangeArrowheads="1"/>
          </p:cNvSpPr>
          <p:nvPr/>
        </p:nvSpPr>
        <p:spPr bwMode="auto">
          <a:xfrm>
            <a:off x="5081589" y="5180013"/>
            <a:ext cx="1368425" cy="349250"/>
          </a:xfrm>
          <a:prstGeom prst="rect">
            <a:avLst/>
          </a:prstGeom>
          <a:solidFill>
            <a:schemeClr val="accent2">
              <a:lumMod val="20000"/>
              <a:lumOff val="80000"/>
              <a:alpha val="63921"/>
            </a:schemeClr>
          </a:solidFill>
          <a:ln>
            <a:noFill/>
          </a:ln>
        </p:spPr>
        <p:txBody>
          <a:bodyPr lIns="67628" tIns="35243" rIns="67628" bIns="35243">
            <a:spAutoFit/>
          </a:bodyPr>
          <a:lstStyle/>
          <a:p>
            <a:pPr algn="ctr" eaLnBrk="1" hangingPunct="1">
              <a:spcBef>
                <a:spcPct val="50000"/>
              </a:spcBef>
              <a:defRPr/>
            </a:pPr>
            <a:r>
              <a:rPr lang="zh-CN" altLang="zh-CN">
                <a:latin typeface="+mn-ea"/>
                <a:sym typeface="微软雅黑" panose="020B0503020204020204" pitchFamily="34" charset="-122"/>
              </a:rPr>
              <a:t>利润率下降</a:t>
            </a:r>
          </a:p>
        </p:txBody>
      </p:sp>
      <p:sp>
        <p:nvSpPr>
          <p:cNvPr id="13" name="AutoShape 11">
            <a:extLst>
              <a:ext uri="{FF2B5EF4-FFF2-40B4-BE49-F238E27FC236}">
                <a16:creationId xmlns:a16="http://schemas.microsoft.com/office/drawing/2014/main" id="{68D15054-9B7F-4A62-A97B-92D10BBDD8B2}"/>
              </a:ext>
            </a:extLst>
          </p:cNvPr>
          <p:cNvSpPr>
            <a:spLocks noChangeArrowheads="1"/>
          </p:cNvSpPr>
          <p:nvPr/>
        </p:nvSpPr>
        <p:spPr bwMode="auto">
          <a:xfrm rot="5400000">
            <a:off x="5649119" y="3566319"/>
            <a:ext cx="233362"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14" name="AutoShape 12">
            <a:extLst>
              <a:ext uri="{FF2B5EF4-FFF2-40B4-BE49-F238E27FC236}">
                <a16:creationId xmlns:a16="http://schemas.microsoft.com/office/drawing/2014/main" id="{56FF0F7E-CD43-428A-AF38-A87E02CF2C3C}"/>
              </a:ext>
            </a:extLst>
          </p:cNvPr>
          <p:cNvSpPr>
            <a:spLocks noChangeArrowheads="1"/>
          </p:cNvSpPr>
          <p:nvPr/>
        </p:nvSpPr>
        <p:spPr bwMode="auto">
          <a:xfrm rot="5400000">
            <a:off x="5650707" y="4214019"/>
            <a:ext cx="233362"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15" name="AutoShape 13">
            <a:extLst>
              <a:ext uri="{FF2B5EF4-FFF2-40B4-BE49-F238E27FC236}">
                <a16:creationId xmlns:a16="http://schemas.microsoft.com/office/drawing/2014/main" id="{236745F5-D65D-44D0-BDE7-2806DA733D67}"/>
              </a:ext>
            </a:extLst>
          </p:cNvPr>
          <p:cNvSpPr>
            <a:spLocks noChangeArrowheads="1"/>
          </p:cNvSpPr>
          <p:nvPr/>
        </p:nvSpPr>
        <p:spPr bwMode="auto">
          <a:xfrm rot="5400000">
            <a:off x="5650707" y="4860132"/>
            <a:ext cx="233363"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16" name="AutoShape 14">
            <a:extLst>
              <a:ext uri="{FF2B5EF4-FFF2-40B4-BE49-F238E27FC236}">
                <a16:creationId xmlns:a16="http://schemas.microsoft.com/office/drawing/2014/main" id="{45942D44-48F4-4A3F-A3D4-B6A3C30BD5DE}"/>
              </a:ext>
            </a:extLst>
          </p:cNvPr>
          <p:cNvSpPr>
            <a:spLocks noChangeArrowheads="1"/>
          </p:cNvSpPr>
          <p:nvPr/>
        </p:nvSpPr>
        <p:spPr bwMode="auto">
          <a:xfrm>
            <a:off x="6634164" y="3073401"/>
            <a:ext cx="1450975" cy="271463"/>
          </a:xfrm>
          <a:prstGeom prst="leftArrow">
            <a:avLst>
              <a:gd name="adj1" fmla="val 50000"/>
              <a:gd name="adj2" fmla="val 134176"/>
            </a:avLst>
          </a:prstGeom>
          <a:solidFill>
            <a:srgbClr val="7F7F7F"/>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latin typeface="+mn-ea"/>
              <a:ea typeface="+mn-ea"/>
              <a:sym typeface="微软雅黑" panose="020B0503020204020204" pitchFamily="34" charset="-122"/>
            </a:endParaRPr>
          </a:p>
        </p:txBody>
      </p:sp>
      <p:sp>
        <p:nvSpPr>
          <p:cNvPr id="17" name="Text Box 15">
            <a:extLst>
              <a:ext uri="{FF2B5EF4-FFF2-40B4-BE49-F238E27FC236}">
                <a16:creationId xmlns:a16="http://schemas.microsoft.com/office/drawing/2014/main" id="{EC05DDBF-4D91-4A3F-9976-4A4D88D66A14}"/>
              </a:ext>
            </a:extLst>
          </p:cNvPr>
          <p:cNvSpPr txBox="1">
            <a:spLocks noChangeArrowheads="1"/>
          </p:cNvSpPr>
          <p:nvPr/>
        </p:nvSpPr>
        <p:spPr bwMode="auto">
          <a:xfrm>
            <a:off x="8277225" y="3887788"/>
            <a:ext cx="1189038" cy="347662"/>
          </a:xfrm>
          <a:prstGeom prst="rect">
            <a:avLst/>
          </a:prstGeom>
          <a:solidFill>
            <a:schemeClr val="accent4">
              <a:lumMod val="40000"/>
              <a:lumOff val="60000"/>
            </a:schemeClr>
          </a:solidFill>
          <a:ln w="12700" cmpd="sng">
            <a:noFill/>
            <a:miter lim="800000"/>
          </a:ln>
        </p:spPr>
        <p:txBody>
          <a:bodyPr lIns="67628" tIns="35243" rIns="67628" bIns="35243">
            <a:spAutoFit/>
          </a:bodyPr>
          <a:lstStyle/>
          <a:p>
            <a:pPr algn="ctr">
              <a:spcBef>
                <a:spcPct val="50000"/>
              </a:spcBef>
              <a:defRPr/>
            </a:pPr>
            <a:r>
              <a:rPr lang="zh-CN" altLang="zh-CN">
                <a:latin typeface="+mn-ea"/>
                <a:sym typeface="微软雅黑" panose="020B0503020204020204" pitchFamily="34" charset="-122"/>
              </a:rPr>
              <a:t>生产减少</a:t>
            </a:r>
          </a:p>
        </p:txBody>
      </p:sp>
      <p:sp>
        <p:nvSpPr>
          <p:cNvPr id="18" name="Text Box 16">
            <a:extLst>
              <a:ext uri="{FF2B5EF4-FFF2-40B4-BE49-F238E27FC236}">
                <a16:creationId xmlns:a16="http://schemas.microsoft.com/office/drawing/2014/main" id="{48B8CEF1-27EF-4794-8E55-9FA92ADE6D29}"/>
              </a:ext>
            </a:extLst>
          </p:cNvPr>
          <p:cNvSpPr txBox="1">
            <a:spLocks noChangeArrowheads="1"/>
          </p:cNvSpPr>
          <p:nvPr/>
        </p:nvSpPr>
        <p:spPr bwMode="auto">
          <a:xfrm>
            <a:off x="8277225" y="4533901"/>
            <a:ext cx="1189038" cy="347663"/>
          </a:xfrm>
          <a:prstGeom prst="rect">
            <a:avLst/>
          </a:prstGeom>
          <a:solidFill>
            <a:schemeClr val="accent4">
              <a:lumMod val="40000"/>
              <a:lumOff val="60000"/>
            </a:schemeClr>
          </a:solidFill>
          <a:ln w="12700" cmpd="sng">
            <a:noFill/>
            <a:miter lim="800000"/>
          </a:ln>
        </p:spPr>
        <p:txBody>
          <a:bodyPr lIns="67628" tIns="35243" rIns="67628" bIns="35243">
            <a:spAutoFit/>
          </a:bodyPr>
          <a:lstStyle/>
          <a:p>
            <a:pPr algn="ctr">
              <a:spcBef>
                <a:spcPct val="50000"/>
              </a:spcBef>
              <a:defRPr/>
            </a:pPr>
            <a:r>
              <a:rPr lang="zh-CN" altLang="zh-CN">
                <a:latin typeface="+mn-ea"/>
                <a:sym typeface="微软雅黑" panose="020B0503020204020204" pitchFamily="34" charset="-122"/>
              </a:rPr>
              <a:t>供不应求</a:t>
            </a:r>
          </a:p>
        </p:txBody>
      </p:sp>
      <p:sp>
        <p:nvSpPr>
          <p:cNvPr id="19" name="Text Box 17">
            <a:extLst>
              <a:ext uri="{FF2B5EF4-FFF2-40B4-BE49-F238E27FC236}">
                <a16:creationId xmlns:a16="http://schemas.microsoft.com/office/drawing/2014/main" id="{4B6FFD13-E64D-4834-87C4-6D8F4E415FD9}"/>
              </a:ext>
            </a:extLst>
          </p:cNvPr>
          <p:cNvSpPr txBox="1">
            <a:spLocks noChangeArrowheads="1"/>
          </p:cNvSpPr>
          <p:nvPr/>
        </p:nvSpPr>
        <p:spPr bwMode="auto">
          <a:xfrm>
            <a:off x="8224838" y="5180013"/>
            <a:ext cx="1295400" cy="349250"/>
          </a:xfrm>
          <a:prstGeom prst="rect">
            <a:avLst/>
          </a:prstGeom>
          <a:solidFill>
            <a:schemeClr val="accent4">
              <a:lumMod val="40000"/>
              <a:lumOff val="60000"/>
            </a:schemeClr>
          </a:solidFill>
          <a:ln w="12700" cmpd="sng">
            <a:noFill/>
            <a:miter lim="800000"/>
          </a:ln>
        </p:spPr>
        <p:txBody>
          <a:bodyPr lIns="67628" tIns="35243" rIns="67628" bIns="35243">
            <a:spAutoFit/>
          </a:bodyPr>
          <a:lstStyle/>
          <a:p>
            <a:pPr algn="ctr">
              <a:spcBef>
                <a:spcPct val="50000"/>
              </a:spcBef>
              <a:defRPr/>
            </a:pPr>
            <a:r>
              <a:rPr lang="zh-CN" altLang="zh-CN">
                <a:latin typeface="+mn-ea"/>
                <a:sym typeface="微软雅黑" panose="020B0503020204020204" pitchFamily="34" charset="-122"/>
              </a:rPr>
              <a:t>利润率提高</a:t>
            </a:r>
          </a:p>
        </p:txBody>
      </p:sp>
      <p:sp>
        <p:nvSpPr>
          <p:cNvPr id="20" name="AutoShape 18">
            <a:extLst>
              <a:ext uri="{FF2B5EF4-FFF2-40B4-BE49-F238E27FC236}">
                <a16:creationId xmlns:a16="http://schemas.microsoft.com/office/drawing/2014/main" id="{96D35CF2-4E01-4DF4-91B9-1D8375302889}"/>
              </a:ext>
            </a:extLst>
          </p:cNvPr>
          <p:cNvSpPr>
            <a:spLocks noChangeArrowheads="1"/>
          </p:cNvSpPr>
          <p:nvPr/>
        </p:nvSpPr>
        <p:spPr bwMode="auto">
          <a:xfrm rot="5400000">
            <a:off x="8764588" y="3567113"/>
            <a:ext cx="231775"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1" name="AutoShape 19">
            <a:extLst>
              <a:ext uri="{FF2B5EF4-FFF2-40B4-BE49-F238E27FC236}">
                <a16:creationId xmlns:a16="http://schemas.microsoft.com/office/drawing/2014/main" id="{3FEB0275-290B-4BB0-8BCE-47181DEFDB00}"/>
              </a:ext>
            </a:extLst>
          </p:cNvPr>
          <p:cNvSpPr>
            <a:spLocks noChangeArrowheads="1"/>
          </p:cNvSpPr>
          <p:nvPr/>
        </p:nvSpPr>
        <p:spPr bwMode="auto">
          <a:xfrm rot="5400000">
            <a:off x="8765382" y="4214019"/>
            <a:ext cx="233362"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2" name="AutoShape 20">
            <a:extLst>
              <a:ext uri="{FF2B5EF4-FFF2-40B4-BE49-F238E27FC236}">
                <a16:creationId xmlns:a16="http://schemas.microsoft.com/office/drawing/2014/main" id="{136AE7AD-21D2-4215-8CF6-110AF7EE058E}"/>
              </a:ext>
            </a:extLst>
          </p:cNvPr>
          <p:cNvSpPr>
            <a:spLocks noChangeArrowheads="1"/>
          </p:cNvSpPr>
          <p:nvPr/>
        </p:nvSpPr>
        <p:spPr bwMode="auto">
          <a:xfrm rot="5400000">
            <a:off x="8763794" y="4860132"/>
            <a:ext cx="233363" cy="342900"/>
          </a:xfrm>
          <a:prstGeom prst="notchedRightArrow">
            <a:avLst>
              <a:gd name="adj1" fmla="val 50000"/>
              <a:gd name="adj2" fmla="val 25000"/>
            </a:avLst>
          </a:prstGeom>
          <a:solidFill>
            <a:srgbClr val="7F7F7F"/>
          </a:solidFill>
          <a:ln>
            <a:noFill/>
          </a:ln>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3" name="AutoShape 21">
            <a:extLst>
              <a:ext uri="{FF2B5EF4-FFF2-40B4-BE49-F238E27FC236}">
                <a16:creationId xmlns:a16="http://schemas.microsoft.com/office/drawing/2014/main" id="{49B99491-6F6D-4E40-B5C9-41C6B0C16EB9}"/>
              </a:ext>
            </a:extLst>
          </p:cNvPr>
          <p:cNvSpPr>
            <a:spLocks noChangeArrowheads="1"/>
          </p:cNvSpPr>
          <p:nvPr/>
        </p:nvSpPr>
        <p:spPr bwMode="auto">
          <a:xfrm rot="10800000">
            <a:off x="6634164" y="5233989"/>
            <a:ext cx="1450975" cy="293687"/>
          </a:xfrm>
          <a:prstGeom prst="leftArrow">
            <a:avLst>
              <a:gd name="adj1" fmla="val 50000"/>
              <a:gd name="adj2" fmla="val 123234"/>
            </a:avLst>
          </a:prstGeom>
          <a:solidFill>
            <a:srgbClr val="7F7F7F"/>
          </a:solidFill>
          <a:ln>
            <a:noFill/>
          </a:ln>
        </p:spPr>
        <p:txBody>
          <a:bodyPr rot="10800000"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defRPr/>
            </a:pPr>
            <a:endParaRPr lang="zh-CN" altLang="en-US">
              <a:latin typeface="+mn-ea"/>
              <a:ea typeface="+mn-ea"/>
              <a:sym typeface="+mn-lt"/>
            </a:endParaRPr>
          </a:p>
        </p:txBody>
      </p:sp>
      <p:sp>
        <p:nvSpPr>
          <p:cNvPr id="24" name="Text Box 22">
            <a:extLst>
              <a:ext uri="{FF2B5EF4-FFF2-40B4-BE49-F238E27FC236}">
                <a16:creationId xmlns:a16="http://schemas.microsoft.com/office/drawing/2014/main" id="{D9228439-CD6B-440D-9BD7-6D88110FAB1D}"/>
              </a:ext>
            </a:extLst>
          </p:cNvPr>
          <p:cNvSpPr txBox="1">
            <a:spLocks noChangeArrowheads="1"/>
          </p:cNvSpPr>
          <p:nvPr/>
        </p:nvSpPr>
        <p:spPr bwMode="auto">
          <a:xfrm>
            <a:off x="6645275" y="5026025"/>
            <a:ext cx="1428750" cy="3683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defRPr/>
            </a:pPr>
            <a:r>
              <a:rPr lang="zh-CN" altLang="zh-CN" dirty="0">
                <a:solidFill>
                  <a:srgbClr val="B26A37"/>
                </a:solidFill>
                <a:latin typeface="+mn-ea"/>
                <a:ea typeface="+mn-ea"/>
                <a:sym typeface="微软雅黑" panose="020B0503020204020204" pitchFamily="34" charset="-122"/>
              </a:rPr>
              <a:t>资本流入</a:t>
            </a:r>
          </a:p>
        </p:txBody>
      </p:sp>
      <p:sp>
        <p:nvSpPr>
          <p:cNvPr id="25" name="Oval 23">
            <a:extLst>
              <a:ext uri="{FF2B5EF4-FFF2-40B4-BE49-F238E27FC236}">
                <a16:creationId xmlns:a16="http://schemas.microsoft.com/office/drawing/2014/main" id="{D15D62B2-FE26-47CF-BDA9-3B00859CCB83}"/>
              </a:ext>
            </a:extLst>
          </p:cNvPr>
          <p:cNvSpPr>
            <a:spLocks noChangeArrowheads="1"/>
          </p:cNvSpPr>
          <p:nvPr/>
        </p:nvSpPr>
        <p:spPr bwMode="auto">
          <a:xfrm>
            <a:off x="6791325" y="2430464"/>
            <a:ext cx="1136650" cy="485775"/>
          </a:xfrm>
          <a:prstGeom prst="ellipse">
            <a:avLst/>
          </a:prstGeom>
          <a:solidFill>
            <a:schemeClr val="accent2">
              <a:lumMod val="60000"/>
              <a:lumOff val="40000"/>
              <a:alpha val="50195"/>
            </a:schemeClr>
          </a:solidFill>
          <a:ln>
            <a:noFill/>
          </a:ln>
        </p:spPr>
        <p:txBody>
          <a:bodyPr wrap="none" lIns="67628" tIns="35243" rIns="67628" bIns="35243" anchor="ctr"/>
          <a:lstStyle/>
          <a:p>
            <a:pPr algn="ctr" eaLnBrk="1" hangingPunct="1">
              <a:spcBef>
                <a:spcPct val="50000"/>
              </a:spcBef>
              <a:defRPr/>
            </a:pPr>
            <a:r>
              <a:rPr lang="zh-CN" altLang="zh-CN" sz="1500" b="1">
                <a:latin typeface="+mn-ea"/>
                <a:sym typeface="微软雅黑" panose="020B0503020204020204" pitchFamily="34" charset="-122"/>
              </a:rPr>
              <a:t>竞争</a:t>
            </a:r>
          </a:p>
        </p:txBody>
      </p:sp>
      <p:sp>
        <p:nvSpPr>
          <p:cNvPr id="26" name="Oval 24">
            <a:extLst>
              <a:ext uri="{FF2B5EF4-FFF2-40B4-BE49-F238E27FC236}">
                <a16:creationId xmlns:a16="http://schemas.microsoft.com/office/drawing/2014/main" id="{A794E6E2-A92D-4357-ACFD-2272BF20B3F3}"/>
              </a:ext>
            </a:extLst>
          </p:cNvPr>
          <p:cNvSpPr>
            <a:spLocks noChangeArrowheads="1"/>
          </p:cNvSpPr>
          <p:nvPr/>
        </p:nvSpPr>
        <p:spPr bwMode="auto">
          <a:xfrm>
            <a:off x="7062789" y="3614739"/>
            <a:ext cx="593725" cy="1349375"/>
          </a:xfrm>
          <a:prstGeom prst="ellipse">
            <a:avLst/>
          </a:prstGeom>
          <a:solidFill>
            <a:schemeClr val="accent4">
              <a:lumMod val="75000"/>
            </a:schemeClr>
          </a:solidFill>
          <a:ln>
            <a:noFill/>
          </a:ln>
        </p:spPr>
        <p:txBody>
          <a:bodyPr anchor="ctr"/>
          <a:lstStyle/>
          <a:p>
            <a:pPr algn="ctr" eaLnBrk="1" hangingPunct="1">
              <a:spcBef>
                <a:spcPct val="50000"/>
              </a:spcBef>
              <a:defRPr/>
            </a:pPr>
            <a:r>
              <a:rPr lang="zh-CN" altLang="zh-CN" b="1" i="1" dirty="0">
                <a:solidFill>
                  <a:schemeClr val="bg1"/>
                </a:solidFill>
                <a:effectLst>
                  <a:outerShdw blurRad="38100" dist="38100" dir="2700000" algn="tl">
                    <a:srgbClr val="000000"/>
                  </a:outerShdw>
                </a:effectLst>
                <a:latin typeface="+mn-ea"/>
                <a:sym typeface="微软雅黑" panose="020B0503020204020204" pitchFamily="34" charset="-122"/>
              </a:rPr>
              <a:t>平均利润</a:t>
            </a:r>
          </a:p>
        </p:txBody>
      </p:sp>
      <p:sp>
        <p:nvSpPr>
          <p:cNvPr id="27" name="矩形 2">
            <a:extLst>
              <a:ext uri="{FF2B5EF4-FFF2-40B4-BE49-F238E27FC236}">
                <a16:creationId xmlns:a16="http://schemas.microsoft.com/office/drawing/2014/main" id="{7CF57752-5279-4A14-9C09-B36C8558A25B}"/>
              </a:ext>
            </a:extLst>
          </p:cNvPr>
          <p:cNvSpPr>
            <a:spLocks noChangeArrowheads="1"/>
          </p:cNvSpPr>
          <p:nvPr/>
        </p:nvSpPr>
        <p:spPr bwMode="auto">
          <a:xfrm>
            <a:off x="704193" y="3098691"/>
            <a:ext cx="3640466" cy="1965666"/>
          </a:xfrm>
          <a:prstGeom prst="rect">
            <a:avLst/>
          </a:prstGeom>
          <a:noFill/>
          <a:ln>
            <a:noFill/>
          </a:ln>
        </p:spPr>
        <p:txBody>
          <a:bodyPr wrap="square">
            <a:spAutoFit/>
          </a:bodyPr>
          <a:lstStyle/>
          <a:p>
            <a:pPr algn="ctr" eaLnBrk="1" hangingPunct="1">
              <a:lnSpc>
                <a:spcPct val="150000"/>
              </a:lnSpc>
              <a:defRPr/>
            </a:pPr>
            <a:r>
              <a:rPr lang="zh-CN" altLang="en-US" sz="2800" b="1" dirty="0">
                <a:latin typeface="+mn-ea"/>
              </a:rPr>
              <a:t>不同部门之间的</a:t>
            </a:r>
            <a:r>
              <a:rPr lang="zh-CN" altLang="en-US" sz="2800" b="1" dirty="0">
                <a:solidFill>
                  <a:srgbClr val="0000FF"/>
                </a:solidFill>
                <a:latin typeface="微软雅黑" panose="020B0503020204020204" pitchFamily="34" charset="-122"/>
                <a:ea typeface="微软雅黑" panose="020B0503020204020204" pitchFamily="34" charset="-122"/>
              </a:rPr>
              <a:t>竞争</a:t>
            </a:r>
            <a:r>
              <a:rPr lang="zh-CN" altLang="en-US" sz="2800" b="1" dirty="0">
                <a:latin typeface="+mn-ea"/>
              </a:rPr>
              <a:t>，资本自由转移的结果使</a:t>
            </a:r>
            <a:r>
              <a:rPr lang="zh-CN" altLang="en-US" sz="2800" b="1" dirty="0">
                <a:solidFill>
                  <a:srgbClr val="FF0000"/>
                </a:solidFill>
                <a:latin typeface="+mn-ea"/>
              </a:rPr>
              <a:t>利润趋于平均化</a:t>
            </a:r>
          </a:p>
        </p:txBody>
      </p:sp>
      <p:sp>
        <p:nvSpPr>
          <p:cNvPr id="29" name="矩形: 圆角 28">
            <a:extLst>
              <a:ext uri="{FF2B5EF4-FFF2-40B4-BE49-F238E27FC236}">
                <a16:creationId xmlns:a16="http://schemas.microsoft.com/office/drawing/2014/main" id="{D661EDFB-4905-40A1-BA07-98C3DCF2AB6D}"/>
              </a:ext>
            </a:extLst>
          </p:cNvPr>
          <p:cNvSpPr/>
          <p:nvPr/>
        </p:nvSpPr>
        <p:spPr>
          <a:xfrm>
            <a:off x="1197907" y="1068771"/>
            <a:ext cx="3889375" cy="473075"/>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algn="ctr" eaLnBrk="1" hangingPunct="1">
              <a:defRPr/>
            </a:pPr>
            <a:r>
              <a:rPr lang="zh-CN" altLang="en-US" sz="2100" b="1" dirty="0">
                <a:solidFill>
                  <a:srgbClr val="FFFFFF"/>
                </a:solidFill>
              </a:rPr>
              <a:t>平均利润如何形成的？</a:t>
            </a:r>
          </a:p>
        </p:txBody>
      </p:sp>
      <p:cxnSp>
        <p:nvCxnSpPr>
          <p:cNvPr id="32" name="直接连接符 31">
            <a:extLst>
              <a:ext uri="{FF2B5EF4-FFF2-40B4-BE49-F238E27FC236}">
                <a16:creationId xmlns:a16="http://schemas.microsoft.com/office/drawing/2014/main" id="{CE2577AB-9551-4A26-9FD6-0C26A6FA65F9}"/>
              </a:ext>
            </a:extLst>
          </p:cNvPr>
          <p:cNvCxnSpPr>
            <a:cxnSpLocks/>
          </p:cNvCxnSpPr>
          <p:nvPr/>
        </p:nvCxnSpPr>
        <p:spPr>
          <a:xfrm>
            <a:off x="990382" y="2968296"/>
            <a:ext cx="26511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0FD1417-CF73-4C68-A10A-57F0D49171F8}"/>
              </a:ext>
            </a:extLst>
          </p:cNvPr>
          <p:cNvCxnSpPr>
            <a:cxnSpLocks/>
          </p:cNvCxnSpPr>
          <p:nvPr/>
        </p:nvCxnSpPr>
        <p:spPr>
          <a:xfrm>
            <a:off x="506906" y="5324092"/>
            <a:ext cx="394948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ppt_w/2"/>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ppt_h/2"/>
                                          </p:val>
                                        </p:tav>
                                        <p:tav tm="100000">
                                          <p:val>
                                            <p:strVal val="#ppt_y"/>
                                          </p:val>
                                        </p:tav>
                                      </p:tavLst>
                                    </p:anim>
                                    <p:anim calcmode="lin" valueType="num">
                                      <p:cBhvr>
                                        <p:cTn id="31" dur="500" fill="hold"/>
                                        <p:tgtEl>
                                          <p:spTgt spid="13"/>
                                        </p:tgtEl>
                                        <p:attrNameLst>
                                          <p:attrName>ppt_w</p:attrName>
                                        </p:attrNameLst>
                                      </p:cBhvr>
                                      <p:tavLst>
                                        <p:tav tm="0">
                                          <p:val>
                                            <p:strVal val="#ppt_w"/>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ppt_y-#ppt_h/2"/>
                                          </p:val>
                                        </p:tav>
                                        <p:tav tm="100000">
                                          <p:val>
                                            <p:strVal val="#ppt_y"/>
                                          </p:val>
                                        </p:tav>
                                      </p:tavLst>
                                    </p:anim>
                                    <p:anim calcmode="lin" valueType="num">
                                      <p:cBhvr>
                                        <p:cTn id="43" dur="500" fill="hold"/>
                                        <p:tgtEl>
                                          <p:spTgt spid="14"/>
                                        </p:tgtEl>
                                        <p:attrNameLst>
                                          <p:attrName>ppt_w</p:attrName>
                                        </p:attrNameLst>
                                      </p:cBhvr>
                                      <p:tavLst>
                                        <p:tav tm="0">
                                          <p:val>
                                            <p:strVal val="#ppt_w"/>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ppt_h/2"/>
                                          </p:val>
                                        </p:tav>
                                        <p:tav tm="100000">
                                          <p:val>
                                            <p:strVal val="#ppt_y"/>
                                          </p:val>
                                        </p:tav>
                                      </p:tavLst>
                                    </p:anim>
                                    <p:anim calcmode="lin" valueType="num">
                                      <p:cBhvr>
                                        <p:cTn id="55" dur="500" fill="hold"/>
                                        <p:tgtEl>
                                          <p:spTgt spid="15"/>
                                        </p:tgtEl>
                                        <p:attrNameLst>
                                          <p:attrName>ppt_w</p:attrName>
                                        </p:attrNameLst>
                                      </p:cBhvr>
                                      <p:tavLst>
                                        <p:tav tm="0">
                                          <p:val>
                                            <p:strVal val="#ppt_w"/>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1"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ppt_x</p:attrName>
                                        </p:attrNameLst>
                                      </p:cBhvr>
                                      <p:tavLst>
                                        <p:tav tm="0">
                                          <p:val>
                                            <p:strVal val="#ppt_x"/>
                                          </p:val>
                                        </p:tav>
                                        <p:tav tm="100000">
                                          <p:val>
                                            <p:strVal val="#ppt_x"/>
                                          </p:val>
                                        </p:tav>
                                      </p:tavLst>
                                    </p:anim>
                                    <p:anim calcmode="lin" valueType="num">
                                      <p:cBhvr>
                                        <p:cTn id="66" dur="500" fill="hold"/>
                                        <p:tgtEl>
                                          <p:spTgt spid="20"/>
                                        </p:tgtEl>
                                        <p:attrNameLst>
                                          <p:attrName>ppt_y</p:attrName>
                                        </p:attrNameLst>
                                      </p:cBhvr>
                                      <p:tavLst>
                                        <p:tav tm="0">
                                          <p:val>
                                            <p:strVal val="#ppt_y-#ppt_h/2"/>
                                          </p:val>
                                        </p:tav>
                                        <p:tav tm="100000">
                                          <p:val>
                                            <p:strVal val="#ppt_y"/>
                                          </p:val>
                                        </p:tav>
                                      </p:tavLst>
                                    </p:anim>
                                    <p:anim calcmode="lin" valueType="num">
                                      <p:cBhvr>
                                        <p:cTn id="67" dur="500" fill="hold"/>
                                        <p:tgtEl>
                                          <p:spTgt spid="20"/>
                                        </p:tgtEl>
                                        <p:attrNameLst>
                                          <p:attrName>ppt_w</p:attrName>
                                        </p:attrNameLst>
                                      </p:cBhvr>
                                      <p:tavLst>
                                        <p:tav tm="0">
                                          <p:val>
                                            <p:strVal val="#ppt_w"/>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ppt_x</p:attrName>
                                        </p:attrNameLst>
                                      </p:cBhvr>
                                      <p:tavLst>
                                        <p:tav tm="0">
                                          <p:val>
                                            <p:strVal val="#ppt_x"/>
                                          </p:val>
                                        </p:tav>
                                        <p:tav tm="100000">
                                          <p:val>
                                            <p:strVal val="#ppt_x"/>
                                          </p:val>
                                        </p:tav>
                                      </p:tavLst>
                                    </p:anim>
                                    <p:anim calcmode="lin" valueType="num">
                                      <p:cBhvr>
                                        <p:cTn id="78" dur="500" fill="hold"/>
                                        <p:tgtEl>
                                          <p:spTgt spid="21"/>
                                        </p:tgtEl>
                                        <p:attrNameLst>
                                          <p:attrName>ppt_y</p:attrName>
                                        </p:attrNameLst>
                                      </p:cBhvr>
                                      <p:tavLst>
                                        <p:tav tm="0">
                                          <p:val>
                                            <p:strVal val="#ppt_y-#ppt_h/2"/>
                                          </p:val>
                                        </p:tav>
                                        <p:tav tm="100000">
                                          <p:val>
                                            <p:strVal val="#ppt_y"/>
                                          </p:val>
                                        </p:tav>
                                      </p:tavLst>
                                    </p:anim>
                                    <p:anim calcmode="lin" valueType="num">
                                      <p:cBhvr>
                                        <p:cTn id="79" dur="500" fill="hold"/>
                                        <p:tgtEl>
                                          <p:spTgt spid="21"/>
                                        </p:tgtEl>
                                        <p:attrNameLst>
                                          <p:attrName>ppt_w</p:attrName>
                                        </p:attrNameLst>
                                      </p:cBhvr>
                                      <p:tavLst>
                                        <p:tav tm="0">
                                          <p:val>
                                            <p:strVal val="#ppt_w"/>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1"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ppt_x</p:attrName>
                                        </p:attrNameLst>
                                      </p:cBhvr>
                                      <p:tavLst>
                                        <p:tav tm="0">
                                          <p:val>
                                            <p:strVal val="#ppt_x"/>
                                          </p:val>
                                        </p:tav>
                                        <p:tav tm="100000">
                                          <p:val>
                                            <p:strVal val="#ppt_x"/>
                                          </p:val>
                                        </p:tav>
                                      </p:tavLst>
                                    </p:anim>
                                    <p:anim calcmode="lin" valueType="num">
                                      <p:cBhvr>
                                        <p:cTn id="90" dur="500" fill="hold"/>
                                        <p:tgtEl>
                                          <p:spTgt spid="22"/>
                                        </p:tgtEl>
                                        <p:attrNameLst>
                                          <p:attrName>ppt_y</p:attrName>
                                        </p:attrNameLst>
                                      </p:cBhvr>
                                      <p:tavLst>
                                        <p:tav tm="0">
                                          <p:val>
                                            <p:strVal val="#ppt_y-#ppt_h/2"/>
                                          </p:val>
                                        </p:tav>
                                        <p:tav tm="100000">
                                          <p:val>
                                            <p:strVal val="#ppt_y"/>
                                          </p:val>
                                        </p:tav>
                                      </p:tavLst>
                                    </p:anim>
                                    <p:anim calcmode="lin" valueType="num">
                                      <p:cBhvr>
                                        <p:cTn id="91" dur="500" fill="hold"/>
                                        <p:tgtEl>
                                          <p:spTgt spid="22"/>
                                        </p:tgtEl>
                                        <p:attrNameLst>
                                          <p:attrName>ppt_w</p:attrName>
                                        </p:attrNameLst>
                                      </p:cBhvr>
                                      <p:tavLst>
                                        <p:tav tm="0">
                                          <p:val>
                                            <p:strVal val="#ppt_w"/>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childTnLst>
                                </p:cTn>
                              </p:par>
                            </p:childTnLst>
                          </p:cTn>
                        </p:par>
                        <p:par>
                          <p:cTn id="93" fill="hold" nodeType="afterGroup">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left)">
                                      <p:cBhvr>
                                        <p:cTn id="96" dur="500"/>
                                        <p:tgtEl>
                                          <p:spTgt spid="1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p:cTn id="101" dur="500" fill="hold"/>
                                        <p:tgtEl>
                                          <p:spTgt spid="23"/>
                                        </p:tgtEl>
                                        <p:attrNameLst>
                                          <p:attrName>ppt_x</p:attrName>
                                        </p:attrNameLst>
                                      </p:cBhvr>
                                      <p:tavLst>
                                        <p:tav tm="0">
                                          <p:val>
                                            <p:strVal val="#ppt_x-#ppt_w/2"/>
                                          </p:val>
                                        </p:tav>
                                        <p:tav tm="100000">
                                          <p:val>
                                            <p:strVal val="#ppt_x"/>
                                          </p:val>
                                        </p:tav>
                                      </p:tavLst>
                                    </p:anim>
                                    <p:anim calcmode="lin" valueType="num">
                                      <p:cBhvr>
                                        <p:cTn id="102" dur="500" fill="hold"/>
                                        <p:tgtEl>
                                          <p:spTgt spid="23"/>
                                        </p:tgtEl>
                                        <p:attrNameLst>
                                          <p:attrName>ppt_y</p:attrName>
                                        </p:attrNameLst>
                                      </p:cBhvr>
                                      <p:tavLst>
                                        <p:tav tm="0">
                                          <p:val>
                                            <p:strVal val="#ppt_y"/>
                                          </p:val>
                                        </p:tav>
                                        <p:tav tm="100000">
                                          <p:val>
                                            <p:strVal val="#ppt_y"/>
                                          </p:val>
                                        </p:tav>
                                      </p:tavLst>
                                    </p:anim>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strVal val="#ppt_h"/>
                                          </p:val>
                                        </p:tav>
                                        <p:tav tm="100000">
                                          <p:val>
                                            <p:strVal val="#ppt_h"/>
                                          </p:val>
                                        </p:tav>
                                      </p:tavLst>
                                    </p:anim>
                                  </p:childTnLst>
                                </p:cTn>
                              </p:par>
                            </p:childTnLst>
                          </p:cTn>
                        </p:par>
                        <p:par>
                          <p:cTn id="105" fill="hold" nodeType="afterGroup">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1+#ppt_w/2"/>
                                          </p:val>
                                        </p:tav>
                                        <p:tav tm="100000">
                                          <p:val>
                                            <p:strVal val="#ppt_x"/>
                                          </p:val>
                                        </p:tav>
                                      </p:tavLst>
                                    </p:anim>
                                    <p:anim calcmode="lin" valueType="num">
                                      <p:cBhvr additive="base">
                                        <p:cTn id="1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2"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additive="base">
                                        <p:cTn id="119" dur="500" fill="hold"/>
                                        <p:tgtEl>
                                          <p:spTgt spid="26"/>
                                        </p:tgtEl>
                                        <p:attrNameLst>
                                          <p:attrName>ppt_x</p:attrName>
                                        </p:attrNameLst>
                                      </p:cBhvr>
                                      <p:tavLst>
                                        <p:tav tm="0">
                                          <p:val>
                                            <p:strVal val="1+#ppt_w/2"/>
                                          </p:val>
                                        </p:tav>
                                        <p:tav tm="100000">
                                          <p:val>
                                            <p:strVal val="#ppt_x"/>
                                          </p:val>
                                        </p:tav>
                                      </p:tavLst>
                                    </p:anim>
                                    <p:anim calcmode="lin" valueType="num">
                                      <p:cBhvr additive="base">
                                        <p:cTn id="1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p:bldP spid="10" grpId="0" bldLvl="0" animBg="1"/>
      <p:bldP spid="11" grpId="0" bldLvl="0" animBg="1"/>
      <p:bldP spid="12" grpId="0" bldLvl="0" animBg="1"/>
      <p:bldP spid="13" grpId="0" animBg="1"/>
      <p:bldP spid="14" grpId="0" animBg="1"/>
      <p:bldP spid="15" grpId="0" animBg="1"/>
      <p:bldP spid="16" grpId="0" animBg="1"/>
      <p:bldP spid="17" grpId="0" bldLvl="0" animBg="1"/>
      <p:bldP spid="18" grpId="0" bldLvl="0" animBg="1"/>
      <p:bldP spid="19" grpId="0" bldLvl="0" animBg="1"/>
      <p:bldP spid="20" grpId="0" animBg="1"/>
      <p:bldP spid="21" grpId="0" animBg="1"/>
      <p:bldP spid="22" grpId="0" animBg="1"/>
      <p:bldP spid="23" grpId="0" animBg="1"/>
      <p:bldP spid="24" grpId="0"/>
      <p:bldP spid="25" grpId="0" bldLvl="0" animBg="1"/>
      <p:bldP spid="26"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56030" y="4343777"/>
            <a:ext cx="9679940" cy="1798706"/>
            <a:chOff x="2502900" y="2424461"/>
            <a:chExt cx="8640000" cy="2023330"/>
          </a:xfrm>
        </p:grpSpPr>
        <p:sp>
          <p:nvSpPr>
            <p:cNvPr id="10" name="对角圆角矩形 6"/>
            <p:cNvSpPr/>
            <p:nvPr/>
          </p:nvSpPr>
          <p:spPr bwMode="auto">
            <a:xfrm>
              <a:off x="2502900" y="2424461"/>
              <a:ext cx="8640000" cy="2020991"/>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p:cNvSpPr/>
            <p:nvPr/>
          </p:nvSpPr>
          <p:spPr>
            <a:xfrm>
              <a:off x="10765693" y="4042833"/>
              <a:ext cx="321324" cy="404958"/>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0985388" y="2586435"/>
              <a:ext cx="0" cy="141735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035445" y="-1341920"/>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256061" y="1613537"/>
            <a:ext cx="9679878" cy="2367280"/>
            <a:chOff x="1489600" y="2532482"/>
            <a:chExt cx="9296666" cy="2596830"/>
          </a:xfrm>
        </p:grpSpPr>
        <p:sp>
          <p:nvSpPr>
            <p:cNvPr id="14" name="矩形 13"/>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916980" y="835025"/>
            <a:ext cx="8358041"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（四）</a:t>
            </a:r>
            <a:r>
              <a:rPr kumimoji="1" lang="en-US" sz="2200" b="1" dirty="0">
                <a:solidFill>
                  <a:schemeClr val="tx1">
                    <a:lumMod val="95000"/>
                    <a:lumOff val="5000"/>
                  </a:schemeClr>
                </a:solidFill>
                <a:latin typeface="微软雅黑" panose="020B0503020204020204" charset="-122"/>
                <a:ea typeface="微软雅黑" panose="020B0503020204020204" charset="-122"/>
              </a:rPr>
              <a:t> </a:t>
            </a:r>
            <a:r>
              <a:rPr kumimoji="1" sz="2200" b="1" dirty="0" err="1">
                <a:solidFill>
                  <a:schemeClr val="tx1">
                    <a:lumMod val="95000"/>
                    <a:lumOff val="5000"/>
                  </a:schemeClr>
                </a:solidFill>
                <a:latin typeface="微软雅黑" panose="020B0503020204020204" charset="-122"/>
                <a:ea typeface="微软雅黑" panose="020B0503020204020204" charset="-122"/>
              </a:rPr>
              <a:t>人工智能的普遍化</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会</a:t>
            </a:r>
            <a:r>
              <a:rPr kumimoji="1" lang="zh-CN" sz="2200" b="1" dirty="0">
                <a:solidFill>
                  <a:schemeClr val="tx1">
                    <a:lumMod val="95000"/>
                    <a:lumOff val="5000"/>
                  </a:schemeClr>
                </a:solidFill>
                <a:latin typeface="微软雅黑" panose="020B0503020204020204" charset="-122"/>
                <a:ea typeface="微软雅黑" panose="020B0503020204020204" charset="-122"/>
              </a:rPr>
              <a:t>加剧</a:t>
            </a:r>
            <a:r>
              <a:rPr kumimoji="1" sz="2200" b="1" dirty="0" err="1">
                <a:solidFill>
                  <a:schemeClr val="tx1">
                    <a:lumMod val="95000"/>
                    <a:lumOff val="5000"/>
                  </a:schemeClr>
                </a:solidFill>
                <a:latin typeface="微软雅黑" panose="020B0503020204020204" charset="-122"/>
                <a:ea typeface="微软雅黑" panose="020B0503020204020204" charset="-122"/>
              </a:rPr>
              <a:t>资本主义</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的危机</a:t>
            </a:r>
            <a:endParaRPr kumimoji="1" sz="2200" b="1" dirty="0">
              <a:solidFill>
                <a:schemeClr val="tx1">
                  <a:lumMod val="95000"/>
                  <a:lumOff val="5000"/>
                </a:schemeClr>
              </a:solidFill>
              <a:latin typeface="微软雅黑" panose="020B0503020204020204" charset="-122"/>
              <a:ea typeface="微软雅黑" panose="020B0503020204020204" charset="-122"/>
            </a:endParaRPr>
          </a:p>
        </p:txBody>
      </p:sp>
      <p:sp>
        <p:nvSpPr>
          <p:cNvPr id="2" name="文本框 1"/>
          <p:cNvSpPr txBox="1"/>
          <p:nvPr/>
        </p:nvSpPr>
        <p:spPr>
          <a:xfrm>
            <a:off x="1744216" y="1933197"/>
            <a:ext cx="8561635" cy="1938992"/>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rPr>
              <a:t>       </a:t>
            </a:r>
            <a:r>
              <a:rPr lang="zh-CN" altLang="en-US" sz="2000" dirty="0">
                <a:solidFill>
                  <a:schemeClr val="tx1"/>
                </a:solidFill>
                <a:latin typeface="微软雅黑" panose="020B0503020204020204" charset="-122"/>
                <a:ea typeface="微软雅黑" panose="020B0503020204020204" charset="-122"/>
              </a:rPr>
              <a:t>人工智能的普遍化意味着人工智能在各领域代替了人类劳动，这意味着资本主义生产方式下</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生产</a:t>
            </a:r>
            <a:r>
              <a:rPr lang="zh-CN" altLang="en-US" sz="2000" b="1" dirty="0">
                <a:solidFill>
                  <a:srgbClr val="FF0000"/>
                </a:solidFill>
                <a:latin typeface="微软雅黑" panose="020B0503020204020204" charset="-122"/>
                <a:ea typeface="微软雅黑" panose="020B0503020204020204" charset="-122"/>
              </a:rPr>
              <a:t>剩余价值的源泉</a:t>
            </a:r>
            <a:r>
              <a:rPr lang="zh-CN" altLang="en-US" sz="2000" dirty="0">
                <a:solidFill>
                  <a:schemeClr val="tx1"/>
                </a:solidFill>
                <a:latin typeface="微软雅黑" panose="020B0503020204020204" charset="-122"/>
                <a:ea typeface="微软雅黑" panose="020B0503020204020204" charset="-122"/>
              </a:rPr>
              <a:t>将逐步不复存在，这也</a:t>
            </a:r>
            <a:r>
              <a:rPr lang="zh-CN" altLang="en-US" sz="2000" dirty="0">
                <a:latin typeface="微软雅黑" panose="020B0503020204020204" charset="-122"/>
                <a:ea typeface="微软雅黑" panose="020B0503020204020204" charset="-122"/>
              </a:rPr>
              <a:t>将</a:t>
            </a:r>
            <a:r>
              <a:rPr lang="zh-CN" altLang="en-US" sz="2000" dirty="0">
                <a:solidFill>
                  <a:schemeClr val="tx1"/>
                </a:solidFill>
                <a:latin typeface="微软雅黑" panose="020B0503020204020204" charset="-122"/>
                <a:ea typeface="微软雅黑" panose="020B0503020204020204" charset="-122"/>
              </a:rPr>
              <a:t>意味着资本主义的生产方式会加速走到尽头，被人类社会更高级的生产方式所取代。</a:t>
            </a:r>
          </a:p>
        </p:txBody>
      </p:sp>
      <p:sp>
        <p:nvSpPr>
          <p:cNvPr id="4" name="文本框 3"/>
          <p:cNvSpPr txBox="1"/>
          <p:nvPr/>
        </p:nvSpPr>
        <p:spPr>
          <a:xfrm>
            <a:off x="1651317" y="4768577"/>
            <a:ext cx="8889365" cy="1045735"/>
          </a:xfrm>
          <a:prstGeom prst="rect">
            <a:avLst/>
          </a:prstGeom>
          <a:noFill/>
        </p:spPr>
        <p:txBody>
          <a:bodyPr wrap="square" rtlCol="0">
            <a:spAutoFit/>
          </a:bodyPr>
          <a:lstStyle/>
          <a:p>
            <a:pPr>
              <a:lnSpc>
                <a:spcPct val="150000"/>
              </a:lnSpc>
            </a:pPr>
            <a:r>
              <a:rPr lang="zh-CN" altLang="en-US" sz="2200" b="1" dirty="0">
                <a:latin typeface="楷体" panose="02010609060101010101" pitchFamily="49" charset="-122"/>
                <a:ea typeface="楷体" panose="02010609060101010101" pitchFamily="49" charset="-122"/>
                <a:sym typeface="+mn-ea"/>
              </a:rPr>
              <a:t>“资本正是以此不自觉地创造着一种更高级的生产形式的物质条件。”</a:t>
            </a:r>
          </a:p>
          <a:p>
            <a:pPr algn="r">
              <a:lnSpc>
                <a:spcPct val="150000"/>
              </a:lnSpc>
              <a:spcBef>
                <a:spcPts val="600"/>
              </a:spcBef>
            </a:pP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第三卷</a:t>
            </a:r>
            <a:endParaRPr lang="zh-CN" altLang="en-US" b="1"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762" name="组合 9">
            <a:extLst>
              <a:ext uri="{FF2B5EF4-FFF2-40B4-BE49-F238E27FC236}">
                <a16:creationId xmlns:a16="http://schemas.microsoft.com/office/drawing/2014/main" id="{A4BE6541-DF26-47AC-A1F6-B69D41B09777}"/>
              </a:ext>
            </a:extLst>
          </p:cNvPr>
          <p:cNvGrpSpPr>
            <a:grpSpLocks/>
          </p:cNvGrpSpPr>
          <p:nvPr/>
        </p:nvGrpSpPr>
        <p:grpSpPr bwMode="auto">
          <a:xfrm>
            <a:off x="578069" y="641132"/>
            <a:ext cx="10089931" cy="3346988"/>
            <a:chOff x="-1" y="2387861"/>
            <a:chExt cx="12192001" cy="3240196"/>
          </a:xfrm>
        </p:grpSpPr>
        <p:grpSp>
          <p:nvGrpSpPr>
            <p:cNvPr id="373772" name="组合 1">
              <a:extLst>
                <a:ext uri="{FF2B5EF4-FFF2-40B4-BE49-F238E27FC236}">
                  <a16:creationId xmlns:a16="http://schemas.microsoft.com/office/drawing/2014/main" id="{A2B82C1E-7F59-4F6D-A41C-357B02101E57}"/>
                </a:ext>
              </a:extLst>
            </p:cNvPr>
            <p:cNvGrpSpPr>
              <a:grpSpLocks/>
            </p:cNvGrpSpPr>
            <p:nvPr/>
          </p:nvGrpSpPr>
          <p:grpSpPr bwMode="auto">
            <a:xfrm>
              <a:off x="-1" y="2509837"/>
              <a:ext cx="12192001" cy="2880309"/>
              <a:chOff x="0" y="2509838"/>
              <a:chExt cx="10502883" cy="2481262"/>
            </a:xfrm>
          </p:grpSpPr>
          <p:sp>
            <p:nvSpPr>
              <p:cNvPr id="6" name="等腰三角形 5">
                <a:extLst>
                  <a:ext uri="{FF2B5EF4-FFF2-40B4-BE49-F238E27FC236}">
                    <a16:creationId xmlns:a16="http://schemas.microsoft.com/office/drawing/2014/main" id="{F18BB467-0B08-45CF-B4E6-F2033C8DDC20}"/>
                  </a:ext>
                </a:extLst>
              </p:cNvPr>
              <p:cNvSpPr/>
              <p:nvPr/>
            </p:nvSpPr>
            <p:spPr>
              <a:xfrm>
                <a:off x="2264684" y="2509089"/>
                <a:ext cx="401152" cy="315533"/>
              </a:xfrm>
              <a:prstGeom prst="triangle">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D86720F7-9253-44FE-A680-D0B706EB69C8}"/>
                  </a:ext>
                </a:extLst>
              </p:cNvPr>
              <p:cNvSpPr/>
              <p:nvPr/>
            </p:nvSpPr>
            <p:spPr>
              <a:xfrm>
                <a:off x="0" y="2757139"/>
                <a:ext cx="10502883" cy="2234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平行四边形 7">
                <a:extLst>
                  <a:ext uri="{FF2B5EF4-FFF2-40B4-BE49-F238E27FC236}">
                    <a16:creationId xmlns:a16="http://schemas.microsoft.com/office/drawing/2014/main" id="{62102578-4F9B-405C-977E-B5D8C7FAAFE7}"/>
                  </a:ext>
                </a:extLst>
              </p:cNvPr>
              <p:cNvSpPr/>
              <p:nvPr/>
            </p:nvSpPr>
            <p:spPr>
              <a:xfrm>
                <a:off x="0" y="2509089"/>
                <a:ext cx="2463437" cy="2482320"/>
              </a:xfrm>
              <a:prstGeom prst="parallelogram">
                <a:avLst>
                  <a:gd name="adj" fmla="val 63463"/>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矩形 8">
              <a:extLst>
                <a:ext uri="{FF2B5EF4-FFF2-40B4-BE49-F238E27FC236}">
                  <a16:creationId xmlns:a16="http://schemas.microsoft.com/office/drawing/2014/main" id="{ED242006-3D77-4BBD-B934-A1A40A820A87}"/>
                </a:ext>
              </a:extLst>
            </p:cNvPr>
            <p:cNvSpPr/>
            <p:nvPr/>
          </p:nvSpPr>
          <p:spPr>
            <a:xfrm rot="1970368">
              <a:off x="1079698" y="2387861"/>
              <a:ext cx="615553" cy="3240196"/>
            </a:xfrm>
            <a:prstGeom prst="rect">
              <a:avLst/>
            </a:prstGeom>
          </p:spPr>
          <p:txBody>
            <a:bodyPr vert="eaVert" wrap="none">
              <a:spAutoFit/>
            </a:bodyPr>
            <a:lstStyle/>
            <a:p>
              <a:pPr>
                <a:defRPr/>
              </a:pPr>
              <a:r>
                <a:rPr lang="zh-CN" altLang="en-US" b="1" spc="225"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资本积累的历史趋势</a:t>
              </a:r>
              <a:endParaRPr lang="zh-CN" altLang="en-US" spc="225" dirty="0">
                <a:solidFill>
                  <a:schemeClr val="bg1"/>
                </a:solidFill>
              </a:endParaRPr>
            </a:p>
          </p:txBody>
        </p:sp>
        <p:sp>
          <p:nvSpPr>
            <p:cNvPr id="26" name="矩形 4">
              <a:extLst>
                <a:ext uri="{FF2B5EF4-FFF2-40B4-BE49-F238E27FC236}">
                  <a16:creationId xmlns:a16="http://schemas.microsoft.com/office/drawing/2014/main" id="{E0BC8916-6671-40C4-8B06-CE9465F12300}"/>
                </a:ext>
              </a:extLst>
            </p:cNvPr>
            <p:cNvSpPr>
              <a:spLocks noChangeArrowheads="1"/>
            </p:cNvSpPr>
            <p:nvPr/>
          </p:nvSpPr>
          <p:spPr bwMode="auto">
            <a:xfrm>
              <a:off x="2603499" y="2985341"/>
              <a:ext cx="8267701" cy="227389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a:lnSpc>
                  <a:spcPct val="150000"/>
                </a:lnSpc>
                <a:spcBef>
                  <a:spcPct val="0"/>
                </a:spcBef>
                <a:buFont typeface="Arial" panose="020B0604020202020204" pitchFamily="34" charset="0"/>
                <a:buNone/>
                <a:defRPr/>
              </a:pPr>
              <a:r>
                <a:rPr lang="zh-CN" altLang="en-US" sz="1800" b="1" dirty="0">
                  <a:solidFill>
                    <a:srgbClr val="B26A37"/>
                  </a:solidFill>
                  <a:sym typeface="微软雅黑" panose="020B0503020204020204" pitchFamily="34" charset="-122"/>
                </a:rPr>
                <a:t>是资本主义制度的必然灭亡和社会主义制度的必然胜利</a:t>
              </a:r>
              <a:endParaRPr lang="en-US" altLang="zh-CN" sz="1800" b="1" dirty="0">
                <a:solidFill>
                  <a:srgbClr val="B26A37"/>
                </a:solidFill>
                <a:sym typeface="微软雅黑" panose="020B0503020204020204" pitchFamily="34" charset="-122"/>
              </a:endParaRPr>
            </a:p>
            <a:p>
              <a:pPr indent="473869" algn="just">
                <a:lnSpc>
                  <a:spcPct val="150000"/>
                </a:lnSpc>
                <a:spcBef>
                  <a:spcPct val="0"/>
                </a:spcBef>
                <a:buNone/>
                <a:defRPr/>
              </a:pPr>
              <a:r>
                <a:rPr lang="zh-CN" altLang="en-US" sz="1800" dirty="0">
                  <a:sym typeface="微软雅黑" panose="020B0503020204020204" pitchFamily="34" charset="-122"/>
                </a:rPr>
                <a:t>随着资本积累的不断增长，生产社会化和生产资料资本主义私人占有之间的矛盾日益加剧，资本主义最终会被新的、更能适应社会化大生产要求的社会形态所取代。</a:t>
              </a:r>
              <a:endParaRPr lang="zh-CN" altLang="en-US" sz="2100" b="1" dirty="0">
                <a:solidFill>
                  <a:srgbClr val="B26A37"/>
                </a:solidFill>
                <a:sym typeface="微软雅黑" panose="020B0503020204020204" pitchFamily="34" charset="-122"/>
              </a:endParaRPr>
            </a:p>
          </p:txBody>
        </p:sp>
      </p:grpSp>
      <p:sp>
        <p:nvSpPr>
          <p:cNvPr id="373763" name="矩形 4">
            <a:extLst>
              <a:ext uri="{FF2B5EF4-FFF2-40B4-BE49-F238E27FC236}">
                <a16:creationId xmlns:a16="http://schemas.microsoft.com/office/drawing/2014/main" id="{D9D881CE-B0B7-4F8F-9EF8-83439F3D214B}"/>
              </a:ext>
            </a:extLst>
          </p:cNvPr>
          <p:cNvSpPr>
            <a:spLocks noChangeArrowheads="1"/>
          </p:cNvSpPr>
          <p:nvPr/>
        </p:nvSpPr>
        <p:spPr bwMode="auto">
          <a:xfrm>
            <a:off x="652244" y="3986376"/>
            <a:ext cx="59166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a:buFont typeface="Arial" panose="020B0604020202020204" pitchFamily="34" charset="0"/>
              <a:buNone/>
            </a:pPr>
            <a:r>
              <a:rPr lang="zh-CN" altLang="en-US" sz="27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资本主义制度必然走向灭亡</a:t>
            </a:r>
            <a:endParaRPr lang="zh-CN" altLang="en-US" sz="30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73764" name="图片 2" descr="人正在旗子&#10;&#10;中度可信度描述已自动生成">
            <a:extLst>
              <a:ext uri="{FF2B5EF4-FFF2-40B4-BE49-F238E27FC236}">
                <a16:creationId xmlns:a16="http://schemas.microsoft.com/office/drawing/2014/main" id="{E5B6F8D6-3D7B-4D6D-AD55-AF9729FA97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5462" y="4004660"/>
            <a:ext cx="309880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24">
            <a:extLst>
              <a:ext uri="{FF2B5EF4-FFF2-40B4-BE49-F238E27FC236}">
                <a16:creationId xmlns:a16="http://schemas.microsoft.com/office/drawing/2014/main" id="{5181245E-D505-4C72-97C8-F87CAD5B9FE5}"/>
              </a:ext>
            </a:extLst>
          </p:cNvPr>
          <p:cNvCxnSpPr>
            <a:cxnSpLocks/>
          </p:cNvCxnSpPr>
          <p:nvPr/>
        </p:nvCxnSpPr>
        <p:spPr>
          <a:xfrm>
            <a:off x="2424114" y="4437063"/>
            <a:ext cx="4333875" cy="0"/>
          </a:xfrm>
          <a:prstGeom prst="line">
            <a:avLst/>
          </a:prstGeom>
          <a:noFill/>
          <a:ln w="19050" cap="flat" cmpd="sng" algn="ctr">
            <a:solidFill>
              <a:schemeClr val="accent2">
                <a:lumMod val="75000"/>
              </a:schemeClr>
            </a:solidFill>
            <a:prstDash val="sysDot"/>
            <a:miter lim="800000"/>
          </a:ln>
          <a:effectLst/>
        </p:spPr>
      </p:cxnSp>
      <p:sp>
        <p:nvSpPr>
          <p:cNvPr id="373770" name="文本框 1">
            <a:extLst>
              <a:ext uri="{FF2B5EF4-FFF2-40B4-BE49-F238E27FC236}">
                <a16:creationId xmlns:a16="http://schemas.microsoft.com/office/drawing/2014/main" id="{351666FA-5818-4A56-8A8B-C707C17E3A43}"/>
              </a:ext>
            </a:extLst>
          </p:cNvPr>
          <p:cNvSpPr txBox="1">
            <a:spLocks noChangeArrowheads="1"/>
          </p:cNvSpPr>
          <p:nvPr/>
        </p:nvSpPr>
        <p:spPr bwMode="auto">
          <a:xfrm>
            <a:off x="1764644" y="5602780"/>
            <a:ext cx="496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t>P’=m/</a:t>
            </a:r>
            <a:r>
              <a:rPr lang="en-US" altLang="zh-CN" dirty="0" err="1"/>
              <a:t>c+v</a:t>
            </a:r>
            <a:r>
              <a:rPr lang="en-US" altLang="zh-CN" dirty="0"/>
              <a:t>=m/v  /(c/v+1)=m’/(c:v+1)</a:t>
            </a:r>
            <a:endParaRPr lang="zh-CN" altLang="en-US" dirty="0"/>
          </a:p>
        </p:txBody>
      </p:sp>
      <p:sp>
        <p:nvSpPr>
          <p:cNvPr id="373771" name="文本框 17">
            <a:extLst>
              <a:ext uri="{FF2B5EF4-FFF2-40B4-BE49-F238E27FC236}">
                <a16:creationId xmlns:a16="http://schemas.microsoft.com/office/drawing/2014/main" id="{B3B7D677-A059-4372-B7C3-3C228C194934}"/>
              </a:ext>
            </a:extLst>
          </p:cNvPr>
          <p:cNvSpPr txBox="1">
            <a:spLocks noChangeArrowheads="1"/>
          </p:cNvSpPr>
          <p:nvPr/>
        </p:nvSpPr>
        <p:spPr bwMode="auto">
          <a:xfrm>
            <a:off x="1701144" y="4890103"/>
            <a:ext cx="496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t>M’=m/v</a:t>
            </a:r>
            <a:endParaRPr lang="zh-CN" altLang="en-US" dirty="0"/>
          </a:p>
        </p:txBody>
      </p:sp>
    </p:spTree>
    <p:extLst>
      <p:ext uri="{BB962C8B-B14F-4D97-AF65-F5344CB8AC3E}">
        <p14:creationId xmlns:p14="http://schemas.microsoft.com/office/powerpoint/2010/main" val="515168287"/>
      </p:ext>
    </p:extLst>
  </p:cSld>
  <p:clrMapOvr>
    <a:masterClrMapping/>
  </p:clrMapOvr>
  <p:transition spd="med">
    <p:pull/>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99312" y="1710644"/>
            <a:ext cx="10063314" cy="3947873"/>
            <a:chOff x="1099312" y="1710644"/>
            <a:chExt cx="10063314" cy="3947873"/>
          </a:xfrm>
        </p:grpSpPr>
        <p:sp>
          <p:nvSpPr>
            <p:cNvPr id="11" name="立方体 10"/>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2" name="直接连接符 11"/>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738254" y="2325844"/>
            <a:ext cx="7688910" cy="2554545"/>
          </a:xfrm>
          <a:prstGeom prst="rect">
            <a:avLst/>
          </a:prstGeom>
          <a:noFill/>
        </p:spPr>
        <p:txBody>
          <a:bodyPr wrap="square" rtlCol="0">
            <a:spAutoFit/>
          </a:bodyPr>
          <a:lstStyle/>
          <a:p>
            <a:pPr marL="342900" indent="-342900">
              <a:lnSpc>
                <a:spcPct val="200000"/>
              </a:lnSpc>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资本不是静止的，而是运动的</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342900" indent="-342900">
              <a:lnSpc>
                <a:spcPct val="200000"/>
              </a:lnSpc>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资本通过运动不断变换自己的使用价值形态</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342900" indent="-342900">
              <a:lnSpc>
                <a:spcPct val="200000"/>
              </a:lnSpc>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资本在运动中实现保值和增殖</a:t>
            </a:r>
          </a:p>
          <a:p>
            <a:pPr marL="342900" indent="-342900">
              <a:lnSpc>
                <a:spcPct val="200000"/>
              </a:lnSpc>
              <a:buFont typeface="Wingdings" panose="05000000000000000000" pitchFamily="2" charset="2"/>
              <a:buChar char="u"/>
            </a:pP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资本运动要求三种资本</a:t>
            </a:r>
            <a:r>
              <a:rPr kumimoji="1" 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在</a:t>
            </a:r>
            <a:r>
              <a:rPr kumimoji="1"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空间</a:t>
            </a:r>
            <a:r>
              <a:rPr kumimoji="1" 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上</a:t>
            </a:r>
            <a:r>
              <a:rPr kumimoji="1" sz="2000" b="1" dirty="0" err="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并存和</a:t>
            </a:r>
            <a:r>
              <a:rPr kumimoji="1"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在</a:t>
            </a:r>
            <a:r>
              <a:rPr kumimoji="1" sz="2000" b="1" dirty="0" err="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时间</a:t>
            </a:r>
            <a:r>
              <a:rPr kumimoji="1" 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上</a:t>
            </a:r>
            <a:r>
              <a:rPr kumimoji="1" sz="2000" b="1" dirty="0" err="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继起</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TextBox 12"/>
          <p:cNvSpPr txBox="1"/>
          <p:nvPr/>
        </p:nvSpPr>
        <p:spPr>
          <a:xfrm>
            <a:off x="1587064" y="728206"/>
            <a:ext cx="9017873" cy="525657"/>
          </a:xfrm>
          <a:prstGeom prst="rect">
            <a:avLst/>
          </a:prstGeom>
          <a:noFill/>
        </p:spPr>
        <p:txBody>
          <a:bodyPr wrap="square" rtlCol="0">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四、如何理解资本是在运动中增殖的？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5050839"/>
            <a:ext cx="12192000" cy="1391612"/>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2" name="组合 1"/>
          <p:cNvGrpSpPr/>
          <p:nvPr/>
        </p:nvGrpSpPr>
        <p:grpSpPr>
          <a:xfrm>
            <a:off x="1663700" y="1640205"/>
            <a:ext cx="10043795" cy="3228975"/>
            <a:chOff x="1098884" y="1565452"/>
            <a:chExt cx="10044016" cy="2880000"/>
          </a:xfrm>
        </p:grpSpPr>
        <p:sp>
          <p:nvSpPr>
            <p:cNvPr id="9" name="对角圆角矩形 6"/>
            <p:cNvSpPr/>
            <p:nvPr/>
          </p:nvSpPr>
          <p:spPr bwMode="auto">
            <a:xfrm>
              <a:off x="1098884" y="1565452"/>
              <a:ext cx="10044016"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a:spLocks noChangeAspect="1"/>
            </p:cNvSpPr>
            <p:nvPr/>
          </p:nvSpPr>
          <p:spPr>
            <a:xfrm>
              <a:off x="10721070" y="4067723"/>
              <a:ext cx="360000" cy="371117"/>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2586000" y="5281390"/>
            <a:ext cx="7020000" cy="930511"/>
          </a:xfrm>
          <a:prstGeom prst="rect">
            <a:avLst/>
          </a:prstGeom>
        </p:spPr>
        <p:txBody>
          <a:bodyPr wrap="square">
            <a:spAutoFit/>
          </a:bodyPr>
          <a:lstStyle/>
          <a:p>
            <a:pPr algn="ctr">
              <a:lnSpc>
                <a:spcPct val="130000"/>
              </a:lnSpc>
              <a:spcBef>
                <a:spcPts val="6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资本经过运动不但保存原有</a:t>
            </a:r>
            <a:r>
              <a:rPr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价值</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而且</a:t>
            </a:r>
            <a:r>
              <a:rPr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增殖</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价值</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lnSpc>
                <a:spcPct val="130000"/>
              </a:lnSpc>
              <a:spcBef>
                <a:spcPts val="6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资本存在和运动的目的就是保值和增殖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6" name="文本框 15"/>
          <p:cNvSpPr txBox="1"/>
          <p:nvPr/>
        </p:nvSpPr>
        <p:spPr>
          <a:xfrm>
            <a:off x="2952115" y="845145"/>
            <a:ext cx="6287770"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（一） 资本只有经历循环运动才能增殖</a:t>
            </a:r>
          </a:p>
        </p:txBody>
      </p:sp>
      <p:sp>
        <p:nvSpPr>
          <p:cNvPr id="3" name="文本框 2"/>
          <p:cNvSpPr txBox="1"/>
          <p:nvPr/>
        </p:nvSpPr>
        <p:spPr>
          <a:xfrm>
            <a:off x="2465905" y="1812261"/>
            <a:ext cx="8183900" cy="3056221"/>
          </a:xfrm>
          <a:prstGeom prst="rect">
            <a:avLst/>
          </a:prstGeom>
          <a:noFill/>
        </p:spPr>
        <p:txBody>
          <a:bodyPr wrap="square" rtlCol="0">
            <a:spAutoFit/>
          </a:bodyPr>
          <a:lstStyle/>
          <a:p>
            <a:pPr indent="504190" algn="just">
              <a:lnSpc>
                <a:spcPct val="120000"/>
              </a:lnSpc>
              <a:spcBef>
                <a:spcPts val="1800"/>
              </a:spcBef>
            </a:pPr>
            <a:r>
              <a:rPr lang="zh-CN" altLang="en-US" sz="2200" b="1" dirty="0">
                <a:latin typeface="楷体" panose="02010609060101010101" pitchFamily="49" charset="-122"/>
                <a:ea typeface="楷体" panose="02010609060101010101" pitchFamily="49" charset="-122"/>
                <a:cs typeface="Songti SC Bold" panose="02010800040101010101" charset="-122"/>
                <a:sym typeface="+mn-ea"/>
              </a:rPr>
              <a:t>“价值经过不同的形式，不同的运动，在其中它保存自己，同时使自己增殖，增大。”</a:t>
            </a:r>
            <a:endParaRPr lang="zh-CN" altLang="en-US" sz="2200" b="1" dirty="0">
              <a:latin typeface="楷体" panose="02010609060101010101" pitchFamily="49" charset="-122"/>
              <a:ea typeface="楷体" panose="02010609060101010101" pitchFamily="49" charset="-122"/>
              <a:cs typeface="Songti SC Bold" panose="02010800040101010101" charset="-122"/>
            </a:endParaRPr>
          </a:p>
          <a:p>
            <a:pPr algn="r">
              <a:lnSpc>
                <a:spcPct val="120000"/>
              </a:lnSpc>
            </a:pP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第二卷</a:t>
            </a:r>
          </a:p>
          <a:p>
            <a:pPr indent="504190" algn="just">
              <a:lnSpc>
                <a:spcPct val="120000"/>
              </a:lnSpc>
              <a:spcBef>
                <a:spcPts val="1800"/>
              </a:spcBef>
            </a:pPr>
            <a:r>
              <a:rPr lang="zh-CN" altLang="en-US" sz="2400" b="1" dirty="0">
                <a:latin typeface="楷体" panose="02010609060101010101" pitchFamily="49" charset="-122"/>
                <a:ea typeface="楷体" panose="02010609060101010101" pitchFamily="49" charset="-122"/>
                <a:cs typeface="Songti SC Bold" panose="02010800040101010101" charset="-122"/>
              </a:rPr>
              <a:t>资本</a:t>
            </a:r>
            <a:r>
              <a:rPr lang="zh-CN" altLang="en-US" sz="2200" b="1" dirty="0">
                <a:latin typeface="楷体" panose="02010609060101010101" pitchFamily="49" charset="-122"/>
                <a:ea typeface="楷体" panose="02010609060101010101" pitchFamily="49" charset="-122"/>
                <a:cs typeface="Songti SC Bold" panose="02010800040101010101" charset="-122"/>
              </a:rPr>
              <a:t>“</a:t>
            </a:r>
            <a:r>
              <a:rPr lang="zh-CN" altLang="en-US" sz="2200" b="1" dirty="0">
                <a:latin typeface="楷体" panose="02010609060101010101" pitchFamily="49" charset="-122"/>
                <a:ea typeface="楷体" panose="02010609060101010101" pitchFamily="49" charset="-122"/>
                <a:cs typeface="Songti SC Bold" panose="02010800040101010101" charset="-122"/>
                <a:sym typeface="+mn-ea"/>
              </a:rPr>
              <a:t>是一种运动，是一个经过各个不同阶段的循环过程，这个过程本身又包含循环过程的三种不同的形式。因此，它只能理解为</a:t>
            </a:r>
            <a:r>
              <a:rPr lang="zh-CN" altLang="en-US" sz="2200" b="1" dirty="0">
                <a:solidFill>
                  <a:srgbClr val="FF0000"/>
                </a:solidFill>
                <a:latin typeface="黑体" panose="02010609060101010101" pitchFamily="49" charset="-122"/>
                <a:ea typeface="黑体" panose="02010609060101010101" pitchFamily="49" charset="-122"/>
                <a:cs typeface="Songti SC Bold" panose="02010800040101010101" charset="-122"/>
                <a:sym typeface="+mn-ea"/>
              </a:rPr>
              <a:t>运动</a:t>
            </a:r>
            <a:r>
              <a:rPr lang="zh-CN" altLang="en-US" sz="2200" b="1" dirty="0">
                <a:latin typeface="楷体" panose="02010609060101010101" pitchFamily="49" charset="-122"/>
                <a:ea typeface="楷体" panose="02010609060101010101" pitchFamily="49" charset="-122"/>
                <a:cs typeface="Songti SC Bold" panose="02010800040101010101" charset="-122"/>
                <a:sym typeface="+mn-ea"/>
              </a:rPr>
              <a:t>，而不能理解为静止物”。</a:t>
            </a:r>
            <a:endParaRPr lang="zh-CN" altLang="en-US" sz="2200" b="1" dirty="0">
              <a:latin typeface="楷体" panose="02010609060101010101" pitchFamily="49" charset="-122"/>
              <a:ea typeface="楷体" panose="02010609060101010101" pitchFamily="49" charset="-122"/>
              <a:cs typeface="Songti SC Bold" panose="02010800040101010101" charset="-122"/>
            </a:endParaRPr>
          </a:p>
          <a:p>
            <a:pPr algn="r">
              <a:lnSpc>
                <a:spcPct val="120000"/>
              </a:lnSpc>
            </a:pP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第二卷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07335" y="842010"/>
            <a:ext cx="6577330" cy="429895"/>
          </a:xfrm>
          <a:prstGeom prst="rect">
            <a:avLst/>
          </a:prstGeom>
          <a:noFill/>
        </p:spPr>
        <p:txBody>
          <a:bodyPr wrap="square" rtlCol="0">
            <a:spAutoFit/>
          </a:bodyPr>
          <a:lstStyle/>
          <a:p>
            <a:r>
              <a:rPr kumimoji="1" lang="en-US" altLang="zh-CN" sz="2200" b="1" dirty="0">
                <a:solidFill>
                  <a:schemeClr val="tx1">
                    <a:lumMod val="95000"/>
                    <a:lumOff val="5000"/>
                  </a:schemeClr>
                </a:solidFill>
                <a:latin typeface="微软雅黑" panose="020B0503020204020204" charset="-122"/>
                <a:ea typeface="微软雅黑" panose="020B0503020204020204" charset="-122"/>
              </a:rPr>
              <a:t>           </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（二）</a:t>
            </a:r>
            <a:r>
              <a:rPr kumimoji="1" lang="en-US" sz="2200" b="1" dirty="0">
                <a:solidFill>
                  <a:schemeClr val="tx1">
                    <a:lumMod val="95000"/>
                    <a:lumOff val="5000"/>
                  </a:schemeClr>
                </a:solidFill>
                <a:latin typeface="微软雅黑" panose="020B0503020204020204" charset="-122"/>
                <a:ea typeface="微软雅黑" panose="020B0503020204020204" charset="-122"/>
              </a:rPr>
              <a:t> </a:t>
            </a:r>
            <a:r>
              <a:rPr kumimoji="1" sz="2200" b="1" dirty="0" err="1">
                <a:solidFill>
                  <a:schemeClr val="tx1">
                    <a:lumMod val="95000"/>
                    <a:lumOff val="5000"/>
                  </a:schemeClr>
                </a:solidFill>
                <a:latin typeface="微软雅黑" panose="020B0503020204020204" charset="-122"/>
                <a:ea typeface="微软雅黑" panose="020B0503020204020204" charset="-122"/>
              </a:rPr>
              <a:t>资本在运动中历经三个</a:t>
            </a:r>
            <a:r>
              <a:rPr kumimoji="1" lang="zh-CN" sz="2200" b="1" dirty="0">
                <a:solidFill>
                  <a:schemeClr val="tx1">
                    <a:lumMod val="95000"/>
                    <a:lumOff val="5000"/>
                  </a:schemeClr>
                </a:solidFill>
                <a:latin typeface="微软雅黑" panose="020B0503020204020204" charset="-122"/>
                <a:ea typeface="微软雅黑" panose="020B0503020204020204" charset="-122"/>
              </a:rPr>
              <a:t>阶段</a:t>
            </a:r>
          </a:p>
        </p:txBody>
      </p:sp>
      <p:grpSp>
        <p:nvGrpSpPr>
          <p:cNvPr id="26" name="组合 25"/>
          <p:cNvGrpSpPr/>
          <p:nvPr/>
        </p:nvGrpSpPr>
        <p:grpSpPr>
          <a:xfrm>
            <a:off x="0" y="1854200"/>
            <a:ext cx="12180353" cy="4161790"/>
            <a:chOff x="11646" y="2061210"/>
            <a:chExt cx="12180353" cy="4161790"/>
          </a:xfrm>
        </p:grpSpPr>
        <p:sp>
          <p:nvSpPr>
            <p:cNvPr id="27" name="işlídê"/>
            <p:cNvSpPr/>
            <p:nvPr/>
          </p:nvSpPr>
          <p:spPr>
            <a:xfrm>
              <a:off x="11646" y="2061210"/>
              <a:ext cx="12180353" cy="416179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charset="-122"/>
                <a:ea typeface="微软雅黑" panose="020B0503020204020204" charset="-122"/>
              </a:endParaRPr>
            </a:p>
          </p:txBody>
        </p:sp>
        <p:sp>
          <p:nvSpPr>
            <p:cNvPr id="28" name="圆角矩形 18"/>
            <p:cNvSpPr/>
            <p:nvPr/>
          </p:nvSpPr>
          <p:spPr>
            <a:xfrm>
              <a:off x="2476358" y="2616509"/>
              <a:ext cx="4589144" cy="2036909"/>
            </a:xfrm>
            <a:prstGeom prst="roundRect">
              <a:avLst>
                <a:gd name="adj" fmla="val 9438"/>
              </a:avLst>
            </a:prstGeom>
            <a:solidFill>
              <a:srgbClr val="FFEEB9">
                <a:alpha val="9804"/>
              </a:srgbClr>
            </a:solidFill>
            <a:ln w="12700" cap="rnd">
              <a:gradFill>
                <a:gsLst>
                  <a:gs pos="0">
                    <a:schemeClr val="accent4"/>
                  </a:gs>
                  <a:gs pos="100000">
                    <a:srgbClr val="FFEEB9"/>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29" name="对角圆角矩形 23"/>
            <p:cNvSpPr/>
            <p:nvPr/>
          </p:nvSpPr>
          <p:spPr>
            <a:xfrm>
              <a:off x="6281421" y="5020288"/>
              <a:ext cx="2082583" cy="959371"/>
            </a:xfrm>
            <a:prstGeom prst="cube">
              <a:avLst>
                <a:gd name="adj" fmla="val 3900"/>
              </a:avLst>
            </a:prstGeom>
            <a:gradFill>
              <a:gsLst>
                <a:gs pos="0">
                  <a:schemeClr val="accent5"/>
                </a:gs>
                <a:gs pos="100000">
                  <a:schemeClr val="accent5">
                    <a:lumMod val="60000"/>
                    <a:lumOff val="4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生产阶段</a:t>
              </a:r>
            </a:p>
          </p:txBody>
        </p:sp>
        <p:sp>
          <p:nvSpPr>
            <p:cNvPr id="34" name="圆角矩形 13"/>
            <p:cNvSpPr/>
            <p:nvPr/>
          </p:nvSpPr>
          <p:spPr>
            <a:xfrm>
              <a:off x="362122" y="3359418"/>
              <a:ext cx="1732498" cy="550641"/>
            </a:xfrm>
            <a:prstGeom prst="roundRect">
              <a:avLst>
                <a:gd name="adj" fmla="val 9438"/>
              </a:avLst>
            </a:prstGeom>
            <a:solidFill>
              <a:schemeClr val="accent2">
                <a:alpha val="10000"/>
              </a:schemeClr>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货币（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G)</a:t>
              </a:r>
            </a:p>
          </p:txBody>
        </p:sp>
        <p:sp>
          <p:nvSpPr>
            <p:cNvPr id="35" name="圆角矩形 13"/>
            <p:cNvSpPr/>
            <p:nvPr/>
          </p:nvSpPr>
          <p:spPr>
            <a:xfrm>
              <a:off x="1072206" y="5022524"/>
              <a:ext cx="2498208" cy="959824"/>
            </a:xfrm>
            <a:prstGeom prst="cube">
              <a:avLst>
                <a:gd name="adj" fmla="val 5153"/>
              </a:avLst>
            </a:prstGeom>
            <a:solidFill>
              <a:schemeClr val="accent2"/>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购买阶段</a:t>
              </a:r>
            </a:p>
          </p:txBody>
        </p:sp>
        <p:sp>
          <p:nvSpPr>
            <p:cNvPr id="36" name="圆角矩形 13"/>
            <p:cNvSpPr/>
            <p:nvPr/>
          </p:nvSpPr>
          <p:spPr>
            <a:xfrm>
              <a:off x="10225477" y="3359418"/>
              <a:ext cx="1817591" cy="550641"/>
            </a:xfrm>
            <a:prstGeom prst="roundRect">
              <a:avLst>
                <a:gd name="adj" fmla="val 9438"/>
              </a:avLst>
            </a:prstGeom>
            <a:solidFill>
              <a:schemeClr val="accent2">
                <a:alpha val="10000"/>
              </a:schemeClr>
            </a:solidFill>
            <a:ln w="12700" cap="rnd">
              <a:gradFill flip="none" rotWithShape="1">
                <a:gsLst>
                  <a:gs pos="0">
                    <a:schemeClr val="accent2"/>
                  </a:gs>
                  <a:gs pos="100000">
                    <a:schemeClr val="accent2">
                      <a:lumMod val="60000"/>
                      <a:lumOff val="40000"/>
                      <a:alpha val="20000"/>
                    </a:schemeClr>
                  </a:gs>
                </a:gsLst>
                <a:lin ang="108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货币（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G')</a:t>
              </a:r>
            </a:p>
          </p:txBody>
        </p:sp>
        <p:sp>
          <p:nvSpPr>
            <p:cNvPr id="39" name="圆角矩形 13"/>
            <p:cNvSpPr/>
            <p:nvPr/>
          </p:nvSpPr>
          <p:spPr>
            <a:xfrm>
              <a:off x="7579924" y="3359418"/>
              <a:ext cx="2131131"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08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p>
          </p:txBody>
        </p:sp>
        <p:sp>
          <p:nvSpPr>
            <p:cNvPr id="41" name="圆角矩形 13"/>
            <p:cNvSpPr/>
            <p:nvPr/>
          </p:nvSpPr>
          <p:spPr>
            <a:xfrm>
              <a:off x="2627060" y="3356585"/>
              <a:ext cx="1660285"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89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a:t>
              </a:r>
            </a:p>
          </p:txBody>
        </p:sp>
        <p:sp>
          <p:nvSpPr>
            <p:cNvPr id="43" name="圆角矩形 18"/>
            <p:cNvSpPr/>
            <p:nvPr/>
          </p:nvSpPr>
          <p:spPr>
            <a:xfrm>
              <a:off x="4640248" y="2924987"/>
              <a:ext cx="2232833"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劳动力（</a:t>
              </a:r>
              <a:r>
                <a:rPr lang="en-US" altLang="zh-CN" sz="2000" b="1" dirty="0">
                  <a:solidFill>
                    <a:schemeClr val="tx1">
                      <a:lumMod val="85000"/>
                      <a:lumOff val="15000"/>
                    </a:schemeClr>
                  </a:solidFill>
                  <a:latin typeface="微软雅黑" panose="020B0503020204020204" charset="-122"/>
                  <a:ea typeface="微软雅黑" panose="020B0503020204020204" charset="-122"/>
                </a:rPr>
                <a:t>A</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sp>
          <p:nvSpPr>
            <p:cNvPr id="46" name="圆角矩形 18"/>
            <p:cNvSpPr/>
            <p:nvPr/>
          </p:nvSpPr>
          <p:spPr>
            <a:xfrm>
              <a:off x="4648820" y="3726738"/>
              <a:ext cx="2224262"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生产资料（</a:t>
              </a:r>
              <a:r>
                <a:rPr lang="en-US" altLang="zh-CN" sz="2000" b="1" dirty="0">
                  <a:solidFill>
                    <a:schemeClr val="tx1">
                      <a:lumMod val="85000"/>
                      <a:lumOff val="15000"/>
                    </a:schemeClr>
                  </a:solidFill>
                  <a:latin typeface="微软雅黑" panose="020B0503020204020204" charset="-122"/>
                  <a:ea typeface="微软雅黑" panose="020B0503020204020204" charset="-122"/>
                </a:rPr>
                <a:t>Pm</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grpSp>
          <p:nvGrpSpPr>
            <p:cNvPr id="47" name="组合 46"/>
            <p:cNvGrpSpPr/>
            <p:nvPr/>
          </p:nvGrpSpPr>
          <p:grpSpPr>
            <a:xfrm>
              <a:off x="4287345" y="3225198"/>
              <a:ext cx="361475" cy="801751"/>
              <a:chOff x="4287345" y="3225198"/>
              <a:chExt cx="361475" cy="801751"/>
            </a:xfrm>
          </p:grpSpPr>
          <p:cxnSp>
            <p:nvCxnSpPr>
              <p:cNvPr id="56" name="连接符: 肘形 55"/>
              <p:cNvCxnSpPr>
                <a:stCxn id="41" idx="3"/>
                <a:endCxn id="43" idx="1"/>
              </p:cNvCxnSpPr>
              <p:nvPr/>
            </p:nvCxnSpPr>
            <p:spPr>
              <a:xfrm flipV="1">
                <a:off x="4287345" y="3225198"/>
                <a:ext cx="352903" cy="406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p:cNvCxnSpPr>
                <a:stCxn id="41" idx="3"/>
                <a:endCxn id="46" idx="1"/>
              </p:cNvCxnSpPr>
              <p:nvPr/>
            </p:nvCxnSpPr>
            <p:spPr>
              <a:xfrm>
                <a:off x="4287345" y="3631906"/>
                <a:ext cx="361475" cy="395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a:stCxn id="28" idx="3"/>
              <a:endCxn id="39" idx="1"/>
            </p:cNvCxnSpPr>
            <p:nvPr/>
          </p:nvCxnSpPr>
          <p:spPr>
            <a:xfrm flipV="1">
              <a:off x="7065502" y="3634739"/>
              <a:ext cx="514422"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9" idx="3"/>
              <a:endCxn id="36" idx="1"/>
            </p:cNvCxnSpPr>
            <p:nvPr/>
          </p:nvCxnSpPr>
          <p:spPr>
            <a:xfrm>
              <a:off x="9711055" y="3634739"/>
              <a:ext cx="514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7310754" y="3631906"/>
              <a:ext cx="0" cy="14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圆角矩形 13"/>
            <p:cNvSpPr/>
            <p:nvPr/>
          </p:nvSpPr>
          <p:spPr>
            <a:xfrm>
              <a:off x="8896948" y="5022524"/>
              <a:ext cx="2131131" cy="959824"/>
            </a:xfrm>
            <a:prstGeom prst="cube">
              <a:avLst>
                <a:gd name="adj" fmla="val 5153"/>
              </a:avLst>
            </a:prstGeom>
            <a:solidFill>
              <a:schemeClr val="accent6"/>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售卖阶段</a:t>
              </a:r>
            </a:p>
          </p:txBody>
        </p:sp>
        <p:grpSp>
          <p:nvGrpSpPr>
            <p:cNvPr id="52" name="组合 51"/>
            <p:cNvGrpSpPr/>
            <p:nvPr/>
          </p:nvGrpSpPr>
          <p:grpSpPr>
            <a:xfrm>
              <a:off x="2094620" y="3631906"/>
              <a:ext cx="381738" cy="1390618"/>
              <a:chOff x="2094620" y="3631906"/>
              <a:chExt cx="381738" cy="1390618"/>
            </a:xfrm>
          </p:grpSpPr>
          <p:cxnSp>
            <p:nvCxnSpPr>
              <p:cNvPr id="54" name="直接箭头连接符 53"/>
              <p:cNvCxnSpPr>
                <a:stCxn id="34" idx="3"/>
                <a:endCxn id="28" idx="1"/>
              </p:cNvCxnSpPr>
              <p:nvPr/>
            </p:nvCxnSpPr>
            <p:spPr>
              <a:xfrm>
                <a:off x="2094620" y="3634739"/>
                <a:ext cx="381738" cy="225"/>
              </a:xfrm>
              <a:prstGeom prst="straightConnector1">
                <a:avLst/>
              </a:prstGeom>
              <a:ln>
                <a:solidFill>
                  <a:srgbClr val="E1775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2285489" y="3631906"/>
                <a:ext cx="0" cy="1390618"/>
              </a:xfrm>
              <a:prstGeom prst="straightConnector1">
                <a:avLst/>
              </a:prstGeom>
              <a:ln>
                <a:solidFill>
                  <a:srgbClr val="E1775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接箭头连接符 52"/>
            <p:cNvCxnSpPr/>
            <p:nvPr/>
          </p:nvCxnSpPr>
          <p:spPr>
            <a:xfrm>
              <a:off x="9917466" y="3631906"/>
              <a:ext cx="0" cy="139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74912CE-2D4F-4B4B-8538-533DD094D84C}"/>
              </a:ext>
            </a:extLst>
          </p:cNvPr>
          <p:cNvGraphicFramePr>
            <a:graphicFrameLocks noGrp="1"/>
          </p:cNvGraphicFramePr>
          <p:nvPr>
            <p:ph idx="1"/>
          </p:nvPr>
        </p:nvGraphicFramePr>
        <p:xfrm>
          <a:off x="2090738" y="188640"/>
          <a:ext cx="8397750" cy="5831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push/>
    <p:sndAc>
      <p:stSnd>
        <p:snd r:embed="rId2" name="chimes.wav"/>
      </p:stSnd>
    </p:sndAc>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553652" y="843608"/>
            <a:ext cx="7084695" cy="429895"/>
          </a:xfrm>
          <a:prstGeom prst="rect">
            <a:avLst/>
          </a:prstGeom>
          <a:noFill/>
        </p:spPr>
        <p:txBody>
          <a:bodyPr wrap="square" rtlCol="0">
            <a:spAutoFit/>
          </a:bodyPr>
          <a:lstStyle/>
          <a:p>
            <a:pPr algn="ctr"/>
            <a:r>
              <a:rPr kumimoji="1" lang="zh-CN" sz="2200" b="1" dirty="0">
                <a:solidFill>
                  <a:schemeClr val="tx1">
                    <a:lumMod val="95000"/>
                    <a:lumOff val="5000"/>
                  </a:schemeClr>
                </a:solidFill>
                <a:latin typeface="微软雅黑" panose="020B0503020204020204" charset="-122"/>
                <a:ea typeface="微软雅黑" panose="020B0503020204020204" charset="-122"/>
              </a:rPr>
              <a:t>（三）</a:t>
            </a:r>
            <a:r>
              <a:rPr kumimoji="1" sz="2200" b="1" dirty="0" err="1">
                <a:solidFill>
                  <a:schemeClr val="tx1">
                    <a:lumMod val="95000"/>
                    <a:lumOff val="5000"/>
                  </a:schemeClr>
                </a:solidFill>
                <a:latin typeface="微软雅黑" panose="020B0503020204020204" charset="-122"/>
                <a:ea typeface="微软雅黑" panose="020B0503020204020204" charset="-122"/>
              </a:rPr>
              <a:t>资本在运动中变换三种形态</a:t>
            </a:r>
            <a:endParaRPr kumimoji="1" sz="2200" b="1" dirty="0">
              <a:solidFill>
                <a:schemeClr val="tx1">
                  <a:lumMod val="95000"/>
                  <a:lumOff val="5000"/>
                </a:schemeClr>
              </a:solidFill>
              <a:latin typeface="微软雅黑" panose="020B0503020204020204" charset="-122"/>
              <a:ea typeface="微软雅黑" panose="020B0503020204020204" charset="-122"/>
            </a:endParaRPr>
          </a:p>
        </p:txBody>
      </p:sp>
      <p:sp>
        <p:nvSpPr>
          <p:cNvPr id="18" name="işlídê"/>
          <p:cNvSpPr/>
          <p:nvPr/>
        </p:nvSpPr>
        <p:spPr>
          <a:xfrm>
            <a:off x="11647" y="1852602"/>
            <a:ext cx="12180353" cy="416179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charset="-122"/>
              <a:ea typeface="微软雅黑" panose="020B0503020204020204" charset="-122"/>
            </a:endParaRPr>
          </a:p>
        </p:txBody>
      </p:sp>
      <p:grpSp>
        <p:nvGrpSpPr>
          <p:cNvPr id="15" name="组合 14"/>
          <p:cNvGrpSpPr/>
          <p:nvPr/>
        </p:nvGrpSpPr>
        <p:grpSpPr>
          <a:xfrm>
            <a:off x="1082040" y="2335707"/>
            <a:ext cx="10039563" cy="3296944"/>
            <a:chOff x="1082040" y="2335707"/>
            <a:chExt cx="10039563" cy="3296944"/>
          </a:xfrm>
        </p:grpSpPr>
        <p:sp>
          <p:nvSpPr>
            <p:cNvPr id="20" name="对角圆角矩形 23"/>
            <p:cNvSpPr/>
            <p:nvPr/>
          </p:nvSpPr>
          <p:spPr>
            <a:xfrm>
              <a:off x="4797687" y="2335707"/>
              <a:ext cx="2082583" cy="959371"/>
            </a:xfrm>
            <a:prstGeom prst="cube">
              <a:avLst>
                <a:gd name="adj" fmla="val 3900"/>
              </a:avLst>
            </a:prstGeom>
            <a:gradFill>
              <a:gsLst>
                <a:gs pos="0">
                  <a:schemeClr val="accent5"/>
                </a:gs>
                <a:gs pos="100000">
                  <a:schemeClr val="accent5">
                    <a:lumMod val="60000"/>
                    <a:lumOff val="4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生产资本</a:t>
              </a:r>
            </a:p>
          </p:txBody>
        </p:sp>
        <p:sp>
          <p:nvSpPr>
            <p:cNvPr id="22" name="圆角矩形 13"/>
            <p:cNvSpPr/>
            <p:nvPr/>
          </p:nvSpPr>
          <p:spPr>
            <a:xfrm>
              <a:off x="1101090" y="2335707"/>
              <a:ext cx="1732498" cy="959824"/>
            </a:xfrm>
            <a:prstGeom prst="cube">
              <a:avLst>
                <a:gd name="adj" fmla="val 5153"/>
              </a:avLst>
            </a:prstGeom>
            <a:solidFill>
              <a:schemeClr val="accent4"/>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货币资本</a:t>
              </a:r>
            </a:p>
          </p:txBody>
        </p:sp>
        <p:sp>
          <p:nvSpPr>
            <p:cNvPr id="32" name="圆角矩形 13"/>
            <p:cNvSpPr/>
            <p:nvPr/>
          </p:nvSpPr>
          <p:spPr>
            <a:xfrm>
              <a:off x="8990472" y="2335707"/>
              <a:ext cx="2131131" cy="959824"/>
            </a:xfrm>
            <a:prstGeom prst="cube">
              <a:avLst>
                <a:gd name="adj" fmla="val 5153"/>
              </a:avLst>
            </a:prstGeom>
            <a:solidFill>
              <a:schemeClr val="accent1">
                <a:lumMod val="7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3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商品资本</a:t>
              </a:r>
            </a:p>
          </p:txBody>
        </p:sp>
        <p:grpSp>
          <p:nvGrpSpPr>
            <p:cNvPr id="6" name="组合 5"/>
            <p:cNvGrpSpPr/>
            <p:nvPr/>
          </p:nvGrpSpPr>
          <p:grpSpPr>
            <a:xfrm>
              <a:off x="1082040" y="3595742"/>
              <a:ext cx="10020513" cy="2036909"/>
              <a:chOff x="362123" y="6285231"/>
              <a:chExt cx="10020513" cy="2036909"/>
            </a:xfrm>
          </p:grpSpPr>
          <p:sp>
            <p:nvSpPr>
              <p:cNvPr id="19" name="圆角矩形 18"/>
              <p:cNvSpPr/>
              <p:nvPr/>
            </p:nvSpPr>
            <p:spPr>
              <a:xfrm>
                <a:off x="2724009" y="6285231"/>
                <a:ext cx="4589144" cy="2036909"/>
              </a:xfrm>
              <a:prstGeom prst="roundRect">
                <a:avLst>
                  <a:gd name="adj" fmla="val 9438"/>
                </a:avLst>
              </a:prstGeom>
              <a:solidFill>
                <a:srgbClr val="FFEEB9">
                  <a:alpha val="9804"/>
                </a:srgbClr>
              </a:solidFill>
              <a:ln w="12700" cap="rnd">
                <a:gradFill>
                  <a:gsLst>
                    <a:gs pos="0">
                      <a:schemeClr val="accent4"/>
                    </a:gs>
                    <a:gs pos="100000">
                      <a:srgbClr val="FFEEB9"/>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21" name="圆角矩形 13"/>
              <p:cNvSpPr/>
              <p:nvPr/>
            </p:nvSpPr>
            <p:spPr>
              <a:xfrm>
                <a:off x="362123" y="7028140"/>
                <a:ext cx="1732498" cy="550641"/>
              </a:xfrm>
              <a:prstGeom prst="roundRect">
                <a:avLst>
                  <a:gd name="adj" fmla="val 9438"/>
                </a:avLst>
              </a:prstGeom>
              <a:solidFill>
                <a:schemeClr val="accent2">
                  <a:alpha val="10000"/>
                </a:schemeClr>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货币（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G)</a:t>
                </a:r>
              </a:p>
            </p:txBody>
          </p:sp>
          <p:sp>
            <p:nvSpPr>
              <p:cNvPr id="24" name="圆角矩形 13"/>
              <p:cNvSpPr/>
              <p:nvPr/>
            </p:nvSpPr>
            <p:spPr>
              <a:xfrm>
                <a:off x="8251505" y="7028140"/>
                <a:ext cx="2131131"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08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p>
            </p:txBody>
          </p:sp>
          <p:sp>
            <p:nvSpPr>
              <p:cNvPr id="25" name="圆角矩形 13"/>
              <p:cNvSpPr/>
              <p:nvPr/>
            </p:nvSpPr>
            <p:spPr>
              <a:xfrm>
                <a:off x="2874711" y="7025307"/>
                <a:ext cx="1660285" cy="550642"/>
              </a:xfrm>
              <a:prstGeom prst="roundRect">
                <a:avLst>
                  <a:gd name="adj" fmla="val 9438"/>
                </a:avLst>
              </a:prstGeom>
              <a:solidFill>
                <a:schemeClr val="accent1">
                  <a:alpha val="10000"/>
                </a:schemeClr>
              </a:solidFill>
              <a:ln w="12700" cap="rnd">
                <a:gradFill flip="none" rotWithShape="1">
                  <a:gsLst>
                    <a:gs pos="0">
                      <a:schemeClr val="accent1"/>
                    </a:gs>
                    <a:gs pos="100000">
                      <a:schemeClr val="accent1">
                        <a:lumMod val="60000"/>
                        <a:lumOff val="40000"/>
                      </a:schemeClr>
                    </a:gs>
                  </a:gsLst>
                  <a:lin ang="18900000" scaled="1"/>
                  <a:tileRect/>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商品（</a:t>
                </a:r>
                <a:r>
                  <a:rPr lang="en-US" altLang="zh-CN"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W</a:t>
                </a:r>
                <a:r>
                  <a:rPr lang="zh-CN" altLang="en-US" sz="2000" b="1" dirty="0">
                    <a:solidFill>
                      <a:schemeClr val="tx1">
                        <a:lumMod val="85000"/>
                        <a:lumOff val="15000"/>
                      </a:schemeClr>
                    </a:solidFill>
                    <a:latin typeface="微软雅黑" panose="020B0503020204020204" charset="-122"/>
                    <a:ea typeface="微软雅黑" panose="020B0503020204020204" charset="-122"/>
                    <a:cs typeface="Arial Bold" panose="020B0604020202090204" charset="0"/>
                  </a:rPr>
                  <a:t>）</a:t>
                </a:r>
              </a:p>
            </p:txBody>
          </p:sp>
          <p:sp>
            <p:nvSpPr>
              <p:cNvPr id="26" name="圆角矩形 18"/>
              <p:cNvSpPr/>
              <p:nvPr/>
            </p:nvSpPr>
            <p:spPr>
              <a:xfrm>
                <a:off x="4887899" y="6593709"/>
                <a:ext cx="2232833"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劳动力（</a:t>
                </a:r>
                <a:r>
                  <a:rPr lang="en-US" altLang="zh-CN" sz="2000" b="1" dirty="0">
                    <a:solidFill>
                      <a:schemeClr val="tx1">
                        <a:lumMod val="85000"/>
                        <a:lumOff val="15000"/>
                      </a:schemeClr>
                    </a:solidFill>
                    <a:latin typeface="微软雅黑" panose="020B0503020204020204" charset="-122"/>
                    <a:ea typeface="微软雅黑" panose="020B0503020204020204" charset="-122"/>
                  </a:rPr>
                  <a:t>A</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sp>
            <p:nvSpPr>
              <p:cNvPr id="27" name="圆角矩形 18"/>
              <p:cNvSpPr/>
              <p:nvPr/>
            </p:nvSpPr>
            <p:spPr>
              <a:xfrm>
                <a:off x="4896471" y="7395460"/>
                <a:ext cx="2224262" cy="600422"/>
              </a:xfrm>
              <a:prstGeom prst="roundRect">
                <a:avLst>
                  <a:gd name="adj" fmla="val 9438"/>
                </a:avLst>
              </a:prstGeom>
              <a:solidFill>
                <a:schemeClr val="accent6">
                  <a:alpha val="10000"/>
                </a:schemeClr>
              </a:solidFill>
              <a:ln w="12700" cap="rnd">
                <a:gradFill>
                  <a:gsLst>
                    <a:gs pos="0">
                      <a:schemeClr val="accent6"/>
                    </a:gs>
                    <a:gs pos="100000">
                      <a:schemeClr val="accent6">
                        <a:lumMod val="60000"/>
                        <a:lumOff val="4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zh-CN" altLang="en-US" sz="2000" b="1" dirty="0">
                    <a:solidFill>
                      <a:schemeClr val="tx1">
                        <a:lumMod val="85000"/>
                        <a:lumOff val="15000"/>
                      </a:schemeClr>
                    </a:solidFill>
                    <a:latin typeface="微软雅黑" panose="020B0503020204020204" charset="-122"/>
                    <a:ea typeface="微软雅黑" panose="020B0503020204020204" charset="-122"/>
                  </a:rPr>
                  <a:t>生产资料（</a:t>
                </a:r>
                <a:r>
                  <a:rPr lang="en-US" altLang="zh-CN" sz="2000" b="1" dirty="0">
                    <a:solidFill>
                      <a:schemeClr val="tx1">
                        <a:lumMod val="85000"/>
                        <a:lumOff val="15000"/>
                      </a:schemeClr>
                    </a:solidFill>
                    <a:latin typeface="微软雅黑" panose="020B0503020204020204" charset="-122"/>
                    <a:ea typeface="微软雅黑" panose="020B0503020204020204" charset="-122"/>
                  </a:rPr>
                  <a:t>Pm</a:t>
                </a:r>
                <a:r>
                  <a:rPr lang="zh-CN" altLang="en-US" sz="2000" b="1" dirty="0">
                    <a:solidFill>
                      <a:schemeClr val="tx1">
                        <a:lumMod val="85000"/>
                        <a:lumOff val="15000"/>
                      </a:schemeClr>
                    </a:solidFill>
                    <a:latin typeface="微软雅黑" panose="020B0503020204020204" charset="-122"/>
                    <a:ea typeface="微软雅黑" panose="020B0503020204020204" charset="-122"/>
                  </a:rPr>
                  <a:t>）</a:t>
                </a:r>
              </a:p>
            </p:txBody>
          </p:sp>
          <p:grpSp>
            <p:nvGrpSpPr>
              <p:cNvPr id="28" name="组合 27"/>
              <p:cNvGrpSpPr/>
              <p:nvPr/>
            </p:nvGrpSpPr>
            <p:grpSpPr>
              <a:xfrm>
                <a:off x="4534996" y="6893920"/>
                <a:ext cx="361475" cy="801751"/>
                <a:chOff x="4534995" y="3225198"/>
                <a:chExt cx="361475" cy="801751"/>
              </a:xfrm>
            </p:grpSpPr>
            <p:cxnSp>
              <p:nvCxnSpPr>
                <p:cNvPr id="46" name="连接符: 肘形 45"/>
                <p:cNvCxnSpPr>
                  <a:stCxn id="25" idx="3"/>
                  <a:endCxn id="26" idx="1"/>
                </p:cNvCxnSpPr>
                <p:nvPr/>
              </p:nvCxnSpPr>
              <p:spPr>
                <a:xfrm flipV="1">
                  <a:off x="4534995" y="3225198"/>
                  <a:ext cx="352903" cy="406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25" idx="3"/>
                  <a:endCxn id="27" idx="1"/>
                </p:cNvCxnSpPr>
                <p:nvPr/>
              </p:nvCxnSpPr>
              <p:spPr>
                <a:xfrm>
                  <a:off x="4534995" y="3631906"/>
                  <a:ext cx="361475" cy="395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9" name="直接箭头连接符 28"/>
              <p:cNvCxnSpPr>
                <a:stCxn id="19" idx="3"/>
                <a:endCxn id="24" idx="1"/>
              </p:cNvCxnSpPr>
              <p:nvPr/>
            </p:nvCxnSpPr>
            <p:spPr>
              <a:xfrm flipV="1">
                <a:off x="7313153" y="7303461"/>
                <a:ext cx="938352"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1" idx="3"/>
                <a:endCxn id="19" idx="1"/>
              </p:cNvCxnSpPr>
              <p:nvPr/>
            </p:nvCxnSpPr>
            <p:spPr>
              <a:xfrm>
                <a:off x="2094621" y="7303461"/>
                <a:ext cx="629388" cy="225"/>
              </a:xfrm>
              <a:prstGeom prst="straightConnector1">
                <a:avLst/>
              </a:prstGeom>
              <a:ln>
                <a:solidFill>
                  <a:srgbClr val="E1775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直接箭头连接符 7"/>
            <p:cNvCxnSpPr>
              <a:stCxn id="22" idx="3"/>
              <a:endCxn id="21" idx="0"/>
            </p:cNvCxnSpPr>
            <p:nvPr/>
          </p:nvCxnSpPr>
          <p:spPr>
            <a:xfrm>
              <a:off x="1942609" y="3295531"/>
              <a:ext cx="5680" cy="104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830570" y="3295078"/>
              <a:ext cx="0" cy="257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2" idx="3"/>
              <a:endCxn id="24" idx="0"/>
            </p:cNvCxnSpPr>
            <p:nvPr/>
          </p:nvCxnSpPr>
          <p:spPr>
            <a:xfrm>
              <a:off x="10031308" y="3295531"/>
              <a:ext cx="5680" cy="104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70230" y="4475797"/>
            <a:ext cx="11024870" cy="1798706"/>
            <a:chOff x="2502900" y="2424461"/>
            <a:chExt cx="8640000" cy="2023330"/>
          </a:xfrm>
        </p:grpSpPr>
        <p:sp>
          <p:nvSpPr>
            <p:cNvPr id="17" name="对角圆角矩形 6"/>
            <p:cNvSpPr/>
            <p:nvPr/>
          </p:nvSpPr>
          <p:spPr bwMode="auto">
            <a:xfrm>
              <a:off x="2502900" y="2424461"/>
              <a:ext cx="8640000" cy="2020991"/>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a:off x="10765693" y="4042833"/>
              <a:ext cx="321324" cy="404958"/>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1025198" y="2500719"/>
              <a:ext cx="0" cy="141735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7035445" y="-1470494"/>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2054067" y="599509"/>
            <a:ext cx="7562692" cy="430887"/>
          </a:xfrm>
          <a:prstGeom prst="rect">
            <a:avLst/>
          </a:prstGeom>
          <a:noFill/>
        </p:spPr>
        <p:txBody>
          <a:bodyPr wrap="square" rtlCol="0">
            <a:spAutoFit/>
          </a:bodyPr>
          <a:lstStyle/>
          <a:p>
            <a:pPr algn="ctr"/>
            <a:r>
              <a:rPr kumimoji="1" lang="zh-CN" sz="2200" b="1" dirty="0">
                <a:solidFill>
                  <a:schemeClr val="tx1">
                    <a:lumMod val="95000"/>
                    <a:lumOff val="5000"/>
                  </a:schemeClr>
                </a:solidFill>
                <a:latin typeface="微软雅黑" panose="020B0503020204020204" charset="-122"/>
                <a:ea typeface="微软雅黑" panose="020B0503020204020204" charset="-122"/>
              </a:rPr>
              <a:t>（四）</a:t>
            </a:r>
            <a:r>
              <a:rPr kumimoji="1" sz="2200" b="1" dirty="0" err="1">
                <a:solidFill>
                  <a:schemeClr val="tx1">
                    <a:lumMod val="95000"/>
                    <a:lumOff val="5000"/>
                  </a:schemeClr>
                </a:solidFill>
                <a:latin typeface="微软雅黑" panose="020B0503020204020204" charset="-122"/>
                <a:ea typeface="微软雅黑" panose="020B0503020204020204" charset="-122"/>
              </a:rPr>
              <a:t>资本运动要求三种资本</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在</a:t>
            </a:r>
            <a:r>
              <a:rPr kumimoji="1" sz="2200" b="1" dirty="0" err="1">
                <a:solidFill>
                  <a:schemeClr val="tx1">
                    <a:lumMod val="95000"/>
                    <a:lumOff val="5000"/>
                  </a:schemeClr>
                </a:solidFill>
                <a:latin typeface="微软雅黑" panose="020B0503020204020204" charset="-122"/>
                <a:ea typeface="微软雅黑" panose="020B0503020204020204" charset="-122"/>
              </a:rPr>
              <a:t>空间</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上</a:t>
            </a:r>
            <a:r>
              <a:rPr kumimoji="1" sz="2200" b="1" dirty="0" err="1">
                <a:solidFill>
                  <a:schemeClr val="tx1">
                    <a:lumMod val="95000"/>
                    <a:lumOff val="5000"/>
                  </a:schemeClr>
                </a:solidFill>
                <a:latin typeface="微软雅黑" panose="020B0503020204020204" charset="-122"/>
                <a:ea typeface="微软雅黑" panose="020B0503020204020204" charset="-122"/>
              </a:rPr>
              <a:t>并存和</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在</a:t>
            </a:r>
            <a:r>
              <a:rPr kumimoji="1" sz="2200" b="1" dirty="0" err="1">
                <a:solidFill>
                  <a:schemeClr val="tx1">
                    <a:lumMod val="95000"/>
                    <a:lumOff val="5000"/>
                  </a:schemeClr>
                </a:solidFill>
                <a:latin typeface="微软雅黑" panose="020B0503020204020204" charset="-122"/>
                <a:ea typeface="微软雅黑" panose="020B0503020204020204" charset="-122"/>
              </a:rPr>
              <a:t>时间</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上</a:t>
            </a:r>
            <a:r>
              <a:rPr kumimoji="1" sz="2200" b="1" dirty="0" err="1">
                <a:solidFill>
                  <a:schemeClr val="tx1">
                    <a:lumMod val="95000"/>
                    <a:lumOff val="5000"/>
                  </a:schemeClr>
                </a:solidFill>
                <a:latin typeface="微软雅黑" panose="020B0503020204020204" charset="-122"/>
                <a:ea typeface="微软雅黑" panose="020B0503020204020204" charset="-122"/>
              </a:rPr>
              <a:t>继起</a:t>
            </a:r>
            <a:endParaRPr kumimoji="1" sz="2200" b="1" dirty="0">
              <a:solidFill>
                <a:schemeClr val="tx1">
                  <a:lumMod val="95000"/>
                  <a:lumOff val="5000"/>
                </a:schemeClr>
              </a:solidFill>
              <a:latin typeface="微软雅黑" panose="020B0503020204020204" charset="-122"/>
              <a:ea typeface="微软雅黑" panose="020B0503020204020204" charset="-122"/>
            </a:endParaRPr>
          </a:p>
        </p:txBody>
      </p:sp>
      <p:sp>
        <p:nvSpPr>
          <p:cNvPr id="39" name="文本框 38"/>
          <p:cNvSpPr txBox="1"/>
          <p:nvPr/>
        </p:nvSpPr>
        <p:spPr>
          <a:xfrm>
            <a:off x="800735" y="4671806"/>
            <a:ext cx="10262235" cy="1652760"/>
          </a:xfrm>
          <a:prstGeom prst="rect">
            <a:avLst/>
          </a:prstGeom>
          <a:noFill/>
        </p:spPr>
        <p:txBody>
          <a:bodyPr wrap="square" rtlCol="0">
            <a:spAutoFit/>
          </a:bodyPr>
          <a:lstStyle/>
          <a:p>
            <a:pPr>
              <a:lnSpc>
                <a:spcPct val="130000"/>
              </a:lnSpc>
            </a:pPr>
            <a:r>
              <a:rPr lang="en-US" altLang="zh-CN" sz="2000" b="1" dirty="0">
                <a:solidFill>
                  <a:schemeClr val="tx1">
                    <a:lumMod val="85000"/>
                    <a:lumOff val="15000"/>
                  </a:schemeClr>
                </a:solidFill>
                <a:latin typeface="楷体" panose="02010609060101010101" pitchFamily="49" charset="-122"/>
                <a:ea typeface="楷体" panose="02010609060101010101" pitchFamily="49" charset="-122"/>
              </a:rPr>
              <a:t>    </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资本作为整体是同时地、在空间上并列地处在它的各个不同阶段上。但是，每一个部分都不断地依次由一个阶段过渡到另一个阶段，由一种职能形式过渡到另一种职能形式，从而依次在一切阶段和一切职能形式中执行职能。”</a:t>
            </a:r>
          </a:p>
          <a:p>
            <a:pPr algn="r">
              <a:lnSpc>
                <a:spcPct val="130000"/>
              </a:lnSpc>
            </a:pP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第二卷</a:t>
            </a:r>
          </a:p>
        </p:txBody>
      </p:sp>
      <p:sp>
        <p:nvSpPr>
          <p:cNvPr id="4" name="矩形: 圆角 3"/>
          <p:cNvSpPr/>
          <p:nvPr/>
        </p:nvSpPr>
        <p:spPr>
          <a:xfrm>
            <a:off x="4665344" y="1308417"/>
            <a:ext cx="2936240" cy="912495"/>
          </a:xfrm>
          <a:prstGeom prst="roundRect">
            <a:avLst>
              <a:gd name="adj" fmla="val 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预付总资本</a:t>
            </a:r>
          </a:p>
          <a:p>
            <a:pPr algn="ctr"/>
            <a:r>
              <a:rPr lang="en-US" altLang="zh-CN"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900</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单位</a:t>
            </a:r>
          </a:p>
        </p:txBody>
      </p:sp>
      <p:sp>
        <p:nvSpPr>
          <p:cNvPr id="10" name="立方体 9"/>
          <p:cNvSpPr/>
          <p:nvPr/>
        </p:nvSpPr>
        <p:spPr>
          <a:xfrm>
            <a:off x="915035" y="2903537"/>
            <a:ext cx="2345690" cy="981710"/>
          </a:xfrm>
          <a:prstGeom prst="cube">
            <a:avLst>
              <a:gd name="adj" fmla="val 6889"/>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货币资本（</a:t>
            </a: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G)</a:t>
            </a:r>
          </a:p>
          <a:p>
            <a:pPr algn="ct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300</a:t>
            </a: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单位</a:t>
            </a:r>
          </a:p>
        </p:txBody>
      </p:sp>
      <p:sp>
        <p:nvSpPr>
          <p:cNvPr id="11" name="立方体 10"/>
          <p:cNvSpPr/>
          <p:nvPr/>
        </p:nvSpPr>
        <p:spPr>
          <a:xfrm>
            <a:off x="4590732" y="2903537"/>
            <a:ext cx="3085465" cy="945515"/>
          </a:xfrm>
          <a:prstGeom prst="cube">
            <a:avLst>
              <a:gd name="adj" fmla="val 4852"/>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生产资本（劳动力</a:t>
            </a:r>
            <a:r>
              <a:rPr lang="en-US" altLang="zh-CN"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A</a:t>
            </a: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，生产资料</a:t>
            </a:r>
            <a:r>
              <a:rPr lang="en-US" altLang="zh-CN"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Pm</a:t>
            </a: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a:t>
            </a:r>
            <a:r>
              <a:rPr lang="en-US" altLang="zh-CN"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300</a:t>
            </a: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单位</a:t>
            </a:r>
            <a:endParaRPr lang="zh-CN" altLang="en-US">
              <a:effectLst>
                <a:outerShdw blurRad="38100" dist="38100" dir="2700000" algn="tl">
                  <a:srgbClr val="000000">
                    <a:alpha val="43137"/>
                  </a:srgbClr>
                </a:outerShdw>
              </a:effectLst>
            </a:endParaRPr>
          </a:p>
        </p:txBody>
      </p:sp>
      <p:sp>
        <p:nvSpPr>
          <p:cNvPr id="12" name="立方体 11"/>
          <p:cNvSpPr/>
          <p:nvPr/>
        </p:nvSpPr>
        <p:spPr>
          <a:xfrm>
            <a:off x="9006205" y="2903537"/>
            <a:ext cx="2372360" cy="912495"/>
          </a:xfrm>
          <a:prstGeom prst="cube">
            <a:avLst>
              <a:gd name="adj" fmla="val 41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商品资本（</a:t>
            </a:r>
            <a:r>
              <a:rPr lang="en-US" altLang="zh-CN"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W'</a:t>
            </a: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a:t>
            </a:r>
            <a:endPar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en-US" altLang="zh-CN"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300</a:t>
            </a:r>
            <a:r>
              <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单位</a:t>
            </a:r>
            <a:endParaRPr lang="zh-CN" altLang="en-US">
              <a:effectLst>
                <a:outerShdw blurRad="38100" dist="38100" dir="2700000" algn="tl">
                  <a:srgbClr val="000000">
                    <a:alpha val="43137"/>
                  </a:srgbClr>
                </a:outerShdw>
              </a:effectLst>
            </a:endParaRPr>
          </a:p>
        </p:txBody>
      </p:sp>
      <p:sp>
        <p:nvSpPr>
          <p:cNvPr id="14" name="右箭头 13"/>
          <p:cNvSpPr/>
          <p:nvPr/>
        </p:nvSpPr>
        <p:spPr>
          <a:xfrm>
            <a:off x="3304540" y="3293427"/>
            <a:ext cx="1260475" cy="2159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右箭头 14"/>
          <p:cNvSpPr/>
          <p:nvPr/>
        </p:nvSpPr>
        <p:spPr>
          <a:xfrm>
            <a:off x="7716520" y="3293427"/>
            <a:ext cx="1260475" cy="2159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3" name="连接符: 肘形 2"/>
          <p:cNvCxnSpPr>
            <a:stCxn id="12" idx="3"/>
            <a:endCxn id="10" idx="3"/>
          </p:cNvCxnSpPr>
          <p:nvPr/>
        </p:nvCxnSpPr>
        <p:spPr>
          <a:xfrm rot="5400000">
            <a:off x="6079213" y="-209115"/>
            <a:ext cx="69215" cy="8119509"/>
          </a:xfrm>
          <a:prstGeom prst="bentConnector3">
            <a:avLst>
              <a:gd name="adj1" fmla="val 613761"/>
            </a:avLst>
          </a:prstGeom>
          <a:ln w="412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p:cNvCxnSpPr>
            <a:stCxn id="4" idx="3"/>
            <a:endCxn id="12" idx="1"/>
          </p:cNvCxnSpPr>
          <p:nvPr/>
        </p:nvCxnSpPr>
        <p:spPr>
          <a:xfrm>
            <a:off x="7601584" y="1764665"/>
            <a:ext cx="2571990" cy="1176494"/>
          </a:xfrm>
          <a:prstGeom prst="bentConnector2">
            <a:avLst/>
          </a:prstGeom>
          <a:ln w="31750">
            <a:solidFill>
              <a:srgbClr val="E1775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4" idx="1"/>
            <a:endCxn id="10" idx="0"/>
          </p:cNvCxnSpPr>
          <p:nvPr/>
        </p:nvCxnSpPr>
        <p:spPr>
          <a:xfrm rot="10800000" flipV="1">
            <a:off x="2121696" y="1764665"/>
            <a:ext cx="2543649" cy="1138872"/>
          </a:xfrm>
          <a:prstGeom prst="bentConnector2">
            <a:avLst/>
          </a:prstGeom>
          <a:ln w="31750">
            <a:solidFill>
              <a:srgbClr val="E1775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4" idx="2"/>
          </p:cNvCxnSpPr>
          <p:nvPr/>
        </p:nvCxnSpPr>
        <p:spPr>
          <a:xfrm>
            <a:off x="6133464" y="2220912"/>
            <a:ext cx="0" cy="590549"/>
          </a:xfrm>
          <a:prstGeom prst="straightConnector1">
            <a:avLst/>
          </a:prstGeom>
          <a:ln w="31750">
            <a:solidFill>
              <a:srgbClr val="E1775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0" y="3657600"/>
            <a:ext cx="12192000" cy="2828748"/>
            <a:chOff x="-1" y="2460123"/>
            <a:chExt cx="12192000" cy="2746981"/>
          </a:xfrm>
        </p:grpSpPr>
        <p:sp>
          <p:nvSpPr>
            <p:cNvPr id="20" name="矩形: 圆顶角 19"/>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顶角 20"/>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顶角 21"/>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86161" y="3027121"/>
            <a:ext cx="5868639" cy="2652338"/>
            <a:chOff x="1489600" y="2532482"/>
            <a:chExt cx="9296666" cy="2596830"/>
          </a:xfrm>
        </p:grpSpPr>
        <p:sp>
          <p:nvSpPr>
            <p:cNvPr id="15" name="矩形 14"/>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305492" y="3429000"/>
            <a:ext cx="4062763" cy="1938992"/>
          </a:xfrm>
          <a:prstGeom prst="rect">
            <a:avLst/>
          </a:prstGeom>
          <a:noFill/>
        </p:spPr>
        <p:txBody>
          <a:bodyPr wrap="square" rtlCol="0">
            <a:spAutoFit/>
          </a:bodyPr>
          <a:lstStyle/>
          <a:p>
            <a:pPr algn="just">
              <a:lnSpc>
                <a:spcPct val="150000"/>
              </a:lnSpc>
            </a:pPr>
            <a:r>
              <a:rPr lang="en-US" altLang="zh-CN" sz="2000" dirty="0">
                <a:latin typeface="微软雅黑" panose="020B0503020204020204" charset="-122"/>
                <a:ea typeface="微软雅黑" panose="020B0503020204020204" charset="-122"/>
                <a:cs typeface="Songti SC Bold" panose="02010800040101010101" charset="-122"/>
              </a:rPr>
              <a:t>       1929—1933</a:t>
            </a:r>
            <a:r>
              <a:rPr lang="zh-CN" altLang="en-US" sz="2000" dirty="0">
                <a:latin typeface="微软雅黑" panose="020B0503020204020204" charset="-122"/>
                <a:ea typeface="微软雅黑" panose="020B0503020204020204" charset="-122"/>
                <a:cs typeface="Songti SC Bold" panose="02010800040101010101" charset="-122"/>
              </a:rPr>
              <a:t>年，在资本主义世界经济大萧条期间，一方面大量劳动者忍饥挨饿，另一方面资本家阶级却将大量过剩商品销毁。</a:t>
            </a:r>
          </a:p>
        </p:txBody>
      </p:sp>
      <p:sp>
        <p:nvSpPr>
          <p:cNvPr id="17" name="TextBox 12"/>
          <p:cNvSpPr txBox="1"/>
          <p:nvPr/>
        </p:nvSpPr>
        <p:spPr>
          <a:xfrm>
            <a:off x="1131643" y="820853"/>
            <a:ext cx="9928715" cy="525657"/>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五、为什么说资本主义基本矛盾是资本主义经济危机的根源？</a:t>
            </a:r>
          </a:p>
        </p:txBody>
      </p:sp>
      <p:pic>
        <p:nvPicPr>
          <p:cNvPr id="3" name="图片 2" descr="一群人站在男人的黑白照&#10;&#10;描述已自动生成">
            <a:extLst>
              <a:ext uri="{FF2B5EF4-FFF2-40B4-BE49-F238E27FC236}">
                <a16:creationId xmlns:a16="http://schemas.microsoft.com/office/drawing/2014/main" id="{F25A3C6E-D2D4-4AA8-B786-71A133B71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4646" y="1683780"/>
            <a:ext cx="5815698" cy="4471245"/>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a:off x="0" y="3657600"/>
            <a:ext cx="12192000" cy="2461700"/>
            <a:chOff x="-1" y="2460123"/>
            <a:chExt cx="12192000" cy="2746981"/>
          </a:xfrm>
        </p:grpSpPr>
        <p:sp>
          <p:nvSpPr>
            <p:cNvPr id="10" name="矩形: 圆顶角 9"/>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顶角 11"/>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顶角 12"/>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256061" y="1955800"/>
            <a:ext cx="9679878" cy="3322165"/>
            <a:chOff x="1489600" y="2532482"/>
            <a:chExt cx="9296666" cy="2596830"/>
          </a:xfrm>
        </p:grpSpPr>
        <p:sp>
          <p:nvSpPr>
            <p:cNvPr id="25" name="矩形 24"/>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3396025" y="2614780"/>
            <a:ext cx="7020000" cy="450850"/>
          </a:xfrm>
          <a:prstGeom prst="rect">
            <a:avLst/>
          </a:prstGeom>
        </p:spPr>
        <p:txBody>
          <a:bodyPr wrap="square">
            <a:spAutoFit/>
          </a:bodyPr>
          <a:lstStyle/>
          <a:p>
            <a:pPr indent="575945" algn="just">
              <a:lnSpc>
                <a:spcPct val="130000"/>
              </a:lnSpc>
              <a:spcBef>
                <a:spcPts val="600"/>
              </a:spcBef>
            </a:pP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16" name="文本框 15"/>
          <p:cNvSpPr txBox="1"/>
          <p:nvPr/>
        </p:nvSpPr>
        <p:spPr>
          <a:xfrm>
            <a:off x="2952115" y="915035"/>
            <a:ext cx="6287770"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（一）社会化大生产代表生产可能性界限</a:t>
            </a:r>
          </a:p>
        </p:txBody>
      </p:sp>
      <p:grpSp>
        <p:nvGrpSpPr>
          <p:cNvPr id="2" name="组合 1"/>
          <p:cNvGrpSpPr/>
          <p:nvPr/>
        </p:nvGrpSpPr>
        <p:grpSpPr>
          <a:xfrm>
            <a:off x="2070855" y="2344774"/>
            <a:ext cx="8952405" cy="2516644"/>
            <a:chOff x="2070855" y="2446374"/>
            <a:chExt cx="8952405" cy="2516644"/>
          </a:xfrm>
        </p:grpSpPr>
        <p:sp>
          <p:nvSpPr>
            <p:cNvPr id="3" name="文本框 2"/>
            <p:cNvSpPr txBox="1"/>
            <p:nvPr/>
          </p:nvSpPr>
          <p:spPr>
            <a:xfrm>
              <a:off x="2070855" y="2446374"/>
              <a:ext cx="8345170" cy="2461700"/>
            </a:xfrm>
            <a:prstGeom prst="rect">
              <a:avLst/>
            </a:prstGeom>
            <a:noFill/>
          </p:spPr>
          <p:txBody>
            <a:bodyPr wrap="square" rtlCol="0">
              <a:spAutoFit/>
            </a:bodyPr>
            <a:lstStyle/>
            <a:p>
              <a:pPr eaLnBrk="1" hangingPunct="1">
                <a:lnSpc>
                  <a:spcPct val="200000"/>
                </a:lnSpc>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Songti SC Regular" panose="02010800040101010101" charset="-122"/>
                  <a:sym typeface="+mn-ea"/>
                </a:rPr>
                <a:t>社会化大生产</a:t>
              </a:r>
              <a:r>
                <a:rPr lang="zh-CN" altLang="en-US" sz="2000" dirty="0">
                  <a:latin typeface="微软雅黑" panose="020B0503020204020204" charset="-122"/>
                  <a:ea typeface="微软雅黑" panose="020B0503020204020204" charset="-122"/>
                  <a:cs typeface="Songti SC Regular" panose="02010800040101010101" charset="-122"/>
                  <a:sym typeface="+mn-ea"/>
                </a:rPr>
                <a:t>属于生产力的范畴。      </a:t>
              </a:r>
            </a:p>
            <a:p>
              <a:pPr>
                <a:lnSpc>
                  <a:spcPct val="200000"/>
                </a:lnSpc>
                <a:buNone/>
              </a:pPr>
              <a:r>
                <a:rPr lang="zh-CN" altLang="en-US" sz="2000" dirty="0">
                  <a:latin typeface="微软雅黑" panose="020B0503020204020204" charset="-122"/>
                  <a:ea typeface="微软雅黑" panose="020B0503020204020204" charset="-122"/>
                  <a:cs typeface="Songti SC Regular" panose="02010800040101010101" charset="-122"/>
                  <a:sym typeface="+mn-ea"/>
                </a:rPr>
                <a:t>生产力的基本构成要素：</a:t>
              </a:r>
              <a:endParaRPr lang="en-US" altLang="zh-CN" sz="2000" dirty="0">
                <a:latin typeface="微软雅黑" panose="020B0503020204020204" charset="-122"/>
                <a:ea typeface="微软雅黑" panose="020B0503020204020204" charset="-122"/>
                <a:cs typeface="Songti SC Regular" panose="02010800040101010101" charset="-122"/>
              </a:endParaRPr>
            </a:p>
            <a:p>
              <a:pPr>
                <a:lnSpc>
                  <a:spcPct val="200000"/>
                </a:lnSpc>
                <a:buNone/>
              </a:pPr>
              <a:r>
                <a:rPr lang="zh-CN" altLang="en-US" sz="2000" dirty="0">
                  <a:latin typeface="微软雅黑" panose="020B0503020204020204" charset="-122"/>
                  <a:ea typeface="微软雅黑" panose="020B0503020204020204" charset="-122"/>
                  <a:cs typeface="Songti SC Regular" panose="02010800040101010101" charset="-122"/>
                  <a:sym typeface="+mn-ea"/>
                </a:rPr>
                <a:t>                     </a:t>
              </a:r>
              <a:r>
                <a:rPr lang="zh-CN" altLang="en-US" sz="2000" b="1" dirty="0">
                  <a:latin typeface="微软雅黑" panose="020B0503020204020204" charset="-122"/>
                  <a:ea typeface="微软雅黑" panose="020B0503020204020204" charset="-122"/>
                  <a:cs typeface="Songti SC Regular" panose="02010800040101010101" charset="-122"/>
                  <a:sym typeface="+mn-ea"/>
                </a:rPr>
                <a:t>劳动者</a:t>
              </a:r>
              <a:endParaRPr lang="en-US" altLang="zh-CN" sz="2000" b="1" dirty="0">
                <a:latin typeface="微软雅黑" panose="020B0503020204020204" charset="-122"/>
                <a:ea typeface="微软雅黑" panose="020B0503020204020204" charset="-122"/>
                <a:cs typeface="Songti SC Regular" panose="02010800040101010101" charset="-122"/>
              </a:endParaRPr>
            </a:p>
            <a:p>
              <a:pPr>
                <a:lnSpc>
                  <a:spcPct val="200000"/>
                </a:lnSpc>
                <a:buNone/>
              </a:pPr>
              <a:r>
                <a:rPr lang="en-US" altLang="zh-CN" sz="2000" b="1" dirty="0">
                  <a:latin typeface="微软雅黑" panose="020B0503020204020204" charset="-122"/>
                  <a:ea typeface="微软雅黑" panose="020B0503020204020204" charset="-122"/>
                  <a:cs typeface="Songti SC Regular" panose="02010800040101010101" charset="-122"/>
                  <a:sym typeface="+mn-ea"/>
                </a:rPr>
                <a:t>                     </a:t>
              </a:r>
              <a:r>
                <a:rPr lang="zh-CN" altLang="en-US" sz="2000" b="1" dirty="0">
                  <a:latin typeface="微软雅黑" panose="020B0503020204020204" charset="-122"/>
                  <a:ea typeface="微软雅黑" panose="020B0503020204020204" charset="-122"/>
                  <a:cs typeface="Songti SC Regular" panose="02010800040101010101" charset="-122"/>
                  <a:sym typeface="+mn-ea"/>
                </a:rPr>
                <a:t>生产资料</a:t>
              </a:r>
              <a:r>
                <a:rPr lang="en-US" altLang="zh-CN" sz="2000" dirty="0">
                  <a:latin typeface="微软雅黑" panose="020B0503020204020204" charset="-122"/>
                  <a:ea typeface="微软雅黑" panose="020B0503020204020204" charset="-122"/>
                  <a:cs typeface="Songti SC Regular" panose="02010800040101010101" charset="-122"/>
                  <a:sym typeface="+mn-ea"/>
                </a:rPr>
                <a:t>                    </a:t>
              </a:r>
              <a:endParaRPr lang="zh-CN" altLang="en-US" sz="2000" dirty="0">
                <a:latin typeface="微软雅黑" panose="020B0503020204020204" charset="-122"/>
                <a:ea typeface="微软雅黑" panose="020B0503020204020204" charset="-122"/>
                <a:cs typeface="Songti SC Regular" panose="02010800040101010101" charset="-122"/>
              </a:endParaRPr>
            </a:p>
          </p:txBody>
        </p:sp>
        <p:sp>
          <p:nvSpPr>
            <p:cNvPr id="23" name="文本框 22"/>
            <p:cNvSpPr txBox="1"/>
            <p:nvPr/>
          </p:nvSpPr>
          <p:spPr>
            <a:xfrm>
              <a:off x="4927260" y="3639579"/>
              <a:ext cx="6096000" cy="1323439"/>
            </a:xfrm>
            <a:prstGeom prst="rect">
              <a:avLst/>
            </a:prstGeom>
            <a:noFill/>
          </p:spPr>
          <p:txBody>
            <a:bodyPr wrap="square">
              <a:spAutoFit/>
            </a:bodyPr>
            <a:lstStyle/>
            <a:p>
              <a:pPr>
                <a:lnSpc>
                  <a:spcPct val="200000"/>
                </a:lnSpc>
                <a:buNone/>
              </a:pPr>
              <a:r>
                <a:rPr lang="en-US" altLang="zh-CN" sz="2000" b="1" dirty="0">
                  <a:solidFill>
                    <a:schemeClr val="accent1">
                      <a:lumMod val="75000"/>
                    </a:schemeClr>
                  </a:solidFill>
                  <a:latin typeface="微软雅黑" panose="020B0503020204020204" charset="-122"/>
                  <a:ea typeface="微软雅黑" panose="020B0503020204020204" charset="-122"/>
                  <a:cs typeface="Songti SC Regular" panose="02010800040101010101" charset="-122"/>
                  <a:sym typeface="+mn-ea"/>
                </a:rPr>
                <a:t>——</a:t>
              </a:r>
              <a:r>
                <a:rPr lang="zh-CN" altLang="en-US" sz="2000" b="1" dirty="0">
                  <a:solidFill>
                    <a:schemeClr val="accent1">
                      <a:lumMod val="75000"/>
                    </a:schemeClr>
                  </a:solidFill>
                  <a:latin typeface="微软雅黑" panose="020B0503020204020204" charset="-122"/>
                  <a:ea typeface="微软雅黑" panose="020B0503020204020204" charset="-122"/>
                  <a:cs typeface="Songti SC Regular" panose="02010800040101010101" charset="-122"/>
                  <a:sym typeface="+mn-ea"/>
                </a:rPr>
                <a:t>劳动资料（</a:t>
              </a:r>
              <a:r>
                <a:rPr kumimoji="0" lang="zh-CN" altLang="en-US" sz="2000" b="1" i="0" u="none" strike="noStrike" kern="1200" cap="none" spc="0" normalizeH="0" baseline="0" noProof="0" dirty="0">
                  <a:ln>
                    <a:noFill/>
                  </a:ln>
                  <a:solidFill>
                    <a:schemeClr val="accent1">
                      <a:lumMod val="75000"/>
                    </a:schemeClr>
                  </a:solidFill>
                  <a:effectLst/>
                  <a:uLnTx/>
                  <a:uFillTx/>
                  <a:latin typeface="微软雅黑" panose="020B0503020204020204" charset="-122"/>
                  <a:ea typeface="微软雅黑" panose="020B0503020204020204" charset="-122"/>
                  <a:cs typeface="Songti SC Regular" panose="02010800040101010101" charset="-122"/>
                  <a:sym typeface="+mn-ea"/>
                </a:rPr>
                <a:t>生产工具</a:t>
              </a:r>
              <a:r>
                <a:rPr lang="zh-CN" altLang="en-US" sz="2000" b="1" dirty="0">
                  <a:solidFill>
                    <a:schemeClr val="accent1">
                      <a:lumMod val="75000"/>
                    </a:schemeClr>
                  </a:solidFill>
                  <a:latin typeface="微软雅黑" panose="020B0503020204020204" charset="-122"/>
                  <a:ea typeface="微软雅黑" panose="020B0503020204020204" charset="-122"/>
                  <a:cs typeface="Songti SC Regular" panose="02010800040101010101" charset="-122"/>
                  <a:sym typeface="+mn-ea"/>
                </a:rPr>
                <a:t>）</a:t>
              </a:r>
              <a:endParaRPr lang="en-US" altLang="zh-CN" sz="2000" b="1" dirty="0">
                <a:solidFill>
                  <a:schemeClr val="accent1">
                    <a:lumMod val="75000"/>
                  </a:schemeClr>
                </a:solidFill>
                <a:latin typeface="微软雅黑" panose="020B0503020204020204" charset="-122"/>
                <a:ea typeface="微软雅黑" panose="020B0503020204020204" charset="-122"/>
                <a:cs typeface="Songti SC Regular" panose="02010800040101010101" charset="-122"/>
                <a:sym typeface="+mn-ea"/>
              </a:endParaRPr>
            </a:p>
            <a:p>
              <a:pPr>
                <a:lnSpc>
                  <a:spcPct val="200000"/>
                </a:lnSpc>
                <a:buNone/>
              </a:pPr>
              <a:r>
                <a:rPr lang="en-US" altLang="zh-CN" sz="2000" b="1" dirty="0">
                  <a:solidFill>
                    <a:schemeClr val="accent6">
                      <a:lumMod val="50000"/>
                    </a:schemeClr>
                  </a:solidFill>
                  <a:latin typeface="微软雅黑" panose="020B0503020204020204" charset="-122"/>
                  <a:ea typeface="微软雅黑" panose="020B0503020204020204" charset="-122"/>
                  <a:cs typeface="Songti SC Regular" panose="02010800040101010101" charset="-122"/>
                  <a:sym typeface="+mn-ea"/>
                </a:rPr>
                <a:t>——</a:t>
              </a:r>
              <a:r>
                <a:rPr lang="zh-CN" altLang="en-US" sz="2000" b="1" dirty="0">
                  <a:solidFill>
                    <a:schemeClr val="accent6">
                      <a:lumMod val="50000"/>
                    </a:schemeClr>
                  </a:solidFill>
                  <a:latin typeface="微软雅黑" panose="020B0503020204020204" charset="-122"/>
                  <a:ea typeface="微软雅黑" panose="020B0503020204020204" charset="-122"/>
                  <a:cs typeface="Songti SC Regular" panose="02010800040101010101" charset="-122"/>
                  <a:sym typeface="+mn-ea"/>
                </a:rPr>
                <a:t>劳动对象（自然）</a:t>
              </a:r>
              <a:endParaRPr lang="zh-CN" altLang="en-US" sz="2000" b="1" dirty="0">
                <a:solidFill>
                  <a:schemeClr val="accent6">
                    <a:lumMod val="50000"/>
                  </a:schemeClr>
                </a:solidFill>
                <a:latin typeface="微软雅黑" panose="020B0503020204020204" charset="-122"/>
                <a:ea typeface="微软雅黑" panose="020B0503020204020204" charset="-122"/>
                <a:cs typeface="Songti SC Regular" panose="0201080004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875681" y="965490"/>
            <a:ext cx="10440639" cy="5460600"/>
            <a:chOff x="1489600" y="2583962"/>
            <a:chExt cx="9296666" cy="2545350"/>
          </a:xfrm>
        </p:grpSpPr>
        <p:sp>
          <p:nvSpPr>
            <p:cNvPr id="24" name="矩形 23"/>
            <p:cNvSpPr/>
            <p:nvPr/>
          </p:nvSpPr>
          <p:spPr>
            <a:xfrm>
              <a:off x="1573464" y="258396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3396025" y="2614780"/>
            <a:ext cx="7020000" cy="450850"/>
          </a:xfrm>
          <a:prstGeom prst="rect">
            <a:avLst/>
          </a:prstGeom>
        </p:spPr>
        <p:txBody>
          <a:bodyPr wrap="square">
            <a:spAutoFit/>
          </a:bodyPr>
          <a:lstStyle/>
          <a:p>
            <a:pPr indent="575945" algn="just">
              <a:lnSpc>
                <a:spcPct val="130000"/>
              </a:lnSpc>
              <a:spcBef>
                <a:spcPts val="600"/>
              </a:spcBef>
            </a:pP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3" name="文本框 2"/>
          <p:cNvSpPr txBox="1"/>
          <p:nvPr/>
        </p:nvSpPr>
        <p:spPr>
          <a:xfrm>
            <a:off x="1775975" y="1237902"/>
            <a:ext cx="8472925" cy="4708981"/>
          </a:xfrm>
          <a:prstGeom prst="rect">
            <a:avLst/>
          </a:prstGeom>
          <a:noFill/>
        </p:spPr>
        <p:txBody>
          <a:bodyPr wrap="square" rtlCol="0">
            <a:spAutoFit/>
          </a:bodyPr>
          <a:lstStyle/>
          <a:p>
            <a:pPr eaLnBrk="1" hangingPunct="1">
              <a:lnSpc>
                <a:spcPct val="150000"/>
              </a:lnSpc>
            </a:pPr>
            <a:r>
              <a:rPr lang="zh-CN" altLang="en-US" sz="2000" b="1" dirty="0">
                <a:solidFill>
                  <a:srgbClr val="C00000"/>
                </a:solidFill>
                <a:latin typeface="微软雅黑" panose="020B0503020204020204" charset="-122"/>
                <a:ea typeface="微软雅黑" panose="020B0503020204020204" charset="-122"/>
                <a:cs typeface="Songti SC Bold" panose="02010800040101010101" charset="-122"/>
                <a:sym typeface="+mn-ea"/>
              </a:rPr>
              <a:t>什么是社会化？</a:t>
            </a:r>
          </a:p>
          <a:p>
            <a:pPr eaLnBrk="1" hangingPunct="1">
              <a:lnSpc>
                <a:spcPct val="150000"/>
              </a:lnSpc>
              <a:buNone/>
            </a:pPr>
            <a:r>
              <a:rPr lang="zh-CN" altLang="en-US" sz="2000" dirty="0">
                <a:latin typeface="微软雅黑" panose="020B0503020204020204" charset="-122"/>
                <a:ea typeface="微软雅黑" panose="020B0503020204020204" charset="-122"/>
                <a:cs typeface="Songti SC Bold" panose="02010800040101010101" charset="-122"/>
                <a:sym typeface="+mn-ea"/>
              </a:rPr>
              <a:t>       所谓“社会化”，是指生产不是个人独立利用生产资料的生产，而是众多人分工、协作共同利用生产资料的生产。</a:t>
            </a:r>
            <a:endParaRPr lang="zh-CN" altLang="en-US" sz="2000" dirty="0">
              <a:latin typeface="微软雅黑" panose="020B0503020204020204" charset="-122"/>
              <a:ea typeface="微软雅黑" panose="020B0503020204020204" charset="-122"/>
              <a:cs typeface="Songti SC Bold" panose="02010800040101010101" charset="-122"/>
            </a:endParaRPr>
          </a:p>
          <a:p>
            <a:pPr eaLnBrk="1" hangingPunct="1">
              <a:lnSpc>
                <a:spcPct val="150000"/>
              </a:lnSpc>
              <a:buNone/>
            </a:pPr>
            <a:r>
              <a:rPr lang="zh-CN" altLang="en-US" sz="2000" b="1" dirty="0">
                <a:solidFill>
                  <a:srgbClr val="C00000"/>
                </a:solidFill>
                <a:latin typeface="微软雅黑" panose="020B0503020204020204" charset="-122"/>
                <a:ea typeface="微软雅黑" panose="020B0503020204020204" charset="-122"/>
                <a:cs typeface="Songti SC Bold" panose="02010800040101010101" charset="-122"/>
                <a:sym typeface="+mn-ea"/>
              </a:rPr>
              <a:t>什么是大生产？</a:t>
            </a:r>
          </a:p>
          <a:p>
            <a:pPr eaLnBrk="1" hangingPunct="1">
              <a:lnSpc>
                <a:spcPct val="150000"/>
              </a:lnSpc>
              <a:buNone/>
            </a:pPr>
            <a:r>
              <a:rPr lang="zh-CN" altLang="en-US" sz="2000" dirty="0">
                <a:latin typeface="微软雅黑" panose="020B0503020204020204" charset="-122"/>
                <a:ea typeface="微软雅黑" panose="020B0503020204020204" charset="-122"/>
                <a:cs typeface="Songti SC Bold" panose="02010800040101010101" charset="-122"/>
                <a:sym typeface="+mn-ea"/>
              </a:rPr>
              <a:t>       所谓“大生产”，是指“机器和大工业”生产。</a:t>
            </a:r>
          </a:p>
          <a:p>
            <a:pPr eaLnBrk="1" hangingPunct="1">
              <a:lnSpc>
                <a:spcPct val="150000"/>
              </a:lnSpc>
            </a:pPr>
            <a:r>
              <a:rPr lang="zh-CN" altLang="en-US" sz="2000" b="1" dirty="0">
                <a:solidFill>
                  <a:srgbClr val="C00000"/>
                </a:solidFill>
                <a:latin typeface="微软雅黑" panose="020B0503020204020204" charset="-122"/>
                <a:ea typeface="微软雅黑" panose="020B0503020204020204" charset="-122"/>
                <a:cs typeface="Songti SC Bold" panose="02010800040101010101" charset="-122"/>
                <a:sym typeface="+mn-ea"/>
              </a:rPr>
              <a:t>社会化大生产：</a:t>
            </a:r>
            <a:endParaRPr lang="en-US" altLang="zh-CN" sz="2000" b="1" dirty="0">
              <a:solidFill>
                <a:srgbClr val="C00000"/>
              </a:solidFill>
              <a:latin typeface="微软雅黑" panose="020B0503020204020204" charset="-122"/>
              <a:ea typeface="微软雅黑" panose="020B0503020204020204" charset="-122"/>
              <a:cs typeface="Songti SC Bold" panose="02010800040101010101" charset="-122"/>
              <a:sym typeface="+mn-ea"/>
            </a:endParaRPr>
          </a:p>
          <a:p>
            <a:pPr marL="882650" indent="-342900" eaLnBrk="1" hangingPunct="1">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Songti SC Bold" panose="02010800040101010101" charset="-122"/>
                <a:sym typeface="+mn-ea"/>
              </a:rPr>
              <a:t>是一种众多人分工、协作的“机器和大工业”的生产</a:t>
            </a:r>
            <a:endParaRPr lang="en-US" altLang="zh-CN" sz="2000" dirty="0">
              <a:latin typeface="微软雅黑" panose="020B0503020204020204" charset="-122"/>
              <a:ea typeface="微软雅黑" panose="020B0503020204020204" charset="-122"/>
              <a:cs typeface="Songti SC Bold" panose="02010800040101010101" charset="-122"/>
              <a:sym typeface="+mn-ea"/>
            </a:endParaRPr>
          </a:p>
          <a:p>
            <a:pPr marL="882650" indent="-342900" eaLnBrk="1" hangingPunct="1">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Songti SC Bold" panose="02010800040101010101" charset="-122"/>
                <a:sym typeface="+mn-ea"/>
              </a:rPr>
              <a:t>是一种生产力水平极高的生产</a:t>
            </a:r>
            <a:endParaRPr lang="en-US" altLang="zh-CN" sz="2000" dirty="0">
              <a:latin typeface="微软雅黑" panose="020B0503020204020204" charset="-122"/>
              <a:ea typeface="微软雅黑" panose="020B0503020204020204" charset="-122"/>
              <a:cs typeface="Songti SC Bold" panose="02010800040101010101" charset="-122"/>
              <a:sym typeface="+mn-ea"/>
            </a:endParaRPr>
          </a:p>
          <a:p>
            <a:pPr marL="882650" indent="-342900" eaLnBrk="1" hangingPunct="1">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Songti SC Bold" panose="02010800040101010101" charset="-122"/>
                <a:sym typeface="+mn-ea"/>
              </a:rPr>
              <a:t>其生产力水平随科学技术的进步不断提高</a:t>
            </a:r>
            <a:endParaRPr lang="en-US" altLang="zh-CN" sz="2000" dirty="0">
              <a:latin typeface="微软雅黑" panose="020B0503020204020204" charset="-122"/>
              <a:ea typeface="微软雅黑" panose="020B0503020204020204" charset="-122"/>
              <a:cs typeface="Songti SC Bold" panose="02010800040101010101" charset="-122"/>
              <a:sym typeface="+mn-ea"/>
            </a:endParaRPr>
          </a:p>
          <a:p>
            <a:pPr marL="882650" indent="-342900" eaLnBrk="1" hangingPunct="1">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Songti SC Bold" panose="02010800040101010101" charset="-122"/>
                <a:sym typeface="+mn-ea"/>
              </a:rPr>
              <a:t>其生产存在不断扩大的可能</a:t>
            </a: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9312" y="1710644"/>
            <a:ext cx="10063314" cy="3947873"/>
            <a:chOff x="1099312" y="1710644"/>
            <a:chExt cx="10063314" cy="3947873"/>
          </a:xfrm>
        </p:grpSpPr>
        <p:sp>
          <p:nvSpPr>
            <p:cNvPr id="3" name="立方体 2"/>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6" name="直接连接符 5"/>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99312" y="2438384"/>
              <a:ext cx="3220132" cy="3220133"/>
              <a:chOff x="1099312" y="2368636"/>
              <a:chExt cx="3220132" cy="3220133"/>
            </a:xfrm>
          </p:grpSpPr>
          <p:cxnSp>
            <p:nvCxnSpPr>
              <p:cNvPr id="15" name="直接连接符 14"/>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905639" y="2988540"/>
            <a:ext cx="8450661" cy="2245360"/>
          </a:xfrm>
          <a:prstGeom prst="rect">
            <a:avLst/>
          </a:prstGeom>
        </p:spPr>
        <p:txBody>
          <a:bodyPr wrap="square">
            <a:spAutoFit/>
          </a:bodyPr>
          <a:lstStyle/>
          <a:p>
            <a:pPr eaLnBrk="1" hangingPunct="1"/>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       生产资料资本主义私人占有决定占人口大多数的新财富创造者</a:t>
            </a: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劳动者，只能分配到其劳动创造的部分价值（劳动力价值），不能分配到其劳动创造的全部价值，从而导致占人口大多数的劳动者对新财富的支付能力有限。</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endParaRPr>
          </a:p>
        </p:txBody>
      </p:sp>
      <p:sp>
        <p:nvSpPr>
          <p:cNvPr id="22" name="文本框 21"/>
          <p:cNvSpPr txBox="1"/>
          <p:nvPr/>
        </p:nvSpPr>
        <p:spPr>
          <a:xfrm>
            <a:off x="2025156" y="856132"/>
            <a:ext cx="8141687"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（二）生产资料资本主义私人占有代表需求能力界限</a:t>
            </a:r>
          </a:p>
        </p:txBody>
      </p:sp>
      <p:grpSp>
        <p:nvGrpSpPr>
          <p:cNvPr id="20" name="组合 19"/>
          <p:cNvGrpSpPr/>
          <p:nvPr/>
        </p:nvGrpSpPr>
        <p:grpSpPr>
          <a:xfrm>
            <a:off x="877570" y="2070735"/>
            <a:ext cx="9479280" cy="1113155"/>
            <a:chOff x="941429" y="2204927"/>
            <a:chExt cx="8141660" cy="696025"/>
          </a:xfrm>
        </p:grpSpPr>
        <p:sp>
          <p:nvSpPr>
            <p:cNvPr id="29" name="直角三角形 28"/>
            <p:cNvSpPr/>
            <p:nvPr/>
          </p:nvSpPr>
          <p:spPr>
            <a:xfrm rot="10800000">
              <a:off x="941429" y="2758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41431" y="2204927"/>
              <a:ext cx="8141658" cy="553220"/>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359894" y="2281762"/>
              <a:ext cx="6435725" cy="249346"/>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charset="-122"/>
                  <a:ea typeface="微软雅黑" panose="020B0503020204020204" charset="-122"/>
                </a:defRPr>
              </a:lvl1pPr>
            </a:lstStyle>
            <a:p>
              <a:pPr>
                <a:lnSpc>
                  <a:spcPct val="100000"/>
                </a:lnSpc>
              </a:pPr>
              <a:r>
                <a:rPr lang="zh-CN" altLang="en-US" b="1" dirty="0">
                  <a:sym typeface="+mn-ea"/>
                </a:rPr>
                <a:t>生产资料资本主义私人占有属于生产关系的范畴。</a:t>
              </a:r>
              <a:endParaRPr lang="zh-CN" altLang="en-US" b="1"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504794" y="2019300"/>
            <a:ext cx="9182410" cy="2971800"/>
            <a:chOff x="1489600" y="2583962"/>
            <a:chExt cx="9296666" cy="2545350"/>
          </a:xfrm>
        </p:grpSpPr>
        <p:sp>
          <p:nvSpPr>
            <p:cNvPr id="17" name="矩形 16"/>
            <p:cNvSpPr/>
            <p:nvPr/>
          </p:nvSpPr>
          <p:spPr>
            <a:xfrm>
              <a:off x="1573464" y="258396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575242" y="932443"/>
            <a:ext cx="704151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（三）</a:t>
            </a:r>
            <a:r>
              <a:rPr kumimoji="1" lang="en-US" sz="2200" b="1" dirty="0">
                <a:solidFill>
                  <a:schemeClr val="tx1">
                    <a:lumMod val="95000"/>
                    <a:lumOff val="5000"/>
                  </a:schemeClr>
                </a:solidFill>
                <a:latin typeface="微软雅黑" panose="020B0503020204020204" charset="-122"/>
                <a:ea typeface="微软雅黑" panose="020B0503020204020204" charset="-122"/>
              </a:rPr>
              <a:t> </a:t>
            </a:r>
            <a:r>
              <a:rPr kumimoji="1" lang="zh-CN" altLang="en-US" sz="2200" b="1" dirty="0">
                <a:solidFill>
                  <a:schemeClr val="tx1">
                    <a:lumMod val="95000"/>
                    <a:lumOff val="5000"/>
                  </a:schemeClr>
                </a:solidFill>
                <a:latin typeface="微软雅黑" panose="020B0503020204020204" charset="-122"/>
                <a:ea typeface="微软雅黑" panose="020B0503020204020204" charset="-122"/>
              </a:rPr>
              <a:t>资本主义</a:t>
            </a:r>
            <a:r>
              <a:rPr kumimoji="1" sz="2200" b="1" dirty="0" err="1">
                <a:solidFill>
                  <a:schemeClr val="tx1">
                    <a:lumMod val="95000"/>
                    <a:lumOff val="5000"/>
                  </a:schemeClr>
                </a:solidFill>
                <a:latin typeface="微软雅黑" panose="020B0503020204020204" charset="-122"/>
                <a:ea typeface="微软雅黑" panose="020B0503020204020204" charset="-122"/>
              </a:rPr>
              <a:t>基本矛盾导致生产数量超过需求能力</a:t>
            </a:r>
            <a:endParaRPr kumimoji="1" sz="2200" b="1" dirty="0">
              <a:solidFill>
                <a:schemeClr val="tx1">
                  <a:lumMod val="95000"/>
                  <a:lumOff val="5000"/>
                </a:schemeClr>
              </a:solidFill>
              <a:latin typeface="微软雅黑" panose="020B0503020204020204" charset="-122"/>
              <a:ea typeface="微软雅黑" panose="020B0503020204020204" charset="-122"/>
            </a:endParaRPr>
          </a:p>
        </p:txBody>
      </p:sp>
      <p:sp>
        <p:nvSpPr>
          <p:cNvPr id="12" name="同侧圆角矩形 11"/>
          <p:cNvSpPr/>
          <p:nvPr/>
        </p:nvSpPr>
        <p:spPr>
          <a:xfrm>
            <a:off x="698499" y="4096883"/>
            <a:ext cx="10795000" cy="1714416"/>
          </a:xfrm>
          <a:prstGeom prst="bevel">
            <a:avLst>
              <a:gd name="adj" fmla="val 4025"/>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lnSpc>
                <a:spcPct val="150000"/>
              </a:lnSpc>
            </a:pP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   </a:t>
            </a:r>
            <a:r>
              <a:rPr lang="en-US" altLang="zh-CN" sz="2000" b="1" dirty="0">
                <a:solidFill>
                  <a:schemeClr val="bg1"/>
                </a:solidFill>
                <a:effectLst>
                  <a:outerShdw blurRad="38100" dist="38100" dir="2700000" algn="tl" rotWithShape="0">
                    <a:srgbClr val="000000">
                      <a:alpha val="43137"/>
                    </a:srgbClr>
                  </a:outerShdw>
                </a:effectLst>
                <a:latin typeface="微软雅黑" panose="020B0503020204020204" charset="-122"/>
                <a:ea typeface="微软雅黑" panose="020B0503020204020204" charset="-122"/>
                <a:sym typeface="+mn-ea"/>
              </a:rPr>
              <a:t>   </a:t>
            </a:r>
            <a:r>
              <a:rPr lang="zh-CN" altLang="en-US" sz="2000" b="1" dirty="0">
                <a:solidFill>
                  <a:schemeClr val="bg1"/>
                </a:solidFill>
                <a:effectLst>
                  <a:outerShdw blurRad="38100" dist="38100" dir="2700000" algn="tl" rotWithShape="0">
                    <a:srgbClr val="000000">
                      <a:alpha val="43137"/>
                    </a:srgbClr>
                  </a:outerShdw>
                </a:effectLst>
                <a:latin typeface="微软雅黑" panose="020B0503020204020204" charset="-122"/>
                <a:ea typeface="微软雅黑" panose="020B0503020204020204" charset="-122"/>
                <a:sym typeface="+mn-ea"/>
              </a:rPr>
              <a:t>资本主义基本矛盾实质上是生产力和生产关系之间的矛盾在资本主义社会的具体表现。</a:t>
            </a:r>
          </a:p>
        </p:txBody>
      </p:sp>
      <p:sp>
        <p:nvSpPr>
          <p:cNvPr id="14" name="文本框 13"/>
          <p:cNvSpPr txBox="1"/>
          <p:nvPr/>
        </p:nvSpPr>
        <p:spPr>
          <a:xfrm>
            <a:off x="2404528" y="2331443"/>
            <a:ext cx="7477125" cy="1477328"/>
          </a:xfrm>
          <a:prstGeom prst="rect">
            <a:avLst/>
          </a:prstGeom>
          <a:noFill/>
        </p:spPr>
        <p:txBody>
          <a:bodyPr wrap="square">
            <a:spAutoFit/>
          </a:bodyPr>
          <a:lstStyle/>
          <a:p>
            <a:pPr indent="504190" algn="just" eaLnBrk="1" hangingPunct="1">
              <a:lnSpc>
                <a:spcPct val="150000"/>
              </a:lnSpc>
              <a:buNone/>
            </a:pPr>
            <a:r>
              <a:rPr lang="zh-CN" altLang="en-US" sz="2000" b="1" dirty="0">
                <a:latin typeface="微软雅黑" panose="020B0503020204020204" charset="-122"/>
                <a:ea typeface="微软雅黑" panose="020B0503020204020204" charset="-122"/>
                <a:sym typeface="+mn-ea"/>
              </a:rPr>
              <a:t>资本主义基本矛盾表现为生产无限扩大的趋势与劳动人民有支付能力的需求相对缩小的矛盾，这种矛盾导致生产数量超过需求能力。</a:t>
            </a:r>
            <a:endParaRPr lang="zh-CN" altLang="en-US" sz="20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2715985"/>
            <a:ext cx="12192000" cy="4125400"/>
            <a:chOff x="-1" y="2460123"/>
            <a:chExt cx="12192000" cy="2746981"/>
          </a:xfrm>
        </p:grpSpPr>
        <p:sp>
          <p:nvSpPr>
            <p:cNvPr id="13" name="矩形: 圆顶角 12"/>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顶角 14"/>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256060" y="3201581"/>
            <a:ext cx="9679878" cy="1798706"/>
            <a:chOff x="2502900" y="2424461"/>
            <a:chExt cx="8640000" cy="2023330"/>
          </a:xfrm>
        </p:grpSpPr>
        <p:sp>
          <p:nvSpPr>
            <p:cNvPr id="27" name="对角圆角矩形 6"/>
            <p:cNvSpPr/>
            <p:nvPr/>
          </p:nvSpPr>
          <p:spPr bwMode="auto">
            <a:xfrm>
              <a:off x="2502900" y="2424461"/>
              <a:ext cx="8640000" cy="2020991"/>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等腰三角形 27"/>
            <p:cNvSpPr/>
            <p:nvPr/>
          </p:nvSpPr>
          <p:spPr>
            <a:xfrm>
              <a:off x="10765693" y="4042833"/>
              <a:ext cx="321324" cy="404958"/>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1025198" y="2500719"/>
              <a:ext cx="0" cy="141735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7035445" y="-1470494"/>
              <a:ext cx="0" cy="8103143"/>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256060" y="5169459"/>
            <a:ext cx="9679878" cy="1153089"/>
            <a:chOff x="1489600" y="2416204"/>
            <a:chExt cx="9296666" cy="2642375"/>
          </a:xfrm>
        </p:grpSpPr>
        <p:sp>
          <p:nvSpPr>
            <p:cNvPr id="21" name="矩形 20"/>
            <p:cNvSpPr/>
            <p:nvPr/>
          </p:nvSpPr>
          <p:spPr>
            <a:xfrm>
              <a:off x="1573464" y="2416204"/>
              <a:ext cx="9212802" cy="239304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89600" y="2615659"/>
              <a:ext cx="9212802" cy="24429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1256061" y="1599710"/>
            <a:ext cx="9679878" cy="1458541"/>
            <a:chOff x="1489600" y="2416204"/>
            <a:chExt cx="9296666" cy="2642375"/>
          </a:xfrm>
        </p:grpSpPr>
        <p:sp>
          <p:nvSpPr>
            <p:cNvPr id="17" name="矩形 16"/>
            <p:cNvSpPr/>
            <p:nvPr/>
          </p:nvSpPr>
          <p:spPr>
            <a:xfrm>
              <a:off x="1573464" y="2416204"/>
              <a:ext cx="9212802" cy="239304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89600" y="2615659"/>
              <a:ext cx="9212802" cy="24429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586673" y="855980"/>
            <a:ext cx="701865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rPr>
              <a:t>（四） 经济危机的实质是生产相对过剩的危机</a:t>
            </a:r>
          </a:p>
        </p:txBody>
      </p:sp>
      <p:sp>
        <p:nvSpPr>
          <p:cNvPr id="7" name="文本框 6"/>
          <p:cNvSpPr txBox="1"/>
          <p:nvPr/>
        </p:nvSpPr>
        <p:spPr>
          <a:xfrm>
            <a:off x="2482057" y="1840197"/>
            <a:ext cx="7227887" cy="961289"/>
          </a:xfrm>
          <a:prstGeom prst="rect">
            <a:avLst/>
          </a:prstGeom>
          <a:noFill/>
        </p:spPr>
        <p:txBody>
          <a:bodyPr wrap="square" rtlCol="0">
            <a:spAutoFit/>
          </a:bodyPr>
          <a:lstStyle/>
          <a:p>
            <a:pPr>
              <a:lnSpc>
                <a:spcPct val="150000"/>
              </a:lnSpc>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资本主义基本矛盾的尖锐化导致大量商品转化不了货币，即</a:t>
            </a:r>
            <a:r>
              <a:rPr lang="zh-CN" altLang="en-US" sz="2000" b="1" dirty="0">
                <a:latin typeface="微软雅黑" panose="020B0503020204020204" charset="-122"/>
                <a:ea typeface="微软雅黑" panose="020B0503020204020204" charset="-122"/>
              </a:rPr>
              <a:t>导致经济危机的爆发</a:t>
            </a:r>
            <a:r>
              <a:rPr lang="zh-CN" altLang="en-US" sz="2000" dirty="0">
                <a:latin typeface="微软雅黑" panose="020B0503020204020204" charset="-122"/>
                <a:ea typeface="微软雅黑" panose="020B0503020204020204" charset="-122"/>
              </a:rPr>
              <a:t>。</a:t>
            </a:r>
          </a:p>
        </p:txBody>
      </p:sp>
      <p:sp>
        <p:nvSpPr>
          <p:cNvPr id="10" name="文本框 9"/>
          <p:cNvSpPr txBox="1"/>
          <p:nvPr/>
        </p:nvSpPr>
        <p:spPr>
          <a:xfrm>
            <a:off x="1515896" y="3467340"/>
            <a:ext cx="8737601" cy="1458541"/>
          </a:xfrm>
          <a:prstGeom prst="rect">
            <a:avLst/>
          </a:prstGeom>
          <a:noFill/>
        </p:spPr>
        <p:txBody>
          <a:bodyPr wrap="square">
            <a:spAutoFit/>
          </a:bodyPr>
          <a:lstStyle/>
          <a:p>
            <a:pPr algn="l">
              <a:lnSpc>
                <a:spcPct val="150000"/>
              </a:lnSpc>
            </a:pPr>
            <a:r>
              <a:rPr lang="en-US" altLang="zh-CN" sz="2200" b="1" dirty="0">
                <a:solidFill>
                  <a:schemeClr val="tx1">
                    <a:lumMod val="85000"/>
                    <a:lumOff val="15000"/>
                  </a:schemeClr>
                </a:solidFill>
                <a:latin typeface="楷体" panose="02010609060101010101" pitchFamily="49" charset="-122"/>
                <a:ea typeface="楷体" panose="02010609060101010101" pitchFamily="49" charset="-122"/>
                <a:sym typeface="+mn-ea"/>
              </a:rPr>
              <a:t>    “</a:t>
            </a:r>
            <a:r>
              <a:rPr lang="en-US" altLang="zh-CN" sz="2200" b="1" dirty="0" err="1">
                <a:solidFill>
                  <a:schemeClr val="tx1">
                    <a:lumMod val="85000"/>
                    <a:lumOff val="15000"/>
                  </a:schemeClr>
                </a:solidFill>
                <a:latin typeface="楷体" panose="02010609060101010101" pitchFamily="49" charset="-122"/>
                <a:ea typeface="楷体" panose="02010609060101010101" pitchFamily="49" charset="-122"/>
                <a:sym typeface="+mn-ea"/>
              </a:rPr>
              <a:t>危机永远只是现有矛盾的暂时的暴力的解决，永远只是使已经破坏的平衡得到瞬间恢复的暴力的爆发</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sym typeface="+mn-ea"/>
              </a:rPr>
              <a:t>。”</a:t>
            </a:r>
            <a:endParaRPr lang="zh-CN" altLang="en-US" sz="2200" b="1" dirty="0">
              <a:solidFill>
                <a:schemeClr val="tx1">
                  <a:lumMod val="85000"/>
                  <a:lumOff val="15000"/>
                </a:schemeClr>
              </a:solidFill>
              <a:latin typeface="楷体" panose="02010609060101010101" pitchFamily="49" charset="-122"/>
              <a:ea typeface="楷体" panose="02010609060101010101" pitchFamily="49" charset="-122"/>
              <a:cs typeface="Songti SC Bold" panose="02010800040101010101" charset="-122"/>
            </a:endParaRPr>
          </a:p>
          <a:p>
            <a:pPr algn="r">
              <a:lnSpc>
                <a:spcPct val="150000"/>
              </a:lnSpc>
            </a:pPr>
            <a:r>
              <a:rPr lang="zh-CN" altLang="en-US" b="1" dirty="0">
                <a:solidFill>
                  <a:schemeClr val="tx1">
                    <a:lumMod val="50000"/>
                    <a:lumOff val="50000"/>
                  </a:schemeClr>
                </a:solidFill>
                <a:latin typeface="楷体" panose="02010609060101010101" pitchFamily="49" charset="-122"/>
                <a:ea typeface="楷体" panose="02010609060101010101" pitchFamily="49" charset="-122"/>
                <a:cs typeface="Songti SC Bold" panose="02010800040101010101"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马克思：</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资本论</a:t>
            </a:r>
            <a:r>
              <a:rPr lang="en-US" altLang="zh-CN" b="1" dirty="0">
                <a:solidFill>
                  <a:schemeClr val="tx1">
                    <a:lumMod val="50000"/>
                    <a:lumOff val="50000"/>
                  </a:schemeClr>
                </a:solidFill>
                <a:latin typeface="楷体" panose="02010609060101010101" pitchFamily="49" charset="-122"/>
                <a:ea typeface="楷体" panose="02010609060101010101" pitchFamily="49" charset="-122"/>
                <a:sym typeface="+mn-ea"/>
              </a:rPr>
              <a:t>》</a:t>
            </a:r>
            <a:r>
              <a:rPr lang="zh-CN" altLang="en-US" b="1" dirty="0">
                <a:solidFill>
                  <a:schemeClr val="tx1">
                    <a:lumMod val="50000"/>
                    <a:lumOff val="50000"/>
                  </a:schemeClr>
                </a:solidFill>
                <a:latin typeface="楷体" panose="02010609060101010101" pitchFamily="49" charset="-122"/>
                <a:ea typeface="楷体" panose="02010609060101010101" pitchFamily="49" charset="-122"/>
                <a:sym typeface="+mn-ea"/>
              </a:rPr>
              <a:t>第三卷</a:t>
            </a:r>
          </a:p>
        </p:txBody>
      </p:sp>
      <p:sp>
        <p:nvSpPr>
          <p:cNvPr id="11" name="文本框 10"/>
          <p:cNvSpPr txBox="1"/>
          <p:nvPr/>
        </p:nvSpPr>
        <p:spPr>
          <a:xfrm>
            <a:off x="2557541" y="5493242"/>
            <a:ext cx="7076917" cy="505523"/>
          </a:xfrm>
          <a:prstGeom prst="rect">
            <a:avLst/>
          </a:prstGeom>
          <a:noFill/>
        </p:spPr>
        <p:txBody>
          <a:bodyPr wrap="square">
            <a:spAutoFit/>
          </a:bodyPr>
          <a:lstStyle/>
          <a:p>
            <a:pPr algn="ctr">
              <a:lnSpc>
                <a:spcPct val="150000"/>
              </a:lnSpc>
            </a:pPr>
            <a:r>
              <a:rPr lang="zh-CN" altLang="en-US" sz="2000" b="1" dirty="0">
                <a:latin typeface="微软雅黑" panose="020B0503020204020204" charset="-122"/>
                <a:ea typeface="微软雅黑" panose="020B0503020204020204" charset="-122"/>
                <a:sym typeface="+mn-ea"/>
              </a:rPr>
              <a:t>经济危机的实质是生产相对于有支付能力的需求过剩的危机。</a:t>
            </a:r>
            <a:endParaRPr lang="zh-CN" altLang="en-US"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81252114-39DA-42A4-BA37-7C8055C54CE6}"/>
              </a:ext>
            </a:extLst>
          </p:cNvPr>
          <p:cNvSpPr>
            <a:spLocks noGrp="1" noChangeArrowheads="1"/>
          </p:cNvSpPr>
          <p:nvPr>
            <p:ph type="title"/>
          </p:nvPr>
        </p:nvSpPr>
        <p:spPr/>
        <p:txBody>
          <a:bodyPr/>
          <a:lstStyle/>
          <a:p>
            <a:pPr marL="838200" indent="-838200"/>
            <a:r>
              <a:rPr lang="en-US" altLang="zh-CN" sz="3200" b="1" dirty="0"/>
              <a:t>1.</a:t>
            </a:r>
            <a:r>
              <a:rPr lang="zh-CN" altLang="en-US" sz="3200" b="1" dirty="0"/>
              <a:t>经济危机的</a:t>
            </a:r>
            <a:r>
              <a:rPr lang="zh-CN" altLang="en-US" sz="3200" b="1" dirty="0">
                <a:latin typeface="宋体" panose="02010600030101010101" pitchFamily="2" charset="-122"/>
              </a:rPr>
              <a:t>“</a:t>
            </a:r>
            <a:r>
              <a:rPr lang="zh-CN" altLang="en-US" sz="3200" b="1" dirty="0"/>
              <a:t>可能性</a:t>
            </a:r>
            <a:r>
              <a:rPr lang="zh-CN" altLang="en-US" sz="3200" b="1" dirty="0">
                <a:latin typeface="宋体" panose="02010600030101010101" pitchFamily="2" charset="-122"/>
              </a:rPr>
              <a:t>”</a:t>
            </a:r>
            <a:endParaRPr lang="zh-CN" altLang="en-US" sz="3200" b="1" dirty="0"/>
          </a:p>
        </p:txBody>
      </p:sp>
      <p:sp>
        <p:nvSpPr>
          <p:cNvPr id="417795" name="Rectangle 3">
            <a:extLst>
              <a:ext uri="{FF2B5EF4-FFF2-40B4-BE49-F238E27FC236}">
                <a16:creationId xmlns:a16="http://schemas.microsoft.com/office/drawing/2014/main" id="{64701CCC-1F22-4B4C-9F65-37068B8F66A2}"/>
              </a:ext>
            </a:extLst>
          </p:cNvPr>
          <p:cNvSpPr>
            <a:spLocks noGrp="1" noChangeArrowheads="1"/>
          </p:cNvSpPr>
          <p:nvPr>
            <p:ph idx="1"/>
          </p:nvPr>
        </p:nvSpPr>
        <p:spPr/>
        <p:txBody>
          <a:bodyPr/>
          <a:lstStyle/>
          <a:p>
            <a:pPr>
              <a:buFont typeface="Wingdings" panose="05000000000000000000" pitchFamily="2" charset="2"/>
              <a:buNone/>
            </a:pPr>
            <a:r>
              <a:rPr lang="en-US" altLang="zh-CN" sz="2800" b="1" dirty="0">
                <a:latin typeface="宋体" panose="02010600030101010101" pitchFamily="2" charset="-122"/>
              </a:rPr>
              <a:t>1.1</a:t>
            </a:r>
            <a:r>
              <a:rPr lang="en-US" altLang="zh-CN" sz="2800" b="1" dirty="0">
                <a:latin typeface="宋体" panose="02010600030101010101" pitchFamily="2" charset="-122"/>
                <a:cs typeface="Arial" panose="020B0604020202020204" pitchFamily="34" charset="0"/>
              </a:rPr>
              <a:t>.</a:t>
            </a:r>
            <a:r>
              <a:rPr lang="zh-CN" altLang="en-US" sz="2800" b="1" dirty="0">
                <a:latin typeface="宋体" panose="02010600030101010101" pitchFamily="2" charset="-122"/>
                <a:cs typeface="Arial" panose="020B0604020202020204" pitchFamily="34" charset="0"/>
              </a:rPr>
              <a:t>抽象可能性</a:t>
            </a:r>
          </a:p>
          <a:p>
            <a:pPr>
              <a:buFont typeface="Wingdings" panose="05000000000000000000" pitchFamily="2" charset="2"/>
              <a:buNone/>
            </a:pPr>
            <a:r>
              <a:rPr lang="zh-CN" altLang="en-US" sz="2800" b="1" dirty="0">
                <a:latin typeface="宋体" panose="02010600030101010101" pitchFamily="2" charset="-122"/>
                <a:cs typeface="Arial" panose="020B0604020202020204" pitchFamily="34" charset="0"/>
              </a:rPr>
              <a:t>（</a:t>
            </a:r>
            <a:r>
              <a:rPr lang="en-US" altLang="zh-CN" sz="2800" b="1" dirty="0">
                <a:latin typeface="宋体" panose="02010600030101010101" pitchFamily="2" charset="-122"/>
                <a:cs typeface="Arial" panose="020B0604020202020204" pitchFamily="34" charset="0"/>
              </a:rPr>
              <a:t>1</a:t>
            </a:r>
            <a:r>
              <a:rPr lang="zh-CN" altLang="en-US" sz="2800" b="1" dirty="0">
                <a:latin typeface="宋体" panose="02010600030101010101" pitchFamily="2" charset="-122"/>
                <a:cs typeface="Arial" panose="020B0604020202020204" pitchFamily="34" charset="0"/>
              </a:rPr>
              <a:t>）危机的含义</a:t>
            </a:r>
          </a:p>
          <a:p>
            <a:pPr>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“危机表现出各个彼此</a:t>
            </a:r>
            <a:r>
              <a:rPr lang="zh-CN" altLang="en-US" sz="2400" b="1" dirty="0">
                <a:solidFill>
                  <a:srgbClr val="FF0000"/>
                </a:solidFill>
                <a:latin typeface="宋体" panose="02010600030101010101" pitchFamily="2" charset="-122"/>
                <a:cs typeface="Arial" panose="020B0604020202020204" pitchFamily="34" charset="0"/>
              </a:rPr>
              <a:t>独立</a:t>
            </a:r>
            <a:r>
              <a:rPr lang="zh-CN" altLang="en-US" sz="2400" b="1" dirty="0">
                <a:latin typeface="宋体" panose="02010600030101010101" pitchFamily="2" charset="-122"/>
                <a:cs typeface="Arial" panose="020B0604020202020204" pitchFamily="34" charset="0"/>
              </a:rPr>
              <a:t>化的因素的</a:t>
            </a:r>
            <a:r>
              <a:rPr lang="zh-CN" altLang="en-US" sz="2400" b="1" dirty="0">
                <a:solidFill>
                  <a:srgbClr val="FF0000"/>
                </a:solidFill>
                <a:latin typeface="宋体" panose="02010600030101010101" pitchFamily="2" charset="-122"/>
                <a:cs typeface="Arial" panose="020B0604020202020204" pitchFamily="34" charset="0"/>
              </a:rPr>
              <a:t>统一</a:t>
            </a:r>
            <a:r>
              <a:rPr lang="zh-CN" altLang="en-US" sz="2400" b="1" dirty="0">
                <a:latin typeface="宋体" panose="02010600030101010101" pitchFamily="2" charset="-122"/>
                <a:cs typeface="Arial" panose="020B0604020202020204" pitchFamily="34" charset="0"/>
              </a:rPr>
              <a:t>。没有表面上彼此无关的各个因素的这种内在统一，也就没有危机”</a:t>
            </a:r>
          </a:p>
          <a:p>
            <a:pPr>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“危机就是以暴力的方式恢复已经</a:t>
            </a:r>
            <a:r>
              <a:rPr lang="zh-CN" altLang="en-US" sz="2400" b="1" dirty="0">
                <a:solidFill>
                  <a:srgbClr val="FF0000"/>
                </a:solidFill>
                <a:latin typeface="宋体" panose="02010600030101010101" pitchFamily="2" charset="-122"/>
                <a:cs typeface="Arial" panose="020B0604020202020204" pitchFamily="34" charset="0"/>
              </a:rPr>
              <a:t>独立</a:t>
            </a:r>
            <a:r>
              <a:rPr lang="zh-CN" altLang="en-US" sz="2400" b="1" dirty="0">
                <a:latin typeface="宋体" panose="02010600030101010101" pitchFamily="2" charset="-122"/>
                <a:cs typeface="Arial" panose="020B0604020202020204" pitchFamily="34" charset="0"/>
              </a:rPr>
              <a:t>化的因素之间的</a:t>
            </a:r>
            <a:r>
              <a:rPr lang="zh-CN" altLang="en-US" sz="2400" b="1" dirty="0">
                <a:solidFill>
                  <a:srgbClr val="FF0000"/>
                </a:solidFill>
                <a:latin typeface="宋体" panose="02010600030101010101" pitchFamily="2" charset="-122"/>
                <a:cs typeface="Arial" panose="020B0604020202020204" pitchFamily="34" charset="0"/>
              </a:rPr>
              <a:t>统一</a:t>
            </a:r>
            <a:r>
              <a:rPr lang="zh-CN" altLang="en-US" sz="2400" b="1" dirty="0">
                <a:latin typeface="宋体" panose="02010600030101010101" pitchFamily="2" charset="-122"/>
                <a:cs typeface="Arial" panose="020B0604020202020204" pitchFamily="34" charset="0"/>
              </a:rPr>
              <a:t>，并且是以暴力的方式使实质上统一的因素独立化”</a:t>
            </a:r>
          </a:p>
          <a:p>
            <a:pPr>
              <a:buFont typeface="Wingdings" panose="05000000000000000000" pitchFamily="2" charset="2"/>
              <a:buNone/>
            </a:pPr>
            <a:r>
              <a:rPr lang="zh-CN" altLang="en-US" sz="2400" b="1" dirty="0">
                <a:latin typeface="宋体" panose="02010600030101010101" pitchFamily="2" charset="-122"/>
                <a:cs typeface="Arial" panose="020B0604020202020204" pitchFamily="34" charset="0"/>
              </a:rPr>
              <a:t>                                    </a:t>
            </a:r>
            <a:r>
              <a:rPr lang="en-US" altLang="zh-CN" sz="2400" b="1" dirty="0">
                <a:latin typeface="宋体" panose="02010600030101010101" pitchFamily="2" charset="-122"/>
                <a:cs typeface="Arial" panose="020B0604020202020204" pitchFamily="34" charset="0"/>
              </a:rPr>
              <a:t>V34P568</a:t>
            </a:r>
            <a:r>
              <a:rPr lang="zh-CN" altLang="en-US" sz="2400" b="1" dirty="0">
                <a:latin typeface="宋体" panose="02010600030101010101" pitchFamily="2" charset="-122"/>
                <a:cs typeface="Arial" panose="020B0604020202020204" pitchFamily="34" charset="0"/>
              </a:rPr>
              <a:t>、</a:t>
            </a:r>
            <a:r>
              <a:rPr lang="en-US" altLang="zh-CN" sz="2400" b="1" dirty="0">
                <a:latin typeface="宋体" panose="02010600030101010101" pitchFamily="2" charset="-122"/>
                <a:cs typeface="Arial" panose="020B0604020202020204" pitchFamily="34" charset="0"/>
              </a:rPr>
              <a:t>582</a:t>
            </a:r>
          </a:p>
          <a:p>
            <a:pPr>
              <a:buFont typeface="Wingdings" panose="05000000000000000000" pitchFamily="2" charset="2"/>
              <a:buNone/>
            </a:pPr>
            <a:r>
              <a:rPr lang="zh-CN" altLang="en-US" sz="2800" b="1" dirty="0">
                <a:latin typeface="宋体" panose="02010600030101010101" pitchFamily="2" charset="-122"/>
                <a:cs typeface="Arial" panose="020B0604020202020204" pitchFamily="34" charset="0"/>
              </a:rPr>
              <a:t>（</a:t>
            </a:r>
            <a:r>
              <a:rPr lang="en-US" altLang="zh-CN" sz="2800" b="1" dirty="0">
                <a:latin typeface="宋体" panose="02010600030101010101" pitchFamily="2" charset="-122"/>
                <a:cs typeface="Arial" panose="020B0604020202020204" pitchFamily="34" charset="0"/>
              </a:rPr>
              <a:t>2</a:t>
            </a:r>
            <a:r>
              <a:rPr lang="zh-CN" altLang="en-US" sz="2800" b="1" dirty="0">
                <a:latin typeface="宋体" panose="02010600030101010101" pitchFamily="2" charset="-122"/>
                <a:cs typeface="Arial" panose="020B0604020202020204" pitchFamily="34" charset="0"/>
              </a:rPr>
              <a:t>）自然经济</a:t>
            </a:r>
          </a:p>
          <a:p>
            <a:pPr>
              <a:buFont typeface="Wingdings" panose="05000000000000000000" pitchFamily="2" charset="2"/>
              <a:buNone/>
            </a:pPr>
            <a:r>
              <a:rPr lang="zh-CN" altLang="en-US" sz="2400" b="1" dirty="0">
                <a:solidFill>
                  <a:srgbClr val="0000FF"/>
                </a:solidFill>
                <a:latin typeface="宋体" panose="02010600030101010101" pitchFamily="2" charset="-122"/>
                <a:cs typeface="Arial" panose="020B0604020202020204" pitchFamily="34" charset="0"/>
              </a:rPr>
              <a:t>“在物物交换中不存在这种对立”         </a:t>
            </a:r>
            <a:r>
              <a:rPr lang="en-US" altLang="zh-CN" sz="2400" b="1" dirty="0">
                <a:latin typeface="宋体" panose="02010600030101010101" pitchFamily="2" charset="-122"/>
                <a:cs typeface="Arial" panose="020B0604020202020204" pitchFamily="34" charset="0"/>
              </a:rPr>
              <a:t>V34P577</a:t>
            </a:r>
            <a:r>
              <a:rPr lang="en-US" altLang="zh-CN" sz="2800" b="1" dirty="0">
                <a:latin typeface="宋体" panose="02010600030101010101" pitchFamily="2" charset="-122"/>
                <a:cs typeface="Arial" panose="020B0604020202020204" pitchFamily="34" charset="0"/>
              </a:rPr>
              <a:t> </a:t>
            </a:r>
          </a:p>
        </p:txBody>
      </p:sp>
    </p:spTree>
  </p:cSld>
  <p:clrMapOvr>
    <a:masterClrMapping/>
  </p:clrMapOvr>
  <p:transition>
    <p:push/>
    <p:sndAc>
      <p:stSnd>
        <p:snd r:embed="rId2" name="chimes.wav"/>
      </p:stSnd>
    </p:sndAc>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a:extLst>
              <a:ext uri="{FF2B5EF4-FFF2-40B4-BE49-F238E27FC236}">
                <a16:creationId xmlns:a16="http://schemas.microsoft.com/office/drawing/2014/main" id="{DC92D1AF-1E2F-4EB9-BFC6-B1844981AFD3}"/>
              </a:ext>
            </a:extLst>
          </p:cNvPr>
          <p:cNvSpPr>
            <a:spLocks noGrp="1" noChangeArrowheads="1"/>
          </p:cNvSpPr>
          <p:nvPr>
            <p:ph type="title"/>
          </p:nvPr>
        </p:nvSpPr>
        <p:spPr/>
        <p:txBody>
          <a:bodyPr/>
          <a:lstStyle/>
          <a:p>
            <a:r>
              <a:rPr lang="en-US" altLang="zh-CN" sz="3200" b="1"/>
              <a:t>1.</a:t>
            </a:r>
            <a:r>
              <a:rPr lang="zh-CN" altLang="en-US" sz="3200" b="1"/>
              <a:t>经济危机的</a:t>
            </a:r>
            <a:r>
              <a:rPr lang="zh-CN" altLang="en-US" sz="3200" b="1">
                <a:latin typeface="宋体" panose="02010600030101010101" pitchFamily="2" charset="-122"/>
              </a:rPr>
              <a:t>“</a:t>
            </a:r>
            <a:r>
              <a:rPr lang="zh-CN" altLang="en-US" sz="3200" b="1"/>
              <a:t>可能性</a:t>
            </a:r>
            <a:r>
              <a:rPr lang="zh-CN" altLang="en-US" sz="3200" b="1">
                <a:latin typeface="宋体" panose="02010600030101010101" pitchFamily="2" charset="-122"/>
              </a:rPr>
              <a:t>”</a:t>
            </a:r>
            <a:endParaRPr lang="zh-CN" altLang="en-US" sz="3200" b="1"/>
          </a:p>
        </p:txBody>
      </p:sp>
      <p:sp>
        <p:nvSpPr>
          <p:cNvPr id="418819" name="Rectangle 3">
            <a:extLst>
              <a:ext uri="{FF2B5EF4-FFF2-40B4-BE49-F238E27FC236}">
                <a16:creationId xmlns:a16="http://schemas.microsoft.com/office/drawing/2014/main" id="{76F08A99-C3CA-4A57-94DE-7E9DB985F91F}"/>
              </a:ext>
            </a:extLst>
          </p:cNvPr>
          <p:cNvSpPr>
            <a:spLocks noGrp="1" noChangeArrowheads="1"/>
          </p:cNvSpPr>
          <p:nvPr>
            <p:ph idx="1"/>
          </p:nvPr>
        </p:nvSpPr>
        <p:spPr/>
        <p:txBody>
          <a:bodyPr/>
          <a:lstStyle/>
          <a:p>
            <a:pPr>
              <a:lnSpc>
                <a:spcPct val="90000"/>
              </a:lnSpc>
              <a:buFont typeface="Wingdings" panose="05000000000000000000" pitchFamily="2" charset="2"/>
              <a:buNone/>
            </a:pPr>
            <a:r>
              <a:rPr lang="zh-CN" altLang="en-US" sz="2800" b="1">
                <a:latin typeface="宋体" panose="02010600030101010101" pitchFamily="2" charset="-122"/>
                <a:cs typeface="Arial" panose="020B0604020202020204" pitchFamily="34" charset="0"/>
              </a:rPr>
              <a:t>（</a:t>
            </a:r>
            <a:r>
              <a:rPr lang="en-US" altLang="zh-CN" sz="2800" b="1">
                <a:latin typeface="宋体" panose="02010600030101010101" pitchFamily="2" charset="-122"/>
                <a:cs typeface="Arial" panose="020B0604020202020204" pitchFamily="34" charset="0"/>
              </a:rPr>
              <a:t>3</a:t>
            </a:r>
            <a:r>
              <a:rPr lang="zh-CN" altLang="en-US" sz="2800" b="1">
                <a:latin typeface="宋体" panose="02010600030101010101" pitchFamily="2" charset="-122"/>
                <a:cs typeface="Arial" panose="020B0604020202020204" pitchFamily="34" charset="0"/>
              </a:rPr>
              <a:t>）可能性的出现</a:t>
            </a:r>
          </a:p>
          <a:p>
            <a:pPr>
              <a:lnSpc>
                <a:spcPct val="90000"/>
              </a:lnSpc>
              <a:buFont typeface="Wingdings" panose="05000000000000000000" pitchFamily="2" charset="2"/>
              <a:buNone/>
            </a:pPr>
            <a:r>
              <a:rPr lang="zh-CN" altLang="en-US" sz="2400" b="1">
                <a:latin typeface="宋体" panose="02010600030101010101" pitchFamily="2" charset="-122"/>
                <a:cs typeface="Arial" panose="020B0604020202020204" pitchFamily="34" charset="0"/>
              </a:rPr>
              <a:t>“可以说，危机的第一种形式是</a:t>
            </a:r>
            <a:r>
              <a:rPr lang="zh-CN" altLang="en-US" sz="2400" b="1">
                <a:solidFill>
                  <a:srgbClr val="FF0000"/>
                </a:solidFill>
                <a:latin typeface="宋体" panose="02010600030101010101" pitchFamily="2" charset="-122"/>
                <a:cs typeface="Arial" panose="020B0604020202020204" pitchFamily="34" charset="0"/>
              </a:rPr>
              <a:t>商品形态变化</a:t>
            </a:r>
            <a:r>
              <a:rPr lang="zh-CN" altLang="en-US" sz="2400" b="1">
                <a:latin typeface="宋体" panose="02010600030101010101" pitchFamily="2" charset="-122"/>
                <a:cs typeface="Arial" panose="020B0604020202020204" pitchFamily="34" charset="0"/>
              </a:rPr>
              <a:t>本身，即买和卖的分离。危机的第二种形式是货币作为</a:t>
            </a:r>
            <a:r>
              <a:rPr lang="zh-CN" altLang="en-US" sz="2400" b="1">
                <a:solidFill>
                  <a:srgbClr val="FF0000"/>
                </a:solidFill>
                <a:latin typeface="宋体" panose="02010600030101010101" pitchFamily="2" charset="-122"/>
                <a:cs typeface="Arial" panose="020B0604020202020204" pitchFamily="34" charset="0"/>
              </a:rPr>
              <a:t>支付手段</a:t>
            </a:r>
            <a:r>
              <a:rPr lang="zh-CN" altLang="en-US" sz="2400" b="1">
                <a:latin typeface="宋体" panose="02010600030101010101" pitchFamily="2" charset="-122"/>
                <a:cs typeface="Arial" panose="020B0604020202020204" pitchFamily="34" charset="0"/>
              </a:rPr>
              <a:t>的职能，这里货币在两个不同的、时间上彼此分离的时刻执行两种不同的</a:t>
            </a:r>
            <a:r>
              <a:rPr lang="zh-CN" altLang="en-US" sz="2400" b="1">
                <a:solidFill>
                  <a:srgbClr val="FF0000"/>
                </a:solidFill>
                <a:latin typeface="宋体" panose="02010600030101010101" pitchFamily="2" charset="-122"/>
                <a:cs typeface="Arial" panose="020B0604020202020204" pitchFamily="34" charset="0"/>
              </a:rPr>
              <a:t>职能”</a:t>
            </a:r>
            <a:r>
              <a:rPr lang="zh-CN" altLang="en-US" sz="2400" b="1">
                <a:latin typeface="宋体" panose="02010600030101010101" pitchFamily="2" charset="-122"/>
                <a:cs typeface="Arial" panose="020B0604020202020204" pitchFamily="34" charset="0"/>
              </a:rPr>
              <a:t>                       </a:t>
            </a:r>
            <a:r>
              <a:rPr lang="en-US" altLang="zh-CN" sz="2400" b="1">
                <a:latin typeface="宋体" panose="02010600030101010101" pitchFamily="2" charset="-122"/>
                <a:cs typeface="Arial" panose="020B0604020202020204" pitchFamily="34" charset="0"/>
              </a:rPr>
              <a:t>V34P578</a:t>
            </a:r>
          </a:p>
          <a:p>
            <a:pPr algn="ctr">
              <a:lnSpc>
                <a:spcPct val="90000"/>
              </a:lnSpc>
              <a:buFont typeface="Wingdings" panose="05000000000000000000" pitchFamily="2" charset="2"/>
              <a:buNone/>
            </a:pPr>
            <a:r>
              <a:rPr lang="zh-CN" altLang="en-US" sz="2400" b="1">
                <a:latin typeface="宋体" panose="02010600030101010101" pitchFamily="2" charset="-122"/>
                <a:cs typeface="Arial" panose="020B0604020202020204" pitchFamily="34" charset="0"/>
              </a:rPr>
              <a:t>第一，商品形态变化</a:t>
            </a:r>
          </a:p>
          <a:p>
            <a:pPr algn="ctr">
              <a:lnSpc>
                <a:spcPct val="90000"/>
              </a:lnSpc>
              <a:buFont typeface="Wingdings" panose="05000000000000000000" pitchFamily="2" charset="2"/>
              <a:buNone/>
            </a:pPr>
            <a:r>
              <a:rPr lang="zh-CN" altLang="en-US" sz="2400" b="1">
                <a:latin typeface="宋体" panose="02010600030101010101" pitchFamily="2" charset="-122"/>
                <a:cs typeface="Arial" panose="020B0604020202020204" pitchFamily="34" charset="0"/>
              </a:rPr>
              <a:t>第二，流通手段</a:t>
            </a:r>
          </a:p>
          <a:p>
            <a:pPr algn="ctr">
              <a:lnSpc>
                <a:spcPct val="90000"/>
              </a:lnSpc>
              <a:buFont typeface="Wingdings" panose="05000000000000000000" pitchFamily="2" charset="2"/>
              <a:buNone/>
            </a:pPr>
            <a:r>
              <a:rPr lang="zh-CN" altLang="en-US" sz="2400" b="1">
                <a:latin typeface="宋体" panose="02010600030101010101" pitchFamily="2" charset="-122"/>
                <a:cs typeface="Arial" panose="020B0604020202020204" pitchFamily="34" charset="0"/>
              </a:rPr>
              <a:t>第三，支付手段</a:t>
            </a:r>
          </a:p>
          <a:p>
            <a:pPr>
              <a:lnSpc>
                <a:spcPct val="90000"/>
              </a:lnSpc>
              <a:buFont typeface="Wingdings" panose="05000000000000000000" pitchFamily="2" charset="2"/>
              <a:buNone/>
            </a:pPr>
            <a:r>
              <a:rPr lang="zh-CN" altLang="en-US" sz="2400" b="1">
                <a:latin typeface="宋体" panose="02010600030101010101" pitchFamily="2" charset="-122"/>
                <a:cs typeface="Arial" panose="020B0604020202020204" pitchFamily="34" charset="0"/>
              </a:rPr>
              <a:t>“如果我们说形态变化的简单形式包含着危机的可能性，那只不过是说，在这种形式本身中包含着本质上相互补充的因素彼此割裂和分离的可能性”            </a:t>
            </a:r>
            <a:r>
              <a:rPr lang="en-US" altLang="zh-CN" sz="2400" b="1">
                <a:latin typeface="宋体" panose="02010600030101010101" pitchFamily="2" charset="-122"/>
                <a:cs typeface="Arial" panose="020B0604020202020204" pitchFamily="34" charset="0"/>
              </a:rPr>
              <a:t>V34P559</a:t>
            </a:r>
          </a:p>
        </p:txBody>
      </p:sp>
    </p:spTree>
  </p:cSld>
  <p:clrMapOvr>
    <a:masterClrMapping/>
  </p:clrMapOvr>
  <p:transition>
    <p:push/>
    <p:sndAc>
      <p:stSnd>
        <p:snd r:embed="rId2"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内容占位符 3">
            <a:extLst>
              <a:ext uri="{FF2B5EF4-FFF2-40B4-BE49-F238E27FC236}">
                <a16:creationId xmlns:a16="http://schemas.microsoft.com/office/drawing/2014/main" id="{6C91AD84-DFBD-48AC-8A50-7F14FFF60F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08188" y="836614"/>
            <a:ext cx="7683500" cy="5164137"/>
          </a:xfrm>
        </p:spPr>
      </p:pic>
    </p:spTree>
  </p:cSld>
  <p:clrMapOvr>
    <a:masterClrMapping/>
  </p:clrMapOvr>
  <p:transition>
    <p:push/>
    <p:sndAc>
      <p:stSnd>
        <p:snd r:embed="rId2" name="chimes.wav"/>
      </p:stSnd>
    </p:sndAc>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a16="http://schemas.microsoft.com/office/drawing/2014/main" id="{36D536F1-9E64-4D55-845E-F5BAF4CA6163}"/>
              </a:ext>
            </a:extLst>
          </p:cNvPr>
          <p:cNvSpPr>
            <a:spLocks noGrp="1" noChangeArrowheads="1"/>
          </p:cNvSpPr>
          <p:nvPr>
            <p:ph type="title"/>
          </p:nvPr>
        </p:nvSpPr>
        <p:spPr/>
        <p:txBody>
          <a:bodyPr/>
          <a:lstStyle/>
          <a:p>
            <a:r>
              <a:rPr lang="en-US" altLang="zh-CN" sz="3200" b="1"/>
              <a:t>2.</a:t>
            </a:r>
            <a:r>
              <a:rPr lang="zh-CN" altLang="en-US" sz="3200" b="1"/>
              <a:t>危机向“现实性”的转化</a:t>
            </a:r>
          </a:p>
        </p:txBody>
      </p:sp>
      <p:sp>
        <p:nvSpPr>
          <p:cNvPr id="420867" name="Rectangle 3">
            <a:extLst>
              <a:ext uri="{FF2B5EF4-FFF2-40B4-BE49-F238E27FC236}">
                <a16:creationId xmlns:a16="http://schemas.microsoft.com/office/drawing/2014/main" id="{0A225967-7C9E-478E-93FB-522D9B509A50}"/>
              </a:ext>
            </a:extLst>
          </p:cNvPr>
          <p:cNvSpPr>
            <a:spLocks noGrp="1" noChangeArrowheads="1"/>
          </p:cNvSpPr>
          <p:nvPr>
            <p:ph idx="1"/>
          </p:nvPr>
        </p:nvSpPr>
        <p:spPr/>
        <p:txBody>
          <a:bodyPr/>
          <a:lstStyle/>
          <a:p>
            <a:pPr>
              <a:buFont typeface="Wingdings" panose="05000000000000000000" pitchFamily="2" charset="2"/>
              <a:buNone/>
            </a:pPr>
            <a:r>
              <a:rPr lang="en-US" altLang="zh-CN" sz="2800" b="1">
                <a:latin typeface="宋体" panose="02010600030101010101" pitchFamily="2" charset="-122"/>
              </a:rPr>
              <a:t>2.1</a:t>
            </a:r>
            <a:r>
              <a:rPr lang="en-US" altLang="zh-CN" sz="2800" b="1">
                <a:latin typeface="宋体" panose="02010600030101010101" pitchFamily="2" charset="-122"/>
                <a:cs typeface="Arial" panose="020B0604020202020204" pitchFamily="34" charset="0"/>
              </a:rPr>
              <a:t>.</a:t>
            </a:r>
            <a:r>
              <a:rPr lang="zh-CN" altLang="en-US" sz="2800" b="1">
                <a:cs typeface="Arial" panose="020B0604020202020204" pitchFamily="34" charset="0"/>
              </a:rPr>
              <a:t>转化的中介</a:t>
            </a:r>
            <a:r>
              <a:rPr lang="en-US" altLang="zh-CN" sz="2800">
                <a:cs typeface="Arial" panose="020B0604020202020204" pitchFamily="34" charset="0"/>
              </a:rPr>
              <a:t>——</a:t>
            </a:r>
            <a:r>
              <a:rPr lang="zh-CN" altLang="en-US" sz="2800" b="1">
                <a:solidFill>
                  <a:srgbClr val="FF0000"/>
                </a:solidFill>
                <a:cs typeface="Arial" panose="020B0604020202020204" pitchFamily="34" charset="0"/>
              </a:rPr>
              <a:t>资本</a:t>
            </a:r>
          </a:p>
          <a:p>
            <a:pPr>
              <a:buFont typeface="Wingdings" panose="05000000000000000000" pitchFamily="2" charset="2"/>
              <a:buNone/>
            </a:pPr>
            <a:r>
              <a:rPr lang="zh-CN" altLang="en-US" sz="2400" b="1">
                <a:latin typeface="宋体" panose="02010600030101010101" pitchFamily="2" charset="-122"/>
                <a:cs typeface="Arial" panose="020B0604020202020204" pitchFamily="34" charset="0"/>
              </a:rPr>
              <a:t>“使危机的这种可能性变成危机的起因，并不包含在这个形式本身之中；这个形式本身所包含的只是：危机的形式已经存在”</a:t>
            </a:r>
          </a:p>
          <a:p>
            <a:pPr>
              <a:buFont typeface="Wingdings" panose="05000000000000000000" pitchFamily="2" charset="2"/>
              <a:buNone/>
            </a:pPr>
            <a:r>
              <a:rPr lang="zh-CN" altLang="en-US" sz="2400" b="1">
                <a:latin typeface="宋体" panose="02010600030101010101" pitchFamily="2" charset="-122"/>
              </a:rPr>
              <a:t>“在资本的场合，这种可能性转化为现实性的更现实得多的基础已经显露出来”</a:t>
            </a:r>
          </a:p>
          <a:p>
            <a:pPr>
              <a:buFont typeface="Wingdings" panose="05000000000000000000" pitchFamily="2" charset="2"/>
              <a:buNone/>
            </a:pPr>
            <a:r>
              <a:rPr lang="zh-CN" altLang="en-US" sz="2400" b="1">
                <a:latin typeface="宋体" panose="02010600030101010101" pitchFamily="2" charset="-122"/>
              </a:rPr>
              <a:t>“现实危机只能从资本主义生产的</a:t>
            </a:r>
            <a:r>
              <a:rPr lang="zh-CN" altLang="en-US" sz="2400" b="1">
                <a:solidFill>
                  <a:srgbClr val="FF0000"/>
                </a:solidFill>
                <a:latin typeface="宋体" panose="02010600030101010101" pitchFamily="2" charset="-122"/>
              </a:rPr>
              <a:t>现实运动、竞争和信用</a:t>
            </a:r>
            <a:r>
              <a:rPr lang="zh-CN" altLang="en-US" sz="2400" b="1">
                <a:latin typeface="宋体" panose="02010600030101010101" pitchFamily="2" charset="-122"/>
              </a:rPr>
              <a:t>中来说明”，“要就危机来自资本作为</a:t>
            </a:r>
            <a:r>
              <a:rPr lang="zh-CN" altLang="en-US" sz="2400" b="1">
                <a:solidFill>
                  <a:srgbClr val="FF0000"/>
                </a:solidFill>
                <a:latin typeface="宋体" panose="02010600030101010101" pitchFamily="2" charset="-122"/>
              </a:rPr>
              <a:t>资本</a:t>
            </a:r>
            <a:r>
              <a:rPr lang="zh-CN" altLang="en-US" sz="2400" b="1">
                <a:latin typeface="宋体" panose="02010600030101010101" pitchFamily="2" charset="-122"/>
              </a:rPr>
              <a:t>所特有的，而不是包含在资本作为商品和货币的单纯存在中的那些资本形式规定，来进行这种考察”</a:t>
            </a:r>
            <a:r>
              <a:rPr lang="zh-CN" altLang="en-US" sz="2400" b="1">
                <a:latin typeface="宋体" panose="02010600030101010101" pitchFamily="2" charset="-122"/>
                <a:cs typeface="Arial" panose="020B0604020202020204" pitchFamily="34" charset="0"/>
              </a:rPr>
              <a:t> </a:t>
            </a:r>
          </a:p>
          <a:p>
            <a:pPr algn="r">
              <a:buFont typeface="Wingdings" panose="05000000000000000000" pitchFamily="2" charset="2"/>
              <a:buNone/>
            </a:pPr>
            <a:r>
              <a:rPr lang="en-US" altLang="zh-CN" sz="2000" b="1">
                <a:latin typeface="宋体" panose="02010600030101010101" pitchFamily="2" charset="-122"/>
                <a:cs typeface="Arial" panose="020B0604020202020204" pitchFamily="34" charset="0"/>
              </a:rPr>
              <a:t>V34P578</a:t>
            </a:r>
            <a:r>
              <a:rPr lang="zh-CN" altLang="en-US" sz="2000" b="1">
                <a:latin typeface="宋体" panose="02010600030101010101" pitchFamily="2" charset="-122"/>
                <a:cs typeface="Arial" panose="020B0604020202020204" pitchFamily="34" charset="0"/>
              </a:rPr>
              <a:t>、</a:t>
            </a:r>
            <a:r>
              <a:rPr lang="en-US" altLang="zh-CN" sz="2000" b="1">
                <a:latin typeface="宋体" panose="02010600030101010101" pitchFamily="2" charset="-122"/>
                <a:cs typeface="Arial" panose="020B0604020202020204" pitchFamily="34" charset="0"/>
              </a:rPr>
              <a:t>579</a:t>
            </a:r>
            <a:r>
              <a:rPr lang="zh-CN" altLang="en-US" sz="2000" b="1">
                <a:latin typeface="宋体" panose="02010600030101010101" pitchFamily="2" charset="-122"/>
                <a:cs typeface="Arial" panose="020B0604020202020204" pitchFamily="34" charset="0"/>
              </a:rPr>
              <a:t>、</a:t>
            </a:r>
            <a:r>
              <a:rPr lang="en-US" altLang="zh-CN" sz="2000" b="1">
                <a:latin typeface="宋体" panose="02010600030101010101" pitchFamily="2" charset="-122"/>
                <a:cs typeface="Arial" panose="020B0604020202020204" pitchFamily="34" charset="0"/>
              </a:rPr>
              <a:t>581</a:t>
            </a:r>
          </a:p>
        </p:txBody>
      </p:sp>
    </p:spTree>
  </p:cSld>
  <p:clrMapOvr>
    <a:masterClrMapping/>
  </p:clrMapOvr>
  <p:transition>
    <p:push/>
    <p:sndAc>
      <p:stSnd>
        <p:snd r:embed="rId2" name="chimes.wav"/>
      </p:stSnd>
    </p:sndAc>
  </p:transition>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41FE75CD-1317-4439-9989-93515A3E598D}"/>
              </a:ext>
            </a:extLst>
          </p:cNvPr>
          <p:cNvSpPr txBox="1"/>
          <p:nvPr/>
        </p:nvSpPr>
        <p:spPr>
          <a:xfrm>
            <a:off x="1164185" y="1026129"/>
            <a:ext cx="3613150" cy="523220"/>
          </a:xfrm>
          <a:prstGeom prst="rect">
            <a:avLst/>
          </a:prstGeom>
          <a:noFill/>
        </p:spPr>
        <p:txBody>
          <a:bodyPr>
            <a:spAutoFit/>
          </a:bodyPr>
          <a:lstStyle/>
          <a:p>
            <a:pPr algn="just" fontAlgn="base">
              <a:spcBef>
                <a:spcPct val="20000"/>
              </a:spcBef>
              <a:spcAft>
                <a:spcPct val="0"/>
              </a:spcAft>
              <a:defRPr/>
            </a:pPr>
            <a:r>
              <a:rPr lang="en-US" altLang="zh-CN" sz="2800" b="1" dirty="0">
                <a:solidFill>
                  <a:srgbClr val="B26A37"/>
                </a:solidFill>
                <a:latin typeface="Microsoft YaHei"/>
                <a:ea typeface="Microsoft YaHei"/>
                <a:sym typeface="微软雅黑" panose="020B0503020204020204" pitchFamily="34" charset="-122"/>
              </a:rPr>
              <a:t>3.</a:t>
            </a:r>
            <a:r>
              <a:rPr lang="zh-CN" altLang="en-US" sz="2800" b="1" dirty="0">
                <a:solidFill>
                  <a:srgbClr val="B26A37"/>
                </a:solidFill>
                <a:latin typeface="Microsoft YaHei"/>
                <a:ea typeface="Microsoft YaHei"/>
                <a:sym typeface="微软雅黑" panose="020B0503020204020204" pitchFamily="34" charset="-122"/>
              </a:rPr>
              <a:t>经济危机的本质</a:t>
            </a:r>
          </a:p>
        </p:txBody>
      </p:sp>
      <p:grpSp>
        <p:nvGrpSpPr>
          <p:cNvPr id="427012" name="组合 2">
            <a:extLst>
              <a:ext uri="{FF2B5EF4-FFF2-40B4-BE49-F238E27FC236}">
                <a16:creationId xmlns:a16="http://schemas.microsoft.com/office/drawing/2014/main" id="{7E91E79D-679C-4F11-A307-B8D74261EBCE}"/>
              </a:ext>
            </a:extLst>
          </p:cNvPr>
          <p:cNvGrpSpPr>
            <a:grpSpLocks/>
          </p:cNvGrpSpPr>
          <p:nvPr/>
        </p:nvGrpSpPr>
        <p:grpSpPr bwMode="auto">
          <a:xfrm>
            <a:off x="1765027" y="2134367"/>
            <a:ext cx="7673975" cy="973138"/>
            <a:chOff x="1095375" y="2458930"/>
            <a:chExt cx="10229850" cy="1297582"/>
          </a:xfrm>
        </p:grpSpPr>
        <p:sp>
          <p:nvSpPr>
            <p:cNvPr id="427027" name="文本框 3">
              <a:extLst>
                <a:ext uri="{FF2B5EF4-FFF2-40B4-BE49-F238E27FC236}">
                  <a16:creationId xmlns:a16="http://schemas.microsoft.com/office/drawing/2014/main" id="{9F348F4B-8B64-4EC2-82B4-28FEDBB368F0}"/>
                </a:ext>
              </a:extLst>
            </p:cNvPr>
            <p:cNvSpPr txBox="1">
              <a:spLocks noChangeArrowheads="1"/>
            </p:cNvSpPr>
            <p:nvPr/>
          </p:nvSpPr>
          <p:spPr bwMode="auto">
            <a:xfrm>
              <a:off x="3105150" y="2458930"/>
              <a:ext cx="7962899" cy="11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0" fontAlgn="base" hangingPunct="0">
                <a:lnSpc>
                  <a:spcPct val="150000"/>
                </a:lnSpc>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资本主义经济发展过程中周期爆发的</a:t>
              </a:r>
              <a:r>
                <a:rPr lang="zh-CN" altLang="en-US"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生产相对过剩的危机</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，也是经济周期中的决定性阶段。</a:t>
              </a:r>
            </a:p>
          </p:txBody>
        </p:sp>
        <p:cxnSp>
          <p:nvCxnSpPr>
            <p:cNvPr id="11" name="直接连接符 10">
              <a:extLst>
                <a:ext uri="{FF2B5EF4-FFF2-40B4-BE49-F238E27FC236}">
                  <a16:creationId xmlns:a16="http://schemas.microsoft.com/office/drawing/2014/main" id="{30978A9B-55AA-452A-9BC0-38A85D6C6107}"/>
                </a:ext>
              </a:extLst>
            </p:cNvPr>
            <p:cNvCxnSpPr>
              <a:cxnSpLocks/>
            </p:cNvCxnSpPr>
            <p:nvPr/>
          </p:nvCxnSpPr>
          <p:spPr>
            <a:xfrm>
              <a:off x="2902634" y="3748045"/>
              <a:ext cx="8422591" cy="84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27029" name="组合 5">
              <a:extLst>
                <a:ext uri="{FF2B5EF4-FFF2-40B4-BE49-F238E27FC236}">
                  <a16:creationId xmlns:a16="http://schemas.microsoft.com/office/drawing/2014/main" id="{ACEB5834-4779-400F-9364-A7D347E83118}"/>
                </a:ext>
              </a:extLst>
            </p:cNvPr>
            <p:cNvGrpSpPr>
              <a:grpSpLocks/>
            </p:cNvGrpSpPr>
            <p:nvPr/>
          </p:nvGrpSpPr>
          <p:grpSpPr bwMode="auto">
            <a:xfrm>
              <a:off x="1095375" y="2458930"/>
              <a:ext cx="1655763" cy="1249362"/>
              <a:chOff x="1199456" y="1766933"/>
              <a:chExt cx="1656638" cy="1363756"/>
            </a:xfrm>
          </p:grpSpPr>
          <p:sp>
            <p:nvSpPr>
              <p:cNvPr id="427030" name="Freeform 41">
                <a:extLst>
                  <a:ext uri="{FF2B5EF4-FFF2-40B4-BE49-F238E27FC236}">
                    <a16:creationId xmlns:a16="http://schemas.microsoft.com/office/drawing/2014/main" id="{B3940090-11E2-45F1-82E2-F5BE38D28701}"/>
                  </a:ext>
                </a:extLst>
              </p:cNvPr>
              <p:cNvSpPr>
                <a:spLocks/>
              </p:cNvSpPr>
              <p:nvPr/>
            </p:nvSpPr>
            <p:spPr bwMode="auto">
              <a:xfrm>
                <a:off x="1199456" y="1766933"/>
                <a:ext cx="1656638" cy="1363756"/>
              </a:xfrm>
              <a:custGeom>
                <a:avLst/>
                <a:gdLst>
                  <a:gd name="T0" fmla="*/ 0 w 1457998"/>
                  <a:gd name="T1" fmla="*/ 52259 h 1457998"/>
                  <a:gd name="T2" fmla="*/ 1343236 w 1457998"/>
                  <a:gd name="T3" fmla="*/ 15305 h 1457998"/>
                  <a:gd name="T4" fmla="*/ 4586100 w 1457998"/>
                  <a:gd name="T5" fmla="*/ 1 h 1457998"/>
                  <a:gd name="T6" fmla="*/ 22929768 w 1457998"/>
                  <a:gd name="T7" fmla="*/ 0 h 1457998"/>
                  <a:gd name="T8" fmla="*/ 26172602 w 1457998"/>
                  <a:gd name="T9" fmla="*/ 15305 h 1457998"/>
                  <a:gd name="T10" fmla="*/ 27515822 w 1457998"/>
                  <a:gd name="T11" fmla="*/ 52259 h 1457998"/>
                  <a:gd name="T12" fmla="*/ 27515840 w 1457998"/>
                  <a:gd name="T13" fmla="*/ 261281 h 1457998"/>
                  <a:gd name="T14" fmla="*/ 26172602 w 1457998"/>
                  <a:gd name="T15" fmla="*/ 298233 h 1457998"/>
                  <a:gd name="T16" fmla="*/ 22929747 w 1457998"/>
                  <a:gd name="T17" fmla="*/ 313540 h 1457998"/>
                  <a:gd name="T18" fmla="*/ 4586056 w 1457998"/>
                  <a:gd name="T19" fmla="*/ 313540 h 1457998"/>
                  <a:gd name="T20" fmla="*/ 1343236 w 1457998"/>
                  <a:gd name="T21" fmla="*/ 298233 h 1457998"/>
                  <a:gd name="T22" fmla="*/ 1 w 1457998"/>
                  <a:gd name="T23" fmla="*/ 261281 h 1457998"/>
                  <a:gd name="T24" fmla="*/ 0 w 1457998"/>
                  <a:gd name="T25" fmla="*/ 52259 h 14579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rgbClr val="B26A37"/>
              </a:solidFill>
              <a:ln w="12700" cap="flat" cmpd="sng" algn="ctr">
                <a:solidFill>
                  <a:srgbClr val="B26A37"/>
                </a:solidFill>
                <a:prstDash val="solid"/>
                <a:miter lim="800000"/>
                <a:headEnd/>
                <a:tailEnd/>
              </a:ln>
            </p:spPr>
            <p:txBody>
              <a:bodyPr lIns="208329" tIns="208329" rIns="208329" bIns="208329" anchor="ctr"/>
              <a:lstStyle/>
              <a:p>
                <a:pPr eaLnBrk="0" fontAlgn="base" hangingPunct="0">
                  <a:spcBef>
                    <a:spcPct val="0"/>
                  </a:spcBef>
                  <a:spcAft>
                    <a:spcPct val="0"/>
                  </a:spcAft>
                </a:pPr>
                <a:endParaRPr lang="zh-CN" altLang="en-US">
                  <a:solidFill>
                    <a:prstClr val="black"/>
                  </a:solidFill>
                  <a:latin typeface="Verdana" panose="020B0604030504040204" pitchFamily="34" charset="0"/>
                  <a:ea typeface="宋体" panose="02010600030101010101" pitchFamily="2" charset="-122"/>
                </a:endParaRPr>
              </a:p>
            </p:txBody>
          </p:sp>
          <p:sp>
            <p:nvSpPr>
              <p:cNvPr id="427031" name="矩形 2">
                <a:extLst>
                  <a:ext uri="{FF2B5EF4-FFF2-40B4-BE49-F238E27FC236}">
                    <a16:creationId xmlns:a16="http://schemas.microsoft.com/office/drawing/2014/main" id="{BBF0A69E-B846-4A30-8481-3DF284C7C8D8}"/>
                  </a:ext>
                </a:extLst>
              </p:cNvPr>
              <p:cNvSpPr>
                <a:spLocks noChangeArrowheads="1"/>
              </p:cNvSpPr>
              <p:nvPr/>
            </p:nvSpPr>
            <p:spPr bwMode="auto">
              <a:xfrm>
                <a:off x="1287651" y="2129652"/>
                <a:ext cx="1480247" cy="67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0" fontAlgn="base" hangingPunct="0">
                  <a:spcBef>
                    <a:spcPct val="0"/>
                  </a:spcBef>
                  <a:spcAft>
                    <a:spcPct val="0"/>
                  </a:spcAft>
                </a:pPr>
                <a:r>
                  <a:rPr lang="zh-CN" altLang="en-US" sz="2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本 质 </a:t>
                </a:r>
              </a:p>
            </p:txBody>
          </p:sp>
        </p:grpSp>
      </p:grpSp>
      <p:grpSp>
        <p:nvGrpSpPr>
          <p:cNvPr id="427013" name="组合 3">
            <a:extLst>
              <a:ext uri="{FF2B5EF4-FFF2-40B4-BE49-F238E27FC236}">
                <a16:creationId xmlns:a16="http://schemas.microsoft.com/office/drawing/2014/main" id="{84A3D557-2F43-4016-8778-EE88A72FC776}"/>
              </a:ext>
            </a:extLst>
          </p:cNvPr>
          <p:cNvGrpSpPr>
            <a:grpSpLocks/>
          </p:cNvGrpSpPr>
          <p:nvPr/>
        </p:nvGrpSpPr>
        <p:grpSpPr bwMode="auto">
          <a:xfrm>
            <a:off x="1765738" y="3499946"/>
            <a:ext cx="8219090" cy="2281732"/>
            <a:chOff x="106880" y="3917962"/>
            <a:chExt cx="10447607" cy="2747446"/>
          </a:xfrm>
        </p:grpSpPr>
        <p:sp>
          <p:nvSpPr>
            <p:cNvPr id="12" name="左右箭头 14">
              <a:extLst>
                <a:ext uri="{FF2B5EF4-FFF2-40B4-BE49-F238E27FC236}">
                  <a16:creationId xmlns:a16="http://schemas.microsoft.com/office/drawing/2014/main" id="{36341BD6-15E8-4DAD-9DDF-20E8C0C6D943}"/>
                </a:ext>
              </a:extLst>
            </p:cNvPr>
            <p:cNvSpPr/>
            <p:nvPr/>
          </p:nvSpPr>
          <p:spPr>
            <a:xfrm>
              <a:off x="5633231" y="5184049"/>
              <a:ext cx="791679" cy="433827"/>
            </a:xfrm>
            <a:prstGeom prst="lef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sz="2100">
                <a:solidFill>
                  <a:srgbClr val="FFFFFF"/>
                </a:solidFill>
                <a:latin typeface="微软雅黑"/>
                <a:ea typeface="Microsoft YaHei"/>
                <a:sym typeface="微软雅黑" panose="020B0503020204020204" pitchFamily="34" charset="-122"/>
              </a:endParaRPr>
            </a:p>
          </p:txBody>
        </p:sp>
        <p:grpSp>
          <p:nvGrpSpPr>
            <p:cNvPr id="427021" name="组合 6">
              <a:extLst>
                <a:ext uri="{FF2B5EF4-FFF2-40B4-BE49-F238E27FC236}">
                  <a16:creationId xmlns:a16="http://schemas.microsoft.com/office/drawing/2014/main" id="{D17F1FB8-0852-47AE-A130-40A61D8FEDDA}"/>
                </a:ext>
              </a:extLst>
            </p:cNvPr>
            <p:cNvGrpSpPr>
              <a:grpSpLocks/>
            </p:cNvGrpSpPr>
            <p:nvPr/>
          </p:nvGrpSpPr>
          <p:grpSpPr bwMode="auto">
            <a:xfrm>
              <a:off x="106880" y="3917962"/>
              <a:ext cx="5151679" cy="2747446"/>
              <a:chOff x="81561" y="3703558"/>
              <a:chExt cx="5151102" cy="2747254"/>
            </a:xfrm>
          </p:grpSpPr>
          <p:sp>
            <p:nvSpPr>
              <p:cNvPr id="17" name="MH_SubTitle_1">
                <a:extLst>
                  <a:ext uri="{FF2B5EF4-FFF2-40B4-BE49-F238E27FC236}">
                    <a16:creationId xmlns:a16="http://schemas.microsoft.com/office/drawing/2014/main" id="{03C14D8C-4225-4BD1-85F9-277CFD29522C}"/>
                  </a:ext>
                </a:extLst>
              </p:cNvPr>
              <p:cNvSpPr/>
              <p:nvPr>
                <p:custDataLst>
                  <p:tags r:id="rId2"/>
                </p:custDataLst>
              </p:nvPr>
            </p:nvSpPr>
            <p:spPr>
              <a:xfrm>
                <a:off x="81561" y="3703558"/>
                <a:ext cx="5151102" cy="2747254"/>
              </a:xfrm>
              <a:prstGeom prst="roundRect">
                <a:avLst/>
              </a:prstGeom>
              <a:solidFill>
                <a:schemeClr val="bg1">
                  <a:lumMod val="95000"/>
                </a:schemeClr>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anchor="ctr">
                <a:normAutofit/>
              </a:bodyPr>
              <a:lstStyle/>
              <a:p>
                <a:pPr algn="ctr" fontAlgn="base">
                  <a:lnSpc>
                    <a:spcPct val="150000"/>
                  </a:lnSpc>
                  <a:spcBef>
                    <a:spcPct val="0"/>
                  </a:spcBef>
                  <a:spcAft>
                    <a:spcPct val="0"/>
                  </a:spcAft>
                  <a:defRPr/>
                </a:pPr>
                <a:endParaRPr lang="zh-CN" altLang="en-US">
                  <a:solidFill>
                    <a:srgbClr val="5E5E5E"/>
                  </a:solidFill>
                  <a:latin typeface="微软雅黑"/>
                  <a:ea typeface="Microsoft YaHei"/>
                  <a:sym typeface="微软雅黑" panose="020B0503020204020204" pitchFamily="34" charset="-122"/>
                </a:endParaRPr>
              </a:p>
            </p:txBody>
          </p:sp>
          <p:sp>
            <p:nvSpPr>
              <p:cNvPr id="427026" name="文本框 3">
                <a:extLst>
                  <a:ext uri="{FF2B5EF4-FFF2-40B4-BE49-F238E27FC236}">
                    <a16:creationId xmlns:a16="http://schemas.microsoft.com/office/drawing/2014/main" id="{A16EBF9D-73EC-4C5D-9A9E-14721CC898FE}"/>
                  </a:ext>
                </a:extLst>
              </p:cNvPr>
              <p:cNvSpPr txBox="1">
                <a:spLocks noChangeArrowheads="1"/>
              </p:cNvSpPr>
              <p:nvPr/>
            </p:nvSpPr>
            <p:spPr bwMode="auto">
              <a:xfrm>
                <a:off x="333795" y="3899698"/>
                <a:ext cx="4713979" cy="171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0" fontAlgn="base" hangingPunct="0">
                  <a:lnSpc>
                    <a:spcPct val="150000"/>
                  </a:lnSpc>
                  <a:spcBef>
                    <a:spcPct val="0"/>
                  </a:spcBef>
                  <a:spcAft>
                    <a:spcPct val="0"/>
                  </a:spcAft>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相对过剩：</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相对于劳动人民有支付能力的需求来说，社会生产的商品显得过剩。</a:t>
                </a:r>
              </a:p>
            </p:txBody>
          </p:sp>
        </p:grpSp>
        <p:grpSp>
          <p:nvGrpSpPr>
            <p:cNvPr id="427022" name="组合 17">
              <a:extLst>
                <a:ext uri="{FF2B5EF4-FFF2-40B4-BE49-F238E27FC236}">
                  <a16:creationId xmlns:a16="http://schemas.microsoft.com/office/drawing/2014/main" id="{DEEB078F-026E-42DE-BABA-46B3CE24AD7A}"/>
                </a:ext>
              </a:extLst>
            </p:cNvPr>
            <p:cNvGrpSpPr>
              <a:grpSpLocks/>
            </p:cNvGrpSpPr>
            <p:nvPr/>
          </p:nvGrpSpPr>
          <p:grpSpPr bwMode="auto">
            <a:xfrm>
              <a:off x="6801698" y="3943274"/>
              <a:ext cx="3752789" cy="2722134"/>
              <a:chOff x="1262859" y="3728870"/>
              <a:chExt cx="3752985" cy="2721943"/>
            </a:xfrm>
          </p:grpSpPr>
          <p:sp>
            <p:nvSpPr>
              <p:cNvPr id="23" name="MH_SubTitle_1">
                <a:extLst>
                  <a:ext uri="{FF2B5EF4-FFF2-40B4-BE49-F238E27FC236}">
                    <a16:creationId xmlns:a16="http://schemas.microsoft.com/office/drawing/2014/main" id="{8DD4AB03-538A-4FC8-A78D-26F35AD2B3F7}"/>
                  </a:ext>
                </a:extLst>
              </p:cNvPr>
              <p:cNvSpPr/>
              <p:nvPr>
                <p:custDataLst>
                  <p:tags r:id="rId1"/>
                </p:custDataLst>
              </p:nvPr>
            </p:nvSpPr>
            <p:spPr>
              <a:xfrm>
                <a:off x="1262859" y="3728870"/>
                <a:ext cx="3752985" cy="2721943"/>
              </a:xfrm>
              <a:prstGeom prst="roundRect">
                <a:avLst/>
              </a:prstGeom>
              <a:solidFill>
                <a:schemeClr val="bg1">
                  <a:lumMod val="95000"/>
                </a:schemeClr>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anchor="ctr">
                <a:normAutofit/>
              </a:bodyPr>
              <a:lstStyle/>
              <a:p>
                <a:pPr algn="ctr" fontAlgn="base">
                  <a:lnSpc>
                    <a:spcPct val="150000"/>
                  </a:lnSpc>
                  <a:spcBef>
                    <a:spcPct val="0"/>
                  </a:spcBef>
                  <a:spcAft>
                    <a:spcPct val="0"/>
                  </a:spcAft>
                  <a:defRPr/>
                </a:pPr>
                <a:endParaRPr lang="zh-CN" altLang="en-US">
                  <a:solidFill>
                    <a:srgbClr val="5E5E5E"/>
                  </a:solidFill>
                  <a:latin typeface="微软雅黑"/>
                  <a:ea typeface="Microsoft YaHei"/>
                  <a:sym typeface="微软雅黑" panose="020B0503020204020204" pitchFamily="34" charset="-122"/>
                </a:endParaRPr>
              </a:p>
            </p:txBody>
          </p:sp>
          <p:sp>
            <p:nvSpPr>
              <p:cNvPr id="427024" name="文本框 3">
                <a:extLst>
                  <a:ext uri="{FF2B5EF4-FFF2-40B4-BE49-F238E27FC236}">
                    <a16:creationId xmlns:a16="http://schemas.microsoft.com/office/drawing/2014/main" id="{C1EF29ED-5412-4EF1-ABA5-AB9779E1332F}"/>
                  </a:ext>
                </a:extLst>
              </p:cNvPr>
              <p:cNvSpPr txBox="1">
                <a:spLocks noChangeArrowheads="1"/>
              </p:cNvSpPr>
              <p:nvPr/>
            </p:nvSpPr>
            <p:spPr bwMode="auto">
              <a:xfrm>
                <a:off x="1446172" y="4342760"/>
                <a:ext cx="3332337" cy="171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0" fontAlgn="base" hangingPunct="0">
                  <a:lnSpc>
                    <a:spcPct val="150000"/>
                  </a:lnSpc>
                  <a:spcBef>
                    <a:spcPct val="0"/>
                  </a:spcBef>
                  <a:spcAft>
                    <a:spcPct val="0"/>
                  </a:spcAft>
                </a:pPr>
                <a:r>
                  <a:rPr lang="zh-CN" altLang="en-US"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绝对过剩：</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与劳动人民的实际需要相比的过剩。</a:t>
                </a:r>
              </a:p>
            </p:txBody>
          </p:sp>
        </p:grpSp>
      </p:grpSp>
      <p:sp>
        <p:nvSpPr>
          <p:cNvPr id="28" name="任意多边形 4">
            <a:extLst>
              <a:ext uri="{FF2B5EF4-FFF2-40B4-BE49-F238E27FC236}">
                <a16:creationId xmlns:a16="http://schemas.microsoft.com/office/drawing/2014/main" id="{D678A60B-EAF1-4750-A902-8E04AADD2961}"/>
              </a:ext>
            </a:extLst>
          </p:cNvPr>
          <p:cNvSpPr/>
          <p:nvPr/>
        </p:nvSpPr>
        <p:spPr>
          <a:xfrm rot="5400000">
            <a:off x="1673226" y="223839"/>
            <a:ext cx="271463"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Tree>
  </p:cSld>
  <p:clrMapOvr>
    <a:masterClrMapping/>
  </p:clrMapOvr>
  <p:transition spd="med">
    <p:pull/>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体 1">
            <a:extLst>
              <a:ext uri="{FF2B5EF4-FFF2-40B4-BE49-F238E27FC236}">
                <a16:creationId xmlns:a16="http://schemas.microsoft.com/office/drawing/2014/main" id="{5E63EC10-51B2-4E98-9996-A6302B8858DF}"/>
              </a:ext>
            </a:extLst>
          </p:cNvPr>
          <p:cNvSpPr/>
          <p:nvPr/>
        </p:nvSpPr>
        <p:spPr>
          <a:xfrm>
            <a:off x="1498600" y="1638301"/>
            <a:ext cx="9194800" cy="4823836"/>
          </a:xfrm>
          <a:prstGeom prst="cube">
            <a:avLst>
              <a:gd name="adj" fmla="val 2076"/>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405062" y="932443"/>
            <a:ext cx="7041515" cy="429895"/>
          </a:xfrm>
          <a:prstGeom prst="rect">
            <a:avLst/>
          </a:prstGeom>
          <a:noFill/>
        </p:spPr>
        <p:txBody>
          <a:bodyPr wrap="square" rtlCol="0">
            <a:spAutoFit/>
          </a:bodyPr>
          <a:lstStyle/>
          <a:p>
            <a:pPr algn="ctr"/>
            <a:r>
              <a:rPr kumimoji="1" lang="zh-CN" altLang="en-US" sz="2200" b="1" dirty="0">
                <a:solidFill>
                  <a:schemeClr val="tx1">
                    <a:lumMod val="95000"/>
                    <a:lumOff val="5000"/>
                  </a:schemeClr>
                </a:solidFill>
                <a:latin typeface="微软雅黑" panose="020B0503020204020204" charset="-122"/>
                <a:ea typeface="微软雅黑" panose="020B0503020204020204" charset="-122"/>
                <a:sym typeface="+mn-ea"/>
              </a:rPr>
              <a:t>（五） 主要资本主义国家经济危机爆发周期</a:t>
            </a:r>
            <a:endParaRPr kumimoji="1" sz="2200" b="1" dirty="0">
              <a:solidFill>
                <a:schemeClr val="tx1">
                  <a:lumMod val="95000"/>
                  <a:lumOff val="5000"/>
                </a:schemeClr>
              </a:solidFill>
              <a:latin typeface="微软雅黑" panose="020B0503020204020204" charset="-122"/>
              <a:ea typeface="微软雅黑" panose="020B0503020204020204" charset="-122"/>
            </a:endParaRPr>
          </a:p>
        </p:txBody>
      </p:sp>
      <p:pic>
        <p:nvPicPr>
          <p:cNvPr id="3" name="图片 2" descr="美国(1)_01"/>
          <p:cNvPicPr>
            <a:picLocks noChangeAspect="1"/>
          </p:cNvPicPr>
          <p:nvPr/>
        </p:nvPicPr>
        <p:blipFill rotWithShape="1">
          <a:blip r:embed="rId3"/>
          <a:srcRect t="17459"/>
          <a:stretch/>
        </p:blipFill>
        <p:spPr>
          <a:xfrm>
            <a:off x="2507617" y="1828801"/>
            <a:ext cx="7176766" cy="4442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a:extLst>
              <a:ext uri="{FF2B5EF4-FFF2-40B4-BE49-F238E27FC236}">
                <a16:creationId xmlns:a16="http://schemas.microsoft.com/office/drawing/2014/main" id="{70743646-67CC-4D62-8643-F9DB30B271AB}"/>
              </a:ext>
            </a:extLst>
          </p:cNvPr>
          <p:cNvSpPr/>
          <p:nvPr/>
        </p:nvSpPr>
        <p:spPr>
          <a:xfrm>
            <a:off x="1498600" y="876300"/>
            <a:ext cx="9194800" cy="5585837"/>
          </a:xfrm>
          <a:prstGeom prst="cube">
            <a:avLst>
              <a:gd name="adj" fmla="val 2076"/>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英国(1)_01"/>
          <p:cNvPicPr>
            <a:picLocks noChangeAspect="1"/>
          </p:cNvPicPr>
          <p:nvPr/>
        </p:nvPicPr>
        <p:blipFill rotWithShape="1">
          <a:blip r:embed="rId3"/>
          <a:srcRect t="18595"/>
          <a:stretch/>
        </p:blipFill>
        <p:spPr>
          <a:xfrm>
            <a:off x="1739900" y="1205904"/>
            <a:ext cx="8712200" cy="4926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a:extLst>
              <a:ext uri="{FF2B5EF4-FFF2-40B4-BE49-F238E27FC236}">
                <a16:creationId xmlns:a16="http://schemas.microsoft.com/office/drawing/2014/main" id="{CDD9874A-7E0E-4E40-BBA6-FA1FFF087354}"/>
              </a:ext>
            </a:extLst>
          </p:cNvPr>
          <p:cNvSpPr/>
          <p:nvPr/>
        </p:nvSpPr>
        <p:spPr>
          <a:xfrm>
            <a:off x="1498600" y="831850"/>
            <a:ext cx="9194800" cy="5585837"/>
          </a:xfrm>
          <a:prstGeom prst="cube">
            <a:avLst>
              <a:gd name="adj" fmla="val 2076"/>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法国(1)_01"/>
          <p:cNvPicPr>
            <a:picLocks noChangeAspect="1"/>
          </p:cNvPicPr>
          <p:nvPr/>
        </p:nvPicPr>
        <p:blipFill rotWithShape="1">
          <a:blip r:embed="rId3"/>
          <a:srcRect t="17099" r="2778"/>
          <a:stretch/>
        </p:blipFill>
        <p:spPr>
          <a:xfrm>
            <a:off x="1524000" y="983168"/>
            <a:ext cx="8890000" cy="528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a:extLst>
              <a:ext uri="{FF2B5EF4-FFF2-40B4-BE49-F238E27FC236}">
                <a16:creationId xmlns:a16="http://schemas.microsoft.com/office/drawing/2014/main" id="{F44ABCF9-74BE-4222-9EF1-0B67F4AFCA57}"/>
              </a:ext>
            </a:extLst>
          </p:cNvPr>
          <p:cNvSpPr/>
          <p:nvPr/>
        </p:nvSpPr>
        <p:spPr>
          <a:xfrm>
            <a:off x="1498600" y="876300"/>
            <a:ext cx="9194800" cy="5585837"/>
          </a:xfrm>
          <a:prstGeom prst="cube">
            <a:avLst>
              <a:gd name="adj" fmla="val 2076"/>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德国(1)_01"/>
          <p:cNvPicPr>
            <a:picLocks noChangeAspect="1"/>
          </p:cNvPicPr>
          <p:nvPr/>
        </p:nvPicPr>
        <p:blipFill rotWithShape="1">
          <a:blip r:embed="rId3"/>
          <a:srcRect t="18400" r="3056"/>
          <a:stretch/>
        </p:blipFill>
        <p:spPr>
          <a:xfrm>
            <a:off x="1600198" y="1155700"/>
            <a:ext cx="8864600" cy="520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立方体 3">
            <a:extLst>
              <a:ext uri="{FF2B5EF4-FFF2-40B4-BE49-F238E27FC236}">
                <a16:creationId xmlns:a16="http://schemas.microsoft.com/office/drawing/2014/main" id="{71B70926-259F-4882-98C5-A1CD84B0D08D}"/>
              </a:ext>
            </a:extLst>
          </p:cNvPr>
          <p:cNvSpPr/>
          <p:nvPr/>
        </p:nvSpPr>
        <p:spPr>
          <a:xfrm>
            <a:off x="1498600" y="841375"/>
            <a:ext cx="9194800" cy="5585837"/>
          </a:xfrm>
          <a:prstGeom prst="cube">
            <a:avLst>
              <a:gd name="adj" fmla="val 2076"/>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日本(3)_01"/>
          <p:cNvPicPr>
            <a:picLocks noChangeAspect="1"/>
          </p:cNvPicPr>
          <p:nvPr/>
        </p:nvPicPr>
        <p:blipFill rotWithShape="1">
          <a:blip r:embed="rId3"/>
          <a:srcRect t="17540" r="2778"/>
          <a:stretch/>
        </p:blipFill>
        <p:spPr>
          <a:xfrm>
            <a:off x="1585684" y="1182112"/>
            <a:ext cx="8890000" cy="5245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02E17B3-BEF8-4636-8FEC-C132B833931B}"/>
              </a:ext>
            </a:extLst>
          </p:cNvPr>
          <p:cNvGrpSpPr/>
          <p:nvPr/>
        </p:nvGrpSpPr>
        <p:grpSpPr>
          <a:xfrm>
            <a:off x="484868" y="1256847"/>
            <a:ext cx="11222264" cy="4776107"/>
            <a:chOff x="810118" y="2863265"/>
            <a:chExt cx="9840855" cy="2274138"/>
          </a:xfrm>
          <a:effectLst>
            <a:outerShdw blurRad="76200" dir="13500000" sy="23000" kx="1200000" algn="br" rotWithShape="0">
              <a:prstClr val="black">
                <a:alpha val="20000"/>
              </a:prstClr>
            </a:outerShdw>
          </a:effectLst>
        </p:grpSpPr>
        <p:sp>
          <p:nvSpPr>
            <p:cNvPr id="7" name="矩形 6">
              <a:extLst>
                <a:ext uri="{FF2B5EF4-FFF2-40B4-BE49-F238E27FC236}">
                  <a16:creationId xmlns:a16="http://schemas.microsoft.com/office/drawing/2014/main" id="{A17641BC-C509-44DC-B2F8-FBA42B4928D3}"/>
                </a:ext>
              </a:extLst>
            </p:cNvPr>
            <p:cNvSpPr/>
            <p:nvPr/>
          </p:nvSpPr>
          <p:spPr>
            <a:xfrm flipV="1">
              <a:off x="930973" y="2977404"/>
              <a:ext cx="9720000" cy="2159999"/>
            </a:xfrm>
            <a:prstGeom prst="rect">
              <a:avLst/>
            </a:prstGeom>
            <a:gradFill>
              <a:gsLst>
                <a:gs pos="0">
                  <a:srgbClr val="F0B273"/>
                </a:gs>
                <a:gs pos="100000">
                  <a:srgbClr val="FFFFFF"/>
                </a:gs>
              </a:gsLst>
              <a:lin ang="54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538FC17-EF9D-481E-BB95-ECB611114052}"/>
                </a:ext>
              </a:extLst>
            </p:cNvPr>
            <p:cNvSpPr/>
            <p:nvPr/>
          </p:nvSpPr>
          <p:spPr>
            <a:xfrm flipV="1">
              <a:off x="810118" y="2863265"/>
              <a:ext cx="9720000" cy="2160000"/>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442623" y="1841346"/>
            <a:ext cx="9306753" cy="3416320"/>
          </a:xfrm>
          <a:prstGeom prst="rect">
            <a:avLst/>
          </a:prstGeom>
          <a:noFill/>
        </p:spPr>
        <p:txBody>
          <a:bodyPr wrap="square">
            <a:spAutoFit/>
          </a:bodyPr>
          <a:lstStyle/>
          <a:p>
            <a:pPr indent="504190" algn="just" eaLnBrk="1" hangingPunct="1">
              <a:lnSpc>
                <a:spcPct val="150000"/>
              </a:lnSpc>
              <a:buNone/>
            </a:pP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从上述主要资本主义国家经济危机爆发的周期可见，平均每10年爆发一次经济危机，经济危机在主要资本主义国家已经常态化。资本主义基本矛盾随着经济危机的周期性爆发越来越尖锐，导致经济危机的破坏力越来越强。以美国2008年经济危机为例，根据国际货币基金组织的统计：危机爆发前，2006年美国经济增长率为2.8%，危机爆发后，2008年降为1.2%，2009年上半年降为</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3.7%；危机爆发前，2006年美国失业率为4.6%，2008年增加为5.8%，2009年上半年增加为10.2%。每一次经济危机爆发，资本主义国家都会进行一些改革来愈合经济危机，但这些改革不能从根本上解决资本主义基本矛盾，因此不能从根本上解决经济危机，只能使病入膏肓的资本主义苟延残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0" name="组合 319"/>
          <p:cNvGrpSpPr/>
          <p:nvPr/>
        </p:nvGrpSpPr>
        <p:grpSpPr>
          <a:xfrm>
            <a:off x="491865" y="513472"/>
            <a:ext cx="11208271" cy="5840022"/>
            <a:chOff x="340062" y="318405"/>
            <a:chExt cx="11208271" cy="5840022"/>
          </a:xfrm>
        </p:grpSpPr>
        <p:grpSp>
          <p:nvGrpSpPr>
            <p:cNvPr id="319" name="组合 318"/>
            <p:cNvGrpSpPr/>
            <p:nvPr/>
          </p:nvGrpSpPr>
          <p:grpSpPr>
            <a:xfrm>
              <a:off x="5421134" y="498405"/>
              <a:ext cx="3349966" cy="5444022"/>
              <a:chOff x="5421134" y="498405"/>
              <a:chExt cx="3349966" cy="5444022"/>
            </a:xfrm>
          </p:grpSpPr>
          <p:cxnSp>
            <p:nvCxnSpPr>
              <p:cNvPr id="123" name="连接符: 肘形 122"/>
              <p:cNvCxnSpPr>
                <a:stCxn id="240" idx="3"/>
                <a:endCxn id="216" idx="1"/>
              </p:cNvCxnSpPr>
              <p:nvPr/>
            </p:nvCxnSpPr>
            <p:spPr>
              <a:xfrm flipV="1">
                <a:off x="5515288" y="498405"/>
                <a:ext cx="1058220" cy="449680"/>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27" name="直接箭头连接符 126"/>
              <p:cNvCxnSpPr>
                <a:stCxn id="230" idx="3"/>
              </p:cNvCxnSpPr>
              <p:nvPr/>
            </p:nvCxnSpPr>
            <p:spPr>
              <a:xfrm flipH="1">
                <a:off x="5925016" y="2934894"/>
                <a:ext cx="933293" cy="0"/>
              </a:xfrm>
              <a:prstGeom prst="straightConnector1">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96" name="连接符: 肘形 295"/>
              <p:cNvCxnSpPr>
                <a:stCxn id="240" idx="3"/>
                <a:endCxn id="243" idx="1"/>
              </p:cNvCxnSpPr>
              <p:nvPr/>
            </p:nvCxnSpPr>
            <p:spPr>
              <a:xfrm>
                <a:off x="5515288" y="948085"/>
                <a:ext cx="1058220" cy="428246"/>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240" idx="3"/>
                <a:endCxn id="214" idx="1"/>
              </p:cNvCxnSpPr>
              <p:nvPr/>
            </p:nvCxnSpPr>
            <p:spPr>
              <a:xfrm>
                <a:off x="5515288" y="948085"/>
                <a:ext cx="1058220" cy="29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246" idx="1"/>
                <a:endCxn id="238" idx="3"/>
              </p:cNvCxnSpPr>
              <p:nvPr/>
            </p:nvCxnSpPr>
            <p:spPr>
              <a:xfrm flipH="1">
                <a:off x="5515288" y="1941490"/>
                <a:ext cx="105822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连接符: 肘形 302"/>
              <p:cNvCxnSpPr>
                <a:stCxn id="261" idx="1"/>
                <a:endCxn id="230" idx="3"/>
              </p:cNvCxnSpPr>
              <p:nvPr/>
            </p:nvCxnSpPr>
            <p:spPr>
              <a:xfrm rot="10800000" flipV="1">
                <a:off x="6858310" y="2490642"/>
                <a:ext cx="1260485" cy="444252"/>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连接符: 肘形 304"/>
              <p:cNvCxnSpPr>
                <a:stCxn id="230" idx="3"/>
                <a:endCxn id="252" idx="1"/>
              </p:cNvCxnSpPr>
              <p:nvPr/>
            </p:nvCxnSpPr>
            <p:spPr>
              <a:xfrm flipV="1">
                <a:off x="6858309" y="2931753"/>
                <a:ext cx="1260485" cy="3141"/>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连接符: 肘形 306"/>
              <p:cNvCxnSpPr>
                <a:stCxn id="230" idx="3"/>
                <a:endCxn id="255" idx="1"/>
              </p:cNvCxnSpPr>
              <p:nvPr/>
            </p:nvCxnSpPr>
            <p:spPr>
              <a:xfrm>
                <a:off x="6858309" y="2934894"/>
                <a:ext cx="1260485" cy="437970"/>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连接符: 肘形 308"/>
              <p:cNvCxnSpPr>
                <a:stCxn id="230" idx="3"/>
                <a:endCxn id="258" idx="1"/>
              </p:cNvCxnSpPr>
              <p:nvPr/>
            </p:nvCxnSpPr>
            <p:spPr>
              <a:xfrm>
                <a:off x="6858309" y="2934894"/>
                <a:ext cx="1260485" cy="879082"/>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a:stCxn id="264" idx="1"/>
                <a:endCxn id="220" idx="3"/>
              </p:cNvCxnSpPr>
              <p:nvPr/>
            </p:nvCxnSpPr>
            <p:spPr>
              <a:xfrm flipH="1">
                <a:off x="5421134" y="4756449"/>
                <a:ext cx="1152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267" idx="1"/>
                <a:endCxn id="218" idx="3"/>
              </p:cNvCxnSpPr>
              <p:nvPr/>
            </p:nvCxnSpPr>
            <p:spPr>
              <a:xfrm flipH="1">
                <a:off x="5421134" y="5942427"/>
                <a:ext cx="1152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连接符: 肘形 314"/>
              <p:cNvCxnSpPr>
                <a:stCxn id="273" idx="1"/>
                <a:endCxn id="264" idx="3"/>
              </p:cNvCxnSpPr>
              <p:nvPr/>
            </p:nvCxnSpPr>
            <p:spPr>
              <a:xfrm rot="10800000" flipV="1">
                <a:off x="8023735" y="4531337"/>
                <a:ext cx="747365" cy="225112"/>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连接符: 肘形 316"/>
              <p:cNvCxnSpPr>
                <a:stCxn id="264" idx="3"/>
                <a:endCxn id="276" idx="1"/>
              </p:cNvCxnSpPr>
              <p:nvPr/>
            </p:nvCxnSpPr>
            <p:spPr>
              <a:xfrm>
                <a:off x="8023734" y="4756449"/>
                <a:ext cx="747365" cy="261515"/>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a:off x="3933894" y="732085"/>
              <a:ext cx="1581394" cy="432000"/>
              <a:chOff x="4715590" y="553243"/>
              <a:chExt cx="3312000" cy="432000"/>
            </a:xfrm>
          </p:grpSpPr>
          <p:sp>
            <p:nvSpPr>
              <p:cNvPr id="240" name="îṣľîďê"/>
              <p:cNvSpPr/>
              <p:nvPr/>
            </p:nvSpPr>
            <p:spPr>
              <a:xfrm>
                <a:off x="4715590" y="55324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剩余价值的生产</a:t>
                </a:r>
              </a:p>
            </p:txBody>
          </p:sp>
          <p:cxnSp>
            <p:nvCxnSpPr>
              <p:cNvPr id="241" name="直接连接符 240"/>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a:off x="3933894" y="1725490"/>
              <a:ext cx="1581394" cy="432000"/>
              <a:chOff x="4715590" y="1442898"/>
              <a:chExt cx="3312000" cy="432000"/>
            </a:xfrm>
          </p:grpSpPr>
          <p:sp>
            <p:nvSpPr>
              <p:cNvPr id="23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剩余价值的实现</a:t>
                </a:r>
              </a:p>
            </p:txBody>
          </p:sp>
          <p:cxnSp>
            <p:nvCxnSpPr>
              <p:cNvPr id="239" name="直接连接符 238"/>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1732685" y="1015029"/>
              <a:ext cx="1581394" cy="828000"/>
              <a:chOff x="2073419" y="858311"/>
              <a:chExt cx="2232000" cy="828000"/>
            </a:xfrm>
          </p:grpSpPr>
          <p:sp>
            <p:nvSpPr>
              <p:cNvPr id="236"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剩余价值理论</a:t>
                </a:r>
              </a:p>
            </p:txBody>
          </p:sp>
          <p:cxnSp>
            <p:nvCxnSpPr>
              <p:cNvPr id="237" name="直接连接符 236"/>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1732685" y="4944009"/>
              <a:ext cx="1457441" cy="828000"/>
              <a:chOff x="2073419" y="910582"/>
              <a:chExt cx="2232000" cy="828000"/>
            </a:xfrm>
          </p:grpSpPr>
          <p:sp>
            <p:nvSpPr>
              <p:cNvPr id="232" name="iṣ1ïḑé"/>
              <p:cNvSpPr/>
              <p:nvPr/>
            </p:nvSpPr>
            <p:spPr>
              <a:xfrm>
                <a:off x="2073419" y="910582"/>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经济危机理论</a:t>
                </a:r>
              </a:p>
            </p:txBody>
          </p:sp>
          <p:cxnSp>
            <p:nvCxnSpPr>
              <p:cNvPr id="233" name="直接连接符 232"/>
              <p:cNvCxnSpPr/>
              <p:nvPr/>
            </p:nvCxnSpPr>
            <p:spPr>
              <a:xfrm>
                <a:off x="2076838" y="1018582"/>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sp>
          <p:nvSpPr>
            <p:cNvPr id="145" name="iṧļiḑe"/>
            <p:cNvSpPr/>
            <p:nvPr/>
          </p:nvSpPr>
          <p:spPr>
            <a:xfrm>
              <a:off x="340062" y="1376332"/>
              <a:ext cx="648000" cy="3978336"/>
            </a:xfrm>
            <a:prstGeom prst="cube">
              <a:avLst>
                <a:gd name="adj" fmla="val 6295"/>
              </a:avLst>
            </a:prstGeom>
            <a:solidFill>
              <a:schemeClr val="bg1"/>
            </a:solidFill>
            <a:ln w="635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normAutofit/>
            </a:bodyPr>
            <a:lstStyle/>
            <a:p>
              <a:pPr algn="ctr"/>
              <a:r>
                <a:rPr lang="zh-CN" altLang="en-US" b="1" spc="300" dirty="0">
                  <a:solidFill>
                    <a:srgbClr val="E17751"/>
                  </a:solidFill>
                  <a:latin typeface="微软雅黑" panose="020B0503020204020204" charset="-122"/>
                  <a:ea typeface="微软雅黑" panose="020B0503020204020204" charset="-122"/>
                </a:rPr>
                <a:t>马克思剩余价值论与经济危机</a:t>
              </a:r>
            </a:p>
          </p:txBody>
        </p:sp>
        <p:grpSp>
          <p:nvGrpSpPr>
            <p:cNvPr id="146" name="组合 145"/>
            <p:cNvGrpSpPr/>
            <p:nvPr/>
          </p:nvGrpSpPr>
          <p:grpSpPr>
            <a:xfrm>
              <a:off x="3914844" y="2718894"/>
              <a:ext cx="2943465" cy="432000"/>
              <a:chOff x="4715590" y="1442898"/>
              <a:chExt cx="3312000" cy="432000"/>
            </a:xfrm>
          </p:grpSpPr>
          <p:sp>
            <p:nvSpPr>
              <p:cNvPr id="230"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人工智能条件下剩余价值的源泉</a:t>
                </a:r>
              </a:p>
            </p:txBody>
          </p:sp>
          <p:cxnSp>
            <p:nvCxnSpPr>
              <p:cNvPr id="231" name="直接连接符 230"/>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51" name="组合 150"/>
            <p:cNvGrpSpPr/>
            <p:nvPr/>
          </p:nvGrpSpPr>
          <p:grpSpPr>
            <a:xfrm>
              <a:off x="3839740" y="4540449"/>
              <a:ext cx="1581394" cy="432000"/>
              <a:chOff x="4715590" y="1442898"/>
              <a:chExt cx="3312000" cy="432000"/>
            </a:xfrm>
          </p:grpSpPr>
          <p:sp>
            <p:nvSpPr>
              <p:cNvPr id="220"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根源</a:t>
                </a:r>
              </a:p>
            </p:txBody>
          </p:sp>
          <p:cxnSp>
            <p:nvCxnSpPr>
              <p:cNvPr id="221" name="直接连接符 220"/>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52" name="组合 151"/>
            <p:cNvGrpSpPr/>
            <p:nvPr/>
          </p:nvGrpSpPr>
          <p:grpSpPr>
            <a:xfrm>
              <a:off x="3839740" y="5726427"/>
              <a:ext cx="1581394" cy="432000"/>
              <a:chOff x="4715590" y="1442898"/>
              <a:chExt cx="3312000" cy="432000"/>
            </a:xfrm>
          </p:grpSpPr>
          <p:sp>
            <p:nvSpPr>
              <p:cNvPr id="21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实质</a:t>
                </a:r>
              </a:p>
            </p:txBody>
          </p:sp>
          <p:cxnSp>
            <p:nvCxnSpPr>
              <p:cNvPr id="219" name="直接连接符 218"/>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6573508" y="318405"/>
              <a:ext cx="1450226" cy="360000"/>
              <a:chOff x="4780849" y="571715"/>
              <a:chExt cx="3312000" cy="432000"/>
            </a:xfrm>
          </p:grpSpPr>
          <p:sp>
            <p:nvSpPr>
              <p:cNvPr id="216"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生产的目的</a:t>
                </a:r>
              </a:p>
            </p:txBody>
          </p:sp>
          <p:cxnSp>
            <p:nvCxnSpPr>
              <p:cNvPr id="217" name="直接连接符 216"/>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6573508" y="768375"/>
              <a:ext cx="1450226" cy="360000"/>
              <a:chOff x="4715590" y="1442898"/>
              <a:chExt cx="3312000" cy="432000"/>
            </a:xfrm>
          </p:grpSpPr>
          <p:sp>
            <p:nvSpPr>
              <p:cNvPr id="214"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生产的秘密</a:t>
                </a:r>
              </a:p>
            </p:txBody>
          </p:sp>
          <p:cxnSp>
            <p:nvCxnSpPr>
              <p:cNvPr id="215" name="直接连接符 214"/>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a:xfrm>
              <a:off x="988062" y="1448884"/>
              <a:ext cx="744623" cy="3928980"/>
              <a:chOff x="988062" y="1448884"/>
              <a:chExt cx="744623" cy="3928980"/>
            </a:xfrm>
          </p:grpSpPr>
          <p:cxnSp>
            <p:nvCxnSpPr>
              <p:cNvPr id="181" name="连接符: 肘形 180"/>
              <p:cNvCxnSpPr>
                <a:stCxn id="145" idx="5"/>
                <a:endCxn id="236" idx="2"/>
              </p:cNvCxnSpPr>
              <p:nvPr/>
            </p:nvCxnSpPr>
            <p:spPr>
              <a:xfrm flipV="1">
                <a:off x="988062" y="1448884"/>
                <a:ext cx="744623" cy="1896220"/>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82" name="连接符: 肘形 181"/>
              <p:cNvCxnSpPr>
                <a:stCxn id="145" idx="5"/>
                <a:endCxn id="232" idx="2"/>
              </p:cNvCxnSpPr>
              <p:nvPr/>
            </p:nvCxnSpPr>
            <p:spPr>
              <a:xfrm>
                <a:off x="988062" y="3345104"/>
                <a:ext cx="744623" cy="2032760"/>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grpSp>
        <p:grpSp>
          <p:nvGrpSpPr>
            <p:cNvPr id="242" name="组合 241"/>
            <p:cNvGrpSpPr/>
            <p:nvPr/>
          </p:nvGrpSpPr>
          <p:grpSpPr>
            <a:xfrm>
              <a:off x="6573508" y="1196331"/>
              <a:ext cx="1450226" cy="360000"/>
              <a:chOff x="4715590" y="1442898"/>
              <a:chExt cx="3312000" cy="432000"/>
            </a:xfrm>
          </p:grpSpPr>
          <p:sp>
            <p:nvSpPr>
              <p:cNvPr id="24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生产的方法</a:t>
                </a:r>
              </a:p>
            </p:txBody>
          </p:sp>
          <p:cxnSp>
            <p:nvCxnSpPr>
              <p:cNvPr id="244" name="直接连接符 24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a:off x="6573508" y="1761490"/>
              <a:ext cx="2943463" cy="360000"/>
              <a:chOff x="4715590" y="1442898"/>
              <a:chExt cx="3312000" cy="432000"/>
            </a:xfrm>
          </p:grpSpPr>
          <p:sp>
            <p:nvSpPr>
              <p:cNvPr id="246"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资本在运动中实现剩余价值</a:t>
                </a:r>
              </a:p>
            </p:txBody>
          </p:sp>
          <p:cxnSp>
            <p:nvCxnSpPr>
              <p:cNvPr id="247" name="直接连接符 246"/>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51" name="组合 250"/>
            <p:cNvGrpSpPr/>
            <p:nvPr/>
          </p:nvGrpSpPr>
          <p:grpSpPr>
            <a:xfrm>
              <a:off x="8118794" y="2751753"/>
              <a:ext cx="3429539" cy="360000"/>
              <a:chOff x="4715590" y="1442898"/>
              <a:chExt cx="3312000" cy="432000"/>
            </a:xfrm>
          </p:grpSpPr>
          <p:sp>
            <p:nvSpPr>
              <p:cNvPr id="252"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人工智能时代价值的源泉</a:t>
                </a:r>
              </a:p>
            </p:txBody>
          </p:sp>
          <p:cxnSp>
            <p:nvCxnSpPr>
              <p:cNvPr id="253" name="直接连接符 252"/>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54" name="组合 253"/>
            <p:cNvGrpSpPr/>
            <p:nvPr/>
          </p:nvGrpSpPr>
          <p:grpSpPr>
            <a:xfrm>
              <a:off x="8118794" y="3192864"/>
              <a:ext cx="3429539" cy="360000"/>
              <a:chOff x="4715590" y="1442898"/>
              <a:chExt cx="3312000" cy="432000"/>
            </a:xfrm>
          </p:grpSpPr>
          <p:sp>
            <p:nvSpPr>
              <p:cNvPr id="255"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人工智能行业利润的来源</a:t>
                </a:r>
              </a:p>
            </p:txBody>
          </p:sp>
          <p:cxnSp>
            <p:nvCxnSpPr>
              <p:cNvPr id="256" name="直接连接符 255"/>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57" name="组合 256"/>
            <p:cNvGrpSpPr/>
            <p:nvPr/>
          </p:nvGrpSpPr>
          <p:grpSpPr>
            <a:xfrm>
              <a:off x="8118794" y="3633976"/>
              <a:ext cx="3429539" cy="360000"/>
              <a:chOff x="4715590" y="1442898"/>
              <a:chExt cx="3312000" cy="432000"/>
            </a:xfrm>
          </p:grpSpPr>
          <p:sp>
            <p:nvSpPr>
              <p:cNvPr id="25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人工智能普遍化的结果 </a:t>
                </a:r>
              </a:p>
            </p:txBody>
          </p:sp>
          <p:cxnSp>
            <p:nvCxnSpPr>
              <p:cNvPr id="259" name="直接连接符 258"/>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60" name="组合 259"/>
            <p:cNvGrpSpPr/>
            <p:nvPr/>
          </p:nvGrpSpPr>
          <p:grpSpPr>
            <a:xfrm>
              <a:off x="8118794" y="2310642"/>
              <a:ext cx="3429539" cy="360000"/>
              <a:chOff x="4715590" y="1442898"/>
              <a:chExt cx="3312000" cy="432000"/>
            </a:xfrm>
          </p:grpSpPr>
          <p:sp>
            <p:nvSpPr>
              <p:cNvPr id="261"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人工智能的实质</a:t>
                </a:r>
              </a:p>
            </p:txBody>
          </p:sp>
          <p:cxnSp>
            <p:nvCxnSpPr>
              <p:cNvPr id="262" name="直接连接符 261"/>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6573508" y="4576449"/>
              <a:ext cx="1450226" cy="360000"/>
              <a:chOff x="4780849" y="571715"/>
              <a:chExt cx="3312000" cy="432000"/>
            </a:xfrm>
          </p:grpSpPr>
          <p:sp>
            <p:nvSpPr>
              <p:cNvPr id="264" name="îṣľîďê"/>
              <p:cNvSpPr/>
              <p:nvPr/>
            </p:nvSpPr>
            <p:spPr>
              <a:xfrm>
                <a:off x="4780849" y="571715"/>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资本主义基本矛盾</a:t>
                </a:r>
              </a:p>
            </p:txBody>
          </p:sp>
          <p:cxnSp>
            <p:nvCxnSpPr>
              <p:cNvPr id="265" name="直接连接符 264"/>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66" name="组合 265"/>
            <p:cNvGrpSpPr/>
            <p:nvPr/>
          </p:nvGrpSpPr>
          <p:grpSpPr>
            <a:xfrm>
              <a:off x="6573508" y="5762427"/>
              <a:ext cx="1450226" cy="360000"/>
              <a:chOff x="4715590" y="1442898"/>
              <a:chExt cx="3312000" cy="432000"/>
            </a:xfrm>
          </p:grpSpPr>
          <p:sp>
            <p:nvSpPr>
              <p:cNvPr id="267"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生产过剩的危机</a:t>
                </a:r>
              </a:p>
            </p:txBody>
          </p:sp>
          <p:cxnSp>
            <p:nvCxnSpPr>
              <p:cNvPr id="268" name="直接连接符 267"/>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72" name="组合 271"/>
            <p:cNvGrpSpPr/>
            <p:nvPr/>
          </p:nvGrpSpPr>
          <p:grpSpPr>
            <a:xfrm>
              <a:off x="8771099" y="4351337"/>
              <a:ext cx="2777234" cy="360000"/>
              <a:chOff x="4715590" y="1442898"/>
              <a:chExt cx="3312000" cy="432000"/>
            </a:xfrm>
          </p:grpSpPr>
          <p:sp>
            <p:nvSpPr>
              <p:cNvPr id="27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生产社会化</a:t>
                </a:r>
              </a:p>
            </p:txBody>
          </p:sp>
          <p:cxnSp>
            <p:nvCxnSpPr>
              <p:cNvPr id="274" name="直接连接符 27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8771099" y="4837964"/>
              <a:ext cx="2777234" cy="360000"/>
              <a:chOff x="4715590" y="1442898"/>
              <a:chExt cx="3312000" cy="432000"/>
            </a:xfrm>
          </p:grpSpPr>
          <p:sp>
            <p:nvSpPr>
              <p:cNvPr id="276"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生产资料资本主义私人占有</a:t>
                </a:r>
              </a:p>
            </p:txBody>
          </p:sp>
          <p:cxnSp>
            <p:nvCxnSpPr>
              <p:cNvPr id="277" name="直接连接符 276"/>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318" name="组合 317"/>
            <p:cNvGrpSpPr/>
            <p:nvPr/>
          </p:nvGrpSpPr>
          <p:grpSpPr>
            <a:xfrm>
              <a:off x="3190126" y="948085"/>
              <a:ext cx="743768" cy="4994342"/>
              <a:chOff x="3190126" y="948085"/>
              <a:chExt cx="743768" cy="4994342"/>
            </a:xfrm>
          </p:grpSpPr>
          <p:cxnSp>
            <p:nvCxnSpPr>
              <p:cNvPr id="283" name="连接符: 肘形 282"/>
              <p:cNvCxnSpPr>
                <a:stCxn id="236" idx="5"/>
                <a:endCxn id="240" idx="1"/>
              </p:cNvCxnSpPr>
              <p:nvPr/>
            </p:nvCxnSpPr>
            <p:spPr>
              <a:xfrm flipV="1">
                <a:off x="3314079" y="948085"/>
                <a:ext cx="619815" cy="461089"/>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连接符: 肘形 284"/>
              <p:cNvCxnSpPr>
                <a:stCxn id="236" idx="5"/>
                <a:endCxn id="238" idx="1"/>
              </p:cNvCxnSpPr>
              <p:nvPr/>
            </p:nvCxnSpPr>
            <p:spPr>
              <a:xfrm>
                <a:off x="3314079" y="1409174"/>
                <a:ext cx="619815" cy="532316"/>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连接符: 肘形 286"/>
              <p:cNvCxnSpPr>
                <a:stCxn id="232" idx="5"/>
                <a:endCxn id="220" idx="1"/>
              </p:cNvCxnSpPr>
              <p:nvPr/>
            </p:nvCxnSpPr>
            <p:spPr>
              <a:xfrm flipV="1">
                <a:off x="3190126" y="4756449"/>
                <a:ext cx="649614" cy="581705"/>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连接符: 肘形 288"/>
              <p:cNvCxnSpPr>
                <a:stCxn id="232" idx="5"/>
                <a:endCxn id="218" idx="1"/>
              </p:cNvCxnSpPr>
              <p:nvPr/>
            </p:nvCxnSpPr>
            <p:spPr>
              <a:xfrm>
                <a:off x="3190126" y="5338154"/>
                <a:ext cx="649614" cy="604273"/>
              </a:xfrm>
              <a:prstGeom prst="bentConnector3">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连接符: 肘形 290"/>
              <p:cNvCxnSpPr>
                <a:stCxn id="236" idx="5"/>
                <a:endCxn id="230" idx="1"/>
              </p:cNvCxnSpPr>
              <p:nvPr/>
            </p:nvCxnSpPr>
            <p:spPr>
              <a:xfrm>
                <a:off x="3314079" y="1409174"/>
                <a:ext cx="600765" cy="1525720"/>
              </a:xfrm>
              <a:prstGeom prst="bentConnector3">
                <a:avLst>
                  <a:gd name="adj1" fmla="val 51538"/>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1" name="组合 320"/>
          <p:cNvGrpSpPr/>
          <p:nvPr/>
        </p:nvGrpSpPr>
        <p:grpSpPr>
          <a:xfrm>
            <a:off x="491865" y="400375"/>
            <a:ext cx="1475815" cy="400110"/>
            <a:chOff x="1131850" y="3079821"/>
            <a:chExt cx="1475815" cy="400110"/>
          </a:xfrm>
        </p:grpSpPr>
        <p:sp>
          <p:nvSpPr>
            <p:cNvPr id="322" name="文本框 321"/>
            <p:cNvSpPr txBox="1"/>
            <p:nvPr/>
          </p:nvSpPr>
          <p:spPr>
            <a:xfrm>
              <a:off x="1383665" y="3079821"/>
              <a:ext cx="122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dirty="0">
                  <a:solidFill>
                    <a:prstClr val="black">
                      <a:lumMod val="95000"/>
                      <a:lumOff val="5000"/>
                    </a:prstClr>
                  </a:solidFill>
                  <a:latin typeface="微软雅黑" panose="020B0503020204020204" charset="-122"/>
                  <a:ea typeface="微软雅黑" panose="020B0503020204020204" charset="-122"/>
                </a:rPr>
                <a:t>本讲</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小结</a:t>
              </a:r>
            </a:p>
          </p:txBody>
        </p:sp>
        <p:grpSp>
          <p:nvGrpSpPr>
            <p:cNvPr id="323" name="组合 322"/>
            <p:cNvGrpSpPr/>
            <p:nvPr/>
          </p:nvGrpSpPr>
          <p:grpSpPr>
            <a:xfrm>
              <a:off x="1131850" y="3158981"/>
              <a:ext cx="263338" cy="243183"/>
              <a:chOff x="1164218" y="3158981"/>
              <a:chExt cx="263338" cy="243183"/>
            </a:xfrm>
          </p:grpSpPr>
          <p:grpSp>
            <p:nvGrpSpPr>
              <p:cNvPr id="324" name="组合 323"/>
              <p:cNvGrpSpPr/>
              <p:nvPr/>
            </p:nvGrpSpPr>
            <p:grpSpPr>
              <a:xfrm>
                <a:off x="1164220" y="3158981"/>
                <a:ext cx="263336" cy="240802"/>
                <a:chOff x="1164220" y="3158981"/>
                <a:chExt cx="263336" cy="240802"/>
              </a:xfrm>
            </p:grpSpPr>
            <p:sp>
              <p:nvSpPr>
                <p:cNvPr id="326" name="平行四边形 325"/>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7" name="直角三角形 32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8" name="平行四边形 32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25" name="直角三角形 324"/>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951823" y="3645181"/>
            <a:ext cx="4288353" cy="584775"/>
          </a:xfrm>
          <a:prstGeom prst="rect">
            <a:avLst/>
          </a:prstGeom>
        </p:spPr>
        <p:txBody>
          <a:bodyPr wrap="none">
            <a:spAutoFit/>
          </a:bodyPr>
          <a:lstStyle/>
          <a:p>
            <a:pPr algn="ctr"/>
            <a:r>
              <a:rPr lang="zh-CN" altLang="en-US" sz="4000" b="1" dirty="0">
                <a:solidFill>
                  <a:schemeClr val="tx1">
                    <a:lumMod val="95000"/>
                    <a:lumOff val="5000"/>
                  </a:schemeClr>
                </a:solidFill>
                <a:latin typeface="华文中宋" panose="02010600040101010101" pitchFamily="2" charset="-122"/>
                <a:ea typeface="华文中宋" panose="02010600040101010101" pitchFamily="2" charset="-122"/>
              </a:rPr>
              <a:t>资本主义政治制度本质</a:t>
            </a:r>
          </a:p>
        </p:txBody>
      </p:sp>
      <p:sp>
        <p:nvSpPr>
          <p:cNvPr id="28" name="矩形 27"/>
          <p:cNvSpPr/>
          <p:nvPr/>
        </p:nvSpPr>
        <p:spPr>
          <a:xfrm>
            <a:off x="5388112" y="2653675"/>
            <a:ext cx="1415773" cy="584775"/>
          </a:xfrm>
          <a:prstGeom prst="rect">
            <a:avLst/>
          </a:prstGeom>
        </p:spPr>
        <p:txBody>
          <a:bodyPr wrap="none">
            <a:spAutoFit/>
          </a:bodyPr>
          <a:lstStyle/>
          <a:p>
            <a:pPr algn="ctr"/>
            <a:r>
              <a:rPr lang="zh-CN" altLang="en-US" sz="3200" b="1" dirty="0">
                <a:solidFill>
                  <a:schemeClr val="tx1">
                    <a:lumMod val="95000"/>
                    <a:lumOff val="5000"/>
                  </a:schemeClr>
                </a:solidFill>
                <a:latin typeface="微软雅黑" panose="020B0503020204020204" charset="-122"/>
                <a:ea typeface="微软雅黑" panose="020B0503020204020204" charset="-122"/>
              </a:rPr>
              <a:t>第三讲</a:t>
            </a:r>
          </a:p>
        </p:txBody>
      </p:sp>
      <p:cxnSp>
        <p:nvCxnSpPr>
          <p:cNvPr id="29" name="直接连接符 28"/>
          <p:cNvCxnSpPr/>
          <p:nvPr/>
        </p:nvCxnSpPr>
        <p:spPr>
          <a:xfrm>
            <a:off x="5128405" y="3441816"/>
            <a:ext cx="1935190" cy="0"/>
          </a:xfrm>
          <a:prstGeom prst="line">
            <a:avLst/>
          </a:prstGeom>
          <a:ln w="2222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6" presetClass="entr" presetSubtype="37"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250"/>
                                        <p:tgtEl>
                                          <p:spTgt spid="29"/>
                                        </p:tgtEl>
                                      </p:cBhvr>
                                    </p:animEffect>
                                  </p:childTnLst>
                                </p:cTn>
                              </p:par>
                            </p:childTnLst>
                          </p:cTn>
                        </p:par>
                        <p:par>
                          <p:cTn id="11" fill="hold">
                            <p:stCondLst>
                              <p:cond delay="550"/>
                            </p:stCondLst>
                            <p:childTnLst>
                              <p:par>
                                <p:cTn id="12" presetID="16" presetClass="entr" presetSubtype="37"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8779" y="2246813"/>
            <a:ext cx="6725050" cy="2372124"/>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第一讲  马克思劳动价值论及其当代价值</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第二讲  马克思剩余价值理论与经济危机</a:t>
            </a: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第三讲  资本主义政治制度本质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内容占位符 3">
            <a:extLst>
              <a:ext uri="{FF2B5EF4-FFF2-40B4-BE49-F238E27FC236}">
                <a16:creationId xmlns:a16="http://schemas.microsoft.com/office/drawing/2014/main" id="{05E61EDC-8746-413F-B20D-8E56C9023BB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830389" y="549276"/>
            <a:ext cx="8339137" cy="5451475"/>
          </a:xfrm>
        </p:spPr>
      </p:pic>
    </p:spTree>
  </p:cSld>
  <p:clrMapOvr>
    <a:masterClrMapping/>
  </p:clrMapOvr>
  <p:transition>
    <p:push/>
    <p:sndAc>
      <p:stSnd>
        <p:snd r:embed="rId3" name="chimes.wav"/>
      </p:stSnd>
    </p:sndAc>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a:cxnSpLocks/>
          </p:cNvCxnSpPr>
          <p:nvPr/>
        </p:nvCxnSpPr>
        <p:spPr>
          <a:xfrm>
            <a:off x="2966085" y="2893814"/>
            <a:ext cx="7428230"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a:off x="2966085" y="3824092"/>
            <a:ext cx="7428230"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a:off x="2966085" y="4754370"/>
            <a:ext cx="7428230"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966085" y="2136035"/>
            <a:ext cx="7568073" cy="580928"/>
          </a:xfrm>
          <a:prstGeom prst="rect">
            <a:avLst/>
          </a:prstGeom>
          <a:noFill/>
        </p:spPr>
        <p:txBody>
          <a:bodyPr wrap="square" rtlCol="0">
            <a:spAutoFit/>
          </a:bodyPr>
          <a:lstStyle/>
          <a:p>
            <a:pPr>
              <a:lnSpc>
                <a:spcPct val="150000"/>
              </a:lnSpc>
              <a:spcBef>
                <a:spcPts val="1200"/>
              </a:spcBef>
              <a:buClr>
                <a:srgbClr val="FB7C29"/>
              </a:buClr>
              <a:buSzPct val="80000"/>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一、如何理解现代资本主义国家是“理想的总资本家”？</a:t>
            </a:r>
          </a:p>
        </p:txBody>
      </p:sp>
      <p:sp>
        <p:nvSpPr>
          <p:cNvPr id="8" name="文本框 7">
            <a:extLst>
              <a:ext uri="{FF2B5EF4-FFF2-40B4-BE49-F238E27FC236}">
                <a16:creationId xmlns:a16="http://schemas.microsoft.com/office/drawing/2014/main" id="{4E73040C-3ACA-420E-B0D0-4DE3593821F8}"/>
              </a:ext>
            </a:extLst>
          </p:cNvPr>
          <p:cNvSpPr txBox="1"/>
          <p:nvPr/>
        </p:nvSpPr>
        <p:spPr>
          <a:xfrm>
            <a:off x="2966085" y="3070007"/>
            <a:ext cx="7729728" cy="580928"/>
          </a:xfrm>
          <a:prstGeom prst="rect">
            <a:avLst/>
          </a:prstGeom>
          <a:noFill/>
        </p:spPr>
        <p:txBody>
          <a:bodyPr wrap="square">
            <a:spAutoFit/>
          </a:bodyPr>
          <a:lstStyle/>
          <a:p>
            <a:pPr>
              <a:lnSpc>
                <a:spcPct val="150000"/>
              </a:lnSpc>
              <a:spcBef>
                <a:spcPts val="1200"/>
              </a:spcBef>
              <a:buClr>
                <a:srgbClr val="FB7C29"/>
              </a:buClr>
              <a:buSzPct val="80000"/>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二、如何理解资本主义民主是囿于“钱主”的民主？</a:t>
            </a:r>
          </a:p>
        </p:txBody>
      </p:sp>
      <p:sp>
        <p:nvSpPr>
          <p:cNvPr id="10" name="文本框 9">
            <a:extLst>
              <a:ext uri="{FF2B5EF4-FFF2-40B4-BE49-F238E27FC236}">
                <a16:creationId xmlns:a16="http://schemas.microsoft.com/office/drawing/2014/main" id="{9486DF19-835A-489C-BF29-E237A58BC00B}"/>
              </a:ext>
            </a:extLst>
          </p:cNvPr>
          <p:cNvSpPr txBox="1"/>
          <p:nvPr/>
        </p:nvSpPr>
        <p:spPr>
          <a:xfrm>
            <a:off x="2966085" y="4003980"/>
            <a:ext cx="7729728" cy="580928"/>
          </a:xfrm>
          <a:prstGeom prst="rect">
            <a:avLst/>
          </a:prstGeom>
          <a:noFill/>
        </p:spPr>
        <p:txBody>
          <a:bodyPr wrap="square">
            <a:spAutoFit/>
          </a:bodyPr>
          <a:lstStyle/>
          <a:p>
            <a:pPr>
              <a:lnSpc>
                <a:spcPct val="150000"/>
              </a:lnSpc>
              <a:spcBef>
                <a:spcPts val="1200"/>
              </a:spcBef>
              <a:buClr>
                <a:srgbClr val="FB7C29"/>
              </a:buClr>
              <a:buSzPct val="80000"/>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三、如何用辩证的观点分析资本主义意识形态？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7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8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33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43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1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2327229"/>
            <a:ext cx="11273760" cy="3066009"/>
            <a:chOff x="-130860" y="2519075"/>
            <a:chExt cx="11273760" cy="3066009"/>
          </a:xfrm>
        </p:grpSpPr>
        <p:sp>
          <p:nvSpPr>
            <p:cNvPr id="12" name="对角圆角矩形 6"/>
            <p:cNvSpPr/>
            <p:nvPr/>
          </p:nvSpPr>
          <p:spPr bwMode="auto">
            <a:xfrm flipV="1">
              <a:off x="-130860" y="2519075"/>
              <a:ext cx="11273760" cy="3066009"/>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12"/>
            <p:cNvSpPr>
              <a:spLocks noChangeAspect="1"/>
            </p:cNvSpPr>
            <p:nvPr/>
          </p:nvSpPr>
          <p:spPr>
            <a:xfrm>
              <a:off x="10723300" y="5154575"/>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H="1">
            <a:off x="0" y="2778617"/>
            <a:ext cx="1652730" cy="653369"/>
            <a:chOff x="0" y="4877560"/>
            <a:chExt cx="1800000" cy="535013"/>
          </a:xfrm>
        </p:grpSpPr>
        <p:sp>
          <p:nvSpPr>
            <p:cNvPr id="20" name="矩形 19"/>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3898118" y="2524899"/>
            <a:ext cx="6956041" cy="2720425"/>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现代国家，不管它的形式如何，本质上都是资本主义的机器，资本家的国家，理想的总资本家。它越是把更多的生产力据为己有，就越是成为真正的总资本家，越是剥削更多的公民。工人仍然是雇佣劳动者，无产者。资本关系并没有被消灭，反而被推到了顶点。”</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indent="457200" algn="r">
              <a:lnSpc>
                <a:spcPct val="150000"/>
              </a:lnSpc>
              <a:spcBef>
                <a:spcPts val="600"/>
              </a:spcBef>
            </a:pPr>
            <a:r>
              <a:rPr lang="en-US" altLang="zh-CN"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dirty="0">
                <a:solidFill>
                  <a:schemeClr val="tx1">
                    <a:lumMod val="65000"/>
                    <a:lumOff val="35000"/>
                  </a:schemeClr>
                </a:solidFill>
                <a:latin typeface="楷体" panose="02010609060101010101" pitchFamily="49" charset="-122"/>
                <a:ea typeface="楷体" panose="02010609060101010101" pitchFamily="49" charset="-122"/>
              </a:rPr>
              <a:t>恩格斯：</a:t>
            </a:r>
            <a:r>
              <a:rPr lang="en-US" altLang="zh-CN"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dirty="0">
                <a:solidFill>
                  <a:schemeClr val="tx1">
                    <a:lumMod val="65000"/>
                    <a:lumOff val="35000"/>
                  </a:schemeClr>
                </a:solidFill>
                <a:latin typeface="楷体" panose="02010609060101010101" pitchFamily="49" charset="-122"/>
                <a:ea typeface="楷体" panose="02010609060101010101" pitchFamily="49" charset="-122"/>
              </a:rPr>
              <a:t>反杜林论</a:t>
            </a:r>
            <a:r>
              <a:rPr lang="en-US" altLang="zh-CN" dirty="0">
                <a:solidFill>
                  <a:schemeClr val="tx1">
                    <a:lumMod val="65000"/>
                    <a:lumOff val="35000"/>
                  </a:schemeClr>
                </a:solidFill>
                <a:latin typeface="楷体" panose="02010609060101010101" pitchFamily="49" charset="-122"/>
                <a:ea typeface="楷体" panose="02010609060101010101" pitchFamily="49" charset="-122"/>
              </a:rPr>
              <a:t>》</a:t>
            </a:r>
            <a:endParaRPr lang="zh-CN" altLang="en-US"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14" name="TextBox 12"/>
          <p:cNvSpPr txBox="1"/>
          <p:nvPr/>
        </p:nvSpPr>
        <p:spPr>
          <a:xfrm>
            <a:off x="1131643" y="820242"/>
            <a:ext cx="9928715" cy="525657"/>
          </a:xfrm>
          <a:prstGeom prst="rect">
            <a:avLst/>
          </a:prstGeom>
          <a:noFill/>
        </p:spPr>
        <p:txBody>
          <a:bodyPr wrap="square" rtlCol="0">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一、如何理解现代资本主义国家是“理想的总资本家”？</a:t>
            </a:r>
          </a:p>
        </p:txBody>
      </p:sp>
      <p:grpSp>
        <p:nvGrpSpPr>
          <p:cNvPr id="2" name="组合 1"/>
          <p:cNvGrpSpPr/>
          <p:nvPr/>
        </p:nvGrpSpPr>
        <p:grpSpPr>
          <a:xfrm>
            <a:off x="1029634" y="1916150"/>
            <a:ext cx="2663114" cy="3631350"/>
            <a:chOff x="499186" y="2464608"/>
            <a:chExt cx="2961185" cy="4037792"/>
          </a:xfrm>
        </p:grpSpPr>
        <p:grpSp>
          <p:nvGrpSpPr>
            <p:cNvPr id="15" name="组合 14"/>
            <p:cNvGrpSpPr/>
            <p:nvPr/>
          </p:nvGrpSpPr>
          <p:grpSpPr>
            <a:xfrm>
              <a:off x="499186" y="2464608"/>
              <a:ext cx="2961185" cy="4037792"/>
              <a:chOff x="422987" y="2445958"/>
              <a:chExt cx="2899752" cy="3931909"/>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87" y="2445958"/>
                <a:ext cx="2899752" cy="3931909"/>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644" y="2445958"/>
                <a:ext cx="2243095" cy="3263693"/>
              </a:xfrm>
              <a:prstGeom prst="rect">
                <a:avLst/>
              </a:prstGeom>
            </p:spPr>
          </p:pic>
        </p:grpSp>
        <p:pic>
          <p:nvPicPr>
            <p:cNvPr id="5" name="图片 4" descr="文本, 信件&#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b="2847"/>
            <a:stretch>
              <a:fillRect/>
            </a:stretch>
          </p:blipFill>
          <p:spPr>
            <a:xfrm>
              <a:off x="1185046" y="2464608"/>
              <a:ext cx="2199124" cy="326377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şlídê"/>
          <p:cNvSpPr/>
          <p:nvPr/>
        </p:nvSpPr>
        <p:spPr>
          <a:xfrm>
            <a:off x="390712" y="1378363"/>
            <a:ext cx="11490034" cy="5153066"/>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立方体 4"/>
          <p:cNvSpPr/>
          <p:nvPr/>
        </p:nvSpPr>
        <p:spPr>
          <a:xfrm>
            <a:off x="6308826" y="1760814"/>
            <a:ext cx="2484000" cy="657153"/>
          </a:xfrm>
          <a:prstGeom prst="cube">
            <a:avLst>
              <a:gd name="adj" fmla="val 9539"/>
            </a:avLst>
          </a:prstGeom>
          <a:solidFill>
            <a:srgbClr val="E1775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职能</a:t>
            </a:r>
          </a:p>
        </p:txBody>
      </p:sp>
      <p:sp>
        <p:nvSpPr>
          <p:cNvPr id="6" name="立方体 5"/>
          <p:cNvSpPr/>
          <p:nvPr/>
        </p:nvSpPr>
        <p:spPr>
          <a:xfrm>
            <a:off x="5073023" y="3904639"/>
            <a:ext cx="1565563" cy="591044"/>
          </a:xfrm>
          <a:prstGeom prst="cube">
            <a:avLst>
              <a:gd name="adj" fmla="val 7811"/>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对内</a:t>
            </a:r>
          </a:p>
        </p:txBody>
      </p:sp>
      <p:sp>
        <p:nvSpPr>
          <p:cNvPr id="7" name="矩形: 棱台 19"/>
          <p:cNvSpPr/>
          <p:nvPr/>
        </p:nvSpPr>
        <p:spPr>
          <a:xfrm>
            <a:off x="4463635" y="4674033"/>
            <a:ext cx="2174950" cy="582535"/>
          </a:xfrm>
          <a:prstGeom prst="bevel">
            <a:avLst>
              <a:gd name="adj" fmla="val 814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政治统治</a:t>
            </a:r>
          </a:p>
        </p:txBody>
      </p:sp>
      <p:sp>
        <p:nvSpPr>
          <p:cNvPr id="8" name="矩形: 棱台 20"/>
          <p:cNvSpPr/>
          <p:nvPr/>
        </p:nvSpPr>
        <p:spPr>
          <a:xfrm>
            <a:off x="4463635" y="5453018"/>
            <a:ext cx="2174950" cy="583952"/>
          </a:xfrm>
          <a:prstGeom prst="bevel">
            <a:avLst>
              <a:gd name="adj" fmla="val 5975"/>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社会管理</a:t>
            </a:r>
          </a:p>
        </p:txBody>
      </p:sp>
      <p:sp>
        <p:nvSpPr>
          <p:cNvPr id="9" name="立方体 8"/>
          <p:cNvSpPr/>
          <p:nvPr/>
        </p:nvSpPr>
        <p:spPr>
          <a:xfrm>
            <a:off x="7240948" y="3904639"/>
            <a:ext cx="1551879" cy="593837"/>
          </a:xfrm>
          <a:prstGeom prst="cube">
            <a:avLst>
              <a:gd name="adj" fmla="val 7891"/>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对外</a:t>
            </a:r>
          </a:p>
        </p:txBody>
      </p:sp>
      <p:sp>
        <p:nvSpPr>
          <p:cNvPr id="10" name="矩形: 棱台 22"/>
          <p:cNvSpPr/>
          <p:nvPr/>
        </p:nvSpPr>
        <p:spPr>
          <a:xfrm>
            <a:off x="7240948" y="4674033"/>
            <a:ext cx="2142295" cy="582535"/>
          </a:xfrm>
          <a:prstGeom prst="bevel">
            <a:avLst>
              <a:gd name="adj" fmla="val 814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国际交往</a:t>
            </a:r>
          </a:p>
        </p:txBody>
      </p:sp>
      <p:sp>
        <p:nvSpPr>
          <p:cNvPr id="11" name="矩形: 棱台 23"/>
          <p:cNvSpPr/>
          <p:nvPr/>
        </p:nvSpPr>
        <p:spPr>
          <a:xfrm>
            <a:off x="7240948" y="5458400"/>
            <a:ext cx="2149320" cy="880364"/>
          </a:xfrm>
          <a:prstGeom prst="bevel">
            <a:avLst>
              <a:gd name="adj" fmla="val 673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维护国家安全</a:t>
            </a:r>
            <a:endPar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及利益</a:t>
            </a:r>
          </a:p>
        </p:txBody>
      </p:sp>
      <p:sp>
        <p:nvSpPr>
          <p:cNvPr id="12" name="矩形: 折角 24"/>
          <p:cNvSpPr/>
          <p:nvPr/>
        </p:nvSpPr>
        <p:spPr>
          <a:xfrm>
            <a:off x="8532232" y="2499243"/>
            <a:ext cx="3348514" cy="924026"/>
          </a:xfrm>
          <a:prstGeom prst="foldedCorner">
            <a:avLst/>
          </a:prstGeom>
          <a:solidFill>
            <a:srgbClr val="E1775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150000"/>
              </a:lnSpc>
              <a:spcBef>
                <a:spcPct val="0"/>
              </a:spcBef>
              <a:spcAft>
                <a:spcPct val="35000"/>
              </a:spcAft>
              <a:buNone/>
            </a:pPr>
            <a:r>
              <a:rPr lang="zh-CN" altLang="en-US"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根本内容：服务于资本主义制度和资产阶级利益</a:t>
            </a:r>
          </a:p>
        </p:txBody>
      </p:sp>
      <p:grpSp>
        <p:nvGrpSpPr>
          <p:cNvPr id="15" name="组合 14"/>
          <p:cNvGrpSpPr/>
          <p:nvPr/>
        </p:nvGrpSpPr>
        <p:grpSpPr>
          <a:xfrm>
            <a:off x="3906026" y="910363"/>
            <a:ext cx="4379948" cy="468000"/>
            <a:chOff x="1131852" y="4125852"/>
            <a:chExt cx="3372416" cy="468000"/>
          </a:xfrm>
        </p:grpSpPr>
        <p:sp>
          <p:nvSpPr>
            <p:cNvPr id="16" name="平行四边形 15"/>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资本主义国家的本质和职能</a:t>
              </a:r>
            </a:p>
          </p:txBody>
        </p:sp>
        <p:sp>
          <p:nvSpPr>
            <p:cNvPr id="17" name="任意多边形: 形状 9"/>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8" name="任意多边形: 形状 10"/>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19" name="组合 18"/>
          <p:cNvGrpSpPr/>
          <p:nvPr/>
        </p:nvGrpSpPr>
        <p:grpSpPr>
          <a:xfrm>
            <a:off x="4463635" y="4223243"/>
            <a:ext cx="609388" cy="1521751"/>
            <a:chOff x="2468681" y="4051129"/>
            <a:chExt cx="609388" cy="1521751"/>
          </a:xfrm>
        </p:grpSpPr>
        <p:cxnSp>
          <p:nvCxnSpPr>
            <p:cNvPr id="20" name="连接符: 肘形 33"/>
            <p:cNvCxnSpPr>
              <a:stCxn id="6" idx="2"/>
              <a:endCxn id="7" idx="4"/>
            </p:cNvCxnSpPr>
            <p:nvPr/>
          </p:nvCxnSpPr>
          <p:spPr>
            <a:xfrm rot="10800000" flipV="1">
              <a:off x="2468681" y="4051129"/>
              <a:ext cx="609388" cy="742057"/>
            </a:xfrm>
            <a:prstGeom prst="bentConnector3">
              <a:avLst>
                <a:gd name="adj1" fmla="val 137513"/>
              </a:avLst>
            </a:prstGeom>
            <a:ln w="19050">
              <a:solidFill>
                <a:srgbClr val="E1775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35"/>
            <p:cNvCxnSpPr>
              <a:stCxn id="6" idx="2"/>
              <a:endCxn id="8" idx="4"/>
            </p:cNvCxnSpPr>
            <p:nvPr/>
          </p:nvCxnSpPr>
          <p:spPr>
            <a:xfrm rot="10800000" flipV="1">
              <a:off x="2468681" y="4051130"/>
              <a:ext cx="609388" cy="1521750"/>
            </a:xfrm>
            <a:prstGeom prst="bentConnector3">
              <a:avLst>
                <a:gd name="adj1" fmla="val 137513"/>
              </a:avLst>
            </a:prstGeom>
            <a:ln w="19050">
              <a:solidFill>
                <a:srgbClr val="E1775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792826" y="4178128"/>
            <a:ext cx="597442" cy="1720454"/>
            <a:chOff x="7220558" y="4058771"/>
            <a:chExt cx="452832" cy="1720454"/>
          </a:xfrm>
        </p:grpSpPr>
        <p:cxnSp>
          <p:nvCxnSpPr>
            <p:cNvPr id="23" name="连接符: 肘形 37"/>
            <p:cNvCxnSpPr>
              <a:stCxn id="9" idx="5"/>
              <a:endCxn id="10" idx="0"/>
            </p:cNvCxnSpPr>
            <p:nvPr/>
          </p:nvCxnSpPr>
          <p:spPr>
            <a:xfrm>
              <a:off x="7220562" y="4058771"/>
              <a:ext cx="447507" cy="787173"/>
            </a:xfrm>
            <a:prstGeom prst="bentConnector3">
              <a:avLst>
                <a:gd name="adj1" fmla="val 138718"/>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39"/>
            <p:cNvCxnSpPr>
              <a:stCxn id="9" idx="5"/>
              <a:endCxn id="11" idx="0"/>
            </p:cNvCxnSpPr>
            <p:nvPr/>
          </p:nvCxnSpPr>
          <p:spPr>
            <a:xfrm>
              <a:off x="7220558" y="4058771"/>
              <a:ext cx="452832" cy="1720454"/>
            </a:xfrm>
            <a:prstGeom prst="bentConnector3">
              <a:avLst>
                <a:gd name="adj1" fmla="val 138263"/>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832721" y="2417967"/>
            <a:ext cx="2160736" cy="1533532"/>
            <a:chOff x="3788242" y="2247085"/>
            <a:chExt cx="2160736" cy="1533532"/>
          </a:xfrm>
        </p:grpSpPr>
        <p:cxnSp>
          <p:nvCxnSpPr>
            <p:cNvPr id="27" name="连接符: 肘形 29"/>
            <p:cNvCxnSpPr>
              <a:stCxn id="5" idx="3"/>
              <a:endCxn id="6" idx="1"/>
            </p:cNvCxnSpPr>
            <p:nvPr/>
          </p:nvCxnSpPr>
          <p:spPr>
            <a:xfrm rot="5400000">
              <a:off x="3865204" y="2170123"/>
              <a:ext cx="1532838" cy="1686762"/>
            </a:xfrm>
            <a:prstGeom prst="bent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31"/>
            <p:cNvCxnSpPr>
              <a:stCxn id="5" idx="3"/>
              <a:endCxn id="9" idx="1"/>
            </p:cNvCxnSpPr>
            <p:nvPr/>
          </p:nvCxnSpPr>
          <p:spPr>
            <a:xfrm rot="16200000" flipH="1">
              <a:off x="4945225" y="2776863"/>
              <a:ext cx="1533532" cy="473975"/>
            </a:xfrm>
            <a:prstGeom prst="bent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立方体 107"/>
          <p:cNvSpPr/>
          <p:nvPr/>
        </p:nvSpPr>
        <p:spPr>
          <a:xfrm>
            <a:off x="3429521" y="1735450"/>
            <a:ext cx="2483845" cy="675595"/>
          </a:xfrm>
          <a:prstGeom prst="cube">
            <a:avLst>
              <a:gd name="adj" fmla="val 9961"/>
            </a:avLst>
          </a:prstGeom>
          <a:solidFill>
            <a:schemeClr val="accent5">
              <a:lumMod val="75000"/>
            </a:schemeClr>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zh-CN" sz="2400" b="1" kern="12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rPr>
              <a:t>本质</a:t>
            </a:r>
            <a:endParaRPr lang="zh-CN" altLang="en-US" sz="2400" b="1" kern="12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09" name="立方体 108"/>
          <p:cNvSpPr/>
          <p:nvPr/>
        </p:nvSpPr>
        <p:spPr>
          <a:xfrm>
            <a:off x="390711" y="3280733"/>
            <a:ext cx="3906026" cy="844409"/>
          </a:xfrm>
          <a:prstGeom prst="cube">
            <a:avLst>
              <a:gd name="adj" fmla="val 5448"/>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资产阶级进行阶级统治的工具</a:t>
            </a:r>
            <a:endPar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10" name="连接符: 肘形 41"/>
          <p:cNvCxnSpPr>
            <a:endCxn id="109" idx="4"/>
          </p:cNvCxnSpPr>
          <p:nvPr/>
        </p:nvCxnSpPr>
        <p:spPr>
          <a:xfrm rot="5400000">
            <a:off x="3796661" y="2852480"/>
            <a:ext cx="1327533" cy="41938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H="1" flipV="1">
            <a:off x="7544726" y="2905020"/>
            <a:ext cx="1003456" cy="885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işlídê"/>
          <p:cNvSpPr/>
          <p:nvPr/>
        </p:nvSpPr>
        <p:spPr>
          <a:xfrm>
            <a:off x="355602" y="1152396"/>
            <a:ext cx="11490034" cy="491020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圆角矩形 13"/>
          <p:cNvSpPr/>
          <p:nvPr/>
        </p:nvSpPr>
        <p:spPr>
          <a:xfrm>
            <a:off x="1890003" y="2251488"/>
            <a:ext cx="3620147" cy="3225156"/>
          </a:xfrm>
          <a:prstGeom prst="roundRect">
            <a:avLst>
              <a:gd name="adj" fmla="val 0"/>
            </a:avLst>
          </a:prstGeom>
          <a:solidFill>
            <a:schemeClr val="accent2">
              <a:alpha val="10000"/>
            </a:schemeClr>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sp>
        <p:nvSpPr>
          <p:cNvPr id="27" name="圆角矩形 23"/>
          <p:cNvSpPr/>
          <p:nvPr/>
        </p:nvSpPr>
        <p:spPr>
          <a:xfrm>
            <a:off x="6753658" y="2225618"/>
            <a:ext cx="3620147" cy="3225156"/>
          </a:xfrm>
          <a:prstGeom prst="roundRect">
            <a:avLst>
              <a:gd name="adj" fmla="val 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tx1"/>
              </a:solidFill>
            </a:endParaRPr>
          </a:p>
        </p:txBody>
      </p:sp>
      <p:grpSp>
        <p:nvGrpSpPr>
          <p:cNvPr id="5" name="组合 4"/>
          <p:cNvGrpSpPr/>
          <p:nvPr/>
        </p:nvGrpSpPr>
        <p:grpSpPr>
          <a:xfrm>
            <a:off x="3906026" y="910363"/>
            <a:ext cx="4379948" cy="468000"/>
            <a:chOff x="1131852" y="4125852"/>
            <a:chExt cx="3372416" cy="468000"/>
          </a:xfrm>
        </p:grpSpPr>
        <p:sp>
          <p:nvSpPr>
            <p:cNvPr id="6" name="平行四边形 5"/>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资本主义国家的对内职能</a:t>
              </a:r>
            </a:p>
          </p:txBody>
        </p:sp>
        <p:sp>
          <p:nvSpPr>
            <p:cNvPr id="7" name="任意多边形: 形状 6"/>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8" name="任意多边形: 形状 7"/>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8" name="文本框 17"/>
          <p:cNvSpPr txBox="1"/>
          <p:nvPr/>
        </p:nvSpPr>
        <p:spPr>
          <a:xfrm>
            <a:off x="2315458" y="2834023"/>
            <a:ext cx="2769237" cy="1890518"/>
          </a:xfrm>
          <a:prstGeom prst="rect">
            <a:avLst/>
          </a:prstGeom>
          <a:noFill/>
        </p:spPr>
        <p:txBody>
          <a:bodyPr wrap="square">
            <a:spAutoFit/>
          </a:bodyPr>
          <a:lstStyle/>
          <a:p>
            <a:pPr marL="0" lvl="1" indent="504190" algn="just" defTabSz="1066800">
              <a:lnSpc>
                <a:spcPct val="150000"/>
              </a:lnSpc>
              <a:spcBef>
                <a:spcPct val="0"/>
              </a:spcBef>
              <a:spcAft>
                <a:spcPct val="15000"/>
              </a:spcAft>
            </a:pPr>
            <a:r>
              <a:rPr lang="zh-CN" altLang="en-US" sz="2000" kern="1200" dirty="0">
                <a:latin typeface="微软雅黑" panose="020B0503020204020204" charset="-122"/>
                <a:ea typeface="微软雅黑" panose="020B0503020204020204" charset="-122"/>
              </a:rPr>
              <a:t>运用政府机构、警察、法庭、监狱等国家机器对被统治阶级进行压迫、控制</a:t>
            </a:r>
            <a:endParaRPr lang="zh-CN" altLang="en-US" sz="6000" kern="1200" dirty="0"/>
          </a:p>
        </p:txBody>
      </p:sp>
      <p:sp>
        <p:nvSpPr>
          <p:cNvPr id="20" name="文本框 19"/>
          <p:cNvSpPr txBox="1"/>
          <p:nvPr/>
        </p:nvSpPr>
        <p:spPr>
          <a:xfrm>
            <a:off x="7044551" y="2839923"/>
            <a:ext cx="3043904" cy="1884618"/>
          </a:xfrm>
          <a:prstGeom prst="rect">
            <a:avLst/>
          </a:prstGeom>
          <a:noFill/>
        </p:spPr>
        <p:txBody>
          <a:bodyPr wrap="square">
            <a:spAutoFit/>
          </a:bodyPr>
          <a:lstStyle/>
          <a:p>
            <a:pPr marL="0" lvl="1" indent="504190" algn="just" defTabSz="1066800">
              <a:lnSpc>
                <a:spcPct val="150000"/>
              </a:lnSpc>
              <a:spcBef>
                <a:spcPct val="0"/>
              </a:spcBef>
              <a:spcAft>
                <a:spcPct val="15000"/>
              </a:spcAft>
            </a:pPr>
            <a:r>
              <a:rPr lang="zh-CN" altLang="en-US" sz="2000" kern="1200" dirty="0">
                <a:latin typeface="微软雅黑" panose="020B0503020204020204" charset="-122"/>
                <a:ea typeface="微软雅黑" panose="020B0503020204020204" charset="-122"/>
              </a:rPr>
              <a:t>运用各种权力和资源对邮政、交通、水利文化教育、卫生保健、社会福利等事业进行管理</a:t>
            </a:r>
          </a:p>
        </p:txBody>
      </p:sp>
      <p:sp>
        <p:nvSpPr>
          <p:cNvPr id="21" name="矩形: 棱台 20"/>
          <p:cNvSpPr/>
          <p:nvPr/>
        </p:nvSpPr>
        <p:spPr>
          <a:xfrm>
            <a:off x="2612601" y="1960929"/>
            <a:ext cx="2174950" cy="582535"/>
          </a:xfrm>
          <a:prstGeom prst="bevel">
            <a:avLst>
              <a:gd name="adj" fmla="val 814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政治统治</a:t>
            </a:r>
          </a:p>
        </p:txBody>
      </p:sp>
      <p:sp>
        <p:nvSpPr>
          <p:cNvPr id="22" name="矩形: 棱台 21"/>
          <p:cNvSpPr/>
          <p:nvPr/>
        </p:nvSpPr>
        <p:spPr>
          <a:xfrm>
            <a:off x="7476256" y="1959512"/>
            <a:ext cx="2174950" cy="583952"/>
          </a:xfrm>
          <a:prstGeom prst="bevel">
            <a:avLst>
              <a:gd name="adj" fmla="val 5975"/>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社会管理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25464" y="551735"/>
            <a:ext cx="11741618" cy="5886034"/>
            <a:chOff x="1489600" y="2532482"/>
            <a:chExt cx="9296666" cy="2548032"/>
          </a:xfrm>
        </p:grpSpPr>
        <p:sp>
          <p:nvSpPr>
            <p:cNvPr id="10" name="矩形 9"/>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89600" y="2566862"/>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354792" y="661959"/>
            <a:ext cx="9482415" cy="5675593"/>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lgn="ctr">
              <a:spcBef>
                <a:spcPts val="0"/>
              </a:spcBef>
              <a:buClr>
                <a:srgbClr val="E17751"/>
              </a:buClr>
              <a:buNone/>
            </a:pPr>
            <a:r>
              <a:rPr lang="en-US" altLang="zh-CN" sz="2400" dirty="0"/>
              <a:t>2021</a:t>
            </a:r>
            <a:r>
              <a:rPr lang="zh-CN" altLang="en-US" sz="2400" dirty="0"/>
              <a:t>年美国的“国家职能”</a:t>
            </a:r>
            <a:endParaRPr lang="en-US" altLang="zh-CN" sz="2400" dirty="0"/>
          </a:p>
          <a:p>
            <a:pPr marL="0" indent="0" algn="just">
              <a:spcBef>
                <a:spcPts val="0"/>
              </a:spcBef>
              <a:buNone/>
            </a:pPr>
            <a:r>
              <a:rPr lang="en-US" altLang="zh-CN" sz="1800" b="0" dirty="0"/>
              <a:t>——</a:t>
            </a:r>
            <a:r>
              <a:rPr lang="zh-CN" altLang="en-US" sz="1800" b="0" dirty="0"/>
              <a:t>美国新冠肺炎确诊病例达</a:t>
            </a:r>
            <a:r>
              <a:rPr lang="en-US" altLang="zh-CN" sz="1800" b="0" dirty="0"/>
              <a:t>3451</a:t>
            </a:r>
            <a:r>
              <a:rPr lang="zh-CN" altLang="en-US" sz="1800" b="0" dirty="0"/>
              <a:t>万例，死亡病例达</a:t>
            </a:r>
            <a:r>
              <a:rPr lang="en-US" altLang="zh-CN" sz="1800" b="0" dirty="0"/>
              <a:t>48</a:t>
            </a:r>
            <a:r>
              <a:rPr lang="zh-CN" altLang="en-US" sz="1800" b="0" dirty="0"/>
              <a:t>万例，远超</a:t>
            </a:r>
            <a:r>
              <a:rPr lang="en-US" altLang="zh-CN" sz="1800" b="0" dirty="0"/>
              <a:t>2020</a:t>
            </a:r>
            <a:r>
              <a:rPr lang="zh-CN" altLang="en-US" sz="1800" b="0" dirty="0"/>
              <a:t>年，两项数据均居世界各国之首。人均预期寿命减少</a:t>
            </a:r>
            <a:r>
              <a:rPr lang="en-US" altLang="zh-CN" sz="1800" b="0" dirty="0"/>
              <a:t>1.13</a:t>
            </a:r>
            <a:r>
              <a:rPr lang="zh-CN" altLang="en-US" sz="1800" b="0" dirty="0"/>
              <a:t>岁，是自第二次世界大战以来的最大降幅。</a:t>
            </a:r>
          </a:p>
          <a:p>
            <a:pPr marL="0" indent="0" algn="just">
              <a:spcBef>
                <a:spcPts val="0"/>
              </a:spcBef>
              <a:buNone/>
            </a:pPr>
            <a:r>
              <a:rPr lang="en-US" altLang="zh-CN" sz="1800" b="0" dirty="0"/>
              <a:t>——</a:t>
            </a:r>
            <a:r>
              <a:rPr lang="zh-CN" altLang="en-US" sz="1800" b="0" dirty="0"/>
              <a:t>美国社会治安形势恶化，暴力犯罪居高不下。全年共发生</a:t>
            </a:r>
            <a:r>
              <a:rPr lang="en-US" altLang="zh-CN" sz="1800" b="0" dirty="0"/>
              <a:t>693</a:t>
            </a:r>
            <a:r>
              <a:rPr lang="zh-CN" altLang="en-US" sz="1800" b="0" dirty="0"/>
              <a:t>起大规模枪击事件，比</a:t>
            </a:r>
            <a:r>
              <a:rPr lang="en-US" altLang="zh-CN" sz="1800" b="0" dirty="0"/>
              <a:t>2020</a:t>
            </a:r>
            <a:r>
              <a:rPr lang="zh-CN" altLang="en-US" sz="1800" b="0" dirty="0"/>
              <a:t>年上升</a:t>
            </a:r>
            <a:r>
              <a:rPr lang="en-US" altLang="zh-CN" sz="1800" b="0" dirty="0"/>
              <a:t>10.1%</a:t>
            </a:r>
            <a:r>
              <a:rPr lang="zh-CN" altLang="en-US" sz="1800" b="0" dirty="0"/>
              <a:t>。枪击事件导致超过</a:t>
            </a:r>
            <a:r>
              <a:rPr lang="en-US" altLang="zh-CN" sz="1800" b="0" dirty="0"/>
              <a:t>4.4</a:t>
            </a:r>
            <a:r>
              <a:rPr lang="zh-CN" altLang="en-US" sz="1800" b="0" dirty="0"/>
              <a:t>万人丧生。</a:t>
            </a:r>
          </a:p>
          <a:p>
            <a:pPr marL="0" indent="0" algn="just">
              <a:spcBef>
                <a:spcPts val="0"/>
              </a:spcBef>
              <a:buNone/>
            </a:pPr>
            <a:r>
              <a:rPr lang="en-US" altLang="zh-CN" sz="1800" b="0" dirty="0"/>
              <a:t>——</a:t>
            </a:r>
            <a:r>
              <a:rPr lang="zh-CN" altLang="en-US" sz="1800" b="0" dirty="0"/>
              <a:t>美国有</a:t>
            </a:r>
            <a:r>
              <a:rPr lang="en-US" altLang="zh-CN" sz="1800" b="0" dirty="0"/>
              <a:t>49</a:t>
            </a:r>
            <a:r>
              <a:rPr lang="zh-CN" altLang="en-US" sz="1800" b="0" dirty="0"/>
              <a:t>个州提出超过</a:t>
            </a:r>
            <a:r>
              <a:rPr lang="en-US" altLang="zh-CN" sz="1800" b="0" dirty="0"/>
              <a:t>420</a:t>
            </a:r>
            <a:r>
              <a:rPr lang="zh-CN" altLang="en-US" sz="1800" b="0" dirty="0"/>
              <a:t>项限制选民投票的法案，只有</a:t>
            </a:r>
            <a:r>
              <a:rPr lang="en-US" altLang="zh-CN" sz="1800" b="0" dirty="0"/>
              <a:t>7%</a:t>
            </a:r>
            <a:r>
              <a:rPr lang="zh-CN" altLang="en-US" sz="1800" b="0" dirty="0"/>
              <a:t>的美国年轻人认为美国民主制度尚属“健康”，民众对政府的信任度接近</a:t>
            </a:r>
            <a:r>
              <a:rPr lang="en-US" altLang="zh-CN" sz="1800" b="0" dirty="0"/>
              <a:t>1958</a:t>
            </a:r>
            <a:r>
              <a:rPr lang="zh-CN" altLang="en-US" sz="1800" b="0" dirty="0"/>
              <a:t>年以来的历史低点。</a:t>
            </a:r>
          </a:p>
          <a:p>
            <a:pPr marL="0" indent="0" algn="just">
              <a:spcBef>
                <a:spcPts val="0"/>
              </a:spcBef>
              <a:buNone/>
            </a:pPr>
            <a:r>
              <a:rPr lang="en-US" altLang="zh-CN" sz="1800" b="0" dirty="0"/>
              <a:t>——81%</a:t>
            </a:r>
            <a:r>
              <a:rPr lang="zh-CN" altLang="en-US" sz="1800" b="0" dirty="0"/>
              <a:t>的亚裔成年人认为针对亚裔群体的暴力行为正在增多。纽约市针对亚裔的仇恨犯罪比</a:t>
            </a:r>
            <a:r>
              <a:rPr lang="en-US" altLang="zh-CN" sz="1800" b="0" dirty="0"/>
              <a:t>2020</a:t>
            </a:r>
            <a:r>
              <a:rPr lang="zh-CN" altLang="en-US" sz="1800" b="0" dirty="0"/>
              <a:t>年猛增</a:t>
            </a:r>
            <a:r>
              <a:rPr lang="en-US" altLang="zh-CN" sz="1800" b="0" dirty="0"/>
              <a:t>361%</a:t>
            </a:r>
            <a:r>
              <a:rPr lang="zh-CN" altLang="en-US" sz="1800" b="0" dirty="0"/>
              <a:t>。</a:t>
            </a:r>
            <a:r>
              <a:rPr lang="en-US" altLang="zh-CN" sz="1800" b="0" dirty="0"/>
              <a:t>59%</a:t>
            </a:r>
            <a:r>
              <a:rPr lang="zh-CN" altLang="en-US" sz="1800" b="0" dirty="0"/>
              <a:t>的美国人认为少数族裔难以拥有平等的就业机会。</a:t>
            </a:r>
          </a:p>
          <a:p>
            <a:pPr marL="0" indent="0" algn="just">
              <a:spcBef>
                <a:spcPts val="0"/>
              </a:spcBef>
              <a:buNone/>
            </a:pPr>
            <a:r>
              <a:rPr lang="en-US" altLang="zh-CN" sz="1800" b="0" dirty="0"/>
              <a:t>——2021</a:t>
            </a:r>
            <a:r>
              <a:rPr lang="zh-CN" altLang="en-US" sz="1800" b="0" dirty="0"/>
              <a:t>财年，美国在南部边境拘留了</a:t>
            </a:r>
            <a:r>
              <a:rPr lang="en-US" altLang="zh-CN" sz="1800" b="0" dirty="0"/>
              <a:t>170</a:t>
            </a:r>
            <a:r>
              <a:rPr lang="zh-CN" altLang="en-US" sz="1800" b="0" dirty="0"/>
              <a:t>多万移民，其中包括</a:t>
            </a:r>
            <a:r>
              <a:rPr lang="en-US" altLang="zh-CN" sz="1800" b="0" dirty="0"/>
              <a:t>4.5</a:t>
            </a:r>
            <a:r>
              <a:rPr lang="zh-CN" altLang="en-US" sz="1800" b="0" dirty="0"/>
              <a:t>万名儿童。暴力执法夺走</a:t>
            </a:r>
            <a:r>
              <a:rPr lang="en-US" altLang="zh-CN" sz="1800" b="0" dirty="0"/>
              <a:t>557</a:t>
            </a:r>
            <a:r>
              <a:rPr lang="zh-CN" altLang="en-US" sz="1800" b="0" dirty="0"/>
              <a:t>人生命，比上一财年增长一倍多，为</a:t>
            </a:r>
            <a:r>
              <a:rPr lang="en-US" altLang="zh-CN" sz="1800" b="0" dirty="0"/>
              <a:t>1998</a:t>
            </a:r>
            <a:r>
              <a:rPr lang="zh-CN" altLang="en-US" sz="1800" b="0" dirty="0"/>
              <a:t>年以来最高值。</a:t>
            </a:r>
          </a:p>
          <a:p>
            <a:pPr marL="0" indent="0" algn="just">
              <a:spcBef>
                <a:spcPts val="0"/>
              </a:spcBef>
              <a:buNone/>
            </a:pPr>
            <a:r>
              <a:rPr lang="en-US" altLang="zh-CN" sz="1800" b="0" dirty="0"/>
              <a:t>——</a:t>
            </a:r>
            <a:r>
              <a:rPr lang="zh-CN" altLang="en-US" sz="1800" b="0" dirty="0"/>
              <a:t>美军撤离阿富汗时发动的空袭，造成一户阿富汗家庭</a:t>
            </a:r>
            <a:r>
              <a:rPr lang="en-US" altLang="zh-CN" sz="1800" b="0" dirty="0"/>
              <a:t>10</a:t>
            </a:r>
            <a:r>
              <a:rPr lang="zh-CN" altLang="en-US" sz="1800" b="0" dirty="0"/>
              <a:t>人被炸死，其中包括</a:t>
            </a:r>
            <a:r>
              <a:rPr lang="en-US" altLang="zh-CN" sz="1800" b="0" dirty="0"/>
              <a:t>7</a:t>
            </a:r>
            <a:r>
              <a:rPr lang="zh-CN" altLang="en-US" sz="1800" b="0" dirty="0"/>
              <a:t>名儿童，最小的年仅两岁。美国在关塔那摩监狱仍关押着</a:t>
            </a:r>
            <a:r>
              <a:rPr lang="en-US" altLang="zh-CN" sz="1800" b="0" dirty="0"/>
              <a:t>39</a:t>
            </a:r>
            <a:r>
              <a:rPr lang="zh-CN" altLang="en-US" sz="1800" b="0" dirty="0"/>
              <a:t>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991428"/>
            <a:ext cx="12192000" cy="908590"/>
            <a:chOff x="0" y="5529138"/>
            <a:chExt cx="12192000" cy="908590"/>
          </a:xfrm>
        </p:grpSpPr>
        <p:sp>
          <p:nvSpPr>
            <p:cNvPr id="12" name="矩形 11"/>
            <p:cNvSpPr/>
            <p:nvPr/>
          </p:nvSpPr>
          <p:spPr>
            <a:xfrm>
              <a:off x="0" y="5529138"/>
              <a:ext cx="12192000" cy="908590"/>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21927" y="5783378"/>
              <a:ext cx="9948147"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不科学、不平等、不担当的疫情防控措施，严重损害了美国人民的生命权和健康权。</a:t>
              </a:r>
            </a:p>
          </p:txBody>
        </p:sp>
      </p:grpSp>
      <p:grpSp>
        <p:nvGrpSpPr>
          <p:cNvPr id="2" name="组合 1"/>
          <p:cNvGrpSpPr/>
          <p:nvPr/>
        </p:nvGrpSpPr>
        <p:grpSpPr>
          <a:xfrm>
            <a:off x="0" y="2513452"/>
            <a:ext cx="12192000" cy="3887348"/>
            <a:chOff x="0" y="2313427"/>
            <a:chExt cx="12192000" cy="3734661"/>
          </a:xfrm>
        </p:grpSpPr>
        <p:sp>
          <p:nvSpPr>
            <p:cNvPr id="3" name="矩形 2"/>
            <p:cNvSpPr/>
            <p:nvPr/>
          </p:nvSpPr>
          <p:spPr>
            <a:xfrm>
              <a:off x="0" y="231342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4" name="圆角矩形 14"/>
            <p:cNvSpPr/>
            <p:nvPr/>
          </p:nvSpPr>
          <p:spPr>
            <a:xfrm>
              <a:off x="4809995" y="2773196"/>
              <a:ext cx="6839461" cy="2293982"/>
            </a:xfrm>
            <a:prstGeom prst="roundRect">
              <a:avLst>
                <a:gd name="adj" fmla="val 0"/>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6" name="文本框 5"/>
          <p:cNvSpPr txBox="1"/>
          <p:nvPr/>
        </p:nvSpPr>
        <p:spPr>
          <a:xfrm>
            <a:off x="6158609" y="3216406"/>
            <a:ext cx="4817830" cy="1938992"/>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charset="-122"/>
                <a:ea typeface="微软雅黑" panose="020B0503020204020204" charset="-122"/>
              </a:defRPr>
            </a:lvl1pPr>
          </a:lstStyle>
          <a:p>
            <a:r>
              <a:rPr lang="zh-CN" altLang="en-US" sz="2000" dirty="0"/>
              <a:t>       美国拥有全世界最先进的医疗设备和技术，却成为新冠肺炎死亡人数最多的国家；美国是世界唯一超级大国，如今却沦为“最大抗疫失败国”，真是莫大讽刺。</a:t>
            </a:r>
          </a:p>
        </p:txBody>
      </p:sp>
      <p:sp>
        <p:nvSpPr>
          <p:cNvPr id="14" name="文本框 13">
            <a:extLst>
              <a:ext uri="{FF2B5EF4-FFF2-40B4-BE49-F238E27FC236}">
                <a16:creationId xmlns:a16="http://schemas.microsoft.com/office/drawing/2014/main" id="{FF53E503-15BA-47A3-82F9-BE27CD6975DD}"/>
              </a:ext>
            </a:extLst>
          </p:cNvPr>
          <p:cNvSpPr txBox="1"/>
          <p:nvPr/>
        </p:nvSpPr>
        <p:spPr>
          <a:xfrm>
            <a:off x="488504" y="5364985"/>
            <a:ext cx="5181600" cy="923330"/>
          </a:xfrm>
          <a:prstGeom prst="rect">
            <a:avLst/>
          </a:prstGeom>
          <a:noFill/>
        </p:spPr>
        <p:txBody>
          <a:bodyPr wrap="square">
            <a:spAutoFit/>
          </a:bodyPr>
          <a:lstStyle/>
          <a:p>
            <a:pPr algn="just">
              <a:lnSpc>
                <a:spcPct val="150000"/>
              </a:lnSpc>
            </a:pP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       2022</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年</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5</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月</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12</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日，美国华盛顿特区，据美国</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国会山报</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新闻网站报道，美国白宫于当日早间发布声明称，美国已有</a:t>
            </a:r>
            <a:r>
              <a:rPr lang="en-US" altLang="zh-CN" sz="1200" b="0" i="0" dirty="0">
                <a:solidFill>
                  <a:schemeClr val="bg1">
                    <a:lumMod val="50000"/>
                  </a:schemeClr>
                </a:solidFill>
                <a:effectLst/>
                <a:latin typeface="微软雅黑" panose="020B0503020204020204" pitchFamily="34" charset="-122"/>
                <a:ea typeface="微软雅黑" panose="020B0503020204020204" pitchFamily="34" charset="-122"/>
              </a:rPr>
              <a:t>100</a:t>
            </a:r>
            <a:r>
              <a:rPr lang="zh-CN" altLang="en-US" sz="1200" b="0" i="0" dirty="0">
                <a:solidFill>
                  <a:schemeClr val="bg1">
                    <a:lumMod val="50000"/>
                  </a:schemeClr>
                </a:solidFill>
                <a:effectLst/>
                <a:latin typeface="微软雅黑" panose="020B0503020204020204" pitchFamily="34" charset="-122"/>
                <a:ea typeface="微软雅黑" panose="020B0503020204020204" pitchFamily="34" charset="-122"/>
              </a:rPr>
              <a:t>万人死于新冠肺炎，将降半旗为逝者默哀。</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0CC4524-9D59-4CEA-921B-F5AE0D82B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218" y="2062811"/>
            <a:ext cx="5448173" cy="3316976"/>
          </a:xfrm>
          <a:prstGeom prst="rect">
            <a:avLst/>
          </a:prstGeom>
          <a:ln>
            <a:noFill/>
          </a:ln>
          <a:effectLst>
            <a:outerShdw blurRad="292100" dist="139700" dir="2700000" algn="tl" rotWithShape="0">
              <a:srgbClr val="333333">
                <a:alpha val="2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2407644"/>
            <a:ext cx="12192000" cy="3955055"/>
            <a:chOff x="-1" y="2460123"/>
            <a:chExt cx="12192000" cy="2746981"/>
          </a:xfrm>
        </p:grpSpPr>
        <p:sp>
          <p:nvSpPr>
            <p:cNvPr id="17" name="矩形: 圆顶角 16"/>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顶角 17"/>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顶角 1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875983" y="1621607"/>
            <a:ext cx="10610475" cy="1273994"/>
            <a:chOff x="1489600" y="2447519"/>
            <a:chExt cx="9296666" cy="2681793"/>
          </a:xfrm>
        </p:grpSpPr>
        <p:sp>
          <p:nvSpPr>
            <p:cNvPr id="10" name="矩形 9"/>
            <p:cNvSpPr/>
            <p:nvPr/>
          </p:nvSpPr>
          <p:spPr>
            <a:xfrm>
              <a:off x="1573464" y="2447519"/>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026690" y="1847922"/>
            <a:ext cx="8138620" cy="853503"/>
          </a:xfrm>
          <a:prstGeom prst="rect">
            <a:avLst/>
          </a:prstGeom>
        </p:spPr>
        <p:txBody>
          <a:bodyPr wrap="square">
            <a:spAutoFit/>
          </a:bodyPr>
          <a:lstStyle/>
          <a:p>
            <a:pPr marL="342900" indent="-342900" algn="just">
              <a:lnSpc>
                <a:spcPct val="13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是资本主义国家对外进行国际交往和维护国家安全及利益的职能</a:t>
            </a:r>
            <a:endParaRPr lang="en-US" altLang="zh-CN" sz="2000" b="1" dirty="0">
              <a:latin typeface="微软雅黑" panose="020B0503020204020204" charset="-122"/>
              <a:ea typeface="微软雅黑" panose="020B0503020204020204" charset="-122"/>
            </a:endParaRPr>
          </a:p>
          <a:p>
            <a:pPr marL="342900" indent="-342900" algn="just">
              <a:lnSpc>
                <a:spcPct val="130000"/>
              </a:lnSpc>
              <a:buFont typeface="Arial" panose="020B0604020202020204" pitchFamily="34" charset="0"/>
              <a:buChar char="•"/>
            </a:pPr>
            <a:r>
              <a:rPr lang="zh-CN" altLang="en-US" sz="2000" b="1" dirty="0">
                <a:latin typeface="微软雅黑" panose="020B0503020204020204" charset="-122"/>
                <a:ea typeface="微软雅黑" panose="020B0503020204020204" charset="-122"/>
              </a:rPr>
              <a:t>是对内政治统治职能的延伸，服务于其政治统治</a:t>
            </a:r>
            <a:endParaRPr lang="en-US" altLang="zh-CN" sz="2000" b="1" dirty="0">
              <a:latin typeface="微软雅黑" panose="020B0503020204020204" charset="-122"/>
              <a:ea typeface="微软雅黑" panose="020B0503020204020204" charset="-122"/>
            </a:endParaRPr>
          </a:p>
        </p:txBody>
      </p:sp>
      <p:sp>
        <p:nvSpPr>
          <p:cNvPr id="9" name="文本框 8"/>
          <p:cNvSpPr txBox="1"/>
          <p:nvPr/>
        </p:nvSpPr>
        <p:spPr>
          <a:xfrm>
            <a:off x="1149098" y="2943648"/>
            <a:ext cx="10159960" cy="3308598"/>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lgn="ctr">
              <a:lnSpc>
                <a:spcPct val="130000"/>
              </a:lnSpc>
              <a:buClr>
                <a:srgbClr val="E17751"/>
              </a:buClr>
              <a:buNone/>
            </a:pPr>
            <a:r>
              <a:rPr lang="zh-CN" altLang="en-US" dirty="0"/>
              <a:t>经济方面：发展中国家的“美式债务陷阱”</a:t>
            </a:r>
            <a:endParaRPr lang="en-US" altLang="zh-CN" sz="1800" dirty="0"/>
          </a:p>
          <a:p>
            <a:pPr algn="just">
              <a:lnSpc>
                <a:spcPct val="130000"/>
              </a:lnSpc>
              <a:buClr>
                <a:srgbClr val="E17751"/>
              </a:buClr>
            </a:pPr>
            <a:r>
              <a:rPr lang="zh-CN" altLang="en-US" sz="1800" dirty="0"/>
              <a:t>“债台高筑”的“美国因素”：</a:t>
            </a:r>
            <a:r>
              <a:rPr lang="zh-CN" altLang="en-US" sz="1800" b="0" dirty="0"/>
              <a:t>美国扩张性货币政策、借贷金融创新监管缺失，是发展中国家债务积累甚至出现危机的重要因素</a:t>
            </a:r>
            <a:endParaRPr lang="en-US" altLang="zh-CN" sz="1800" b="0" dirty="0"/>
          </a:p>
          <a:p>
            <a:pPr algn="just">
              <a:lnSpc>
                <a:spcPct val="130000"/>
              </a:lnSpc>
              <a:buClr>
                <a:srgbClr val="E17751"/>
              </a:buClr>
            </a:pPr>
            <a:r>
              <a:rPr lang="zh-CN" altLang="en-US" sz="1800" dirty="0"/>
              <a:t>债务风险的“美元因素”：</a:t>
            </a:r>
            <a:r>
              <a:rPr lang="zh-CN" altLang="en-US" sz="1800" b="0" dirty="0"/>
              <a:t>美元供给及利率变化，加剧发展中国家债务压力</a:t>
            </a:r>
            <a:endParaRPr lang="en-US" altLang="zh-CN" sz="1800" b="0" dirty="0"/>
          </a:p>
          <a:p>
            <a:pPr algn="just">
              <a:lnSpc>
                <a:spcPct val="130000"/>
              </a:lnSpc>
              <a:buClr>
                <a:srgbClr val="E17751"/>
              </a:buClr>
            </a:pPr>
            <a:r>
              <a:rPr lang="zh-CN" altLang="en-US" sz="1800" dirty="0"/>
              <a:t>负债难偿的“美资因素”：</a:t>
            </a:r>
            <a:r>
              <a:rPr lang="zh-CN" altLang="en-US" sz="1800" b="0" dirty="0"/>
              <a:t>美国资本多轮“收割”，影响发展中国家经济“造血能力”</a:t>
            </a:r>
            <a:endParaRPr lang="en-US" altLang="zh-CN" sz="1800" b="0" dirty="0"/>
          </a:p>
          <a:p>
            <a:pPr algn="just">
              <a:lnSpc>
                <a:spcPct val="130000"/>
              </a:lnSpc>
              <a:buClr>
                <a:srgbClr val="E17751"/>
              </a:buClr>
            </a:pPr>
            <a:r>
              <a:rPr lang="zh-CN" altLang="en-US" sz="1800" dirty="0"/>
              <a:t>“债务陷阱”的“美国意图”：</a:t>
            </a:r>
            <a:r>
              <a:rPr lang="zh-CN" altLang="en-US" sz="1800" b="0" dirty="0"/>
              <a:t>美国迫使发展中国家服从美国经济和金融体制之需，攫取战略利益，阻断发展中国家经济跨越之路</a:t>
            </a:r>
            <a:endParaRPr lang="zh-CN" altLang="en-US" sz="1800" b="0" dirty="0">
              <a:latin typeface="微软雅黑" panose="020B0503020204020204" charset="-122"/>
              <a:ea typeface="微软雅黑" panose="020B0503020204020204" charset="-122"/>
            </a:endParaRPr>
          </a:p>
        </p:txBody>
      </p:sp>
      <p:grpSp>
        <p:nvGrpSpPr>
          <p:cNvPr id="8" name="组合 7"/>
          <p:cNvGrpSpPr/>
          <p:nvPr/>
        </p:nvGrpSpPr>
        <p:grpSpPr>
          <a:xfrm>
            <a:off x="3906026" y="910363"/>
            <a:ext cx="4379948" cy="468000"/>
            <a:chOff x="1131852" y="4125852"/>
            <a:chExt cx="3372416" cy="468000"/>
          </a:xfrm>
        </p:grpSpPr>
        <p:sp>
          <p:nvSpPr>
            <p:cNvPr id="13" name="平行四边形 12"/>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资本主义国家对外职能</a:t>
              </a:r>
            </a:p>
          </p:txBody>
        </p:sp>
        <p:sp>
          <p:nvSpPr>
            <p:cNvPr id="14" name="任意多边形: 形状 13"/>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5" name="任意多边形: 形状 14"/>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944" t="7617" r="3572"/>
          <a:stretch>
            <a:fillRect/>
          </a:stretch>
        </p:blipFill>
        <p:spPr>
          <a:xfrm>
            <a:off x="-6723" y="0"/>
            <a:ext cx="12205447" cy="6857999"/>
          </a:xfrm>
          <a:prstGeom prst="rect">
            <a:avLst/>
          </a:prstGeom>
        </p:spPr>
      </p:pic>
      <p:sp>
        <p:nvSpPr>
          <p:cNvPr id="2" name="矩形 1"/>
          <p:cNvSpPr/>
          <p:nvPr/>
        </p:nvSpPr>
        <p:spPr>
          <a:xfrm>
            <a:off x="-6723" y="3671047"/>
            <a:ext cx="12205447" cy="3186953"/>
          </a:xfrm>
          <a:prstGeom prst="rect">
            <a:avLst/>
          </a:prstGeom>
          <a:gradFill flip="none" rotWithShape="1">
            <a:gsLst>
              <a:gs pos="0">
                <a:schemeClr val="accent5">
                  <a:alpha val="0"/>
                </a:schemeClr>
              </a:gs>
              <a:gs pos="64000">
                <a:schemeClr val="accent5">
                  <a:lumMod val="50000"/>
                  <a:alpha val="9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28055" y="4730772"/>
            <a:ext cx="8935890" cy="1892826"/>
          </a:xfrm>
          <a:prstGeom prst="rect">
            <a:avLst/>
          </a:prstGeom>
          <a:noFill/>
        </p:spPr>
        <p:txBody>
          <a:bodyPr wrap="square">
            <a:spAutoFit/>
          </a:bodyPr>
          <a:lstStyle>
            <a:defPPr>
              <a:defRPr lang="zh-CN"/>
            </a:defPPr>
            <a:lvl1pPr algn="just">
              <a:lnSpc>
                <a:spcPct val="130000"/>
              </a:lnSpc>
              <a:defRPr sz="1600">
                <a:solidFill>
                  <a:schemeClr val="tx1">
                    <a:lumMod val="85000"/>
                    <a:lumOff val="15000"/>
                  </a:schemeClr>
                </a:solidFill>
                <a:latin typeface="微软雅黑" panose="020B0503020204020204" charset="-122"/>
                <a:ea typeface="微软雅黑" panose="020B0503020204020204" charset="-122"/>
              </a:defRPr>
            </a:lvl1pPr>
          </a:lstStyle>
          <a:p>
            <a:pPr indent="504190"/>
            <a:r>
              <a:rPr lang="zh-CN" altLang="en-US" sz="1800" b="1" dirty="0">
                <a:solidFill>
                  <a:schemeClr val="bg1"/>
                </a:solidFill>
                <a:effectLst>
                  <a:outerShdw blurRad="38100" dist="38100" dir="2700000" algn="tl">
                    <a:srgbClr val="000000">
                      <a:alpha val="43137"/>
                    </a:srgbClr>
                  </a:outerShdw>
                </a:effectLst>
              </a:rPr>
              <a:t>政治方面：皮尤民调显示，美国不再是“山巅之城”，美多数盟友将美国民主视为“破碎的过往”，新西兰、澳大利亚、加拿大、瑞典、荷兰和英国分别有</a:t>
            </a:r>
            <a:r>
              <a:rPr lang="en-US" altLang="zh-CN" sz="1800" b="1" dirty="0">
                <a:solidFill>
                  <a:schemeClr val="bg1"/>
                </a:solidFill>
                <a:effectLst>
                  <a:outerShdw blurRad="38100" dist="38100" dir="2700000" algn="tl">
                    <a:srgbClr val="000000">
                      <a:alpha val="43137"/>
                    </a:srgbClr>
                  </a:outerShdw>
                </a:effectLst>
              </a:rPr>
              <a:t>69%</a:t>
            </a:r>
            <a:r>
              <a:rPr lang="zh-CN" altLang="en-US" sz="1800" b="1" dirty="0">
                <a:solidFill>
                  <a:schemeClr val="bg1"/>
                </a:solidFill>
                <a:effectLst>
                  <a:outerShdw blurRad="38100" dist="38100" dir="2700000" algn="tl">
                    <a:srgbClr val="000000">
                      <a:alpha val="43137"/>
                    </a:srgbClr>
                  </a:outerShdw>
                </a:effectLst>
              </a:rPr>
              <a:t>、</a:t>
            </a:r>
            <a:r>
              <a:rPr lang="en-US" altLang="zh-CN" sz="1800" b="1" dirty="0">
                <a:solidFill>
                  <a:schemeClr val="bg1"/>
                </a:solidFill>
                <a:effectLst>
                  <a:outerShdw blurRad="38100" dist="38100" dir="2700000" algn="tl">
                    <a:srgbClr val="000000">
                      <a:alpha val="43137"/>
                    </a:srgbClr>
                  </a:outerShdw>
                </a:effectLst>
              </a:rPr>
              <a:t>65%</a:t>
            </a:r>
            <a:r>
              <a:rPr lang="zh-CN" altLang="en-US" sz="1800" b="1" dirty="0">
                <a:solidFill>
                  <a:schemeClr val="bg1"/>
                </a:solidFill>
                <a:effectLst>
                  <a:outerShdw blurRad="38100" dist="38100" dir="2700000" algn="tl">
                    <a:srgbClr val="000000">
                      <a:alpha val="43137"/>
                    </a:srgbClr>
                  </a:outerShdw>
                </a:effectLst>
              </a:rPr>
              <a:t>、</a:t>
            </a:r>
            <a:r>
              <a:rPr lang="en-US" altLang="zh-CN" sz="1800" b="1" dirty="0">
                <a:solidFill>
                  <a:schemeClr val="bg1"/>
                </a:solidFill>
                <a:effectLst>
                  <a:outerShdw blurRad="38100" dist="38100" dir="2700000" algn="tl">
                    <a:srgbClr val="000000">
                      <a:alpha val="43137"/>
                    </a:srgbClr>
                  </a:outerShdw>
                </a:effectLst>
              </a:rPr>
              <a:t>60%</a:t>
            </a:r>
            <a:r>
              <a:rPr lang="zh-CN" altLang="en-US" sz="1800" b="1" dirty="0">
                <a:solidFill>
                  <a:schemeClr val="bg1"/>
                </a:solidFill>
                <a:effectLst>
                  <a:outerShdw blurRad="38100" dist="38100" dir="2700000" algn="tl">
                    <a:srgbClr val="000000">
                      <a:alpha val="43137"/>
                    </a:srgbClr>
                  </a:outerShdw>
                </a:effectLst>
              </a:rPr>
              <a:t>、</a:t>
            </a:r>
            <a:r>
              <a:rPr lang="en-US" altLang="zh-CN" sz="1800" b="1" dirty="0">
                <a:solidFill>
                  <a:schemeClr val="bg1"/>
                </a:solidFill>
                <a:effectLst>
                  <a:outerShdw blurRad="38100" dist="38100" dir="2700000" algn="tl">
                    <a:srgbClr val="000000">
                      <a:alpha val="43137"/>
                    </a:srgbClr>
                  </a:outerShdw>
                </a:effectLst>
              </a:rPr>
              <a:t>59%</a:t>
            </a:r>
            <a:r>
              <a:rPr lang="zh-CN" altLang="en-US" sz="1800" b="1" dirty="0">
                <a:solidFill>
                  <a:schemeClr val="bg1"/>
                </a:solidFill>
                <a:effectLst>
                  <a:outerShdw blurRad="38100" dist="38100" dir="2700000" algn="tl">
                    <a:srgbClr val="000000">
                      <a:alpha val="43137"/>
                    </a:srgbClr>
                  </a:outerShdw>
                </a:effectLst>
              </a:rPr>
              <a:t>、</a:t>
            </a:r>
            <a:r>
              <a:rPr lang="en-US" altLang="zh-CN" sz="1800" b="1" dirty="0">
                <a:solidFill>
                  <a:schemeClr val="bg1"/>
                </a:solidFill>
                <a:effectLst>
                  <a:outerShdw blurRad="38100" dist="38100" dir="2700000" algn="tl">
                    <a:srgbClr val="000000">
                      <a:alpha val="43137"/>
                    </a:srgbClr>
                  </a:outerShdw>
                </a:effectLst>
              </a:rPr>
              <a:t>56%</a:t>
            </a:r>
            <a:r>
              <a:rPr lang="zh-CN" altLang="en-US" sz="1800" b="1" dirty="0">
                <a:solidFill>
                  <a:schemeClr val="bg1"/>
                </a:solidFill>
                <a:effectLst>
                  <a:outerShdw blurRad="38100" dist="38100" dir="2700000" algn="tl">
                    <a:srgbClr val="000000">
                      <a:alpha val="43137"/>
                    </a:srgbClr>
                  </a:outerShdw>
                </a:effectLst>
              </a:rPr>
              <a:t>和</a:t>
            </a:r>
            <a:r>
              <a:rPr lang="en-US" altLang="zh-CN" sz="1800" b="1" dirty="0">
                <a:solidFill>
                  <a:schemeClr val="bg1"/>
                </a:solidFill>
                <a:effectLst>
                  <a:outerShdw blurRad="38100" dist="38100" dir="2700000" algn="tl">
                    <a:srgbClr val="000000">
                      <a:alpha val="43137"/>
                    </a:srgbClr>
                  </a:outerShdw>
                </a:effectLst>
              </a:rPr>
              <a:t>53%</a:t>
            </a:r>
            <a:r>
              <a:rPr lang="zh-CN" altLang="en-US" sz="1800" b="1" dirty="0">
                <a:solidFill>
                  <a:schemeClr val="bg1"/>
                </a:solidFill>
                <a:effectLst>
                  <a:outerShdw blurRad="38100" dist="38100" dir="2700000" algn="tl">
                    <a:srgbClr val="000000">
                      <a:alpha val="43137"/>
                    </a:srgbClr>
                  </a:outerShdw>
                </a:effectLst>
              </a:rPr>
              <a:t>的民众认为美国政治体制运行得不太好或者很不好。法国、德国、新西兰、希腊、比利时、瑞典等国均有超过四分之一的民众认为“美国从来都不是民主典范”。</a:t>
            </a:r>
          </a:p>
        </p:txBody>
      </p:sp>
      <p:sp>
        <p:nvSpPr>
          <p:cNvPr id="5" name="文本框 4"/>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charset="-122"/>
                <a:ea typeface="微软雅黑" panose="020B0503020204020204" charset="-122"/>
              </a:rPr>
              <a:t>第三讲  资本主义政治制度本质 </a:t>
            </a:r>
          </a:p>
        </p:txBody>
      </p:sp>
      <p:sp>
        <p:nvSpPr>
          <p:cNvPr id="7" name="矩形 6"/>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男人骑着自行车&#10;&#10;描述已自动生成">
            <a:extLst>
              <a:ext uri="{FF2B5EF4-FFF2-40B4-BE49-F238E27FC236}">
                <a16:creationId xmlns:a16="http://schemas.microsoft.com/office/drawing/2014/main" id="{B2FCD6C5-EFC8-499A-9BF6-F2B04CBD050C}"/>
              </a:ext>
            </a:extLst>
          </p:cNvPr>
          <p:cNvPicPr>
            <a:picLocks noChangeAspect="1"/>
          </p:cNvPicPr>
          <p:nvPr/>
        </p:nvPicPr>
        <p:blipFill rotWithShape="1">
          <a:blip r:embed="rId3">
            <a:extLst>
              <a:ext uri="{28A0092B-C50C-407E-A947-70E740481C1C}">
                <a14:useLocalDpi xmlns:a14="http://schemas.microsoft.com/office/drawing/2010/main" val="0"/>
              </a:ext>
            </a:extLst>
          </a:blip>
          <a:srcRect t="7800" b="7800"/>
          <a:stretch/>
        </p:blipFill>
        <p:spPr>
          <a:xfrm>
            <a:off x="0" y="1"/>
            <a:ext cx="12192000" cy="6858000"/>
          </a:xfrm>
          <a:prstGeom prst="rect">
            <a:avLst/>
          </a:prstGeom>
        </p:spPr>
      </p:pic>
      <p:sp>
        <p:nvSpPr>
          <p:cNvPr id="6" name="文本框 5"/>
          <p:cNvSpPr txBox="1"/>
          <p:nvPr/>
        </p:nvSpPr>
        <p:spPr>
          <a:xfrm>
            <a:off x="279400" y="4730345"/>
            <a:ext cx="5568950" cy="1532727"/>
          </a:xfrm>
          <a:prstGeom prst="rect">
            <a:avLst/>
          </a:prstGeom>
          <a:noFill/>
        </p:spPr>
        <p:txBody>
          <a:bodyPr wrap="square">
            <a:spAutoFit/>
          </a:bodyPr>
          <a:lstStyle>
            <a:defPPr>
              <a:defRPr lang="zh-CN"/>
            </a:defPPr>
            <a:lvl1pPr algn="just">
              <a:lnSpc>
                <a:spcPct val="130000"/>
              </a:lnSpc>
              <a:defRPr sz="1600">
                <a:solidFill>
                  <a:schemeClr val="tx1">
                    <a:lumMod val="85000"/>
                    <a:lumOff val="15000"/>
                  </a:schemeClr>
                </a:solidFill>
                <a:latin typeface="微软雅黑" panose="020B0503020204020204" charset="-122"/>
                <a:ea typeface="微软雅黑" panose="020B0503020204020204" charset="-122"/>
              </a:defRPr>
            </a:lvl1pPr>
          </a:lstStyle>
          <a:p>
            <a:pPr indent="457200"/>
            <a:r>
              <a:rPr lang="zh-CN" altLang="en-US" sz="1800" b="1" dirty="0">
                <a:solidFill>
                  <a:schemeClr val="bg1"/>
                </a:solidFill>
                <a:effectLst>
                  <a:outerShdw blurRad="38100" dist="38100" dir="2700000" algn="tl">
                    <a:srgbClr val="000000">
                      <a:alpha val="43137"/>
                    </a:srgbClr>
                  </a:outerShdw>
                </a:effectLst>
              </a:rPr>
              <a:t>军事方面：“以战养战”的军事霸权让美国谋取了巨额的经济利益和地缘优势。通过不断挑唆地区争端或者直接发动对外战争，美国加快全球“剪羊毛”以刺激自身经济复苏，维护其金融霸权。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işlídê"/>
          <p:cNvSpPr/>
          <p:nvPr/>
        </p:nvSpPr>
        <p:spPr>
          <a:xfrm>
            <a:off x="355602" y="2184400"/>
            <a:ext cx="11490034" cy="41656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024330" y="2923057"/>
            <a:ext cx="2736944" cy="2174359"/>
            <a:chOff x="2186130" y="2942727"/>
            <a:chExt cx="2736944" cy="2174359"/>
          </a:xfrm>
        </p:grpSpPr>
        <p:grpSp>
          <p:nvGrpSpPr>
            <p:cNvPr id="18" name="组合 17"/>
            <p:cNvGrpSpPr/>
            <p:nvPr/>
          </p:nvGrpSpPr>
          <p:grpSpPr>
            <a:xfrm>
              <a:off x="2186130" y="3141822"/>
              <a:ext cx="2736944" cy="1975264"/>
              <a:chOff x="1104256" y="3257551"/>
              <a:chExt cx="2736944" cy="1975264"/>
            </a:xfrm>
          </p:grpSpPr>
          <p:sp>
            <p:nvSpPr>
              <p:cNvPr id="19" name="矩形 18"/>
              <p:cNvSpPr/>
              <p:nvPr/>
            </p:nvSpPr>
            <p:spPr>
              <a:xfrm>
                <a:off x="1104256" y="3257551"/>
                <a:ext cx="2736944" cy="1975264"/>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 name="文本框 19"/>
              <p:cNvSpPr txBox="1"/>
              <p:nvPr/>
            </p:nvSpPr>
            <p:spPr>
              <a:xfrm>
                <a:off x="1440134" y="3691342"/>
                <a:ext cx="2065189" cy="1115177"/>
              </a:xfrm>
              <a:prstGeom prst="rect">
                <a:avLst/>
              </a:prstGeom>
              <a:noFill/>
            </p:spPr>
            <p:txBody>
              <a:bodyPr wrap="square">
                <a:spAutoFit/>
              </a:bodyPr>
              <a:lstStyle/>
              <a:p>
                <a:pPr algn="ctr">
                  <a:lnSpc>
                    <a:spcPct val="150000"/>
                  </a:lnSpc>
                  <a:spcAft>
                    <a:spcPts val="1200"/>
                  </a:spcAft>
                  <a:buClr>
                    <a:srgbClr val="0076AA"/>
                  </a:buClr>
                  <a:buSzPct val="110000"/>
                </a:pPr>
                <a:r>
                  <a:rPr lang="zh-CN" altLang="en-US" sz="2000" b="1" dirty="0">
                    <a:solidFill>
                      <a:schemeClr val="tx1">
                        <a:lumMod val="85000"/>
                        <a:lumOff val="15000"/>
                      </a:schemeClr>
                    </a:solidFill>
                    <a:latin typeface="微软雅黑" panose="020B0503020204020204" charset="-122"/>
                    <a:ea typeface="微软雅黑" panose="020B0503020204020204" charset="-122"/>
                  </a:rPr>
                  <a:t>自由竞争</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lnSpc>
                    <a:spcPct val="150000"/>
                  </a:lnSpc>
                  <a:spcAft>
                    <a:spcPts val="1200"/>
                  </a:spcAft>
                  <a:buClr>
                    <a:srgbClr val="0076AA"/>
                  </a:buClr>
                  <a:buSzPct val="110000"/>
                </a:pPr>
                <a:r>
                  <a:rPr lang="zh-CN" altLang="en-US" sz="2000" b="1" dirty="0">
                    <a:solidFill>
                      <a:schemeClr val="tx1">
                        <a:lumMod val="85000"/>
                        <a:lumOff val="15000"/>
                      </a:schemeClr>
                    </a:solidFill>
                    <a:latin typeface="微软雅黑" panose="020B0503020204020204" charset="-122"/>
                    <a:ea typeface="微软雅黑" panose="020B0503020204020204" charset="-122"/>
                  </a:rPr>
                  <a:t>等价交换</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22" name="立方体 21"/>
            <p:cNvSpPr/>
            <p:nvPr/>
          </p:nvSpPr>
          <p:spPr>
            <a:xfrm>
              <a:off x="2683396" y="2942727"/>
              <a:ext cx="1742413" cy="468000"/>
            </a:xfrm>
            <a:prstGeom prst="cube">
              <a:avLst>
                <a:gd name="adj" fmla="val 11431"/>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22225">
              <a:noFill/>
            </a:ln>
            <a:effectLst>
              <a:outerShdw blurRad="50800" dist="38100" dir="5400000" algn="l" rotWithShape="0">
                <a:schemeClr val="tx1">
                  <a:lumMod val="85000"/>
                  <a:lumOff val="15000"/>
                  <a:alpha val="10000"/>
                </a:schemeClr>
              </a:outerShdw>
            </a:effectLst>
          </p:spPr>
          <p:txBody>
            <a:bodyPr anchor="ctr">
              <a:noAutofit/>
            </a:bodyPr>
            <a:lstStyle/>
            <a:p>
              <a:pPr algn="ctr">
                <a:spcBef>
                  <a:spcPct val="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经济上</a:t>
              </a:r>
            </a:p>
          </p:txBody>
        </p:sp>
      </p:grpSp>
      <p:grpSp>
        <p:nvGrpSpPr>
          <p:cNvPr id="3" name="组合 2"/>
          <p:cNvGrpSpPr/>
          <p:nvPr/>
        </p:nvGrpSpPr>
        <p:grpSpPr>
          <a:xfrm>
            <a:off x="6366396" y="2963118"/>
            <a:ext cx="2736944" cy="2131829"/>
            <a:chOff x="7120731" y="2923057"/>
            <a:chExt cx="2736944" cy="2131829"/>
          </a:xfrm>
        </p:grpSpPr>
        <p:grpSp>
          <p:nvGrpSpPr>
            <p:cNvPr id="13" name="组合 12"/>
            <p:cNvGrpSpPr/>
            <p:nvPr/>
          </p:nvGrpSpPr>
          <p:grpSpPr>
            <a:xfrm>
              <a:off x="7120731" y="3079621"/>
              <a:ext cx="2736944" cy="1975265"/>
              <a:chOff x="4243365" y="3257550"/>
              <a:chExt cx="2736944" cy="1975265"/>
            </a:xfrm>
          </p:grpSpPr>
          <p:sp>
            <p:nvSpPr>
              <p:cNvPr id="14" name="矩形 13"/>
              <p:cNvSpPr/>
              <p:nvPr/>
            </p:nvSpPr>
            <p:spPr>
              <a:xfrm>
                <a:off x="4243365" y="3257550"/>
                <a:ext cx="2736944" cy="1975265"/>
              </a:xfrm>
              <a:prstGeom prst="rect">
                <a:avLst/>
              </a:prstGeom>
              <a:solidFill>
                <a:schemeClr val="bg1"/>
              </a:solidFill>
              <a:ln>
                <a:noFill/>
              </a:ln>
              <a:effectLst>
                <a:outerShdw blurRad="254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文本框 14"/>
              <p:cNvSpPr txBox="1"/>
              <p:nvPr/>
            </p:nvSpPr>
            <p:spPr>
              <a:xfrm>
                <a:off x="4865956" y="3734497"/>
                <a:ext cx="1742413" cy="961289"/>
              </a:xfrm>
              <a:prstGeom prst="rect">
                <a:avLst/>
              </a:prstGeom>
              <a:noFill/>
            </p:spPr>
            <p:txBody>
              <a:bodyPr wrap="square">
                <a:spAutoFit/>
              </a:bodyPr>
              <a:lstStyle/>
              <a:p>
                <a:pPr>
                  <a:lnSpc>
                    <a:spcPct val="150000"/>
                  </a:lnSpc>
                  <a:buClr>
                    <a:srgbClr val="0076AA"/>
                  </a:buClr>
                  <a:buSzPct val="110000"/>
                </a:pPr>
                <a:r>
                  <a:rPr lang="zh-CN" altLang="en-US" sz="2000" b="1" dirty="0">
                    <a:solidFill>
                      <a:schemeClr val="tx1">
                        <a:lumMod val="85000"/>
                        <a:lumOff val="15000"/>
                      </a:schemeClr>
                    </a:solidFill>
                    <a:latin typeface="微软雅黑" panose="020B0503020204020204" charset="-122"/>
                    <a:ea typeface="微软雅黑" panose="020B0503020204020204" charset="-122"/>
                  </a:rPr>
                  <a:t>自由、民主、</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nSpc>
                    <a:spcPct val="150000"/>
                  </a:lnSpc>
                  <a:buClr>
                    <a:srgbClr val="0076AA"/>
                  </a:buClr>
                  <a:buSzPct val="110000"/>
                </a:pPr>
                <a:r>
                  <a:rPr lang="zh-CN" altLang="en-US" sz="2000" b="1" dirty="0">
                    <a:solidFill>
                      <a:schemeClr val="tx1">
                        <a:lumMod val="85000"/>
                        <a:lumOff val="15000"/>
                      </a:schemeClr>
                    </a:solidFill>
                    <a:latin typeface="微软雅黑" panose="020B0503020204020204" charset="-122"/>
                    <a:ea typeface="微软雅黑" panose="020B0503020204020204" charset="-122"/>
                  </a:rPr>
                  <a:t>平等、人权</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p:txBody>
          </p:sp>
        </p:grpSp>
        <p:sp>
          <p:nvSpPr>
            <p:cNvPr id="23" name="立方体 22"/>
            <p:cNvSpPr/>
            <p:nvPr/>
          </p:nvSpPr>
          <p:spPr>
            <a:xfrm>
              <a:off x="7639261" y="2923057"/>
              <a:ext cx="1742413" cy="468000"/>
            </a:xfrm>
            <a:prstGeom prst="cube">
              <a:avLst>
                <a:gd name="adj" fmla="val 8718"/>
              </a:avLst>
            </a:prstGeom>
            <a:gradFill>
              <a:gsLst>
                <a:gs pos="0">
                  <a:srgbClr val="C00000"/>
                </a:gs>
                <a:gs pos="100000">
                  <a:srgbClr val="FDA963"/>
                </a:gs>
              </a:gsLst>
              <a:lin ang="4800000" scaled="0"/>
            </a:gra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政治上</a:t>
              </a:r>
            </a:p>
          </p:txBody>
        </p:sp>
      </p:grpSp>
      <p:sp>
        <p:nvSpPr>
          <p:cNvPr id="40" name="文本框 39"/>
          <p:cNvSpPr txBox="1"/>
          <p:nvPr/>
        </p:nvSpPr>
        <p:spPr>
          <a:xfrm>
            <a:off x="1262560" y="5448077"/>
            <a:ext cx="9319220" cy="553998"/>
          </a:xfrm>
          <a:prstGeom prst="rect">
            <a:avLst/>
          </a:prstGeom>
          <a:noFill/>
        </p:spPr>
        <p:txBody>
          <a:bodyPr wrap="square" rtlCol="0">
            <a:spAutoFit/>
          </a:bodyPr>
          <a:lstStyle/>
          <a:p>
            <a:pPr indent="504190" algn="ctr">
              <a:lnSpc>
                <a:spcPct val="150000"/>
              </a:lnSpc>
            </a:pPr>
            <a:r>
              <a:rPr lang="zh-CN" altLang="en-US" sz="2000" b="1" dirty="0">
                <a:latin typeface="微软雅黑" panose="020B0503020204020204" charset="-122"/>
                <a:ea typeface="微软雅黑" panose="020B0503020204020204" charset="-122"/>
              </a:rPr>
              <a:t> 与奴隶制度和封建制度相比，是人类政治生活的一大进步。</a:t>
            </a:r>
          </a:p>
        </p:txBody>
      </p:sp>
      <p:grpSp>
        <p:nvGrpSpPr>
          <p:cNvPr id="27" name="组合 26"/>
          <p:cNvGrpSpPr/>
          <p:nvPr/>
        </p:nvGrpSpPr>
        <p:grpSpPr>
          <a:xfrm>
            <a:off x="3906026" y="910363"/>
            <a:ext cx="4379948" cy="468000"/>
            <a:chOff x="1131852" y="4125852"/>
            <a:chExt cx="3372416" cy="468000"/>
          </a:xfrm>
        </p:grpSpPr>
        <p:sp>
          <p:nvSpPr>
            <p:cNvPr id="28" name="平行四边形 27"/>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资本主义国家本质</a:t>
              </a:r>
            </a:p>
          </p:txBody>
        </p:sp>
        <p:sp>
          <p:nvSpPr>
            <p:cNvPr id="29" name="任意多边形: 形状 28"/>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0" name="任意多边形: 形状 29"/>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31" name="组合 30"/>
          <p:cNvGrpSpPr/>
          <p:nvPr/>
        </p:nvGrpSpPr>
        <p:grpSpPr>
          <a:xfrm>
            <a:off x="0" y="1717759"/>
            <a:ext cx="12192000" cy="908590"/>
            <a:chOff x="0" y="5529138"/>
            <a:chExt cx="12192000" cy="908590"/>
          </a:xfrm>
        </p:grpSpPr>
        <p:sp>
          <p:nvSpPr>
            <p:cNvPr id="32" name="矩形 31"/>
            <p:cNvSpPr/>
            <p:nvPr/>
          </p:nvSpPr>
          <p:spPr>
            <a:xfrm>
              <a:off x="0" y="5529138"/>
              <a:ext cx="12192000" cy="908590"/>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21927" y="5783378"/>
              <a:ext cx="9948147" cy="461665"/>
            </a:xfrm>
            <a:prstGeom prst="rect">
              <a:avLst/>
            </a:prstGeom>
            <a:noFill/>
          </p:spPr>
          <p:txBody>
            <a:bodyPr wrap="squar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是资产阶级进行阶级统治的工具</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9BA5A3C6-F3FA-4EF1-A383-328273569312}"/>
              </a:ext>
            </a:extLst>
          </p:cNvPr>
          <p:cNvGraphicFramePr/>
          <p:nvPr>
            <p:extLst>
              <p:ext uri="{D42A27DB-BD31-4B8C-83A1-F6EECF244321}">
                <p14:modId xmlns:p14="http://schemas.microsoft.com/office/powerpoint/2010/main" val="3919491566"/>
              </p:ext>
            </p:extLst>
          </p:nvPr>
        </p:nvGraphicFramePr>
        <p:xfrm>
          <a:off x="636494" y="313765"/>
          <a:ext cx="5351930" cy="4806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内容占位符 3">
            <a:extLst>
              <a:ext uri="{FF2B5EF4-FFF2-40B4-BE49-F238E27FC236}">
                <a16:creationId xmlns:a16="http://schemas.microsoft.com/office/drawing/2014/main" id="{B4395813-D7B5-4DB7-9B58-693ED8036BD8}"/>
              </a:ext>
            </a:extLst>
          </p:cNvPr>
          <p:cNvGraphicFramePr>
            <a:graphicFrameLocks noGrp="1"/>
          </p:cNvGraphicFramePr>
          <p:nvPr>
            <p:ph idx="1"/>
            <p:extLst>
              <p:ext uri="{D42A27DB-BD31-4B8C-83A1-F6EECF244321}">
                <p14:modId xmlns:p14="http://schemas.microsoft.com/office/powerpoint/2010/main" val="3070226648"/>
              </p:ext>
            </p:extLst>
          </p:nvPr>
        </p:nvGraphicFramePr>
        <p:xfrm>
          <a:off x="7126942" y="609600"/>
          <a:ext cx="4632231" cy="48812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箭头: 右 1">
            <a:extLst>
              <a:ext uri="{FF2B5EF4-FFF2-40B4-BE49-F238E27FC236}">
                <a16:creationId xmlns:a16="http://schemas.microsoft.com/office/drawing/2014/main" id="{D0808730-09CA-4203-B4A0-C55D3B894B5A}"/>
              </a:ext>
            </a:extLst>
          </p:cNvPr>
          <p:cNvSpPr/>
          <p:nvPr/>
        </p:nvSpPr>
        <p:spPr>
          <a:xfrm>
            <a:off x="6033247" y="2788024"/>
            <a:ext cx="869577" cy="654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sh/>
    <p:sndAc>
      <p:stSnd>
        <p:snd r:embed="rId3" name="chimes.wav"/>
      </p:stSnd>
    </p:sndAc>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256061" y="2791689"/>
            <a:ext cx="9679878" cy="3582653"/>
            <a:chOff x="1489600" y="2577707"/>
            <a:chExt cx="9296666" cy="2551605"/>
          </a:xfrm>
        </p:grpSpPr>
        <p:sp>
          <p:nvSpPr>
            <p:cNvPr id="18" name="矩形 17"/>
            <p:cNvSpPr/>
            <p:nvPr/>
          </p:nvSpPr>
          <p:spPr>
            <a:xfrm>
              <a:off x="1573464" y="2577707"/>
              <a:ext cx="9212802" cy="2453697"/>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874865" y="2967259"/>
            <a:ext cx="8442270" cy="3323987"/>
          </a:xfrm>
          <a:prstGeom prst="rect">
            <a:avLst/>
          </a:prstGeom>
          <a:noFill/>
        </p:spPr>
        <p:txBody>
          <a:bodyPr wrap="square">
            <a:spAutoFit/>
          </a:bodyPr>
          <a:lstStyle/>
          <a:p>
            <a:pPr algn="just">
              <a:lnSpc>
                <a:spcPct val="150000"/>
              </a:lnSpc>
            </a:pPr>
            <a:r>
              <a:rPr lang="zh-CN" altLang="en-US" sz="2000" b="0" i="0" u="none" strike="noStrike" dirty="0">
                <a:solidFill>
                  <a:srgbClr val="222222"/>
                </a:solidFill>
                <a:effectLst/>
                <a:latin typeface="微软雅黑" panose="020B0503020204020204" charset="-122"/>
                <a:ea typeface="微软雅黑" panose="020B0503020204020204" charset="-122"/>
              </a:rPr>
              <a:t>       美国专栏作家拉娜</a:t>
            </a:r>
            <a:r>
              <a:rPr lang="en-US" altLang="zh-CN" sz="2000" b="0" i="0" u="none" strike="noStrike" dirty="0">
                <a:solidFill>
                  <a:srgbClr val="222222"/>
                </a:solidFill>
                <a:effectLst/>
                <a:latin typeface="微软雅黑" panose="020B0503020204020204" charset="-122"/>
                <a:ea typeface="微软雅黑" panose="020B0503020204020204" charset="-122"/>
              </a:rPr>
              <a:t>·</a:t>
            </a:r>
            <a:r>
              <a:rPr lang="zh-CN" altLang="en-US" sz="2000" b="0" i="0" u="none" strike="noStrike" dirty="0">
                <a:solidFill>
                  <a:srgbClr val="222222"/>
                </a:solidFill>
                <a:effectLst/>
                <a:latin typeface="微软雅黑" panose="020B0503020204020204" charset="-122"/>
                <a:ea typeface="微软雅黑" panose="020B0503020204020204" charset="-122"/>
              </a:rPr>
              <a:t>福鲁哈尔指出：“几十年来，美国政府所做的政策决策，都毫无例外地在整体上偏向私营部门尤其是大型公司的利益，而忽视了国家和劳动者的利益。事实证明，这给我们的健康和经济造成了巨大损失。”</a:t>
            </a:r>
          </a:p>
          <a:p>
            <a:pPr algn="just">
              <a:lnSpc>
                <a:spcPct val="150000"/>
              </a:lnSpc>
            </a:pPr>
            <a:r>
              <a:rPr lang="zh-CN" altLang="en-US" sz="2000" b="0" i="0" u="none" strike="noStrike" dirty="0">
                <a:solidFill>
                  <a:srgbClr val="222222"/>
                </a:solidFill>
                <a:effectLst/>
                <a:latin typeface="微软雅黑" panose="020B0503020204020204" charset="-122"/>
                <a:ea typeface="微软雅黑" panose="020B0503020204020204" charset="-122"/>
              </a:rPr>
              <a:t>　　透过疫情棱镜，人们清楚地看到，美国政治体系呵护的是资本利益。美国政府所标榜的民主、人权、平等等概念，早已被金钱异化，成为虚幻的海市蜃楼。</a:t>
            </a:r>
          </a:p>
        </p:txBody>
      </p:sp>
      <p:grpSp>
        <p:nvGrpSpPr>
          <p:cNvPr id="13" name="组合 12"/>
          <p:cNvGrpSpPr/>
          <p:nvPr/>
        </p:nvGrpSpPr>
        <p:grpSpPr>
          <a:xfrm>
            <a:off x="3906026" y="910363"/>
            <a:ext cx="4379948" cy="468000"/>
            <a:chOff x="1131852" y="4125852"/>
            <a:chExt cx="3372416" cy="468000"/>
          </a:xfrm>
        </p:grpSpPr>
        <p:sp>
          <p:nvSpPr>
            <p:cNvPr id="14" name="平行四边形 13"/>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资本主义国家本质</a:t>
              </a:r>
            </a:p>
          </p:txBody>
        </p:sp>
        <p:sp>
          <p:nvSpPr>
            <p:cNvPr id="15" name="任意多边形: 形状 14"/>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6" name="任意多边形: 形状 15"/>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21" name="组合 20"/>
          <p:cNvGrpSpPr/>
          <p:nvPr/>
        </p:nvGrpSpPr>
        <p:grpSpPr>
          <a:xfrm>
            <a:off x="0" y="1717759"/>
            <a:ext cx="12192000" cy="908590"/>
            <a:chOff x="0" y="5529138"/>
            <a:chExt cx="12192000" cy="908590"/>
          </a:xfrm>
        </p:grpSpPr>
        <p:sp>
          <p:nvSpPr>
            <p:cNvPr id="22" name="矩形 21"/>
            <p:cNvSpPr/>
            <p:nvPr/>
          </p:nvSpPr>
          <p:spPr>
            <a:xfrm>
              <a:off x="0" y="5529138"/>
              <a:ext cx="12192000" cy="908590"/>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21927" y="5783378"/>
              <a:ext cx="9948147"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并没有改变资本主义国家作为剥削阶级对人民群众进行阶级统治和阶级压迫的工具性质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H="1">
            <a:off x="0" y="3657600"/>
            <a:ext cx="12192000" cy="2828748"/>
            <a:chOff x="-1" y="2460123"/>
            <a:chExt cx="12192000" cy="2746981"/>
          </a:xfrm>
        </p:grpSpPr>
        <p:sp>
          <p:nvSpPr>
            <p:cNvPr id="16" name="矩形: 圆顶角 15"/>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顶角 17"/>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顶角 1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906026" y="2781300"/>
            <a:ext cx="7752574" cy="3317723"/>
            <a:chOff x="1489600" y="2532482"/>
            <a:chExt cx="9296666" cy="2596830"/>
          </a:xfrm>
        </p:grpSpPr>
        <p:sp>
          <p:nvSpPr>
            <p:cNvPr id="8" name="矩形 7"/>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人群前站着许多人&#10;&#10;描述已自动生成">
            <a:extLst>
              <a:ext uri="{FF2B5EF4-FFF2-40B4-BE49-F238E27FC236}">
                <a16:creationId xmlns:a16="http://schemas.microsoft.com/office/drawing/2014/main" id="{53FCF2E6-64D3-4F53-9323-250A68E997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75" y="2456377"/>
            <a:ext cx="5700568" cy="3608124"/>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5" name="文本框 4"/>
          <p:cNvSpPr txBox="1"/>
          <p:nvPr/>
        </p:nvSpPr>
        <p:spPr>
          <a:xfrm>
            <a:off x="1792609" y="6160546"/>
            <a:ext cx="2646879" cy="276999"/>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charset="-122"/>
                <a:ea typeface="微软雅黑" panose="020B0503020204020204" charset="-122"/>
              </a:defRPr>
            </a:lvl1pPr>
          </a:lstStyle>
          <a:p>
            <a:r>
              <a:rPr lang="zh-CN" altLang="en-US" dirty="0"/>
              <a:t>抗议针对亚裔的种族歧视和仇恨犯罪</a:t>
            </a:r>
          </a:p>
        </p:txBody>
      </p:sp>
      <p:sp>
        <p:nvSpPr>
          <p:cNvPr id="17" name="文本框 16"/>
          <p:cNvSpPr txBox="1"/>
          <p:nvPr/>
        </p:nvSpPr>
        <p:spPr>
          <a:xfrm>
            <a:off x="6120408" y="2936886"/>
            <a:ext cx="5125275" cy="2954655"/>
          </a:xfrm>
          <a:prstGeom prst="rect">
            <a:avLst/>
          </a:prstGeom>
          <a:noFill/>
        </p:spPr>
        <p:txBody>
          <a:bodyPr wrap="square">
            <a:spAutoFit/>
          </a:bodyPr>
          <a:lstStyle>
            <a:defPPr>
              <a:defRPr lang="zh-CN"/>
            </a:defPPr>
            <a:lvl1pPr algn="just">
              <a:lnSpc>
                <a:spcPct val="150000"/>
              </a:lnSpc>
              <a:spcAft>
                <a:spcPts val="1200"/>
              </a:spcAft>
              <a:buClr>
                <a:srgbClr val="0076AA"/>
              </a:buClr>
              <a:buSzPct val="110000"/>
              <a:defRPr>
                <a:solidFill>
                  <a:schemeClr val="tx1">
                    <a:lumMod val="85000"/>
                    <a:lumOff val="15000"/>
                  </a:schemeClr>
                </a:solidFill>
                <a:latin typeface="微软雅黑" panose="020B0503020204020204" charset="-122"/>
                <a:ea typeface="微软雅黑" panose="020B0503020204020204" charset="-122"/>
              </a:defRPr>
            </a:lvl1pPr>
          </a:lstStyle>
          <a:p>
            <a:r>
              <a:rPr lang="zh-CN" altLang="en-US" sz="2400" dirty="0"/>
              <a:t>      </a:t>
            </a:r>
            <a:r>
              <a:rPr lang="zh-CN" altLang="en-US" sz="2000" dirty="0"/>
              <a:t>数据显示，</a:t>
            </a:r>
            <a:r>
              <a:rPr lang="en-US" altLang="zh-CN" sz="2000" dirty="0"/>
              <a:t>2020</a:t>
            </a:r>
            <a:r>
              <a:rPr lang="zh-CN" altLang="en-US" sz="2000" dirty="0"/>
              <a:t>年美国整体仇恨犯罪案件较</a:t>
            </a:r>
            <a:r>
              <a:rPr lang="en-US" altLang="zh-CN" sz="2000" dirty="0"/>
              <a:t>2019</a:t>
            </a:r>
            <a:r>
              <a:rPr lang="zh-CN" altLang="en-US" sz="2000" dirty="0"/>
              <a:t>年下降</a:t>
            </a:r>
            <a:r>
              <a:rPr lang="en-US" altLang="zh-CN" sz="2000" dirty="0"/>
              <a:t>7%</a:t>
            </a:r>
            <a:r>
              <a:rPr lang="zh-CN" altLang="en-US" sz="2000" dirty="0"/>
              <a:t>，而针对亚裔的仇恨犯罪却激增</a:t>
            </a:r>
            <a:r>
              <a:rPr lang="en-US" altLang="zh-CN" sz="2000" dirty="0"/>
              <a:t>149%</a:t>
            </a:r>
            <a:r>
              <a:rPr lang="zh-CN" altLang="en-US" sz="2000" dirty="0"/>
              <a:t>，</a:t>
            </a:r>
            <a:r>
              <a:rPr lang="en-US" altLang="zh-CN" sz="2000" dirty="0"/>
              <a:t>2021</a:t>
            </a:r>
            <a:r>
              <a:rPr lang="zh-CN" altLang="en-US" sz="2000" dirty="0"/>
              <a:t>年一季度，</a:t>
            </a:r>
            <a:r>
              <a:rPr lang="en-US" altLang="zh-CN" sz="2000" dirty="0"/>
              <a:t>15</a:t>
            </a:r>
            <a:r>
              <a:rPr lang="zh-CN" altLang="en-US" sz="2000" dirty="0"/>
              <a:t>个美国大城市针对亚裔的暴力犯罪较上年同比增加</a:t>
            </a:r>
            <a:r>
              <a:rPr lang="en-US" altLang="zh-CN" sz="2000" dirty="0"/>
              <a:t>169%</a:t>
            </a:r>
            <a:r>
              <a:rPr lang="zh-CN" altLang="en-US" sz="2000" dirty="0"/>
              <a:t>。不仅如此，美国有关亚裔女性、老人遭受袭击的报道近两年也频频见诸报端。</a:t>
            </a:r>
          </a:p>
        </p:txBody>
      </p:sp>
      <p:grpSp>
        <p:nvGrpSpPr>
          <p:cNvPr id="23" name="组合 22"/>
          <p:cNvGrpSpPr/>
          <p:nvPr/>
        </p:nvGrpSpPr>
        <p:grpSpPr>
          <a:xfrm>
            <a:off x="3906026" y="910363"/>
            <a:ext cx="4379948" cy="468000"/>
            <a:chOff x="1131852" y="4125852"/>
            <a:chExt cx="3372416" cy="468000"/>
          </a:xfrm>
        </p:grpSpPr>
        <p:sp>
          <p:nvSpPr>
            <p:cNvPr id="24" name="平行四边形 23"/>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资本主义国家本质</a:t>
              </a:r>
            </a:p>
          </p:txBody>
        </p:sp>
        <p:sp>
          <p:nvSpPr>
            <p:cNvPr id="25" name="任意多边形: 形状 24"/>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6" name="任意多边形: 形状 25"/>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28" name="矩形 27"/>
          <p:cNvSpPr/>
          <p:nvPr/>
        </p:nvSpPr>
        <p:spPr>
          <a:xfrm>
            <a:off x="0" y="1717759"/>
            <a:ext cx="12192000" cy="908590"/>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91347" y="1696560"/>
            <a:ext cx="8409304" cy="923330"/>
          </a:xfrm>
          <a:prstGeom prst="rect">
            <a:avLst/>
          </a:prstGeom>
          <a:noFill/>
        </p:spPr>
        <p:txBody>
          <a:bodyPr wrap="square" rtlCol="0">
            <a:spAutoFit/>
          </a:bodyPr>
          <a:lstStyle/>
          <a:p>
            <a:pP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正如恩格斯所言：“现代国家，不管它的形式如何，本质上都是资本主义的机器。资本家的国家，理想的总资本家。”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3268991"/>
            <a:ext cx="12192000" cy="2828748"/>
            <a:chOff x="-1" y="2460123"/>
            <a:chExt cx="12192000" cy="2746981"/>
          </a:xfrm>
        </p:grpSpPr>
        <p:sp>
          <p:nvSpPr>
            <p:cNvPr id="13" name="矩形: 圆顶角 12"/>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顶角 18"/>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顶角 19"/>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131643" y="1955800"/>
            <a:ext cx="10063314" cy="3372517"/>
            <a:chOff x="1099312" y="1710644"/>
            <a:chExt cx="10063314" cy="3947873"/>
          </a:xfrm>
        </p:grpSpPr>
        <p:sp>
          <p:nvSpPr>
            <p:cNvPr id="14" name="立方体 13"/>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5" name="直接连接符 14"/>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099312" y="2438384"/>
              <a:ext cx="3220132" cy="3220133"/>
              <a:chOff x="1099312" y="2368636"/>
              <a:chExt cx="3220132" cy="3220133"/>
            </a:xfrm>
          </p:grpSpPr>
          <p:cxnSp>
            <p:nvCxnSpPr>
              <p:cNvPr id="18" name="直接连接符 17"/>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319336" y="2580229"/>
            <a:ext cx="7687929" cy="2123658"/>
          </a:xfrm>
          <a:prstGeom prst="rect">
            <a:avLst/>
          </a:prstGeom>
        </p:spPr>
        <p:txBody>
          <a:bodyPr wrap="square">
            <a:spAutoFit/>
          </a:bodyPr>
          <a:lstStyle/>
          <a:p>
            <a:pPr indent="457200" algn="just">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民主本意为“人民统治”“主权在民”；</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indent="457200" algn="just">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民主迄今已有</a:t>
            </a:r>
            <a:r>
              <a:rPr lang="en-US" altLang="zh-CN"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2500</a:t>
            </a: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多年历史，涵盖了从古代雅典公民直接民主政府到现代代议制政府等多种形式，是人类政治文明发展的重要成果。</a:t>
            </a:r>
          </a:p>
        </p:txBody>
      </p:sp>
      <p:sp>
        <p:nvSpPr>
          <p:cNvPr id="11" name="TextBox 12"/>
          <p:cNvSpPr txBox="1"/>
          <p:nvPr/>
        </p:nvSpPr>
        <p:spPr>
          <a:xfrm>
            <a:off x="1131643" y="865670"/>
            <a:ext cx="9928715" cy="525657"/>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二、如何理解资本主义民主是囿于“钱主”的民主？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flipH="1">
            <a:off x="0" y="3268991"/>
            <a:ext cx="12192000" cy="2828748"/>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顶角 1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162812" y="1762366"/>
            <a:ext cx="10063314" cy="2921000"/>
            <a:chOff x="1099312" y="1710644"/>
            <a:chExt cx="10063314" cy="3947873"/>
          </a:xfrm>
        </p:grpSpPr>
        <p:sp>
          <p:nvSpPr>
            <p:cNvPr id="14" name="立方体 13"/>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5" name="直接连接符 14"/>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099312" y="2438384"/>
              <a:ext cx="3220132" cy="3220133"/>
              <a:chOff x="1099312" y="2368636"/>
              <a:chExt cx="3220132" cy="3220133"/>
            </a:xfrm>
          </p:grpSpPr>
          <p:cxnSp>
            <p:nvCxnSpPr>
              <p:cNvPr id="18" name="直接连接符 17"/>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694227" y="2415464"/>
            <a:ext cx="7000484" cy="1614805"/>
          </a:xfrm>
          <a:prstGeom prst="rect">
            <a:avLst/>
          </a:prstGeom>
        </p:spPr>
        <p:txBody>
          <a:bodyPr wrap="square">
            <a:spAutoFit/>
          </a:bodyPr>
          <a:lstStyle/>
          <a:p>
            <a:pPr indent="457200" algn="just">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历史上，资本主义民主的发展有其进步性，政党制、代议制、一人一票、三权分立等是对欧洲封建专制的否定和革新，推动了历史的进步。</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flipH="1">
            <a:off x="0" y="3268991"/>
            <a:ext cx="12192000" cy="2828748"/>
            <a:chOff x="-1" y="2460123"/>
            <a:chExt cx="12192000" cy="2746981"/>
          </a:xfrm>
        </p:grpSpPr>
        <p:sp>
          <p:nvSpPr>
            <p:cNvPr id="12" name="矩形: 圆顶角 11"/>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顶角 12"/>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顶角 18"/>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064342" y="1849576"/>
            <a:ext cx="10063314" cy="3158847"/>
            <a:chOff x="1099312" y="1710644"/>
            <a:chExt cx="10063314" cy="3947873"/>
          </a:xfrm>
        </p:grpSpPr>
        <p:sp>
          <p:nvSpPr>
            <p:cNvPr id="14" name="立方体 13"/>
            <p:cNvSpPr/>
            <p:nvPr/>
          </p:nvSpPr>
          <p:spPr>
            <a:xfrm>
              <a:off x="1099713" y="1710644"/>
              <a:ext cx="10062913" cy="3947873"/>
            </a:xfrm>
            <a:prstGeom prst="cube">
              <a:avLst>
                <a:gd name="adj" fmla="val 1445"/>
              </a:avLst>
            </a:prstGeom>
            <a:gradFill>
              <a:gsLst>
                <a:gs pos="100000">
                  <a:srgbClr val="E17751"/>
                </a:gs>
                <a:gs pos="4000">
                  <a:srgbClr val="FDA963"/>
                </a:gs>
              </a:gsLst>
              <a:lin ang="120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5" name="直接连接符 14"/>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099312" y="2438384"/>
              <a:ext cx="3220132" cy="3220133"/>
              <a:chOff x="1099312" y="2368636"/>
              <a:chExt cx="3220132" cy="3220133"/>
            </a:xfrm>
          </p:grpSpPr>
          <p:cxnSp>
            <p:nvCxnSpPr>
              <p:cNvPr id="18" name="直接连接符 17"/>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390082" y="2496545"/>
            <a:ext cx="7411837" cy="2123658"/>
          </a:xfrm>
          <a:prstGeom prst="rect">
            <a:avLst/>
          </a:prstGeom>
        </p:spPr>
        <p:txBody>
          <a:bodyPr wrap="square">
            <a:spAutoFit/>
          </a:bodyPr>
          <a:lstStyle/>
          <a:p>
            <a:pPr indent="457200" algn="just">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但建立在私有制基础之上资本主义民主，常常被金钱、媒体、黑势力、财团等影响和操纵，金钱政治、身份政治、政党对立、政治极化、社会撕裂、种族矛盾、贫富分化等问题愈演愈烈，资本主义民主乱象丛生。</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0" y="0"/>
            <a:ext cx="12192000" cy="1478949"/>
          </a:xfrm>
          <a:prstGeom prst="rect">
            <a:avLst/>
          </a:prstGeom>
          <a:solidFill>
            <a:srgbClr val="E2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pic>
        <p:nvPicPr>
          <p:cNvPr id="9" name="图片 8"/>
          <p:cNvPicPr>
            <a:picLocks noChangeAspect="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Effect>
                      <a14:saturation sat="33000"/>
                    </a14:imgEffect>
                  </a14:imgLayer>
                </a14:imgProps>
              </a:ext>
              <a:ext uri="{28A0092B-C50C-407E-A947-70E740481C1C}">
                <a14:useLocalDpi xmlns:a14="http://schemas.microsoft.com/office/drawing/2010/main" val="0"/>
              </a:ext>
            </a:extLst>
          </a:blip>
          <a:srcRect b="8894"/>
          <a:stretch>
            <a:fillRect/>
          </a:stretch>
        </p:blipFill>
        <p:spPr>
          <a:xfrm>
            <a:off x="4671" y="1206784"/>
            <a:ext cx="12182659" cy="5673858"/>
          </a:xfrm>
          <a:prstGeom prst="rect">
            <a:avLst/>
          </a:prstGeom>
          <a:solidFill>
            <a:srgbClr val="E2E1E1"/>
          </a:solidFill>
        </p:spPr>
      </p:pic>
      <p:sp>
        <p:nvSpPr>
          <p:cNvPr id="20" name="圆角矩形 20"/>
          <p:cNvSpPr/>
          <p:nvPr/>
        </p:nvSpPr>
        <p:spPr>
          <a:xfrm>
            <a:off x="2345363" y="2062244"/>
            <a:ext cx="3080523" cy="725841"/>
          </a:xfrm>
          <a:prstGeom prst="roundRect">
            <a:avLst/>
          </a:prstGeom>
          <a:solidFill>
            <a:schemeClr val="bg1"/>
          </a:solidFill>
          <a:ln>
            <a:solidFill>
              <a:srgbClr val="43679B"/>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25" name="矩形 24"/>
          <p:cNvSpPr/>
          <p:nvPr/>
        </p:nvSpPr>
        <p:spPr>
          <a:xfrm>
            <a:off x="2309594" y="2582422"/>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3" name="矩形 22"/>
          <p:cNvSpPr/>
          <p:nvPr/>
        </p:nvSpPr>
        <p:spPr>
          <a:xfrm rot="10800000">
            <a:off x="4875344" y="1975854"/>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 name="组合 1"/>
          <p:cNvGrpSpPr/>
          <p:nvPr/>
        </p:nvGrpSpPr>
        <p:grpSpPr>
          <a:xfrm>
            <a:off x="2303730" y="2011113"/>
            <a:ext cx="3167424" cy="820898"/>
            <a:chOff x="1508997" y="2448707"/>
            <a:chExt cx="4144326" cy="1074080"/>
          </a:xfrm>
        </p:grpSpPr>
        <p:sp>
          <p:nvSpPr>
            <p:cNvPr id="26" name="L 形 25"/>
            <p:cNvSpPr/>
            <p:nvPr/>
          </p:nvSpPr>
          <p:spPr>
            <a:xfrm>
              <a:off x="1508997" y="3242353"/>
              <a:ext cx="720085" cy="280434"/>
            </a:xfrm>
            <a:prstGeom prst="corner">
              <a:avLst>
                <a:gd name="adj1" fmla="val 40482"/>
                <a:gd name="adj2" fmla="val 41035"/>
              </a:avLst>
            </a:prstGeom>
            <a:gradFill>
              <a:gsLst>
                <a:gs pos="44000">
                  <a:srgbClr val="43679B"/>
                </a:gs>
                <a:gs pos="0">
                  <a:srgbClr val="5E83BA"/>
                </a:gs>
                <a:gs pos="100000">
                  <a:srgbClr val="3C4882"/>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4" name="L 形 23"/>
            <p:cNvSpPr/>
            <p:nvPr/>
          </p:nvSpPr>
          <p:spPr>
            <a:xfrm rot="10800000">
              <a:off x="4933238" y="2448707"/>
              <a:ext cx="720085" cy="280434"/>
            </a:xfrm>
            <a:prstGeom prst="corner">
              <a:avLst>
                <a:gd name="adj1" fmla="val 40482"/>
                <a:gd name="adj2" fmla="val 41035"/>
              </a:avLst>
            </a:prstGeom>
            <a:gradFill>
              <a:gsLst>
                <a:gs pos="44000">
                  <a:srgbClr val="43679B"/>
                </a:gs>
                <a:gs pos="0">
                  <a:srgbClr val="5E83BA"/>
                </a:gs>
                <a:gs pos="100000">
                  <a:srgbClr val="3C4882"/>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18" name="标题 1"/>
          <p:cNvSpPr txBox="1"/>
          <p:nvPr/>
        </p:nvSpPr>
        <p:spPr>
          <a:xfrm>
            <a:off x="2865124" y="2271536"/>
            <a:ext cx="2070065" cy="307260"/>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资本主义法制</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62" name="圆角矩形 20"/>
          <p:cNvSpPr/>
          <p:nvPr/>
        </p:nvSpPr>
        <p:spPr>
          <a:xfrm>
            <a:off x="6119720" y="3197009"/>
            <a:ext cx="3080523" cy="986400"/>
          </a:xfrm>
          <a:prstGeom prst="roundRect">
            <a:avLst/>
          </a:prstGeom>
          <a:solidFill>
            <a:schemeClr val="bg1"/>
          </a:solidFill>
          <a:ln>
            <a:solidFill>
              <a:srgbClr val="43679B"/>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63" name="矩形 62"/>
          <p:cNvSpPr/>
          <p:nvPr/>
        </p:nvSpPr>
        <p:spPr>
          <a:xfrm>
            <a:off x="6083951" y="3935483"/>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5" name="矩形 64"/>
          <p:cNvSpPr/>
          <p:nvPr/>
        </p:nvSpPr>
        <p:spPr>
          <a:xfrm rot="10800000">
            <a:off x="8649701" y="3328916"/>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6" name="组合 5"/>
          <p:cNvGrpSpPr/>
          <p:nvPr/>
        </p:nvGrpSpPr>
        <p:grpSpPr>
          <a:xfrm>
            <a:off x="6096000" y="3197011"/>
            <a:ext cx="3160932" cy="1049498"/>
            <a:chOff x="6434097" y="4219082"/>
            <a:chExt cx="4135832" cy="1373185"/>
          </a:xfrm>
        </p:grpSpPr>
        <p:sp>
          <p:nvSpPr>
            <p:cNvPr id="64" name="L 形 63"/>
            <p:cNvSpPr/>
            <p:nvPr/>
          </p:nvSpPr>
          <p:spPr>
            <a:xfrm>
              <a:off x="6434097" y="5311833"/>
              <a:ext cx="720085" cy="280434"/>
            </a:xfrm>
            <a:prstGeom prst="corner">
              <a:avLst>
                <a:gd name="adj1" fmla="val 40482"/>
                <a:gd name="adj2" fmla="val 41035"/>
              </a:avLst>
            </a:prstGeom>
            <a:gradFill>
              <a:gsLst>
                <a:gs pos="44000">
                  <a:srgbClr val="43679B"/>
                </a:gs>
                <a:gs pos="0">
                  <a:srgbClr val="5E83BA"/>
                </a:gs>
                <a:gs pos="100000">
                  <a:srgbClr val="3C4882"/>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6" name="L 形 65"/>
            <p:cNvSpPr/>
            <p:nvPr/>
          </p:nvSpPr>
          <p:spPr>
            <a:xfrm rot="10800000">
              <a:off x="9849844" y="4219082"/>
              <a:ext cx="720085" cy="280434"/>
            </a:xfrm>
            <a:prstGeom prst="corner">
              <a:avLst>
                <a:gd name="adj1" fmla="val 40482"/>
                <a:gd name="adj2" fmla="val 41035"/>
              </a:avLst>
            </a:prstGeom>
            <a:gradFill>
              <a:gsLst>
                <a:gs pos="44000">
                  <a:srgbClr val="43679B"/>
                </a:gs>
                <a:gs pos="0">
                  <a:srgbClr val="5E83BA"/>
                </a:gs>
                <a:gs pos="100000">
                  <a:srgbClr val="3C4882"/>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67" name="标题 1"/>
          <p:cNvSpPr txBox="1"/>
          <p:nvPr/>
        </p:nvSpPr>
        <p:spPr>
          <a:xfrm>
            <a:off x="6480976" y="3536579"/>
            <a:ext cx="2358010" cy="307260"/>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资产阶级政党制度</a:t>
            </a:r>
          </a:p>
        </p:txBody>
      </p:sp>
      <p:sp>
        <p:nvSpPr>
          <p:cNvPr id="74" name="圆角矩形 20"/>
          <p:cNvSpPr/>
          <p:nvPr/>
        </p:nvSpPr>
        <p:spPr>
          <a:xfrm>
            <a:off x="2345363" y="3234738"/>
            <a:ext cx="3080523" cy="985594"/>
          </a:xfrm>
          <a:prstGeom prst="roundRect">
            <a:avLst/>
          </a:prstGeom>
          <a:solidFill>
            <a:schemeClr val="bg1"/>
          </a:solidFill>
          <a:ln>
            <a:solidFill>
              <a:srgbClr val="E37A17"/>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77" name="矩形 76"/>
          <p:cNvSpPr/>
          <p:nvPr/>
        </p:nvSpPr>
        <p:spPr>
          <a:xfrm rot="10800000">
            <a:off x="4875344" y="3328916"/>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0" name="组合 9"/>
          <p:cNvGrpSpPr/>
          <p:nvPr/>
        </p:nvGrpSpPr>
        <p:grpSpPr>
          <a:xfrm>
            <a:off x="2299162" y="3197010"/>
            <a:ext cx="3171992" cy="1115237"/>
            <a:chOff x="1503021" y="3880097"/>
            <a:chExt cx="4150302" cy="1459199"/>
          </a:xfrm>
        </p:grpSpPr>
        <p:sp>
          <p:nvSpPr>
            <p:cNvPr id="76" name="L 形 75"/>
            <p:cNvSpPr/>
            <p:nvPr/>
          </p:nvSpPr>
          <p:spPr>
            <a:xfrm>
              <a:off x="1508997" y="5012728"/>
              <a:ext cx="720085" cy="280434"/>
            </a:xfrm>
            <a:prstGeom prst="corner">
              <a:avLst>
                <a:gd name="adj1" fmla="val 40482"/>
                <a:gd name="adj2" fmla="val 41035"/>
              </a:avLst>
            </a:prstGeom>
            <a:gradFill>
              <a:gsLst>
                <a:gs pos="46000">
                  <a:srgbClr val="E37A17"/>
                </a:gs>
                <a:gs pos="0">
                  <a:srgbClr val="F0963D"/>
                </a:gs>
                <a:gs pos="100000">
                  <a:srgbClr val="E55003"/>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4" name="组合 3"/>
            <p:cNvGrpSpPr/>
            <p:nvPr/>
          </p:nvGrpSpPr>
          <p:grpSpPr>
            <a:xfrm>
              <a:off x="1503021" y="3880097"/>
              <a:ext cx="4150302" cy="1459199"/>
              <a:chOff x="1503021" y="3880097"/>
              <a:chExt cx="4150302" cy="1459199"/>
            </a:xfrm>
          </p:grpSpPr>
          <p:sp>
            <p:nvSpPr>
              <p:cNvPr id="75" name="矩形 74"/>
              <p:cNvSpPr/>
              <p:nvPr/>
            </p:nvSpPr>
            <p:spPr>
              <a:xfrm>
                <a:off x="1503021" y="4966594"/>
                <a:ext cx="805171" cy="37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8" name="L 形 77"/>
              <p:cNvSpPr/>
              <p:nvPr/>
            </p:nvSpPr>
            <p:spPr>
              <a:xfrm rot="10800000">
                <a:off x="4933239" y="3880097"/>
                <a:ext cx="720084" cy="280434"/>
              </a:xfrm>
              <a:prstGeom prst="corner">
                <a:avLst>
                  <a:gd name="adj1" fmla="val 40482"/>
                  <a:gd name="adj2" fmla="val 41035"/>
                </a:avLst>
              </a:prstGeom>
              <a:gradFill>
                <a:gsLst>
                  <a:gs pos="46000">
                    <a:srgbClr val="E37A17"/>
                  </a:gs>
                  <a:gs pos="0">
                    <a:srgbClr val="F0963D"/>
                  </a:gs>
                  <a:gs pos="100000">
                    <a:srgbClr val="E55003"/>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
        <p:nvSpPr>
          <p:cNvPr id="79" name="标题 1"/>
          <p:cNvSpPr txBox="1"/>
          <p:nvPr/>
        </p:nvSpPr>
        <p:spPr>
          <a:xfrm>
            <a:off x="2565561" y="3302174"/>
            <a:ext cx="2527140" cy="832883"/>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lnSpc>
                <a:spcPct val="130000"/>
              </a:lnSpc>
            </a:pP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资本主义国家的</a:t>
            </a: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lnSpc>
                <a:spcPct val="130000"/>
              </a:lnSpc>
            </a:pPr>
            <a:r>
              <a:rPr lang="zh-CN" altLang="en-US" sz="2000" b="1" dirty="0">
                <a:solidFill>
                  <a:schemeClr val="tx1">
                    <a:lumMod val="85000"/>
                    <a:lumOff val="15000"/>
                  </a:schemeClr>
                </a:solidFill>
                <a:latin typeface="微软雅黑" panose="020B0503020204020204" charset="-122"/>
                <a:ea typeface="微软雅黑" panose="020B0503020204020204" charset="-122"/>
              </a:rPr>
              <a:t>选举制度</a:t>
            </a:r>
          </a:p>
        </p:txBody>
      </p:sp>
      <p:sp>
        <p:nvSpPr>
          <p:cNvPr id="80" name="圆角矩形 20"/>
          <p:cNvSpPr/>
          <p:nvPr/>
        </p:nvSpPr>
        <p:spPr>
          <a:xfrm>
            <a:off x="6119720" y="2062244"/>
            <a:ext cx="3080523" cy="725841"/>
          </a:xfrm>
          <a:prstGeom prst="roundRect">
            <a:avLst/>
          </a:prstGeom>
          <a:solidFill>
            <a:schemeClr val="bg1"/>
          </a:solidFill>
          <a:ln>
            <a:solidFill>
              <a:srgbClr val="E37A17"/>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ndParaRPr>
          </a:p>
        </p:txBody>
      </p:sp>
      <p:sp>
        <p:nvSpPr>
          <p:cNvPr id="81" name="矩形 80"/>
          <p:cNvSpPr/>
          <p:nvPr/>
        </p:nvSpPr>
        <p:spPr>
          <a:xfrm>
            <a:off x="6083951" y="2582422"/>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3" name="矩形 82"/>
          <p:cNvSpPr/>
          <p:nvPr/>
        </p:nvSpPr>
        <p:spPr>
          <a:xfrm rot="10800000">
            <a:off x="8652614" y="1975855"/>
            <a:ext cx="615376" cy="284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7" name="组合 6"/>
          <p:cNvGrpSpPr/>
          <p:nvPr/>
        </p:nvGrpSpPr>
        <p:grpSpPr>
          <a:xfrm>
            <a:off x="6078315" y="2011114"/>
            <a:ext cx="3163844" cy="820897"/>
            <a:chOff x="6434097" y="2448708"/>
            <a:chExt cx="4139642" cy="1074079"/>
          </a:xfrm>
        </p:grpSpPr>
        <p:sp>
          <p:nvSpPr>
            <p:cNvPr id="82" name="L 形 81"/>
            <p:cNvSpPr/>
            <p:nvPr/>
          </p:nvSpPr>
          <p:spPr>
            <a:xfrm>
              <a:off x="6434097" y="3242353"/>
              <a:ext cx="720085" cy="280434"/>
            </a:xfrm>
            <a:prstGeom prst="corner">
              <a:avLst>
                <a:gd name="adj1" fmla="val 40482"/>
                <a:gd name="adj2" fmla="val 41035"/>
              </a:avLst>
            </a:prstGeom>
            <a:gradFill>
              <a:gsLst>
                <a:gs pos="46000">
                  <a:srgbClr val="E37A17"/>
                </a:gs>
                <a:gs pos="0">
                  <a:srgbClr val="F0963D"/>
                </a:gs>
                <a:gs pos="100000">
                  <a:srgbClr val="E55003"/>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4" name="L 形 83"/>
            <p:cNvSpPr/>
            <p:nvPr/>
          </p:nvSpPr>
          <p:spPr>
            <a:xfrm rot="10800000">
              <a:off x="9853654" y="2448708"/>
              <a:ext cx="720085" cy="280434"/>
            </a:xfrm>
            <a:prstGeom prst="corner">
              <a:avLst>
                <a:gd name="adj1" fmla="val 40482"/>
                <a:gd name="adj2" fmla="val 41035"/>
              </a:avLst>
            </a:prstGeom>
            <a:gradFill>
              <a:gsLst>
                <a:gs pos="46000">
                  <a:srgbClr val="E37A17"/>
                </a:gs>
                <a:gs pos="0">
                  <a:srgbClr val="F0963D"/>
                </a:gs>
                <a:gs pos="100000">
                  <a:srgbClr val="E55003"/>
                </a:gs>
              </a:gsLst>
              <a:lin ang="4200000" scaled="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85" name="标题 1"/>
          <p:cNvSpPr txBox="1"/>
          <p:nvPr/>
        </p:nvSpPr>
        <p:spPr>
          <a:xfrm>
            <a:off x="6342830" y="2271536"/>
            <a:ext cx="2640129" cy="307260"/>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资本主义国家政权</a:t>
            </a:r>
          </a:p>
        </p:txBody>
      </p:sp>
      <p:grpSp>
        <p:nvGrpSpPr>
          <p:cNvPr id="38" name="组合 37"/>
          <p:cNvGrpSpPr/>
          <p:nvPr/>
        </p:nvGrpSpPr>
        <p:grpSpPr>
          <a:xfrm>
            <a:off x="3906026" y="910363"/>
            <a:ext cx="4379948" cy="468000"/>
            <a:chOff x="1131852" y="4125852"/>
            <a:chExt cx="3372416" cy="468000"/>
          </a:xfrm>
        </p:grpSpPr>
        <p:sp>
          <p:nvSpPr>
            <p:cNvPr id="39" name="平行四边形 38"/>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资本主义民主制度的主要内容</a:t>
              </a:r>
            </a:p>
          </p:txBody>
        </p:sp>
        <p:sp>
          <p:nvSpPr>
            <p:cNvPr id="40" name="任意多边形: 形状 39"/>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1" name="任意多边形: 形状 40"/>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729476" y="1092827"/>
            <a:ext cx="8733048" cy="1128705"/>
            <a:chOff x="1489600" y="2577707"/>
            <a:chExt cx="9296666" cy="2551605"/>
          </a:xfrm>
        </p:grpSpPr>
        <p:sp>
          <p:nvSpPr>
            <p:cNvPr id="49" name="矩形 48"/>
            <p:cNvSpPr/>
            <p:nvPr/>
          </p:nvSpPr>
          <p:spPr>
            <a:xfrm>
              <a:off x="1573464" y="2577707"/>
              <a:ext cx="9212802" cy="2453697"/>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平行四边形 44"/>
          <p:cNvSpPr/>
          <p:nvPr/>
        </p:nvSpPr>
        <p:spPr>
          <a:xfrm>
            <a:off x="-1938626" y="5142951"/>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4053" y="2391470"/>
            <a:ext cx="6096000" cy="400110"/>
          </a:xfrm>
          <a:prstGeom prst="rect">
            <a:avLst/>
          </a:prstGeom>
        </p:spPr>
        <p:txBody>
          <a:bodyPr>
            <a:spAutoFit/>
          </a:bodyPr>
          <a:lstStyle/>
          <a:p>
            <a:pPr algn="just">
              <a:buClr>
                <a:srgbClr val="C00000"/>
              </a:buClr>
            </a:pPr>
            <a:r>
              <a:rPr lang="zh-CN" altLang="zh-CN" sz="2000" b="1" baseline="30000" dirty="0">
                <a:solidFill>
                  <a:schemeClr val="tx1">
                    <a:lumMod val="85000"/>
                    <a:lumOff val="15000"/>
                  </a:schemeClr>
                </a:solidFill>
                <a:latin typeface="微软雅黑" panose="020B0503020204020204" charset="-122"/>
                <a:ea typeface="微软雅黑" panose="020B0503020204020204" charset="-122"/>
              </a:rPr>
              <a:t>        </a:t>
            </a:r>
            <a:r>
              <a:rPr lang="zh-CN" altLang="zh-CN" sz="2000" b="1" spc="100" dirty="0">
                <a:solidFill>
                  <a:schemeClr val="tx1">
                    <a:lumMod val="85000"/>
                    <a:lumOff val="15000"/>
                  </a:schemeClr>
                </a:solidFill>
                <a:latin typeface="微软雅黑" panose="020B0503020204020204" charset="-122"/>
                <a:ea typeface="微软雅黑" panose="020B0503020204020204" charset="-122"/>
              </a:rPr>
              <a:t>资本主义国家宪法</a:t>
            </a:r>
            <a:r>
              <a:rPr lang="zh-CN" altLang="en-US" sz="2000" b="1" spc="100" dirty="0">
                <a:solidFill>
                  <a:schemeClr val="tx1">
                    <a:lumMod val="85000"/>
                    <a:lumOff val="15000"/>
                  </a:schemeClr>
                </a:solidFill>
                <a:latin typeface="微软雅黑" panose="020B0503020204020204" charset="-122"/>
                <a:ea typeface="微软雅黑" panose="020B0503020204020204" charset="-122"/>
              </a:rPr>
              <a:t>建立的基本原则：</a:t>
            </a:r>
            <a:endParaRPr lang="en-US" altLang="zh-CN" sz="2000" b="1" baseline="30000" dirty="0">
              <a:solidFill>
                <a:schemeClr val="tx1">
                  <a:lumMod val="85000"/>
                  <a:lumOff val="15000"/>
                </a:schemeClr>
              </a:solidFill>
              <a:latin typeface="微软雅黑" panose="020B0503020204020204" charset="-122"/>
              <a:ea typeface="微软雅黑" panose="020B0503020204020204" charset="-122"/>
            </a:endParaRPr>
          </a:p>
        </p:txBody>
      </p:sp>
      <p:grpSp>
        <p:nvGrpSpPr>
          <p:cNvPr id="33" name="组合 32"/>
          <p:cNvGrpSpPr/>
          <p:nvPr/>
        </p:nvGrpSpPr>
        <p:grpSpPr>
          <a:xfrm>
            <a:off x="1212171" y="2954824"/>
            <a:ext cx="2230366" cy="881845"/>
            <a:chOff x="1103175" y="2619970"/>
            <a:chExt cx="2230366" cy="881845"/>
          </a:xfrm>
          <a:effectLst>
            <a:outerShdw blurRad="76200" dir="18900000" sy="23000" kx="-1200000" algn="bl" rotWithShape="0">
              <a:prstClr val="black">
                <a:alpha val="20000"/>
              </a:prstClr>
            </a:outerShdw>
          </a:effectLst>
        </p:grpSpPr>
        <p:sp>
          <p:nvSpPr>
            <p:cNvPr id="6" name="îšḷîďé"/>
            <p:cNvSpPr/>
            <p:nvPr/>
          </p:nvSpPr>
          <p:spPr bwMode="auto">
            <a:xfrm rot="16200000" flipV="1">
              <a:off x="1777435" y="1945710"/>
              <a:ext cx="881845" cy="2230366"/>
            </a:xfrm>
            <a:prstGeom prst="cube">
              <a:avLst>
                <a:gd name="adj" fmla="val 7937"/>
              </a:avLst>
            </a:prstGeom>
            <a:solidFill>
              <a:schemeClr val="bg1"/>
            </a:solidFill>
            <a:ln w="6350">
              <a:solidFill>
                <a:srgbClr val="43679B"/>
              </a:solidFill>
              <a:round/>
            </a:ln>
            <a:effectLst>
              <a:outerShdw blurRad="76200" dir="13500000" sy="23000" kx="1200000" algn="br" rotWithShape="0">
                <a:prstClr val="black">
                  <a:alpha val="20000"/>
                </a:prstClr>
              </a:outerShdw>
            </a:effectLst>
          </p:spPr>
          <p:txBody>
            <a:bodyPr vert="horz" wrap="square" lIns="91440" tIns="45720" rIns="91440" bIns="1440000" anchor="ctr" anchorCtr="1" compatLnSpc="1">
              <a:normAutofit/>
            </a:bodyPr>
            <a:lstStyle/>
            <a:p>
              <a:pPr algn="ctr">
                <a:lnSpc>
                  <a:spcPct val="120000"/>
                </a:lnSpc>
              </a:pPr>
              <a:endParaRPr lang="en-US" altLang="zh-CN" sz="1000" dirty="0"/>
            </a:p>
          </p:txBody>
        </p:sp>
        <p:sp>
          <p:nvSpPr>
            <p:cNvPr id="11" name="矩形 10"/>
            <p:cNvSpPr/>
            <p:nvPr/>
          </p:nvSpPr>
          <p:spPr>
            <a:xfrm>
              <a:off x="1518772" y="2862603"/>
              <a:ext cx="1399171" cy="396581"/>
            </a:xfrm>
            <a:prstGeom prst="rect">
              <a:avLst/>
            </a:prstGeom>
            <a:noFill/>
            <a:ln>
              <a:noFill/>
            </a:ln>
          </p:spPr>
          <p:txBody>
            <a:bodyPr wrap="square" lIns="91436" tIns="45719" rIns="91436" bIns="45719" anchor="ctr">
              <a:spAutoFit/>
            </a:bodyPr>
            <a:lstStyle/>
            <a:p>
              <a:pPr algn="ctr" defTabSz="1828800" eaLnBrk="1" hangingPunct="1">
                <a:lnSpc>
                  <a:spcPct val="120000"/>
                </a:lnSpc>
              </a:pPr>
              <a:r>
                <a:rPr lang="zh-CN" altLang="en-US" b="1" dirty="0">
                  <a:solidFill>
                    <a:schemeClr val="tx1">
                      <a:lumMod val="85000"/>
                      <a:lumOff val="15000"/>
                    </a:schemeClr>
                  </a:solidFill>
                  <a:latin typeface="微软雅黑" panose="020B0503020204020204" charset="-122"/>
                  <a:ea typeface="微软雅黑" panose="020B0503020204020204" charset="-122"/>
                </a:rPr>
                <a:t>私有制原则</a:t>
              </a:r>
            </a:p>
          </p:txBody>
        </p:sp>
      </p:grpSp>
      <p:sp>
        <p:nvSpPr>
          <p:cNvPr id="47" name="矩形 46"/>
          <p:cNvSpPr/>
          <p:nvPr/>
        </p:nvSpPr>
        <p:spPr>
          <a:xfrm>
            <a:off x="3849231" y="1649102"/>
            <a:ext cx="4493538" cy="400110"/>
          </a:xfrm>
          <a:prstGeom prst="rect">
            <a:avLst/>
          </a:prstGeom>
        </p:spPr>
        <p:txBody>
          <a:bodyPr wrap="none">
            <a:spAutoFit/>
          </a:bodyPr>
          <a:lstStyle/>
          <a:p>
            <a:pPr algn="ctr"/>
            <a:r>
              <a:rPr lang="zh-CN" altLang="zh-CN" sz="2000" b="1" spc="100" dirty="0">
                <a:solidFill>
                  <a:schemeClr val="tx1">
                    <a:lumMod val="85000"/>
                    <a:lumOff val="15000"/>
                  </a:schemeClr>
                </a:solidFill>
                <a:latin typeface="微软雅黑" panose="020B0503020204020204" charset="-122"/>
                <a:ea typeface="微软雅黑" panose="020B0503020204020204" charset="-122"/>
              </a:rPr>
              <a:t>宪法是资本主义国家法律制度的核心</a:t>
            </a:r>
            <a:endParaRPr lang="zh-CN" altLang="en-US" sz="2000" b="1" dirty="0">
              <a:solidFill>
                <a:schemeClr val="tx1">
                  <a:lumMod val="85000"/>
                  <a:lumOff val="15000"/>
                </a:schemeClr>
              </a:solidFill>
            </a:endParaRPr>
          </a:p>
        </p:txBody>
      </p:sp>
      <p:grpSp>
        <p:nvGrpSpPr>
          <p:cNvPr id="34" name="组合 33"/>
          <p:cNvGrpSpPr/>
          <p:nvPr/>
        </p:nvGrpSpPr>
        <p:grpSpPr>
          <a:xfrm>
            <a:off x="3751008" y="2961518"/>
            <a:ext cx="2230366" cy="881845"/>
            <a:chOff x="3642012" y="2626664"/>
            <a:chExt cx="2230366" cy="881845"/>
          </a:xfrm>
          <a:effectLst>
            <a:outerShdw blurRad="76200" dir="18900000" sy="23000" kx="-1200000" algn="bl" rotWithShape="0">
              <a:prstClr val="black">
                <a:alpha val="20000"/>
              </a:prstClr>
            </a:outerShdw>
          </a:effectLst>
        </p:grpSpPr>
        <p:sp>
          <p:nvSpPr>
            <p:cNvPr id="13" name="îšḷîďé"/>
            <p:cNvSpPr/>
            <p:nvPr/>
          </p:nvSpPr>
          <p:spPr bwMode="auto">
            <a:xfrm rot="16200000" flipV="1">
              <a:off x="4316272" y="1952404"/>
              <a:ext cx="881845" cy="2230366"/>
            </a:xfrm>
            <a:prstGeom prst="cube">
              <a:avLst>
                <a:gd name="adj" fmla="val 7161"/>
              </a:avLst>
            </a:prstGeom>
            <a:solidFill>
              <a:schemeClr val="bg1"/>
            </a:solidFill>
            <a:ln w="6350">
              <a:solidFill>
                <a:srgbClr val="F0963D"/>
              </a:solidFill>
              <a:round/>
            </a:ln>
            <a:effectLst>
              <a:outerShdw blurRad="76200" dir="13500000" sy="23000" kx="1200000" algn="br" rotWithShape="0">
                <a:prstClr val="black">
                  <a:alpha val="20000"/>
                </a:prstClr>
              </a:outerShdw>
            </a:effectLst>
          </p:spPr>
          <p:txBody>
            <a:bodyPr vert="horz" wrap="square" lIns="91440" tIns="45720" rIns="91440" bIns="1440000" anchor="b" anchorCtr="1" compatLnSpc="1">
              <a:normAutofit/>
            </a:bodyPr>
            <a:lstStyle/>
            <a:p>
              <a:pPr algn="ctr">
                <a:lnSpc>
                  <a:spcPct val="120000"/>
                </a:lnSpc>
              </a:pPr>
              <a:endParaRPr lang="en-US" altLang="zh-CN" sz="1000" dirty="0"/>
            </a:p>
          </p:txBody>
        </p:sp>
        <p:sp>
          <p:nvSpPr>
            <p:cNvPr id="18" name="矩形 17"/>
            <p:cNvSpPr/>
            <p:nvPr/>
          </p:nvSpPr>
          <p:spPr>
            <a:xfrm>
              <a:off x="4057609" y="2744423"/>
              <a:ext cx="1399171" cy="646329"/>
            </a:xfrm>
            <a:prstGeom prst="rect">
              <a:avLst/>
            </a:prstGeom>
            <a:noFill/>
            <a:ln>
              <a:noFill/>
            </a:ln>
          </p:spPr>
          <p:txBody>
            <a:bodyPr wrap="square" lIns="91436" tIns="45719" rIns="91436" bIns="45719" anchor="ctr">
              <a:spAutoFit/>
            </a:bodyPr>
            <a:lstStyle/>
            <a:p>
              <a:pPr algn="ctr" defTabSz="1828800" eaLnBrk="1" hangingPunct="1"/>
              <a:r>
                <a:rPr lang="zh-CN" altLang="en-US" b="1" dirty="0">
                  <a:solidFill>
                    <a:schemeClr val="tx1">
                      <a:lumMod val="85000"/>
                      <a:lumOff val="15000"/>
                    </a:schemeClr>
                  </a:solidFill>
                  <a:latin typeface="微软雅黑" panose="020B0503020204020204" charset="-122"/>
                  <a:ea typeface="微软雅黑" panose="020B0503020204020204" charset="-122"/>
                </a:rPr>
                <a:t>“主权在民”   </a:t>
              </a:r>
              <a:endParaRPr lang="en-US" altLang="zh-CN" b="1" dirty="0">
                <a:solidFill>
                  <a:schemeClr val="tx1">
                    <a:lumMod val="85000"/>
                    <a:lumOff val="15000"/>
                  </a:schemeClr>
                </a:solidFill>
                <a:latin typeface="微软雅黑" panose="020B0503020204020204" charset="-122"/>
                <a:ea typeface="微软雅黑" panose="020B0503020204020204" charset="-122"/>
              </a:endParaRPr>
            </a:p>
            <a:p>
              <a:pPr algn="ctr" defTabSz="1828800" eaLnBrk="1" hangingPunct="1"/>
              <a:r>
                <a:rPr lang="en-US" altLang="zh-CN" b="1" dirty="0">
                  <a:solidFill>
                    <a:schemeClr val="tx1">
                      <a:lumMod val="85000"/>
                      <a:lumOff val="15000"/>
                    </a:schemeClr>
                  </a:solidFill>
                  <a:latin typeface="微软雅黑" panose="020B0503020204020204" charset="-122"/>
                  <a:ea typeface="微软雅黑" panose="020B0503020204020204" charset="-122"/>
                </a:rPr>
                <a:t>   </a:t>
              </a:r>
              <a:r>
                <a:rPr lang="zh-CN" altLang="en-US" b="1" dirty="0">
                  <a:solidFill>
                    <a:schemeClr val="tx1">
                      <a:lumMod val="85000"/>
                      <a:lumOff val="15000"/>
                    </a:schemeClr>
                  </a:solidFill>
                  <a:latin typeface="微软雅黑" panose="020B0503020204020204" charset="-122"/>
                  <a:ea typeface="微软雅黑" panose="020B0503020204020204" charset="-122"/>
                </a:rPr>
                <a:t>原则</a:t>
              </a:r>
            </a:p>
          </p:txBody>
        </p:sp>
      </p:grpSp>
      <p:grpSp>
        <p:nvGrpSpPr>
          <p:cNvPr id="35" name="组合 34"/>
          <p:cNvGrpSpPr/>
          <p:nvPr/>
        </p:nvGrpSpPr>
        <p:grpSpPr>
          <a:xfrm>
            <a:off x="6295269" y="2954170"/>
            <a:ext cx="2230366" cy="881845"/>
            <a:chOff x="6186273" y="2619316"/>
            <a:chExt cx="2230366" cy="881845"/>
          </a:xfrm>
          <a:effectLst>
            <a:outerShdw blurRad="76200" dir="18900000" sy="23000" kx="-1200000" algn="bl" rotWithShape="0">
              <a:prstClr val="black">
                <a:alpha val="20000"/>
              </a:prstClr>
            </a:outerShdw>
          </a:effectLst>
        </p:grpSpPr>
        <p:sp>
          <p:nvSpPr>
            <p:cNvPr id="20" name="îšḷîďé"/>
            <p:cNvSpPr/>
            <p:nvPr/>
          </p:nvSpPr>
          <p:spPr bwMode="auto">
            <a:xfrm rot="16200000" flipV="1">
              <a:off x="6860533" y="1945056"/>
              <a:ext cx="881845" cy="2230366"/>
            </a:xfrm>
            <a:prstGeom prst="cube">
              <a:avLst>
                <a:gd name="adj" fmla="val 6046"/>
              </a:avLst>
            </a:prstGeom>
            <a:solidFill>
              <a:schemeClr val="bg1"/>
            </a:solidFill>
            <a:ln w="6350">
              <a:solidFill>
                <a:srgbClr val="43679B"/>
              </a:solidFill>
              <a:round/>
            </a:ln>
            <a:effectLst>
              <a:outerShdw blurRad="76200" dir="13500000" sy="23000" kx="1200000" algn="br" rotWithShape="0">
                <a:prstClr val="black">
                  <a:alpha val="20000"/>
                </a:prstClr>
              </a:outerShdw>
            </a:effectLst>
          </p:spPr>
          <p:txBody>
            <a:bodyPr vert="horz" wrap="square" lIns="91440" tIns="45720" rIns="91440" bIns="1440000" anchor="b" anchorCtr="1" compatLnSpc="1">
              <a:normAutofit/>
            </a:bodyPr>
            <a:lstStyle/>
            <a:p>
              <a:pPr algn="ctr">
                <a:lnSpc>
                  <a:spcPct val="120000"/>
                </a:lnSpc>
              </a:pPr>
              <a:endParaRPr lang="en-US" altLang="zh-CN" sz="1000" dirty="0"/>
            </a:p>
          </p:txBody>
        </p:sp>
        <p:sp>
          <p:nvSpPr>
            <p:cNvPr id="25" name="矩形 24"/>
            <p:cNvSpPr/>
            <p:nvPr/>
          </p:nvSpPr>
          <p:spPr>
            <a:xfrm>
              <a:off x="6601870" y="2737075"/>
              <a:ext cx="1399171" cy="646329"/>
            </a:xfrm>
            <a:prstGeom prst="rect">
              <a:avLst/>
            </a:prstGeom>
            <a:noFill/>
            <a:ln>
              <a:noFill/>
            </a:ln>
          </p:spPr>
          <p:txBody>
            <a:bodyPr wrap="square" lIns="91436" tIns="45719" rIns="91436" bIns="45719" anchor="ctr">
              <a:spAutoFit/>
            </a:bodyPr>
            <a:lstStyle/>
            <a:p>
              <a:pPr algn="ctr" defTabSz="1828800" eaLnBrk="1" hangingPunct="1"/>
              <a:r>
                <a:rPr lang="zh-CN" altLang="en-US" b="1" dirty="0">
                  <a:solidFill>
                    <a:schemeClr val="tx1">
                      <a:lumMod val="85000"/>
                      <a:lumOff val="15000"/>
                    </a:schemeClr>
                  </a:solidFill>
                  <a:latin typeface="微软雅黑" panose="020B0503020204020204" charset="-122"/>
                  <a:ea typeface="微软雅黑" panose="020B0503020204020204" charset="-122"/>
                </a:rPr>
                <a:t>分权与制衡   </a:t>
              </a:r>
              <a:endParaRPr lang="en-US" altLang="zh-CN" b="1" dirty="0">
                <a:solidFill>
                  <a:schemeClr val="tx1">
                    <a:lumMod val="85000"/>
                    <a:lumOff val="15000"/>
                  </a:schemeClr>
                </a:solidFill>
                <a:latin typeface="微软雅黑" panose="020B0503020204020204" charset="-122"/>
                <a:ea typeface="微软雅黑" panose="020B0503020204020204" charset="-122"/>
              </a:endParaRPr>
            </a:p>
            <a:p>
              <a:pPr algn="ctr" defTabSz="1828800" eaLnBrk="1" hangingPunct="1"/>
              <a:r>
                <a:rPr lang="zh-CN" altLang="en-US" b="1" dirty="0">
                  <a:solidFill>
                    <a:schemeClr val="tx1">
                      <a:lumMod val="85000"/>
                      <a:lumOff val="15000"/>
                    </a:schemeClr>
                  </a:solidFill>
                  <a:latin typeface="微软雅黑" panose="020B0503020204020204" charset="-122"/>
                  <a:ea typeface="微软雅黑" panose="020B0503020204020204" charset="-122"/>
                </a:rPr>
                <a:t>原则</a:t>
              </a:r>
            </a:p>
          </p:txBody>
        </p:sp>
      </p:grpSp>
      <p:grpSp>
        <p:nvGrpSpPr>
          <p:cNvPr id="36" name="组合 35"/>
          <p:cNvGrpSpPr/>
          <p:nvPr/>
        </p:nvGrpSpPr>
        <p:grpSpPr>
          <a:xfrm>
            <a:off x="8834105" y="2952864"/>
            <a:ext cx="2230366" cy="881845"/>
            <a:chOff x="8725109" y="2618010"/>
            <a:chExt cx="2230366" cy="881845"/>
          </a:xfrm>
          <a:effectLst>
            <a:outerShdw blurRad="76200" dir="18900000" sy="23000" kx="-1200000" algn="bl" rotWithShape="0">
              <a:prstClr val="black">
                <a:alpha val="20000"/>
              </a:prstClr>
            </a:outerShdw>
          </a:effectLst>
        </p:grpSpPr>
        <p:sp>
          <p:nvSpPr>
            <p:cNvPr id="27" name="îšḷîďé"/>
            <p:cNvSpPr/>
            <p:nvPr/>
          </p:nvSpPr>
          <p:spPr bwMode="auto">
            <a:xfrm rot="16200000" flipV="1">
              <a:off x="9399369" y="1943750"/>
              <a:ext cx="881845" cy="2230366"/>
            </a:xfrm>
            <a:prstGeom prst="cube">
              <a:avLst>
                <a:gd name="adj" fmla="val 7161"/>
              </a:avLst>
            </a:prstGeom>
            <a:solidFill>
              <a:schemeClr val="bg1"/>
            </a:solidFill>
            <a:ln w="6350">
              <a:solidFill>
                <a:srgbClr val="F0963D"/>
              </a:solidFill>
              <a:round/>
            </a:ln>
            <a:effectLst>
              <a:outerShdw blurRad="76200" dir="13500000" sy="23000" kx="1200000" algn="br" rotWithShape="0">
                <a:prstClr val="black">
                  <a:alpha val="20000"/>
                </a:prstClr>
              </a:outerShdw>
            </a:effectLst>
          </p:spPr>
          <p:txBody>
            <a:bodyPr vert="horz" wrap="square" lIns="91440" tIns="45720" rIns="91440" bIns="1440000" anchor="b" anchorCtr="1" compatLnSpc="1">
              <a:normAutofit/>
            </a:bodyPr>
            <a:lstStyle/>
            <a:p>
              <a:pPr algn="ctr">
                <a:lnSpc>
                  <a:spcPct val="120000"/>
                </a:lnSpc>
              </a:pPr>
              <a:endParaRPr lang="en-US" altLang="zh-CN" sz="1000" dirty="0"/>
            </a:p>
          </p:txBody>
        </p:sp>
        <p:sp>
          <p:nvSpPr>
            <p:cNvPr id="32" name="矩形 31"/>
            <p:cNvSpPr/>
            <p:nvPr/>
          </p:nvSpPr>
          <p:spPr>
            <a:xfrm>
              <a:off x="9140706" y="2860643"/>
              <a:ext cx="1399171" cy="396581"/>
            </a:xfrm>
            <a:prstGeom prst="rect">
              <a:avLst/>
            </a:prstGeom>
            <a:noFill/>
            <a:ln>
              <a:noFill/>
            </a:ln>
          </p:spPr>
          <p:txBody>
            <a:bodyPr wrap="square" lIns="91436" tIns="45719" rIns="91436" bIns="45719" anchor="ctr">
              <a:spAutoFit/>
            </a:bodyPr>
            <a:lstStyle/>
            <a:p>
              <a:pPr algn="ctr" defTabSz="1828800" eaLnBrk="1" hangingPunct="1">
                <a:lnSpc>
                  <a:spcPct val="120000"/>
                </a:lnSpc>
              </a:pPr>
              <a:r>
                <a:rPr lang="zh-CN" altLang="en-US" b="1" dirty="0">
                  <a:solidFill>
                    <a:schemeClr val="tx1">
                      <a:lumMod val="85000"/>
                      <a:lumOff val="15000"/>
                    </a:schemeClr>
                  </a:solidFill>
                  <a:latin typeface="微软雅黑" panose="020B0503020204020204" charset="-122"/>
                  <a:ea typeface="微软雅黑" panose="020B0503020204020204" charset="-122"/>
                </a:rPr>
                <a:t>人权原则</a:t>
              </a:r>
            </a:p>
          </p:txBody>
        </p:sp>
      </p:grpSp>
      <p:grpSp>
        <p:nvGrpSpPr>
          <p:cNvPr id="40" name="组合 39"/>
          <p:cNvGrpSpPr/>
          <p:nvPr/>
        </p:nvGrpSpPr>
        <p:grpSpPr>
          <a:xfrm>
            <a:off x="2448881" y="4110935"/>
            <a:ext cx="8346169" cy="2064032"/>
            <a:chOff x="2502900" y="1565452"/>
            <a:chExt cx="8640000" cy="2880000"/>
          </a:xfrm>
        </p:grpSpPr>
        <p:sp>
          <p:nvSpPr>
            <p:cNvPr id="41"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等腰三角形 41"/>
            <p:cNvSpPr>
              <a:spLocks noChangeAspect="1"/>
            </p:cNvSpPr>
            <p:nvPr/>
          </p:nvSpPr>
          <p:spPr>
            <a:xfrm>
              <a:off x="10721070" y="4067723"/>
              <a:ext cx="360000" cy="371117"/>
            </a:xfrm>
            <a:prstGeom prst="triangle">
              <a:avLst>
                <a:gd name="adj" fmla="val 100000"/>
              </a:avLst>
            </a:prstGeom>
            <a:solidFill>
              <a:srgbClr val="8F51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11017600" y="1665225"/>
              <a:ext cx="0" cy="1800000"/>
            </a:xfrm>
            <a:prstGeom prst="line">
              <a:avLst/>
            </a:prstGeom>
            <a:ln w="12700">
              <a:gradFill>
                <a:gsLst>
                  <a:gs pos="0">
                    <a:srgbClr val="8F5145"/>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10159026" y="800495"/>
              <a:ext cx="0" cy="1800000"/>
            </a:xfrm>
            <a:prstGeom prst="line">
              <a:avLst/>
            </a:prstGeom>
            <a:ln w="12700">
              <a:gradFill>
                <a:gsLst>
                  <a:gs pos="0">
                    <a:srgbClr val="8F5145"/>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492655" y="4436116"/>
            <a:ext cx="1357970" cy="1834271"/>
          </a:xfrm>
          <a:prstGeom prst="foldedCorner">
            <a:avLst/>
          </a:prstGeom>
          <a:solidFill>
            <a:srgbClr val="FEFCFA"/>
          </a:solidFill>
          <a:ln w="12700">
            <a:solidFill>
              <a:schemeClr val="bg1">
                <a:lumMod val="85000"/>
              </a:schemeClr>
            </a:solidFill>
          </a:ln>
          <a:effectLst>
            <a:outerShdw dist="63500" dir="18900000" algn="bl" rotWithShape="0">
              <a:srgbClr val="89483C"/>
            </a:outerShdw>
          </a:effectLst>
        </p:spPr>
      </p:pic>
      <p:sp>
        <p:nvSpPr>
          <p:cNvPr id="51" name="矩形 50"/>
          <p:cNvSpPr/>
          <p:nvPr/>
        </p:nvSpPr>
        <p:spPr>
          <a:xfrm>
            <a:off x="3182053" y="4423092"/>
            <a:ext cx="7253554" cy="1409617"/>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“以前所有一切宪法，以至最民主的共和宪法的精神和基本内容都归结在所有制这一点上。”</a:t>
            </a:r>
          </a:p>
          <a:p>
            <a:pPr algn="r">
              <a:lnSpc>
                <a:spcPct val="130000"/>
              </a:lnSpc>
              <a:spcBef>
                <a:spcPts val="600"/>
              </a:spcBef>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列宁：</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俄共（布）第九次代表大会文献</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grpSp>
        <p:nvGrpSpPr>
          <p:cNvPr id="30" name="组合 29"/>
          <p:cNvGrpSpPr/>
          <p:nvPr/>
        </p:nvGrpSpPr>
        <p:grpSpPr>
          <a:xfrm>
            <a:off x="3906026" y="910363"/>
            <a:ext cx="4379948" cy="468000"/>
            <a:chOff x="1131852" y="4125852"/>
            <a:chExt cx="3372416" cy="468000"/>
          </a:xfrm>
        </p:grpSpPr>
        <p:sp>
          <p:nvSpPr>
            <p:cNvPr id="31" name="平行四边形 30"/>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资本主义法制</a:t>
              </a:r>
            </a:p>
          </p:txBody>
        </p:sp>
        <p:sp>
          <p:nvSpPr>
            <p:cNvPr id="37" name="任意多边形: 形状 36"/>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8" name="任意多边形: 形状 37"/>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şlídê"/>
          <p:cNvSpPr/>
          <p:nvPr/>
        </p:nvSpPr>
        <p:spPr>
          <a:xfrm>
            <a:off x="2390958" y="1152610"/>
            <a:ext cx="9801042" cy="516615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p:cNvGrpSpPr/>
          <p:nvPr/>
        </p:nvGrpSpPr>
        <p:grpSpPr>
          <a:xfrm>
            <a:off x="294376" y="1152610"/>
            <a:ext cx="4000228" cy="2618654"/>
            <a:chOff x="1489600" y="2577707"/>
            <a:chExt cx="9296666" cy="2551605"/>
          </a:xfrm>
        </p:grpSpPr>
        <p:sp>
          <p:nvSpPr>
            <p:cNvPr id="47" name="矩形 46"/>
            <p:cNvSpPr/>
            <p:nvPr/>
          </p:nvSpPr>
          <p:spPr>
            <a:xfrm>
              <a:off x="1573464" y="2577707"/>
              <a:ext cx="9212802" cy="2453697"/>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22030" y="1618160"/>
            <a:ext cx="3698434" cy="1705403"/>
          </a:xfrm>
          <a:prstGeom prst="rect">
            <a:avLst/>
          </a:prstGeom>
        </p:spPr>
        <p:txBody>
          <a:bodyPr wrap="square">
            <a:spAutoFit/>
          </a:bodyPr>
          <a:lstStyle/>
          <a:p>
            <a:pPr indent="457200" algn="just" fontAlgn="auto">
              <a:lnSpc>
                <a:spcPct val="150000"/>
              </a:lnSpc>
              <a:buClr>
                <a:srgbClr val="C00000"/>
              </a:buClr>
              <a:buSzTx/>
            </a:pPr>
            <a:r>
              <a:rPr lang="zh-CN" altLang="en-US" dirty="0">
                <a:latin typeface="微软雅黑" panose="020B0503020204020204" charset="-122"/>
                <a:ea typeface="微软雅黑" panose="020B0503020204020204" charset="-122"/>
              </a:rPr>
              <a:t>采取分权制衡的组织形式，即国家的</a:t>
            </a:r>
            <a:r>
              <a:rPr lang="zh-CN" altLang="en-US" b="1" dirty="0">
                <a:solidFill>
                  <a:srgbClr val="3C4882"/>
                </a:solidFill>
                <a:latin typeface="微软雅黑" panose="020B0503020204020204" charset="-122"/>
                <a:ea typeface="微软雅黑" panose="020B0503020204020204" charset="-122"/>
              </a:rPr>
              <a:t>立法权</a:t>
            </a:r>
            <a:r>
              <a:rPr lang="zh-CN" altLang="en-US" dirty="0">
                <a:latin typeface="微软雅黑" panose="020B0503020204020204" charset="-122"/>
                <a:ea typeface="微软雅黑" panose="020B0503020204020204" charset="-122"/>
              </a:rPr>
              <a:t>、</a:t>
            </a:r>
            <a:r>
              <a:rPr lang="zh-CN" altLang="en-US" b="1" dirty="0">
                <a:solidFill>
                  <a:srgbClr val="3C4882"/>
                </a:solidFill>
                <a:latin typeface="微软雅黑" panose="020B0503020204020204" charset="-122"/>
                <a:ea typeface="微软雅黑" panose="020B0503020204020204" charset="-122"/>
              </a:rPr>
              <a:t>行政权</a:t>
            </a:r>
            <a:r>
              <a:rPr lang="zh-CN" altLang="en-US" dirty="0">
                <a:latin typeface="微软雅黑" panose="020B0503020204020204" charset="-122"/>
                <a:ea typeface="微软雅黑" panose="020B0503020204020204" charset="-122"/>
              </a:rPr>
              <a:t>、</a:t>
            </a:r>
            <a:r>
              <a:rPr lang="zh-CN" altLang="en-US" b="1" dirty="0">
                <a:solidFill>
                  <a:srgbClr val="3C4882"/>
                </a:solidFill>
                <a:latin typeface="微软雅黑" panose="020B0503020204020204" charset="-122"/>
                <a:ea typeface="微软雅黑" panose="020B0503020204020204" charset="-122"/>
              </a:rPr>
              <a:t>司法权</a:t>
            </a:r>
            <a:r>
              <a:rPr lang="zh-CN" altLang="en-US" dirty="0">
                <a:latin typeface="微软雅黑" panose="020B0503020204020204" charset="-122"/>
                <a:ea typeface="微软雅黑" panose="020B0503020204020204" charset="-122"/>
              </a:rPr>
              <a:t>分别由三个权力主体独立行使，形成各主体之间的“制衡”。</a:t>
            </a:r>
          </a:p>
        </p:txBody>
      </p:sp>
      <p:sp>
        <p:nvSpPr>
          <p:cNvPr id="15" name="矩形 14"/>
          <p:cNvSpPr/>
          <p:nvPr/>
        </p:nvSpPr>
        <p:spPr>
          <a:xfrm>
            <a:off x="5809592" y="5988327"/>
            <a:ext cx="3371043" cy="39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charset="-122"/>
                <a:ea typeface="微软雅黑" panose="020B0503020204020204" charset="-122"/>
              </a:rPr>
              <a:t>三权分立、制约与平衡关系示意图</a:t>
            </a:r>
          </a:p>
        </p:txBody>
      </p:sp>
      <p:grpSp>
        <p:nvGrpSpPr>
          <p:cNvPr id="4" name="组合 3"/>
          <p:cNvGrpSpPr/>
          <p:nvPr/>
        </p:nvGrpSpPr>
        <p:grpSpPr>
          <a:xfrm>
            <a:off x="6554047" y="1307955"/>
            <a:ext cx="1882132" cy="1857489"/>
            <a:chOff x="6207683" y="1250292"/>
            <a:chExt cx="1882132" cy="1857489"/>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19598" t="1593" r="18218" b="9011"/>
            <a:stretch>
              <a:fillRect/>
            </a:stretch>
          </p:blipFill>
          <p:spPr>
            <a:xfrm>
              <a:off x="6366783" y="1250292"/>
              <a:ext cx="1563933" cy="1684133"/>
            </a:xfrm>
            <a:prstGeom prst="ellipse">
              <a:avLst/>
            </a:prstGeom>
            <a:ln w="25400">
              <a:solidFill>
                <a:schemeClr val="bg1">
                  <a:lumMod val="95000"/>
                </a:schemeClr>
              </a:solidFill>
            </a:ln>
            <a:effectLst>
              <a:outerShdw blurRad="76200" sx="102000" sy="102000" algn="ctr" rotWithShape="0">
                <a:schemeClr val="bg2">
                  <a:lumMod val="25000"/>
                  <a:alpha val="20000"/>
                </a:schemeClr>
              </a:outerShdw>
            </a:effectLst>
          </p:spPr>
        </p:pic>
        <p:grpSp>
          <p:nvGrpSpPr>
            <p:cNvPr id="69" name="组合 68"/>
            <p:cNvGrpSpPr/>
            <p:nvPr/>
          </p:nvGrpSpPr>
          <p:grpSpPr>
            <a:xfrm>
              <a:off x="6207683" y="2586994"/>
              <a:ext cx="1882132" cy="520787"/>
              <a:chOff x="5077872" y="2901146"/>
              <a:chExt cx="2036256" cy="523220"/>
            </a:xfrm>
          </p:grpSpPr>
          <p:sp>
            <p:nvSpPr>
              <p:cNvPr id="27" name="矩形: 圆角 26"/>
              <p:cNvSpPr/>
              <p:nvPr/>
            </p:nvSpPr>
            <p:spPr bwMode="auto">
              <a:xfrm>
                <a:off x="5077872" y="2921050"/>
                <a:ext cx="2036256" cy="468000"/>
              </a:xfrm>
              <a:prstGeom prst="roundRect">
                <a:avLst>
                  <a:gd name="adj" fmla="val 50000"/>
                </a:avLst>
              </a:prstGeom>
              <a:gradFill>
                <a:gsLst>
                  <a:gs pos="0">
                    <a:srgbClr val="F0963D"/>
                  </a:gs>
                  <a:gs pos="30000">
                    <a:srgbClr val="E58A05"/>
                  </a:gs>
                  <a:gs pos="100000">
                    <a:srgbClr val="E55003"/>
                  </a:gs>
                </a:gsLst>
                <a:lin ang="15600000" scaled="0"/>
              </a:gradFill>
              <a:ln>
                <a:noFill/>
              </a:ln>
              <a:effectLst>
                <a:outerShdw blurRad="63500" sx="102000" sy="102000" algn="ctr" rotWithShape="0">
                  <a:srgbClr val="E5500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4" name="文本框 23"/>
              <p:cNvSpPr txBox="1"/>
              <p:nvPr/>
            </p:nvSpPr>
            <p:spPr>
              <a:xfrm>
                <a:off x="5376000" y="2901146"/>
                <a:ext cx="1440000" cy="523220"/>
              </a:xfrm>
              <a:prstGeom prst="rect">
                <a:avLst/>
              </a:prstGeom>
              <a:noFill/>
            </p:spPr>
            <p:txBody>
              <a:bodyPr wrap="square" rtlCol="0">
                <a:spAutoFit/>
              </a:bodyPr>
              <a:lstStyle/>
              <a:p>
                <a:pPr algn="ctr"/>
                <a:r>
                  <a:rPr lang="zh-CN" altLang="en-US" sz="1400" b="1" u="sng"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总统内阁    </a:t>
                </a:r>
                <a:endParaRPr lang="en-US" altLang="zh-CN" sz="1400" b="1" u="sng"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1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行  政</a:t>
                </a:r>
              </a:p>
            </p:txBody>
          </p:sp>
        </p:grpSp>
      </p:grpSp>
      <p:grpSp>
        <p:nvGrpSpPr>
          <p:cNvPr id="6" name="组合 5"/>
          <p:cNvGrpSpPr/>
          <p:nvPr/>
        </p:nvGrpSpPr>
        <p:grpSpPr>
          <a:xfrm>
            <a:off x="9341752" y="4092599"/>
            <a:ext cx="2523512" cy="1855397"/>
            <a:chOff x="8995388" y="4034936"/>
            <a:chExt cx="2523512" cy="1855397"/>
          </a:xfrm>
        </p:grpSpPr>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16202" r="24188" b="10603"/>
            <a:stretch>
              <a:fillRect/>
            </a:stretch>
          </p:blipFill>
          <p:spPr>
            <a:xfrm>
              <a:off x="9475177" y="4034936"/>
              <a:ext cx="1563933" cy="1684133"/>
            </a:xfrm>
            <a:prstGeom prst="ellipse">
              <a:avLst/>
            </a:prstGeom>
            <a:ln w="25400">
              <a:solidFill>
                <a:schemeClr val="bg1">
                  <a:lumMod val="95000"/>
                </a:schemeClr>
              </a:solidFill>
            </a:ln>
            <a:effectLst>
              <a:outerShdw blurRad="76200" sx="102000" sy="102000" algn="ctr" rotWithShape="0">
                <a:schemeClr val="bg2">
                  <a:lumMod val="25000"/>
                  <a:alpha val="20000"/>
                </a:schemeClr>
              </a:outerShdw>
            </a:effectLst>
          </p:spPr>
        </p:pic>
        <p:grpSp>
          <p:nvGrpSpPr>
            <p:cNvPr id="71" name="组合 70"/>
            <p:cNvGrpSpPr/>
            <p:nvPr/>
          </p:nvGrpSpPr>
          <p:grpSpPr>
            <a:xfrm>
              <a:off x="8995388" y="5369546"/>
              <a:ext cx="2523512" cy="520787"/>
              <a:chOff x="8093857" y="5696695"/>
              <a:chExt cx="2730157" cy="523220"/>
            </a:xfrm>
          </p:grpSpPr>
          <p:sp>
            <p:nvSpPr>
              <p:cNvPr id="49" name="矩形: 圆角 48"/>
              <p:cNvSpPr/>
              <p:nvPr/>
            </p:nvSpPr>
            <p:spPr bwMode="auto">
              <a:xfrm>
                <a:off x="8093857" y="5700728"/>
                <a:ext cx="2730157" cy="468000"/>
              </a:xfrm>
              <a:prstGeom prst="roundRect">
                <a:avLst>
                  <a:gd name="adj" fmla="val 50000"/>
                </a:avLst>
              </a:prstGeom>
              <a:gradFill>
                <a:gsLst>
                  <a:gs pos="0">
                    <a:srgbClr val="6B97C7"/>
                  </a:gs>
                  <a:gs pos="42000">
                    <a:srgbClr val="43679B"/>
                  </a:gs>
                  <a:gs pos="100000">
                    <a:srgbClr val="3C4882"/>
                  </a:gs>
                </a:gsLst>
                <a:lin ang="7200000" scaled="0"/>
              </a:gradFill>
              <a:ln>
                <a:noFill/>
              </a:ln>
              <a:effectLst>
                <a:outerShdw blurRad="63500" sx="102000" sy="102000" algn="ctr" rotWithShape="0">
                  <a:srgbClr val="36417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6" name="文本框 25"/>
              <p:cNvSpPr txBox="1"/>
              <p:nvPr/>
            </p:nvSpPr>
            <p:spPr>
              <a:xfrm>
                <a:off x="8377245" y="5696695"/>
                <a:ext cx="2381544" cy="523220"/>
              </a:xfrm>
              <a:prstGeom prst="rect">
                <a:avLst/>
              </a:prstGeom>
              <a:noFill/>
            </p:spPr>
            <p:txBody>
              <a:bodyPr wrap="square" rtlCol="0">
                <a:spAutoFit/>
              </a:bodyPr>
              <a:lstStyle>
                <a:defPPr>
                  <a:defRPr lang="zh-CN"/>
                </a:defPPr>
                <a:lvl1pPr algn="ctr">
                  <a:defRPr sz="1400" b="1" u="sng">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dirty="0"/>
                  <a:t>最高法院 其他联邦法院</a:t>
                </a:r>
                <a:endParaRPr lang="en-US" altLang="zh-CN" dirty="0"/>
              </a:p>
              <a:p>
                <a:r>
                  <a:rPr lang="zh-CN" altLang="en-US" u="none" dirty="0"/>
                  <a:t>司  法</a:t>
                </a:r>
              </a:p>
            </p:txBody>
          </p:sp>
        </p:grpSp>
      </p:grpSp>
      <p:grpSp>
        <p:nvGrpSpPr>
          <p:cNvPr id="5" name="组合 4"/>
          <p:cNvGrpSpPr/>
          <p:nvPr/>
        </p:nvGrpSpPr>
        <p:grpSpPr>
          <a:xfrm>
            <a:off x="2736686" y="4092599"/>
            <a:ext cx="2994765" cy="1855397"/>
            <a:chOff x="2390322" y="4034936"/>
            <a:chExt cx="2994765" cy="1855397"/>
          </a:xfrm>
        </p:grpSpPr>
        <p:pic>
          <p:nvPicPr>
            <p:cNvPr id="21" name="图片 20"/>
            <p:cNvPicPr>
              <a:picLocks noChangeAspect="1"/>
            </p:cNvPicPr>
            <p:nvPr/>
          </p:nvPicPr>
          <p:blipFill rotWithShape="1">
            <a:blip r:embed="rId5" cstate="print">
              <a:extLst>
                <a:ext uri="{28A0092B-C50C-407E-A947-70E740481C1C}">
                  <a14:useLocalDpi xmlns:a14="http://schemas.microsoft.com/office/drawing/2010/main" val="0"/>
                </a:ext>
              </a:extLst>
            </a:blip>
            <a:srcRect l="7943" r="25377"/>
            <a:stretch>
              <a:fillRect/>
            </a:stretch>
          </p:blipFill>
          <p:spPr>
            <a:xfrm>
              <a:off x="3105738" y="4034936"/>
              <a:ext cx="1563933" cy="1684133"/>
            </a:xfrm>
            <a:prstGeom prst="ellipse">
              <a:avLst/>
            </a:prstGeom>
            <a:ln w="25400">
              <a:solidFill>
                <a:schemeClr val="bg1">
                  <a:lumMod val="95000"/>
                </a:schemeClr>
              </a:solidFill>
            </a:ln>
            <a:effectLst>
              <a:outerShdw blurRad="76200" sx="102000" sy="102000" algn="ctr" rotWithShape="0">
                <a:schemeClr val="bg2">
                  <a:lumMod val="25000"/>
                  <a:alpha val="20000"/>
                </a:schemeClr>
              </a:outerShdw>
            </a:effectLst>
          </p:spPr>
        </p:pic>
        <p:grpSp>
          <p:nvGrpSpPr>
            <p:cNvPr id="70" name="组合 69"/>
            <p:cNvGrpSpPr/>
            <p:nvPr/>
          </p:nvGrpSpPr>
          <p:grpSpPr>
            <a:xfrm>
              <a:off x="2390322" y="5369546"/>
              <a:ext cx="2994765" cy="520787"/>
              <a:chOff x="947915" y="5696695"/>
              <a:chExt cx="3240000" cy="523220"/>
            </a:xfrm>
          </p:grpSpPr>
          <p:sp>
            <p:nvSpPr>
              <p:cNvPr id="28" name="矩形: 圆角 27"/>
              <p:cNvSpPr/>
              <p:nvPr/>
            </p:nvSpPr>
            <p:spPr bwMode="auto">
              <a:xfrm>
                <a:off x="947915" y="5700728"/>
                <a:ext cx="3240000" cy="468000"/>
              </a:xfrm>
              <a:prstGeom prst="roundRect">
                <a:avLst>
                  <a:gd name="adj" fmla="val 50000"/>
                </a:avLst>
              </a:prstGeom>
              <a:gradFill>
                <a:gsLst>
                  <a:gs pos="49000">
                    <a:schemeClr val="accent6">
                      <a:lumMod val="75000"/>
                    </a:schemeClr>
                  </a:gs>
                  <a:gs pos="0">
                    <a:schemeClr val="accent6">
                      <a:lumMod val="60000"/>
                      <a:lumOff val="40000"/>
                    </a:schemeClr>
                  </a:gs>
                  <a:gs pos="100000">
                    <a:schemeClr val="accent6">
                      <a:lumMod val="50000"/>
                    </a:schemeClr>
                  </a:gs>
                </a:gsLst>
                <a:lin ang="14400000" scaled="0"/>
              </a:gradFill>
              <a:ln>
                <a:noFill/>
              </a:ln>
              <a:effectLst>
                <a:outerShdw blurRad="63500" sx="102000" sy="102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文本框 24"/>
              <p:cNvSpPr txBox="1"/>
              <p:nvPr/>
            </p:nvSpPr>
            <p:spPr>
              <a:xfrm>
                <a:off x="1001179" y="5696695"/>
                <a:ext cx="3155983" cy="523220"/>
              </a:xfrm>
              <a:prstGeom prst="rect">
                <a:avLst/>
              </a:prstGeom>
              <a:noFill/>
            </p:spPr>
            <p:txBody>
              <a:bodyPr wrap="square" rtlCol="0">
                <a:spAutoFit/>
              </a:bodyPr>
              <a:lstStyle>
                <a:defPPr>
                  <a:defRPr lang="zh-CN"/>
                </a:defPPr>
                <a:lvl1pPr algn="ctr">
                  <a:defRPr sz="1600" b="1" u="sng">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sz="1400" dirty="0"/>
                  <a:t>参议两院可各自反对对方所提法令</a:t>
                </a:r>
                <a:endParaRPr lang="en-US" altLang="zh-CN" sz="1400" dirty="0"/>
              </a:p>
              <a:p>
                <a:r>
                  <a:rPr lang="zh-CN" altLang="en-US" sz="1400" u="none" dirty="0"/>
                  <a:t>立  法</a:t>
                </a:r>
                <a:endParaRPr lang="en-US" altLang="zh-CN" sz="1400" u="none" dirty="0"/>
              </a:p>
            </p:txBody>
          </p:sp>
        </p:grpSp>
      </p:grpSp>
      <p:grpSp>
        <p:nvGrpSpPr>
          <p:cNvPr id="77" name="组合 76"/>
          <p:cNvGrpSpPr/>
          <p:nvPr/>
        </p:nvGrpSpPr>
        <p:grpSpPr>
          <a:xfrm>
            <a:off x="5809592" y="5148410"/>
            <a:ext cx="3371043" cy="456891"/>
            <a:chOff x="4272455" y="5416594"/>
            <a:chExt cx="3647091" cy="459025"/>
          </a:xfrm>
        </p:grpSpPr>
        <p:sp>
          <p:nvSpPr>
            <p:cNvPr id="52" name="矩形 51"/>
            <p:cNvSpPr/>
            <p:nvPr/>
          </p:nvSpPr>
          <p:spPr>
            <a:xfrm>
              <a:off x="4272455" y="5416594"/>
              <a:ext cx="3647091" cy="396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最高法院可宣布法律不合宪法</a:t>
              </a:r>
            </a:p>
          </p:txBody>
        </p:sp>
        <p:sp>
          <p:nvSpPr>
            <p:cNvPr id="57" name="箭头: 右 56"/>
            <p:cNvSpPr/>
            <p:nvPr/>
          </p:nvSpPr>
          <p:spPr>
            <a:xfrm flipH="1">
              <a:off x="4332000" y="5713265"/>
              <a:ext cx="3528000" cy="162354"/>
            </a:xfrm>
            <a:prstGeom prst="rightArrow">
              <a:avLst>
                <a:gd name="adj1" fmla="val 27703"/>
                <a:gd name="adj2" fmla="val 115458"/>
              </a:avLst>
            </a:prstGeom>
            <a:gradFill>
              <a:gsLst>
                <a:gs pos="0">
                  <a:srgbClr val="85A9CF">
                    <a:lumMod val="20000"/>
                    <a:lumOff val="80000"/>
                  </a:srgbClr>
                </a:gs>
                <a:gs pos="100000">
                  <a:srgbClr val="43679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864630" y="4583254"/>
            <a:ext cx="3260966" cy="459770"/>
            <a:chOff x="4332000" y="4848799"/>
            <a:chExt cx="3528000" cy="461918"/>
          </a:xfrm>
        </p:grpSpPr>
        <p:sp>
          <p:nvSpPr>
            <p:cNvPr id="51" name="矩形 50"/>
            <p:cNvSpPr/>
            <p:nvPr/>
          </p:nvSpPr>
          <p:spPr>
            <a:xfrm>
              <a:off x="4735970" y="4848799"/>
              <a:ext cx="2619003" cy="267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总统任命的司法官员必须经参议院确认</a:t>
              </a:r>
            </a:p>
          </p:txBody>
        </p:sp>
        <p:sp>
          <p:nvSpPr>
            <p:cNvPr id="58" name="箭头: 右 57"/>
            <p:cNvSpPr/>
            <p:nvPr/>
          </p:nvSpPr>
          <p:spPr>
            <a:xfrm>
              <a:off x="4332000" y="5148363"/>
              <a:ext cx="3528000" cy="162354"/>
            </a:xfrm>
            <a:prstGeom prst="rightArrow">
              <a:avLst>
                <a:gd name="adj1" fmla="val 27703"/>
                <a:gd name="adj2" fmla="val 115458"/>
              </a:avLst>
            </a:prstGeom>
            <a:gradFill>
              <a:gsLst>
                <a:gs pos="0">
                  <a:schemeClr val="accent6">
                    <a:lumMod val="20000"/>
                    <a:lumOff val="80000"/>
                  </a:schemeClr>
                </a:gs>
                <a:gs pos="100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189300" y="2619462"/>
            <a:ext cx="2382651" cy="522183"/>
            <a:chOff x="2519481" y="2875833"/>
            <a:chExt cx="2577762" cy="524622"/>
          </a:xfrm>
        </p:grpSpPr>
        <p:sp>
          <p:nvSpPr>
            <p:cNvPr id="56" name="矩形 55"/>
            <p:cNvSpPr/>
            <p:nvPr/>
          </p:nvSpPr>
          <p:spPr>
            <a:xfrm rot="19200000">
              <a:off x="2519481" y="2875833"/>
              <a:ext cx="2520336" cy="44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总统可否决国会通过的法律</a:t>
              </a:r>
            </a:p>
          </p:txBody>
        </p:sp>
        <p:sp>
          <p:nvSpPr>
            <p:cNvPr id="59" name="箭头: 右 58"/>
            <p:cNvSpPr/>
            <p:nvPr/>
          </p:nvSpPr>
          <p:spPr>
            <a:xfrm rot="19200000" flipH="1">
              <a:off x="2613243" y="3238101"/>
              <a:ext cx="2484000" cy="162354"/>
            </a:xfrm>
            <a:prstGeom prst="rightArrow">
              <a:avLst>
                <a:gd name="adj1" fmla="val 27703"/>
                <a:gd name="adj2" fmla="val 115458"/>
              </a:avLst>
            </a:prstGeom>
            <a:gradFill>
              <a:gsLst>
                <a:gs pos="0">
                  <a:srgbClr val="F0963D">
                    <a:lumMod val="20000"/>
                    <a:lumOff val="80000"/>
                  </a:srgbClr>
                </a:gs>
                <a:gs pos="100000">
                  <a:srgbClr val="E55003">
                    <a:lumMod val="10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4763756" y="3450268"/>
            <a:ext cx="2329631" cy="620164"/>
            <a:chOff x="3067155" y="3698752"/>
            <a:chExt cx="2520400" cy="623061"/>
          </a:xfrm>
        </p:grpSpPr>
        <p:sp>
          <p:nvSpPr>
            <p:cNvPr id="61" name="矩形 60"/>
            <p:cNvSpPr/>
            <p:nvPr/>
          </p:nvSpPr>
          <p:spPr>
            <a:xfrm rot="19200000">
              <a:off x="3067155" y="3867478"/>
              <a:ext cx="2520400" cy="454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国会可以三分之二多数通过</a:t>
              </a:r>
              <a:endParaRPr lang="en-US" altLang="zh-CN" sz="1400"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总统所否决的法律</a:t>
              </a:r>
            </a:p>
          </p:txBody>
        </p:sp>
        <p:sp>
          <p:nvSpPr>
            <p:cNvPr id="60" name="箭头: 右 59"/>
            <p:cNvSpPr/>
            <p:nvPr/>
          </p:nvSpPr>
          <p:spPr>
            <a:xfrm rot="19200000">
              <a:off x="3108007" y="3698752"/>
              <a:ext cx="2052000" cy="162354"/>
            </a:xfrm>
            <a:prstGeom prst="rightArrow">
              <a:avLst>
                <a:gd name="adj1" fmla="val 27703"/>
                <a:gd name="adj2" fmla="val 115458"/>
              </a:avLst>
            </a:prstGeom>
            <a:gradFill>
              <a:gsLst>
                <a:gs pos="0">
                  <a:schemeClr val="accent6">
                    <a:lumMod val="20000"/>
                    <a:lumOff val="80000"/>
                  </a:schemeClr>
                </a:gs>
                <a:gs pos="100000">
                  <a:schemeClr val="accent6">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8414426" y="2754580"/>
            <a:ext cx="2710674" cy="506477"/>
            <a:chOff x="7090594" y="3011582"/>
            <a:chExt cx="2932646" cy="508843"/>
          </a:xfrm>
        </p:grpSpPr>
        <p:sp>
          <p:nvSpPr>
            <p:cNvPr id="62" name="矩形 61"/>
            <p:cNvSpPr/>
            <p:nvPr/>
          </p:nvSpPr>
          <p:spPr>
            <a:xfrm rot="2400000">
              <a:off x="7283505" y="3011582"/>
              <a:ext cx="2739735" cy="508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最高法院可宣布总统法令违宪</a:t>
              </a:r>
            </a:p>
          </p:txBody>
        </p:sp>
        <p:sp>
          <p:nvSpPr>
            <p:cNvPr id="63" name="箭头: 右 62"/>
            <p:cNvSpPr/>
            <p:nvPr/>
          </p:nvSpPr>
          <p:spPr>
            <a:xfrm rot="2400000" flipH="1">
              <a:off x="7090594" y="3262118"/>
              <a:ext cx="2484000" cy="162354"/>
            </a:xfrm>
            <a:prstGeom prst="rightArrow">
              <a:avLst>
                <a:gd name="adj1" fmla="val 27703"/>
                <a:gd name="adj2" fmla="val 115458"/>
              </a:avLst>
            </a:prstGeom>
            <a:gradFill>
              <a:gsLst>
                <a:gs pos="0">
                  <a:srgbClr val="85A9CF">
                    <a:lumMod val="20000"/>
                    <a:lumOff val="80000"/>
                  </a:srgbClr>
                </a:gs>
                <a:gs pos="100000">
                  <a:srgbClr val="43679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8350897" y="3410520"/>
            <a:ext cx="1896684" cy="401426"/>
            <a:chOff x="7021862" y="3670586"/>
            <a:chExt cx="2052000" cy="403301"/>
          </a:xfrm>
        </p:grpSpPr>
        <p:sp>
          <p:nvSpPr>
            <p:cNvPr id="67" name="箭头: 右 66"/>
            <p:cNvSpPr/>
            <p:nvPr/>
          </p:nvSpPr>
          <p:spPr>
            <a:xfrm rot="13185047" flipH="1">
              <a:off x="7021862" y="3911533"/>
              <a:ext cx="2052000" cy="162354"/>
            </a:xfrm>
            <a:prstGeom prst="rightArrow">
              <a:avLst>
                <a:gd name="adj1" fmla="val 27703"/>
                <a:gd name="adj2" fmla="val 115458"/>
              </a:avLst>
            </a:prstGeom>
            <a:gradFill>
              <a:gsLst>
                <a:gs pos="0">
                  <a:srgbClr val="F0963D">
                    <a:lumMod val="20000"/>
                    <a:lumOff val="80000"/>
                  </a:srgbClr>
                </a:gs>
                <a:gs pos="100000">
                  <a:srgbClr val="E5500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rot="2400000">
              <a:off x="7233014" y="3670586"/>
              <a:ext cx="1828262" cy="311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总统任命联邦法官</a:t>
              </a:r>
            </a:p>
          </p:txBody>
        </p:sp>
      </p:grpSp>
      <p:grpSp>
        <p:nvGrpSpPr>
          <p:cNvPr id="42" name="组合 41"/>
          <p:cNvGrpSpPr/>
          <p:nvPr/>
        </p:nvGrpSpPr>
        <p:grpSpPr>
          <a:xfrm>
            <a:off x="414994" y="909172"/>
            <a:ext cx="3596120" cy="468000"/>
            <a:chOff x="1131852" y="4125852"/>
            <a:chExt cx="3372416" cy="468000"/>
          </a:xfrm>
        </p:grpSpPr>
        <p:sp>
          <p:nvSpPr>
            <p:cNvPr id="43" name="平行四边形 42"/>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资本主义国家政权</a:t>
              </a:r>
            </a:p>
          </p:txBody>
        </p:sp>
        <p:sp>
          <p:nvSpPr>
            <p:cNvPr id="44" name="任意多边形: 形状 43"/>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5" name="任意多边形: 形状 44"/>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219199" y="1554745"/>
            <a:ext cx="9753600" cy="1613008"/>
            <a:chOff x="1489600" y="2577707"/>
            <a:chExt cx="9296666" cy="2243332"/>
          </a:xfrm>
        </p:grpSpPr>
        <p:sp>
          <p:nvSpPr>
            <p:cNvPr id="11" name="矩形 10"/>
            <p:cNvSpPr/>
            <p:nvPr/>
          </p:nvSpPr>
          <p:spPr>
            <a:xfrm>
              <a:off x="1573464" y="2577707"/>
              <a:ext cx="9212802" cy="2049634"/>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89600" y="2721324"/>
              <a:ext cx="9212802" cy="2099715"/>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2004535" y="1866092"/>
            <a:ext cx="8182929" cy="961289"/>
          </a:xfrm>
          <a:prstGeom prst="rect">
            <a:avLst/>
          </a:prstGeom>
        </p:spPr>
        <p:txBody>
          <a:bodyPr wrap="square">
            <a:spAutoFit/>
          </a:bodyPr>
          <a:lstStyle/>
          <a:p>
            <a:pPr marL="0" lvl="1" algn="just">
              <a:lnSpc>
                <a:spcPct val="150000"/>
              </a:lnSpc>
              <a:buClr>
                <a:srgbClr val="C00000"/>
              </a:buClr>
              <a:buSzTx/>
            </a:pPr>
            <a:r>
              <a:rPr lang="en-US" altLang="zh-CN" sz="2000" baseline="30000" dirty="0">
                <a:solidFill>
                  <a:srgbClr val="000000"/>
                </a:solidFill>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公民主要通过竞选参与政治活动，表达自己的愿望和要求，对国家公职人员的产生及其政治决策施加影响。</a:t>
            </a:r>
            <a:endParaRPr lang="zh-CN" altLang="en-US" sz="2000" baseline="30000" dirty="0">
              <a:solidFill>
                <a:srgbClr val="000000"/>
              </a:solidFill>
              <a:latin typeface="微软雅黑" panose="020B0503020204020204" charset="-122"/>
              <a:ea typeface="微软雅黑" panose="020B0503020204020204" charset="-122"/>
            </a:endParaRPr>
          </a:p>
        </p:txBody>
      </p:sp>
      <p:sp>
        <p:nvSpPr>
          <p:cNvPr id="38" name="任意多边形: 形状 37"/>
          <p:cNvSpPr/>
          <p:nvPr/>
        </p:nvSpPr>
        <p:spPr bwMode="auto">
          <a:xfrm>
            <a:off x="0" y="4487333"/>
            <a:ext cx="12192000" cy="2370667"/>
          </a:xfrm>
          <a:custGeom>
            <a:avLst/>
            <a:gdLst>
              <a:gd name="connsiteX0" fmla="*/ 0 w 12192000"/>
              <a:gd name="connsiteY0" fmla="*/ 0 h 2370667"/>
              <a:gd name="connsiteX1" fmla="*/ 19136 w 12192000"/>
              <a:gd name="connsiteY1" fmla="*/ 0 h 2370667"/>
              <a:gd name="connsiteX2" fmla="*/ 4874346 w 12192000"/>
              <a:gd name="connsiteY2" fmla="*/ 1524000 h 2370667"/>
              <a:gd name="connsiteX3" fmla="*/ 12192000 w 12192000"/>
              <a:gd name="connsiteY3" fmla="*/ 3970 h 2370667"/>
              <a:gd name="connsiteX4" fmla="*/ 12192000 w 12192000"/>
              <a:gd name="connsiteY4" fmla="*/ 2370667 h 2370667"/>
              <a:gd name="connsiteX5" fmla="*/ 0 w 12192000"/>
              <a:gd name="connsiteY5" fmla="*/ 2370667 h 237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370667">
                <a:moveTo>
                  <a:pt x="0" y="0"/>
                </a:moveTo>
                <a:lnTo>
                  <a:pt x="19136" y="0"/>
                </a:lnTo>
                <a:lnTo>
                  <a:pt x="4874346" y="1524000"/>
                </a:lnTo>
                <a:lnTo>
                  <a:pt x="12192000" y="3970"/>
                </a:lnTo>
                <a:lnTo>
                  <a:pt x="12192000" y="2370667"/>
                </a:lnTo>
                <a:lnTo>
                  <a:pt x="0" y="2370667"/>
                </a:lnTo>
                <a:close/>
              </a:path>
            </a:pathLst>
          </a:custGeom>
          <a:gradFill flip="none" rotWithShape="1">
            <a:gsLst>
              <a:gs pos="50000">
                <a:srgbClr val="E37A17"/>
              </a:gs>
              <a:gs pos="100000">
                <a:srgbClr val="E55003"/>
              </a:gs>
            </a:gsLst>
            <a:path path="circle">
              <a:fillToRect l="100000" t="100000"/>
            </a:path>
            <a:tileRect r="-100000" b="-100000"/>
          </a:gradFill>
          <a:ln>
            <a:noFill/>
          </a:ln>
          <a:effectLst>
            <a:outerShdw blurRad="50800" dist="38100" dir="2700000" algn="tl"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1" hangingPunct="1">
              <a:buFont typeface="Arial" panose="020B0604020202020204" pitchFamily="34" charset="0"/>
              <a:buNone/>
            </a:pPr>
            <a:endParaRPr lang="zh-CN" altLang="en-US" dirty="0"/>
          </a:p>
        </p:txBody>
      </p:sp>
      <p:grpSp>
        <p:nvGrpSpPr>
          <p:cNvPr id="13" name="组合 12"/>
          <p:cNvGrpSpPr/>
          <p:nvPr/>
        </p:nvGrpSpPr>
        <p:grpSpPr>
          <a:xfrm>
            <a:off x="4297940" y="878102"/>
            <a:ext cx="3596120" cy="468000"/>
            <a:chOff x="1131852" y="4125852"/>
            <a:chExt cx="3372416" cy="468000"/>
          </a:xfrm>
        </p:grpSpPr>
        <p:sp>
          <p:nvSpPr>
            <p:cNvPr id="14" name="平行四边形 13"/>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资本主义国家的选举制度</a:t>
              </a:r>
            </a:p>
          </p:txBody>
        </p:sp>
        <p:sp>
          <p:nvSpPr>
            <p:cNvPr id="15" name="任意多边形: 形状 14"/>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6" name="任意多边形: 形状 15"/>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13" y="3460649"/>
            <a:ext cx="4253012" cy="2838542"/>
          </a:xfrm>
          <a:prstGeom prst="rect">
            <a:avLst/>
          </a:prstGeom>
          <a:ln w="53975">
            <a:solidFill>
              <a:schemeClr val="bg1"/>
            </a:solidFill>
          </a:ln>
          <a:effectLst>
            <a:outerShdw blurRad="190500" dist="38100" dir="2700000" algn="tl" rotWithShape="0">
              <a:prstClr val="black">
                <a:alpha val="20000"/>
              </a:prstClr>
            </a:outerShdw>
          </a:effectLst>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2002"/>
          <a:stretch>
            <a:fillRect/>
          </a:stretch>
        </p:blipFill>
        <p:spPr>
          <a:xfrm>
            <a:off x="6299076" y="3486698"/>
            <a:ext cx="3987930" cy="2835611"/>
          </a:xfrm>
          <a:prstGeom prst="rect">
            <a:avLst/>
          </a:prstGeom>
          <a:ln w="53975">
            <a:solidFill>
              <a:schemeClr val="bg1"/>
            </a:solidFill>
          </a:ln>
          <a:effectLst>
            <a:outerShdw blurRad="190500" dist="38100" dir="2700000" algn="tl"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şlídê"/>
          <p:cNvSpPr/>
          <p:nvPr/>
        </p:nvSpPr>
        <p:spPr>
          <a:xfrm>
            <a:off x="495300" y="1152610"/>
            <a:ext cx="11201400" cy="516615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1" name="组合 70"/>
          <p:cNvGrpSpPr/>
          <p:nvPr/>
        </p:nvGrpSpPr>
        <p:grpSpPr>
          <a:xfrm>
            <a:off x="1867517" y="2840718"/>
            <a:ext cx="8641045" cy="886654"/>
            <a:chOff x="2064469" y="2840718"/>
            <a:chExt cx="8294822" cy="886654"/>
          </a:xfrm>
        </p:grpSpPr>
        <p:sp>
          <p:nvSpPr>
            <p:cNvPr id="57" name="Rectangle 12"/>
            <p:cNvSpPr>
              <a:spLocks noChangeArrowheads="1"/>
            </p:cNvSpPr>
            <p:nvPr/>
          </p:nvSpPr>
          <p:spPr bwMode="auto">
            <a:xfrm>
              <a:off x="2064469" y="2841482"/>
              <a:ext cx="1046749" cy="720000"/>
            </a:xfrm>
            <a:prstGeom prst="rect">
              <a:avLst/>
            </a:prstGeom>
            <a:solidFill>
              <a:srgbClr val="D47016"/>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400"/>
              <a:endParaRPr lang="zh-CN" altLang="en-US" sz="2000" b="1">
                <a:solidFill>
                  <a:schemeClr val="bg1"/>
                </a:solidFill>
              </a:endParaRPr>
            </a:p>
          </p:txBody>
        </p:sp>
        <p:grpSp>
          <p:nvGrpSpPr>
            <p:cNvPr id="54" name="组合 53"/>
            <p:cNvGrpSpPr/>
            <p:nvPr/>
          </p:nvGrpSpPr>
          <p:grpSpPr>
            <a:xfrm>
              <a:off x="3367942" y="3007369"/>
              <a:ext cx="6991349" cy="720001"/>
              <a:chOff x="3930650" y="1801813"/>
              <a:chExt cx="6991349" cy="720001"/>
            </a:xfrm>
          </p:grpSpPr>
          <p:sp>
            <p:nvSpPr>
              <p:cNvPr id="55" name="Rectangle 12"/>
              <p:cNvSpPr>
                <a:spLocks noChangeArrowheads="1"/>
              </p:cNvSpPr>
              <p:nvPr/>
            </p:nvSpPr>
            <p:spPr bwMode="auto">
              <a:xfrm>
                <a:off x="3930650" y="1801814"/>
                <a:ext cx="6991349" cy="720000"/>
              </a:xfrm>
              <a:prstGeom prst="rect">
                <a:avLst/>
              </a:prstGeom>
              <a:solidFill>
                <a:srgbClr val="E37A1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900" indent="-342900" algn="just">
                  <a:buSzPct val="70000"/>
                  <a:buFont typeface="Wingdings" panose="05000000000000000000" pitchFamily="2" charset="2"/>
                  <a:buChar char="u"/>
                </a:pP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6" name="ïṣḻîḋé"/>
              <p:cNvSpPr/>
              <p:nvPr/>
            </p:nvSpPr>
            <p:spPr>
              <a:xfrm>
                <a:off x="10801518" y="1801813"/>
                <a:ext cx="115542" cy="720000"/>
              </a:xfrm>
              <a:prstGeom prst="rect">
                <a:avLst/>
              </a:prstGeom>
              <a:solidFill>
                <a:srgbClr val="C55A11"/>
              </a:solidFill>
              <a:ln w="76200">
                <a:noFill/>
              </a:ln>
              <a:effectLst>
                <a:outerShdw blurRad="63500" dist="38100" dir="10800000" algn="r"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ffectLst>
                    <a:outerShdw blurRad="38100" dist="38100" dir="2700000" algn="tl">
                      <a:srgbClr val="000000">
                        <a:alpha val="43137"/>
                      </a:srgbClr>
                    </a:outerShdw>
                  </a:effectLst>
                </a:endParaRPr>
              </a:p>
            </p:txBody>
          </p:sp>
        </p:grpSp>
        <p:sp>
          <p:nvSpPr>
            <p:cNvPr id="58" name="Freeform 8"/>
            <p:cNvSpPr/>
            <p:nvPr/>
          </p:nvSpPr>
          <p:spPr bwMode="auto">
            <a:xfrm rot="5400000">
              <a:off x="2796252" y="3155684"/>
              <a:ext cx="886654" cy="256721"/>
            </a:xfrm>
            <a:prstGeom prst="parallelogram">
              <a:avLst>
                <a:gd name="adj" fmla="val 64598"/>
              </a:avLst>
            </a:prstGeom>
            <a:solidFill>
              <a:srgbClr val="C55A1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ffectLst>
                  <a:outerShdw blurRad="38100" dist="38100" dir="2700000" algn="tl">
                    <a:srgbClr val="000000">
                      <a:alpha val="43137"/>
                    </a:srgbClr>
                  </a:outerShdw>
                </a:effectLst>
              </a:endParaRPr>
            </a:p>
          </p:txBody>
        </p:sp>
      </p:grpSp>
      <p:grpSp>
        <p:nvGrpSpPr>
          <p:cNvPr id="70" name="组合 69"/>
          <p:cNvGrpSpPr/>
          <p:nvPr/>
        </p:nvGrpSpPr>
        <p:grpSpPr>
          <a:xfrm>
            <a:off x="1867517" y="4889879"/>
            <a:ext cx="8641045" cy="886654"/>
            <a:chOff x="2064469" y="4889879"/>
            <a:chExt cx="8294822" cy="886654"/>
          </a:xfrm>
        </p:grpSpPr>
        <p:sp>
          <p:nvSpPr>
            <p:cNvPr id="63" name="Rectangle 12"/>
            <p:cNvSpPr>
              <a:spLocks noChangeArrowheads="1"/>
            </p:cNvSpPr>
            <p:nvPr/>
          </p:nvSpPr>
          <p:spPr bwMode="auto">
            <a:xfrm>
              <a:off x="2064469" y="4890643"/>
              <a:ext cx="1046749" cy="720000"/>
            </a:xfrm>
            <a:prstGeom prst="rect">
              <a:avLst/>
            </a:prstGeom>
            <a:solidFill>
              <a:srgbClr val="D47016"/>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400"/>
              <a:endParaRPr lang="zh-CN" altLang="en-US" sz="2000" b="1">
                <a:solidFill>
                  <a:schemeClr val="bg1"/>
                </a:solidFill>
              </a:endParaRPr>
            </a:p>
          </p:txBody>
        </p:sp>
        <p:grpSp>
          <p:nvGrpSpPr>
            <p:cNvPr id="64" name="组合 63"/>
            <p:cNvGrpSpPr/>
            <p:nvPr/>
          </p:nvGrpSpPr>
          <p:grpSpPr>
            <a:xfrm>
              <a:off x="3367942" y="5056530"/>
              <a:ext cx="6991349" cy="720001"/>
              <a:chOff x="3930650" y="1801813"/>
              <a:chExt cx="6991349" cy="720001"/>
            </a:xfrm>
          </p:grpSpPr>
          <p:sp>
            <p:nvSpPr>
              <p:cNvPr id="65" name="Rectangle 12"/>
              <p:cNvSpPr>
                <a:spLocks noChangeArrowheads="1"/>
              </p:cNvSpPr>
              <p:nvPr/>
            </p:nvSpPr>
            <p:spPr bwMode="auto">
              <a:xfrm>
                <a:off x="3930650" y="1801814"/>
                <a:ext cx="6991349" cy="720000"/>
              </a:xfrm>
              <a:prstGeom prst="rect">
                <a:avLst/>
              </a:prstGeom>
              <a:solidFill>
                <a:srgbClr val="E37A17"/>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900" indent="-342900" algn="just">
                  <a:buSzPct val="70000"/>
                  <a:buFont typeface="Wingdings" panose="05000000000000000000" pitchFamily="2" charset="2"/>
                  <a:buChar char="u"/>
                </a:pP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6" name="ïṣḻîḋé"/>
              <p:cNvSpPr/>
              <p:nvPr/>
            </p:nvSpPr>
            <p:spPr>
              <a:xfrm>
                <a:off x="10801518" y="1801813"/>
                <a:ext cx="115542" cy="720000"/>
              </a:xfrm>
              <a:prstGeom prst="rect">
                <a:avLst/>
              </a:prstGeom>
              <a:solidFill>
                <a:srgbClr val="C55A11"/>
              </a:solidFill>
              <a:ln w="76200">
                <a:noFill/>
              </a:ln>
              <a:effectLst>
                <a:outerShdw blurRad="63500" dist="38100" dir="10800000" algn="r"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ffectLst>
                    <a:outerShdw blurRad="38100" dist="38100" dir="2700000" algn="tl">
                      <a:srgbClr val="000000">
                        <a:alpha val="43137"/>
                      </a:srgbClr>
                    </a:outerShdw>
                  </a:effectLst>
                </a:endParaRPr>
              </a:p>
            </p:txBody>
          </p:sp>
        </p:grpSp>
        <p:sp>
          <p:nvSpPr>
            <p:cNvPr id="67" name="Freeform 8"/>
            <p:cNvSpPr/>
            <p:nvPr/>
          </p:nvSpPr>
          <p:spPr bwMode="auto">
            <a:xfrm rot="5400000">
              <a:off x="2796252" y="5204845"/>
              <a:ext cx="886654" cy="256721"/>
            </a:xfrm>
            <a:prstGeom prst="parallelogram">
              <a:avLst>
                <a:gd name="adj" fmla="val 64598"/>
              </a:avLst>
            </a:prstGeom>
            <a:solidFill>
              <a:srgbClr val="C55A1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ffectLst>
                  <a:outerShdw blurRad="38100" dist="38100" dir="2700000" algn="tl">
                    <a:srgbClr val="000000">
                      <a:alpha val="43137"/>
                    </a:srgbClr>
                  </a:outerShdw>
                </a:effectLst>
              </a:endParaRPr>
            </a:p>
          </p:txBody>
        </p:sp>
      </p:grpSp>
      <p:grpSp>
        <p:nvGrpSpPr>
          <p:cNvPr id="69" name="组合 68"/>
          <p:cNvGrpSpPr/>
          <p:nvPr/>
        </p:nvGrpSpPr>
        <p:grpSpPr>
          <a:xfrm>
            <a:off x="1867517" y="3921484"/>
            <a:ext cx="8641045" cy="886654"/>
            <a:chOff x="2064469" y="3921484"/>
            <a:chExt cx="8294822" cy="886654"/>
          </a:xfrm>
        </p:grpSpPr>
        <p:sp>
          <p:nvSpPr>
            <p:cNvPr id="59" name="Rectangle 12"/>
            <p:cNvSpPr>
              <a:spLocks noChangeArrowheads="1"/>
            </p:cNvSpPr>
            <p:nvPr/>
          </p:nvSpPr>
          <p:spPr bwMode="auto">
            <a:xfrm>
              <a:off x="3367942" y="4088136"/>
              <a:ext cx="6991349" cy="720000"/>
            </a:xfrm>
            <a:prstGeom prst="rect">
              <a:avLst/>
            </a:prstGeom>
            <a:solidFill>
              <a:srgbClr val="43679B"/>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900" indent="-342900" algn="just">
                <a:lnSpc>
                  <a:spcPct val="120000"/>
                </a:lnSpc>
                <a:spcBef>
                  <a:spcPct val="50000"/>
                </a:spcBef>
                <a:buClr>
                  <a:schemeClr val="bg1"/>
                </a:buClr>
                <a:buSzPct val="70000"/>
                <a:buFont typeface="Wingdings" panose="05000000000000000000" pitchFamily="2" charset="2"/>
                <a:buChar char="u"/>
              </a:pP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0" name="ïṣḻîḋé"/>
            <p:cNvSpPr/>
            <p:nvPr/>
          </p:nvSpPr>
          <p:spPr>
            <a:xfrm>
              <a:off x="10238810" y="4088135"/>
              <a:ext cx="115542" cy="720000"/>
            </a:xfrm>
            <a:prstGeom prst="rect">
              <a:avLst/>
            </a:prstGeom>
            <a:solidFill>
              <a:srgbClr val="3C4882"/>
            </a:solidFill>
            <a:ln w="76200">
              <a:noFill/>
            </a:ln>
            <a:effectLst>
              <a:outerShdw blurRad="63500" dist="38100" dir="10800000" algn="r" rotWithShape="0">
                <a:schemeClr val="tx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ffectLst>
                  <a:outerShdw blurRad="38100" dist="38100" dir="2700000" algn="tl">
                    <a:srgbClr val="000000">
                      <a:alpha val="43137"/>
                    </a:srgbClr>
                  </a:outerShdw>
                </a:effectLst>
              </a:endParaRPr>
            </a:p>
          </p:txBody>
        </p:sp>
        <p:sp>
          <p:nvSpPr>
            <p:cNvPr id="61" name="Rectangle 12"/>
            <p:cNvSpPr>
              <a:spLocks noChangeArrowheads="1"/>
            </p:cNvSpPr>
            <p:nvPr/>
          </p:nvSpPr>
          <p:spPr bwMode="auto">
            <a:xfrm>
              <a:off x="2064469" y="3922248"/>
              <a:ext cx="1046749" cy="720000"/>
            </a:xfrm>
            <a:prstGeom prst="rect">
              <a:avLst/>
            </a:prstGeom>
            <a:solidFill>
              <a:srgbClr val="3A5986"/>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400"/>
              <a:endParaRPr lang="zh-CN" altLang="en-US" b="1">
                <a:solidFill>
                  <a:schemeClr val="bg1"/>
                </a:solidFill>
              </a:endParaRPr>
            </a:p>
          </p:txBody>
        </p:sp>
        <p:sp>
          <p:nvSpPr>
            <p:cNvPr id="62" name="Freeform 8"/>
            <p:cNvSpPr/>
            <p:nvPr/>
          </p:nvSpPr>
          <p:spPr bwMode="auto">
            <a:xfrm rot="5400000">
              <a:off x="2796252" y="4236450"/>
              <a:ext cx="886654" cy="256721"/>
            </a:xfrm>
            <a:prstGeom prst="parallelogram">
              <a:avLst>
                <a:gd name="adj" fmla="val 64598"/>
              </a:avLst>
            </a:prstGeom>
            <a:solidFill>
              <a:srgbClr val="3C488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ffectLst>
                  <a:outerShdw blurRad="38100" dist="38100" dir="2700000" algn="tl">
                    <a:srgbClr val="000000">
                      <a:alpha val="43137"/>
                    </a:srgbClr>
                  </a:outerShdw>
                </a:effectLst>
              </a:endParaRPr>
            </a:p>
          </p:txBody>
        </p:sp>
      </p:grpSp>
      <p:grpSp>
        <p:nvGrpSpPr>
          <p:cNvPr id="68" name="组合 67"/>
          <p:cNvGrpSpPr/>
          <p:nvPr/>
        </p:nvGrpSpPr>
        <p:grpSpPr>
          <a:xfrm>
            <a:off x="1867517" y="1811874"/>
            <a:ext cx="8641045" cy="886654"/>
            <a:chOff x="2064469" y="1811874"/>
            <a:chExt cx="8294822" cy="886654"/>
          </a:xfrm>
        </p:grpSpPr>
        <p:sp>
          <p:nvSpPr>
            <p:cNvPr id="50" name="Rectangle 12"/>
            <p:cNvSpPr>
              <a:spLocks noChangeArrowheads="1"/>
            </p:cNvSpPr>
            <p:nvPr/>
          </p:nvSpPr>
          <p:spPr bwMode="auto">
            <a:xfrm>
              <a:off x="3367942" y="1978526"/>
              <a:ext cx="6991349" cy="720000"/>
            </a:xfrm>
            <a:prstGeom prst="rect">
              <a:avLst/>
            </a:prstGeom>
            <a:solidFill>
              <a:srgbClr val="43679B"/>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900" indent="-342900" algn="just">
                <a:lnSpc>
                  <a:spcPct val="120000"/>
                </a:lnSpc>
                <a:spcBef>
                  <a:spcPct val="50000"/>
                </a:spcBef>
                <a:buClr>
                  <a:schemeClr val="bg1"/>
                </a:buClr>
                <a:buSzPct val="70000"/>
                <a:buFont typeface="Wingdings" panose="05000000000000000000" pitchFamily="2" charset="2"/>
                <a:buChar char="u"/>
              </a:pPr>
              <a:endPar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2" name="ïṣḻîḋé"/>
            <p:cNvSpPr/>
            <p:nvPr/>
          </p:nvSpPr>
          <p:spPr>
            <a:xfrm>
              <a:off x="10238810" y="1978525"/>
              <a:ext cx="115542" cy="720000"/>
            </a:xfrm>
            <a:prstGeom prst="rect">
              <a:avLst/>
            </a:prstGeom>
            <a:solidFill>
              <a:srgbClr val="3C4882"/>
            </a:solidFill>
            <a:ln w="76200">
              <a:noFill/>
            </a:ln>
            <a:effectLst>
              <a:outerShdw blurRad="63500" dist="38100" dir="10800000" algn="r" rotWithShape="0">
                <a:schemeClr val="tx2">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ffectLst>
                  <a:outerShdw blurRad="38100" dist="38100" dir="2700000" algn="tl">
                    <a:srgbClr val="000000">
                      <a:alpha val="43137"/>
                    </a:srgbClr>
                  </a:outerShdw>
                </a:effectLst>
              </a:endParaRPr>
            </a:p>
          </p:txBody>
        </p:sp>
        <p:sp>
          <p:nvSpPr>
            <p:cNvPr id="51" name="Rectangle 12"/>
            <p:cNvSpPr>
              <a:spLocks noChangeArrowheads="1"/>
            </p:cNvSpPr>
            <p:nvPr/>
          </p:nvSpPr>
          <p:spPr bwMode="auto">
            <a:xfrm>
              <a:off x="2064469" y="1812638"/>
              <a:ext cx="1046749" cy="720000"/>
            </a:xfrm>
            <a:prstGeom prst="rect">
              <a:avLst/>
            </a:prstGeom>
            <a:solidFill>
              <a:srgbClr val="3A5986"/>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400"/>
              <a:endParaRPr lang="zh-CN" altLang="en-US" b="1">
                <a:solidFill>
                  <a:schemeClr val="bg1"/>
                </a:solidFill>
              </a:endParaRPr>
            </a:p>
          </p:txBody>
        </p:sp>
        <p:sp>
          <p:nvSpPr>
            <p:cNvPr id="9" name="Freeform 8"/>
            <p:cNvSpPr/>
            <p:nvPr/>
          </p:nvSpPr>
          <p:spPr bwMode="auto">
            <a:xfrm rot="5400000">
              <a:off x="2796252" y="2126840"/>
              <a:ext cx="886654" cy="256721"/>
            </a:xfrm>
            <a:prstGeom prst="parallelogram">
              <a:avLst>
                <a:gd name="adj" fmla="val 64598"/>
              </a:avLst>
            </a:prstGeom>
            <a:solidFill>
              <a:srgbClr val="3C488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effectLst>
                  <a:outerShdw blurRad="38100" dist="38100" dir="2700000" algn="tl">
                    <a:srgbClr val="000000">
                      <a:alpha val="43137"/>
                    </a:srgbClr>
                  </a:outerShdw>
                </a:effectLst>
              </a:endParaRPr>
            </a:p>
          </p:txBody>
        </p:sp>
      </p:grpSp>
      <p:sp>
        <p:nvSpPr>
          <p:cNvPr id="24" name="矩形 23"/>
          <p:cNvSpPr/>
          <p:nvPr/>
        </p:nvSpPr>
        <p:spPr>
          <a:xfrm flipH="1">
            <a:off x="3325738" y="3095169"/>
            <a:ext cx="6219783" cy="53943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265" lvl="1" indent="-342265">
              <a:buSzPct val="70000"/>
              <a:buFont typeface="Wingdings" panose="05000000000000000000" pitchFamily="2" charset="2"/>
              <a:buChar char="u"/>
            </a:pPr>
            <a:r>
              <a:rPr lang="zh-CN"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制定和推行符合资产阶级利益的方针、政策</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矩形 24"/>
          <p:cNvSpPr/>
          <p:nvPr/>
        </p:nvSpPr>
        <p:spPr>
          <a:xfrm flipH="1">
            <a:off x="3325738" y="5207896"/>
            <a:ext cx="5186727" cy="40011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342900" indent="-342900">
              <a:buSzPct val="70000"/>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控制群众团体和舆论宣传</a:t>
            </a:r>
          </a:p>
        </p:txBody>
      </p:sp>
      <p:sp>
        <p:nvSpPr>
          <p:cNvPr id="26" name="矩形 25"/>
          <p:cNvSpPr/>
          <p:nvPr/>
        </p:nvSpPr>
        <p:spPr>
          <a:xfrm flipH="1">
            <a:off x="3325738" y="2126386"/>
            <a:ext cx="6991349" cy="4242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342900" indent="-342900" algn="just">
              <a:buSzPct val="70000"/>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代表资产阶级执掌政权，对政府施加政治影响，控制议会</a:t>
            </a:r>
          </a:p>
        </p:txBody>
      </p:sp>
      <p:sp>
        <p:nvSpPr>
          <p:cNvPr id="27" name="矩形 26"/>
          <p:cNvSpPr/>
          <p:nvPr/>
        </p:nvSpPr>
        <p:spPr>
          <a:xfrm flipH="1">
            <a:off x="3325738" y="4275160"/>
            <a:ext cx="3861500" cy="36933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342900" indent="-342900">
              <a:buSzPct val="70000"/>
              <a:buFont typeface="Wingdings" panose="05000000000000000000" pitchFamily="2" charset="2"/>
              <a:buChar char="u"/>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操纵选举</a:t>
            </a:r>
          </a:p>
        </p:txBody>
      </p:sp>
      <p:grpSp>
        <p:nvGrpSpPr>
          <p:cNvPr id="72" name="组合 71"/>
          <p:cNvGrpSpPr/>
          <p:nvPr/>
        </p:nvGrpSpPr>
        <p:grpSpPr>
          <a:xfrm>
            <a:off x="1419679" y="1695037"/>
            <a:ext cx="1211000" cy="4249433"/>
            <a:chOff x="1532223" y="1695037"/>
            <a:chExt cx="1211000" cy="4249433"/>
          </a:xfrm>
        </p:grpSpPr>
        <p:sp>
          <p:nvSpPr>
            <p:cNvPr id="45" name="íṡḷïḍé"/>
            <p:cNvSpPr/>
            <p:nvPr/>
          </p:nvSpPr>
          <p:spPr bwMode="auto">
            <a:xfrm rot="16200000" flipH="1" flipV="1">
              <a:off x="1598588" y="1827769"/>
              <a:ext cx="199094" cy="331823"/>
            </a:xfrm>
            <a:custGeom>
              <a:avLst/>
              <a:gdLst>
                <a:gd name="T0" fmla="*/ 45 w 45"/>
                <a:gd name="T1" fmla="*/ 45 h 75"/>
                <a:gd name="T2" fmla="*/ 0 w 45"/>
                <a:gd name="T3" fmla="*/ 0 h 75"/>
                <a:gd name="T4" fmla="*/ 0 w 45"/>
                <a:gd name="T5" fmla="*/ 63 h 75"/>
                <a:gd name="T6" fmla="*/ 7 w 45"/>
                <a:gd name="T7" fmla="*/ 74 h 75"/>
                <a:gd name="T8" fmla="*/ 19 w 45"/>
                <a:gd name="T9" fmla="*/ 71 h 75"/>
                <a:gd name="T10" fmla="*/ 45 w 45"/>
                <a:gd name="T11" fmla="*/ 45 h 75"/>
              </a:gdLst>
              <a:ahLst/>
              <a:cxnLst>
                <a:cxn ang="0">
                  <a:pos x="T0" y="T1"/>
                </a:cxn>
                <a:cxn ang="0">
                  <a:pos x="T2" y="T3"/>
                </a:cxn>
                <a:cxn ang="0">
                  <a:pos x="T4" y="T5"/>
                </a:cxn>
                <a:cxn ang="0">
                  <a:pos x="T6" y="T7"/>
                </a:cxn>
                <a:cxn ang="0">
                  <a:pos x="T8" y="T9"/>
                </a:cxn>
                <a:cxn ang="0">
                  <a:pos x="T10" y="T11"/>
                </a:cxn>
              </a:cxnLst>
              <a:rect l="0" t="0" r="r" b="b"/>
              <a:pathLst>
                <a:path w="45" h="75">
                  <a:moveTo>
                    <a:pt x="45" y="45"/>
                  </a:moveTo>
                  <a:cubicBezTo>
                    <a:pt x="0" y="0"/>
                    <a:pt x="0" y="0"/>
                    <a:pt x="0" y="0"/>
                  </a:cubicBezTo>
                  <a:cubicBezTo>
                    <a:pt x="0" y="63"/>
                    <a:pt x="0" y="63"/>
                    <a:pt x="0" y="63"/>
                  </a:cubicBezTo>
                  <a:cubicBezTo>
                    <a:pt x="0" y="68"/>
                    <a:pt x="3" y="72"/>
                    <a:pt x="7" y="74"/>
                  </a:cubicBezTo>
                  <a:cubicBezTo>
                    <a:pt x="11" y="75"/>
                    <a:pt x="16" y="74"/>
                    <a:pt x="19" y="71"/>
                  </a:cubicBezTo>
                  <a:lnTo>
                    <a:pt x="45" y="45"/>
                  </a:lnTo>
                  <a:close/>
                </a:path>
              </a:pathLst>
            </a:custGeom>
            <a:solidFill>
              <a:srgbClr val="6290C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46" name="íśḻïḋè"/>
            <p:cNvSpPr/>
            <p:nvPr/>
          </p:nvSpPr>
          <p:spPr bwMode="auto">
            <a:xfrm rot="16200000" flipH="1" flipV="1">
              <a:off x="1564740" y="1793919"/>
              <a:ext cx="398188" cy="200424"/>
            </a:xfrm>
            <a:custGeom>
              <a:avLst/>
              <a:gdLst>
                <a:gd name="T0" fmla="*/ 0 w 180"/>
                <a:gd name="T1" fmla="*/ 0 h 182"/>
                <a:gd name="T2" fmla="*/ 180 w 180"/>
                <a:gd name="T3" fmla="*/ 0 h 182"/>
                <a:gd name="T4" fmla="*/ 180 w 180"/>
                <a:gd name="T5" fmla="*/ 182 h 182"/>
                <a:gd name="T6" fmla="*/ 0 w 180"/>
                <a:gd name="T7" fmla="*/ 0 h 182"/>
              </a:gdLst>
              <a:ahLst/>
              <a:cxnLst>
                <a:cxn ang="0">
                  <a:pos x="T0" y="T1"/>
                </a:cxn>
                <a:cxn ang="0">
                  <a:pos x="T2" y="T3"/>
                </a:cxn>
                <a:cxn ang="0">
                  <a:pos x="T4" y="T5"/>
                </a:cxn>
                <a:cxn ang="0">
                  <a:pos x="T6" y="T7"/>
                </a:cxn>
              </a:cxnLst>
              <a:rect l="0" t="0" r="r" b="b"/>
              <a:pathLst>
                <a:path w="180" h="182">
                  <a:moveTo>
                    <a:pt x="0" y="0"/>
                  </a:moveTo>
                  <a:lnTo>
                    <a:pt x="180" y="0"/>
                  </a:lnTo>
                  <a:lnTo>
                    <a:pt x="180" y="182"/>
                  </a:lnTo>
                  <a:lnTo>
                    <a:pt x="0" y="0"/>
                  </a:lnTo>
                  <a:close/>
                </a:path>
              </a:pathLst>
            </a:custGeom>
            <a:solidFill>
              <a:srgbClr val="00206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endParaRPr>
            </a:p>
          </p:txBody>
        </p:sp>
        <p:sp>
          <p:nvSpPr>
            <p:cNvPr id="47" name="任意多边形: 形状 46"/>
            <p:cNvSpPr/>
            <p:nvPr/>
          </p:nvSpPr>
          <p:spPr bwMode="auto">
            <a:xfrm rot="16200000" flipH="1" flipV="1">
              <a:off x="178920" y="3380168"/>
              <a:ext cx="4249429" cy="879176"/>
            </a:xfrm>
            <a:custGeom>
              <a:avLst/>
              <a:gdLst>
                <a:gd name="connsiteX0" fmla="*/ 0 w 4720387"/>
                <a:gd name="connsiteY0" fmla="*/ 0 h 602657"/>
                <a:gd name="connsiteX1" fmla="*/ 495401 w 4720387"/>
                <a:gd name="connsiteY1" fmla="*/ 0 h 602657"/>
                <a:gd name="connsiteX2" fmla="*/ 509063 w 4720387"/>
                <a:gd name="connsiteY2" fmla="*/ 0 h 602657"/>
                <a:gd name="connsiteX3" fmla="*/ 898214 w 4720387"/>
                <a:gd name="connsiteY3" fmla="*/ 0 h 602657"/>
                <a:gd name="connsiteX4" fmla="*/ 1004465 w 4720387"/>
                <a:gd name="connsiteY4" fmla="*/ 0 h 602657"/>
                <a:gd name="connsiteX5" fmla="*/ 1218017 w 4720387"/>
                <a:gd name="connsiteY5" fmla="*/ 0 h 602657"/>
                <a:gd name="connsiteX6" fmla="*/ 1407277 w 4720387"/>
                <a:gd name="connsiteY6" fmla="*/ 0 h 602657"/>
                <a:gd name="connsiteX7" fmla="*/ 1464387 w 4720387"/>
                <a:gd name="connsiteY7" fmla="*/ 0 h 602657"/>
                <a:gd name="connsiteX8" fmla="*/ 1691324 w 4720387"/>
                <a:gd name="connsiteY8" fmla="*/ 0 h 602657"/>
                <a:gd name="connsiteX9" fmla="*/ 1695209 w 4720387"/>
                <a:gd name="connsiteY9" fmla="*/ 0 h 602657"/>
                <a:gd name="connsiteX10" fmla="*/ 1727080 w 4720387"/>
                <a:gd name="connsiteY10" fmla="*/ 0 h 602657"/>
                <a:gd name="connsiteX11" fmla="*/ 1835215 w 4720387"/>
                <a:gd name="connsiteY11" fmla="*/ 0 h 602657"/>
                <a:gd name="connsiteX12" fmla="*/ 1907110 w 4720387"/>
                <a:gd name="connsiteY12" fmla="*/ 0 h 602657"/>
                <a:gd name="connsiteX13" fmla="*/ 1937381 w 4720387"/>
                <a:gd name="connsiteY13" fmla="*/ 0 h 602657"/>
                <a:gd name="connsiteX14" fmla="*/ 1973450 w 4720387"/>
                <a:gd name="connsiteY14" fmla="*/ 0 h 602657"/>
                <a:gd name="connsiteX15" fmla="*/ 2200387 w 4720387"/>
                <a:gd name="connsiteY15" fmla="*/ 0 h 602657"/>
                <a:gd name="connsiteX16" fmla="*/ 2204272 w 4720387"/>
                <a:gd name="connsiteY16" fmla="*/ 0 h 602657"/>
                <a:gd name="connsiteX17" fmla="*/ 2330811 w 4720387"/>
                <a:gd name="connsiteY17" fmla="*/ 0 h 602657"/>
                <a:gd name="connsiteX18" fmla="*/ 2344278 w 4720387"/>
                <a:gd name="connsiteY18" fmla="*/ 0 h 602657"/>
                <a:gd name="connsiteX19" fmla="*/ 2416173 w 4720387"/>
                <a:gd name="connsiteY19" fmla="*/ 0 h 602657"/>
                <a:gd name="connsiteX20" fmla="*/ 2446444 w 4720387"/>
                <a:gd name="connsiteY20" fmla="*/ 0 h 602657"/>
                <a:gd name="connsiteX21" fmla="*/ 2759218 w 4720387"/>
                <a:gd name="connsiteY21" fmla="*/ 0 h 602657"/>
                <a:gd name="connsiteX22" fmla="*/ 2839874 w 4720387"/>
                <a:gd name="connsiteY22" fmla="*/ 0 h 602657"/>
                <a:gd name="connsiteX23" fmla="*/ 3081156 w 4720387"/>
                <a:gd name="connsiteY23" fmla="*/ 0 h 602657"/>
                <a:gd name="connsiteX24" fmla="*/ 3268281 w 4720387"/>
                <a:gd name="connsiteY24" fmla="*/ 0 h 602657"/>
                <a:gd name="connsiteX25" fmla="*/ 3311837 w 4720387"/>
                <a:gd name="connsiteY25" fmla="*/ 0 h 602657"/>
                <a:gd name="connsiteX26" fmla="*/ 3466469 w 4720387"/>
                <a:gd name="connsiteY26" fmla="*/ 0 h 602657"/>
                <a:gd name="connsiteX27" fmla="*/ 3560262 w 4720387"/>
                <a:gd name="connsiteY27" fmla="*/ 0 h 602657"/>
                <a:gd name="connsiteX28" fmla="*/ 3590219 w 4720387"/>
                <a:gd name="connsiteY28" fmla="*/ 0 h 602657"/>
                <a:gd name="connsiteX29" fmla="*/ 3608426 w 4720387"/>
                <a:gd name="connsiteY29" fmla="*/ 0 h 602657"/>
                <a:gd name="connsiteX30" fmla="*/ 3628705 w 4720387"/>
                <a:gd name="connsiteY30" fmla="*/ 0 h 602657"/>
                <a:gd name="connsiteX31" fmla="*/ 3820900 w 4720387"/>
                <a:gd name="connsiteY31" fmla="*/ 0 h 602657"/>
                <a:gd name="connsiteX32" fmla="*/ 4137768 w 4720387"/>
                <a:gd name="connsiteY32" fmla="*/ 0 h 602657"/>
                <a:gd name="connsiteX33" fmla="*/ 4452242 w 4720387"/>
                <a:gd name="connsiteY33" fmla="*/ 81289 h 602657"/>
                <a:gd name="connsiteX34" fmla="*/ 4682482 w 4720387"/>
                <a:gd name="connsiteY34" fmla="*/ 246669 h 602657"/>
                <a:gd name="connsiteX35" fmla="*/ 4682482 w 4720387"/>
                <a:gd name="connsiteY35" fmla="*/ 355988 h 602657"/>
                <a:gd name="connsiteX36" fmla="*/ 4452242 w 4720387"/>
                <a:gd name="connsiteY36" fmla="*/ 521368 h 602657"/>
                <a:gd name="connsiteX37" fmla="*/ 4228759 w 4720387"/>
                <a:gd name="connsiteY37" fmla="*/ 597446 h 602657"/>
                <a:gd name="connsiteX38" fmla="*/ 4137775 w 4720387"/>
                <a:gd name="connsiteY38" fmla="*/ 602657 h 602657"/>
                <a:gd name="connsiteX39" fmla="*/ 3628712 w 4720387"/>
                <a:gd name="connsiteY39" fmla="*/ 602657 h 602657"/>
                <a:gd name="connsiteX40" fmla="*/ 2446451 w 4720387"/>
                <a:gd name="connsiteY40" fmla="*/ 602657 h 602657"/>
                <a:gd name="connsiteX41" fmla="*/ 2200387 w 4720387"/>
                <a:gd name="connsiteY41" fmla="*/ 602657 h 602657"/>
                <a:gd name="connsiteX42" fmla="*/ 1937388 w 4720387"/>
                <a:gd name="connsiteY42" fmla="*/ 602657 h 602657"/>
                <a:gd name="connsiteX43" fmla="*/ 1691324 w 4720387"/>
                <a:gd name="connsiteY43" fmla="*/ 602657 h 602657"/>
                <a:gd name="connsiteX44" fmla="*/ 509063 w 4720387"/>
                <a:gd name="connsiteY44" fmla="*/ 602657 h 602657"/>
                <a:gd name="connsiteX45" fmla="*/ 0 w 4720387"/>
                <a:gd name="connsiteY45" fmla="*/ 602657 h 602657"/>
                <a:gd name="connsiteX46" fmla="*/ 0 w 4720387"/>
                <a:gd name="connsiteY46" fmla="*/ 496575 h 602657"/>
                <a:gd name="connsiteX47" fmla="*/ 0 w 4720387"/>
                <a:gd name="connsiteY47" fmla="*/ 0 h 6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720387" h="602657">
                  <a:moveTo>
                    <a:pt x="0" y="0"/>
                  </a:moveTo>
                  <a:cubicBezTo>
                    <a:pt x="181630" y="0"/>
                    <a:pt x="346231" y="0"/>
                    <a:pt x="495401" y="0"/>
                  </a:cubicBezTo>
                  <a:lnTo>
                    <a:pt x="509063" y="0"/>
                  </a:lnTo>
                  <a:lnTo>
                    <a:pt x="898214" y="0"/>
                  </a:lnTo>
                  <a:lnTo>
                    <a:pt x="1004465" y="0"/>
                  </a:lnTo>
                  <a:lnTo>
                    <a:pt x="1218017" y="0"/>
                  </a:lnTo>
                  <a:lnTo>
                    <a:pt x="1407277" y="0"/>
                  </a:lnTo>
                  <a:lnTo>
                    <a:pt x="1464387" y="0"/>
                  </a:lnTo>
                  <a:lnTo>
                    <a:pt x="1691324" y="0"/>
                  </a:lnTo>
                  <a:lnTo>
                    <a:pt x="1695209" y="0"/>
                  </a:lnTo>
                  <a:lnTo>
                    <a:pt x="1727080" y="0"/>
                  </a:lnTo>
                  <a:lnTo>
                    <a:pt x="1835215" y="0"/>
                  </a:lnTo>
                  <a:lnTo>
                    <a:pt x="1907110" y="0"/>
                  </a:lnTo>
                  <a:lnTo>
                    <a:pt x="1937381" y="0"/>
                  </a:lnTo>
                  <a:lnTo>
                    <a:pt x="1973450" y="0"/>
                  </a:lnTo>
                  <a:lnTo>
                    <a:pt x="2200387" y="0"/>
                  </a:lnTo>
                  <a:lnTo>
                    <a:pt x="2204272" y="0"/>
                  </a:lnTo>
                  <a:lnTo>
                    <a:pt x="2330811" y="0"/>
                  </a:lnTo>
                  <a:lnTo>
                    <a:pt x="2344278" y="0"/>
                  </a:lnTo>
                  <a:lnTo>
                    <a:pt x="2416173" y="0"/>
                  </a:lnTo>
                  <a:lnTo>
                    <a:pt x="2446444" y="0"/>
                  </a:lnTo>
                  <a:lnTo>
                    <a:pt x="2759218" y="0"/>
                  </a:lnTo>
                  <a:lnTo>
                    <a:pt x="2839874" y="0"/>
                  </a:lnTo>
                  <a:lnTo>
                    <a:pt x="3081156" y="0"/>
                  </a:lnTo>
                  <a:lnTo>
                    <a:pt x="3268281" y="0"/>
                  </a:lnTo>
                  <a:lnTo>
                    <a:pt x="3311837" y="0"/>
                  </a:lnTo>
                  <a:lnTo>
                    <a:pt x="3466469" y="0"/>
                  </a:lnTo>
                  <a:lnTo>
                    <a:pt x="3560262" y="0"/>
                  </a:lnTo>
                  <a:lnTo>
                    <a:pt x="3590219" y="0"/>
                  </a:lnTo>
                  <a:lnTo>
                    <a:pt x="3608426" y="0"/>
                  </a:lnTo>
                  <a:lnTo>
                    <a:pt x="3628705" y="0"/>
                  </a:lnTo>
                  <a:lnTo>
                    <a:pt x="3820900" y="0"/>
                  </a:lnTo>
                  <a:cubicBezTo>
                    <a:pt x="4137768" y="0"/>
                    <a:pt x="4137768" y="0"/>
                    <a:pt x="4137768" y="0"/>
                  </a:cubicBezTo>
                  <a:cubicBezTo>
                    <a:pt x="4261311" y="0"/>
                    <a:pt x="4379239" y="30833"/>
                    <a:pt x="4452242" y="81289"/>
                  </a:cubicBezTo>
                  <a:cubicBezTo>
                    <a:pt x="4682482" y="246669"/>
                    <a:pt x="4682482" y="246669"/>
                    <a:pt x="4682482" y="246669"/>
                  </a:cubicBezTo>
                  <a:cubicBezTo>
                    <a:pt x="4733023" y="280306"/>
                    <a:pt x="4733023" y="322351"/>
                    <a:pt x="4682482" y="355988"/>
                  </a:cubicBezTo>
                  <a:cubicBezTo>
                    <a:pt x="4452242" y="521368"/>
                    <a:pt x="4452242" y="521368"/>
                    <a:pt x="4452242" y="521368"/>
                  </a:cubicBezTo>
                  <a:cubicBezTo>
                    <a:pt x="4397490" y="561312"/>
                    <a:pt x="4317469" y="587065"/>
                    <a:pt x="4228759" y="597446"/>
                  </a:cubicBezTo>
                  <a:lnTo>
                    <a:pt x="4137775" y="602657"/>
                  </a:lnTo>
                  <a:lnTo>
                    <a:pt x="3628712" y="602657"/>
                  </a:lnTo>
                  <a:lnTo>
                    <a:pt x="2446451" y="602657"/>
                  </a:lnTo>
                  <a:lnTo>
                    <a:pt x="2200387" y="602657"/>
                  </a:lnTo>
                  <a:lnTo>
                    <a:pt x="1937388" y="602657"/>
                  </a:lnTo>
                  <a:lnTo>
                    <a:pt x="1691324" y="602657"/>
                  </a:lnTo>
                  <a:lnTo>
                    <a:pt x="509063" y="602657"/>
                  </a:lnTo>
                  <a:lnTo>
                    <a:pt x="0" y="602657"/>
                  </a:lnTo>
                  <a:lnTo>
                    <a:pt x="0" y="496575"/>
                  </a:lnTo>
                  <a:cubicBezTo>
                    <a:pt x="0" y="0"/>
                    <a:pt x="0" y="0"/>
                    <a:pt x="0" y="0"/>
                  </a:cubicBezTo>
                  <a:close/>
                </a:path>
              </a:pathLst>
            </a:custGeom>
            <a:gradFill>
              <a:gsLst>
                <a:gs pos="0">
                  <a:srgbClr val="6A9BCF"/>
                </a:gs>
                <a:gs pos="46000">
                  <a:srgbClr val="43679B"/>
                </a:gs>
                <a:gs pos="100000">
                  <a:srgbClr val="3C4882"/>
                </a:gs>
              </a:gsLst>
              <a:lin ang="48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b="1" dirty="0"/>
            </a:p>
          </p:txBody>
        </p:sp>
        <p:sp>
          <p:nvSpPr>
            <p:cNvPr id="42" name="矩形 41"/>
            <p:cNvSpPr/>
            <p:nvPr/>
          </p:nvSpPr>
          <p:spPr>
            <a:xfrm flipH="1">
              <a:off x="2042024" y="2344910"/>
              <a:ext cx="523220" cy="2949692"/>
            </a:xfrm>
            <a:prstGeom prst="rect">
              <a:avLst/>
            </a:prstGeom>
          </p:spPr>
          <p:txBody>
            <a:bodyPr vert="eaVert" wrap="square">
              <a:spAutoFit/>
            </a:bodyPr>
            <a:lstStyle/>
            <a:p>
              <a:r>
                <a:rPr lang="zh-CN" altLang="en-US" sz="2200" b="1" kern="0"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资产阶级政党的作用</a:t>
              </a:r>
              <a:endParaRPr lang="en-US" altLang="zh-CN" sz="2200" b="1" kern="0"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1" name="组合 40"/>
          <p:cNvGrpSpPr/>
          <p:nvPr/>
        </p:nvGrpSpPr>
        <p:grpSpPr>
          <a:xfrm>
            <a:off x="4297940" y="878102"/>
            <a:ext cx="3596120" cy="468000"/>
            <a:chOff x="1131852" y="4125852"/>
            <a:chExt cx="3372416" cy="468000"/>
          </a:xfrm>
        </p:grpSpPr>
        <p:sp>
          <p:nvSpPr>
            <p:cNvPr id="43" name="平行四边形 42"/>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资产阶级政党制度</a:t>
              </a:r>
            </a:p>
          </p:txBody>
        </p:sp>
        <p:sp>
          <p:nvSpPr>
            <p:cNvPr id="44" name="任意多边形: 形状 43"/>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8" name="任意多边形: 形状 47"/>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a:extLst>
              <a:ext uri="{FF2B5EF4-FFF2-40B4-BE49-F238E27FC236}">
                <a16:creationId xmlns:a16="http://schemas.microsoft.com/office/drawing/2014/main" id="{3E64544B-68D1-4224-8184-AE20DB5BF10D}"/>
              </a:ext>
            </a:extLst>
          </p:cNvPr>
          <p:cNvSpPr>
            <a:spLocks noGrp="1" noChangeArrowheads="1"/>
          </p:cNvSpPr>
          <p:nvPr>
            <p:ph type="title"/>
          </p:nvPr>
        </p:nvSpPr>
        <p:spPr/>
        <p:txBody>
          <a:bodyPr/>
          <a:lstStyle/>
          <a:p>
            <a:r>
              <a:rPr lang="zh-CN" altLang="en-US"/>
              <a:t>中国的商品经济发展史</a:t>
            </a:r>
          </a:p>
        </p:txBody>
      </p:sp>
      <p:sp>
        <p:nvSpPr>
          <p:cNvPr id="155651" name="内容占位符 2">
            <a:extLst>
              <a:ext uri="{FF2B5EF4-FFF2-40B4-BE49-F238E27FC236}">
                <a16:creationId xmlns:a16="http://schemas.microsoft.com/office/drawing/2014/main" id="{00915DEE-85B7-434B-9A66-5A35E0F9F154}"/>
              </a:ext>
            </a:extLst>
          </p:cNvPr>
          <p:cNvSpPr>
            <a:spLocks noGrp="1" noChangeArrowheads="1"/>
          </p:cNvSpPr>
          <p:nvPr>
            <p:ph idx="1"/>
          </p:nvPr>
        </p:nvSpPr>
        <p:spPr>
          <a:xfrm>
            <a:off x="1228165" y="1752600"/>
            <a:ext cx="9189011" cy="4267200"/>
          </a:xfrm>
        </p:spPr>
        <p:txBody>
          <a:bodyPr/>
          <a:lstStyle/>
          <a:p>
            <a:r>
              <a:rPr lang="zh-CN" altLang="en-US" dirty="0"/>
              <a:t>发端于春秋战国时期（偶然</a:t>
            </a:r>
            <a:r>
              <a:rPr lang="en-US" altLang="zh-CN" dirty="0"/>
              <a:t>——</a:t>
            </a:r>
            <a:r>
              <a:rPr lang="zh-CN" altLang="en-US" dirty="0"/>
              <a:t>经常而刻意</a:t>
            </a:r>
            <a:r>
              <a:rPr lang="en-US" altLang="zh-CN" dirty="0"/>
              <a:t>——</a:t>
            </a:r>
            <a:r>
              <a:rPr lang="zh-CN" altLang="en-US" dirty="0"/>
              <a:t>固定的职业：商人。商业，商品</a:t>
            </a:r>
            <a:endParaRPr lang="en-US" altLang="zh-CN" dirty="0"/>
          </a:p>
          <a:p>
            <a:r>
              <a:rPr lang="zh-CN" altLang="en-US" dirty="0"/>
              <a:t>工商业阶层的出现。</a:t>
            </a:r>
            <a:endParaRPr lang="en-US" altLang="zh-CN" dirty="0"/>
          </a:p>
          <a:p>
            <a:r>
              <a:rPr lang="zh-CN" altLang="en-US" dirty="0"/>
              <a:t>著名的大商人：郑国弦高，范蠡、魏国的白圭、吕不韦等。</a:t>
            </a:r>
            <a:endParaRPr lang="en-US" altLang="zh-CN" dirty="0"/>
          </a:p>
          <a:p>
            <a:r>
              <a:rPr lang="zh-CN" altLang="en-US" dirty="0"/>
              <a:t>隋唐时期：京杭大运河、柜坊、飞钱</a:t>
            </a:r>
            <a:endParaRPr lang="en-US" altLang="zh-CN" dirty="0"/>
          </a:p>
          <a:p>
            <a:r>
              <a:rPr lang="zh-CN" altLang="en-US" dirty="0"/>
              <a:t>两宋：交子、海上丝绸之路</a:t>
            </a:r>
            <a:endParaRPr lang="en-US" altLang="zh-CN" dirty="0"/>
          </a:p>
          <a:p>
            <a:r>
              <a:rPr lang="zh-CN" altLang="en-US" dirty="0"/>
              <a:t>元代：</a:t>
            </a:r>
            <a:endParaRPr lang="en-US" altLang="zh-CN" dirty="0"/>
          </a:p>
          <a:p>
            <a:r>
              <a:rPr lang="zh-CN" altLang="en-US" dirty="0"/>
              <a:t>明清：</a:t>
            </a:r>
            <a:endParaRPr lang="en-US" altLang="zh-CN" dirty="0"/>
          </a:p>
          <a:p>
            <a:endParaRPr lang="en-US" altLang="zh-CN" dirty="0"/>
          </a:p>
        </p:txBody>
      </p:sp>
    </p:spTree>
  </p:cSld>
  <p:clrMapOvr>
    <a:masterClrMapping/>
  </p:clrMapOvr>
  <p:transition>
    <p:push/>
    <p:sndAc>
      <p:stSnd>
        <p:snd r:embed="rId2" name="chimes.wav"/>
      </p:stSnd>
    </p:sndAc>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şlídê"/>
          <p:cNvSpPr/>
          <p:nvPr/>
        </p:nvSpPr>
        <p:spPr>
          <a:xfrm>
            <a:off x="495300" y="1152610"/>
            <a:ext cx="11201400" cy="5166153"/>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1384262" y="2243540"/>
            <a:ext cx="2268000" cy="756000"/>
            <a:chOff x="2374278" y="4480295"/>
            <a:chExt cx="2268000" cy="756000"/>
          </a:xfrm>
        </p:grpSpPr>
        <p:sp>
          <p:nvSpPr>
            <p:cNvPr id="8" name="KSO_Shape"/>
            <p:cNvSpPr/>
            <p:nvPr/>
          </p:nvSpPr>
          <p:spPr>
            <a:xfrm>
              <a:off x="2374278" y="4480295"/>
              <a:ext cx="2268000" cy="756000"/>
            </a:xfrm>
            <a:prstGeom prst="homePlate">
              <a:avLst/>
            </a:prstGeom>
            <a:solidFill>
              <a:srgbClr val="FFFFFF"/>
            </a:solidFill>
            <a:ln>
              <a:solidFill>
                <a:srgbClr val="3A598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KSO_Shape"/>
            <p:cNvSpPr/>
            <p:nvPr/>
          </p:nvSpPr>
          <p:spPr>
            <a:xfrm>
              <a:off x="2428278" y="4516295"/>
              <a:ext cx="2160000" cy="684000"/>
            </a:xfrm>
            <a:prstGeom prst="homePlate">
              <a:avLst/>
            </a:prstGeom>
            <a:gradFill>
              <a:gsLst>
                <a:gs pos="0">
                  <a:srgbClr val="6A9BCF"/>
                </a:gs>
                <a:gs pos="46000">
                  <a:srgbClr val="43679B"/>
                </a:gs>
                <a:gs pos="100000">
                  <a:srgbClr val="3C488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2887259" y="4658240"/>
              <a:ext cx="954107"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两党制</a:t>
              </a:r>
            </a:p>
          </p:txBody>
        </p:sp>
      </p:grpSp>
      <p:pic>
        <p:nvPicPr>
          <p:cNvPr id="15" name="图片 14"/>
          <p:cNvPicPr>
            <a:picLocks noChangeAspect="1"/>
          </p:cNvPicPr>
          <p:nvPr/>
        </p:nvPicPr>
        <p:blipFill>
          <a:blip r:embed="rId3" cstate="print"/>
          <a:stretch>
            <a:fillRect/>
          </a:stretch>
        </p:blipFill>
        <p:spPr>
          <a:xfrm>
            <a:off x="4235184" y="1955006"/>
            <a:ext cx="1519003" cy="1009295"/>
          </a:xfrm>
          <a:prstGeom prst="rect">
            <a:avLst/>
          </a:prstGeom>
        </p:spPr>
      </p:pic>
      <p:pic>
        <p:nvPicPr>
          <p:cNvPr id="16" name="图片 15"/>
          <p:cNvPicPr>
            <a:picLocks noChangeAspect="1"/>
          </p:cNvPicPr>
          <p:nvPr/>
        </p:nvPicPr>
        <p:blipFill>
          <a:blip r:embed="rId4" cstate="print"/>
          <a:stretch>
            <a:fillRect/>
          </a:stretch>
        </p:blipFill>
        <p:spPr>
          <a:xfrm>
            <a:off x="6406848" y="1955006"/>
            <a:ext cx="1519003" cy="1009295"/>
          </a:xfrm>
          <a:prstGeom prst="rect">
            <a:avLst/>
          </a:prstGeom>
        </p:spPr>
      </p:pic>
      <p:pic>
        <p:nvPicPr>
          <p:cNvPr id="17" name="图片 16"/>
          <p:cNvPicPr>
            <a:picLocks noChangeAspect="1"/>
          </p:cNvPicPr>
          <p:nvPr/>
        </p:nvPicPr>
        <p:blipFill>
          <a:blip r:embed="rId5" cstate="print"/>
          <a:stretch>
            <a:fillRect/>
          </a:stretch>
        </p:blipFill>
        <p:spPr>
          <a:xfrm>
            <a:off x="8578511" y="1955006"/>
            <a:ext cx="1519003" cy="1009295"/>
          </a:xfrm>
          <a:prstGeom prst="rect">
            <a:avLst/>
          </a:prstGeom>
        </p:spPr>
      </p:pic>
      <p:pic>
        <p:nvPicPr>
          <p:cNvPr id="18" name="图片 17"/>
          <p:cNvPicPr>
            <a:picLocks noChangeAspect="1"/>
          </p:cNvPicPr>
          <p:nvPr/>
        </p:nvPicPr>
        <p:blipFill>
          <a:blip r:embed="rId6" cstate="print"/>
          <a:stretch>
            <a:fillRect/>
          </a:stretch>
        </p:blipFill>
        <p:spPr>
          <a:xfrm>
            <a:off x="4097897" y="4118219"/>
            <a:ext cx="1528574" cy="1014417"/>
          </a:xfrm>
          <a:prstGeom prst="rect">
            <a:avLst/>
          </a:prstGeom>
        </p:spPr>
      </p:pic>
      <p:pic>
        <p:nvPicPr>
          <p:cNvPr id="19" name="图片 18"/>
          <p:cNvPicPr>
            <a:picLocks noChangeAspect="1"/>
          </p:cNvPicPr>
          <p:nvPr/>
        </p:nvPicPr>
        <p:blipFill>
          <a:blip r:embed="rId7" cstate="print"/>
          <a:stretch>
            <a:fillRect/>
          </a:stretch>
        </p:blipFill>
        <p:spPr>
          <a:xfrm>
            <a:off x="6335810" y="4118219"/>
            <a:ext cx="1528575" cy="1014417"/>
          </a:xfrm>
          <a:prstGeom prst="rect">
            <a:avLst/>
          </a:prstGeom>
        </p:spPr>
      </p:pic>
      <p:grpSp>
        <p:nvGrpSpPr>
          <p:cNvPr id="21" name="组合 20"/>
          <p:cNvGrpSpPr/>
          <p:nvPr/>
        </p:nvGrpSpPr>
        <p:grpSpPr>
          <a:xfrm>
            <a:off x="1384262" y="4404596"/>
            <a:ext cx="2268000" cy="756000"/>
            <a:chOff x="2374278" y="4480295"/>
            <a:chExt cx="2268000" cy="756000"/>
          </a:xfrm>
        </p:grpSpPr>
        <p:sp>
          <p:nvSpPr>
            <p:cNvPr id="22" name="KSO_Shape"/>
            <p:cNvSpPr/>
            <p:nvPr/>
          </p:nvSpPr>
          <p:spPr>
            <a:xfrm>
              <a:off x="2374278" y="4480295"/>
              <a:ext cx="2268000" cy="756000"/>
            </a:xfrm>
            <a:prstGeom prst="homePlate">
              <a:avLst/>
            </a:prstGeom>
            <a:solidFill>
              <a:srgbClr val="FFFFFF"/>
            </a:solidFill>
            <a:ln>
              <a:solidFill>
                <a:srgbClr val="E1775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p:cNvSpPr/>
            <p:nvPr/>
          </p:nvSpPr>
          <p:spPr>
            <a:xfrm>
              <a:off x="2428278" y="4516295"/>
              <a:ext cx="2160000" cy="684000"/>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5" name="文本框 24"/>
            <p:cNvSpPr txBox="1"/>
            <p:nvPr/>
          </p:nvSpPr>
          <p:spPr>
            <a:xfrm>
              <a:off x="2887259" y="4658240"/>
              <a:ext cx="954107"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多党制</a:t>
              </a:r>
            </a:p>
          </p:txBody>
        </p:sp>
      </p:grpSp>
      <p:sp>
        <p:nvSpPr>
          <p:cNvPr id="2" name="文本框 1"/>
          <p:cNvSpPr txBox="1"/>
          <p:nvPr/>
        </p:nvSpPr>
        <p:spPr>
          <a:xfrm>
            <a:off x="3817088" y="3034550"/>
            <a:ext cx="2226230" cy="923330"/>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英国</a:t>
            </a:r>
            <a:endParaRPr kumimoji="1" lang="en-US" altLang="zh-CN" b="1" dirty="0">
              <a:latin typeface="微软雅黑" panose="020B0503020204020204" charset="-122"/>
              <a:ea typeface="微软雅黑" panose="020B0503020204020204" charset="-122"/>
            </a:endParaRPr>
          </a:p>
          <a:p>
            <a:pPr algn="ctr"/>
            <a:r>
              <a:rPr kumimoji="1" lang="zh-CN" altLang="en-US" b="1" dirty="0">
                <a:latin typeface="微软雅黑" panose="020B0503020204020204" charset="-122"/>
                <a:ea typeface="微软雅黑" panose="020B0503020204020204" charset="-122"/>
              </a:rPr>
              <a:t>自由党和保守党（辉格党和托利党）</a:t>
            </a:r>
          </a:p>
        </p:txBody>
      </p:sp>
      <p:sp>
        <p:nvSpPr>
          <p:cNvPr id="26" name="文本框 25"/>
          <p:cNvSpPr txBox="1"/>
          <p:nvPr/>
        </p:nvSpPr>
        <p:spPr>
          <a:xfrm>
            <a:off x="6337005" y="3059935"/>
            <a:ext cx="1292440" cy="923330"/>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美国</a:t>
            </a:r>
            <a:endParaRPr kumimoji="1" lang="en-US" altLang="zh-CN" b="1" dirty="0">
              <a:latin typeface="微软雅黑" panose="020B0503020204020204" charset="-122"/>
              <a:ea typeface="微软雅黑" panose="020B0503020204020204" charset="-122"/>
            </a:endParaRPr>
          </a:p>
          <a:p>
            <a:pPr algn="ctr"/>
            <a:r>
              <a:rPr kumimoji="1" lang="zh-CN" altLang="en-US" b="1" dirty="0">
                <a:latin typeface="微软雅黑" panose="020B0503020204020204" charset="-122"/>
                <a:ea typeface="微软雅黑" panose="020B0503020204020204" charset="-122"/>
              </a:rPr>
              <a:t>共和党和民主党</a:t>
            </a:r>
          </a:p>
        </p:txBody>
      </p:sp>
      <p:sp>
        <p:nvSpPr>
          <p:cNvPr id="27" name="文本框 26"/>
          <p:cNvSpPr txBox="1"/>
          <p:nvPr/>
        </p:nvSpPr>
        <p:spPr>
          <a:xfrm>
            <a:off x="8480765" y="3053355"/>
            <a:ext cx="1971040" cy="923330"/>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加拿大</a:t>
            </a:r>
            <a:endParaRPr kumimoji="1" lang="en-US" altLang="zh-CN" b="1" dirty="0">
              <a:latin typeface="微软雅黑" panose="020B0503020204020204" charset="-122"/>
              <a:ea typeface="微软雅黑" panose="020B0503020204020204" charset="-122"/>
            </a:endParaRPr>
          </a:p>
          <a:p>
            <a:pPr algn="ctr"/>
            <a:r>
              <a:rPr kumimoji="1" lang="zh-CN" altLang="en-US" b="1" dirty="0">
                <a:latin typeface="微软雅黑" panose="020B0503020204020204" charset="-122"/>
                <a:ea typeface="微软雅黑" panose="020B0503020204020204" charset="-122"/>
              </a:rPr>
              <a:t>自由党和进步保守党</a:t>
            </a:r>
          </a:p>
        </p:txBody>
      </p:sp>
      <p:sp>
        <p:nvSpPr>
          <p:cNvPr id="32" name="文本框 31"/>
          <p:cNvSpPr txBox="1"/>
          <p:nvPr/>
        </p:nvSpPr>
        <p:spPr>
          <a:xfrm>
            <a:off x="4355811" y="5184941"/>
            <a:ext cx="1012746" cy="369332"/>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法国</a:t>
            </a:r>
          </a:p>
        </p:txBody>
      </p:sp>
      <p:sp>
        <p:nvSpPr>
          <p:cNvPr id="33" name="文本框 32"/>
          <p:cNvSpPr txBox="1"/>
          <p:nvPr/>
        </p:nvSpPr>
        <p:spPr>
          <a:xfrm>
            <a:off x="6603612" y="5184941"/>
            <a:ext cx="1012746" cy="369332"/>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德国</a:t>
            </a:r>
          </a:p>
        </p:txBody>
      </p:sp>
      <p:sp>
        <p:nvSpPr>
          <p:cNvPr id="34" name="文本框 33"/>
          <p:cNvSpPr txBox="1"/>
          <p:nvPr/>
        </p:nvSpPr>
        <p:spPr>
          <a:xfrm>
            <a:off x="8831639" y="5195257"/>
            <a:ext cx="1012746" cy="369332"/>
          </a:xfrm>
          <a:prstGeom prst="rect">
            <a:avLst/>
          </a:prstGeom>
          <a:noFill/>
        </p:spPr>
        <p:txBody>
          <a:bodyPr wrap="square" rtlCol="0">
            <a:spAutoFit/>
          </a:bodyPr>
          <a:lstStyle/>
          <a:p>
            <a:pPr algn="ctr"/>
            <a:r>
              <a:rPr kumimoji="1" lang="zh-CN" altLang="en-US" b="1" dirty="0">
                <a:latin typeface="微软雅黑" panose="020B0503020204020204" charset="-122"/>
                <a:ea typeface="微软雅黑" panose="020B0503020204020204" charset="-122"/>
              </a:rPr>
              <a:t>意大利</a:t>
            </a:r>
          </a:p>
        </p:txBody>
      </p:sp>
      <p:grpSp>
        <p:nvGrpSpPr>
          <p:cNvPr id="36" name="组合 35"/>
          <p:cNvGrpSpPr/>
          <p:nvPr/>
        </p:nvGrpSpPr>
        <p:grpSpPr>
          <a:xfrm>
            <a:off x="3647570" y="878102"/>
            <a:ext cx="4896860" cy="468000"/>
            <a:chOff x="1131852" y="4125852"/>
            <a:chExt cx="3372416" cy="468000"/>
          </a:xfrm>
        </p:grpSpPr>
        <p:sp>
          <p:nvSpPr>
            <p:cNvPr id="37" name="平行四边形 36"/>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资产阶级政党制度的主要类型</a:t>
              </a:r>
            </a:p>
          </p:txBody>
        </p:sp>
        <p:sp>
          <p:nvSpPr>
            <p:cNvPr id="38" name="任意多边形: 形状 37"/>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9" name="任意多边形: 形状 38"/>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cxnSp>
        <p:nvCxnSpPr>
          <p:cNvPr id="5" name="直接连接符 4"/>
          <p:cNvCxnSpPr/>
          <p:nvPr/>
        </p:nvCxnSpPr>
        <p:spPr>
          <a:xfrm>
            <a:off x="1181100" y="3683000"/>
            <a:ext cx="10007600"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6" name="图片 5" descr="形状&#10;&#10;描述已自动生成">
            <a:extLst>
              <a:ext uri="{FF2B5EF4-FFF2-40B4-BE49-F238E27FC236}">
                <a16:creationId xmlns:a16="http://schemas.microsoft.com/office/drawing/2014/main" id="{FEFDD3C0-3922-4ED8-8FEF-7535201D0E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95739" y="4118219"/>
            <a:ext cx="1684545" cy="989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7892" r="40359" b="12212"/>
          <a:stretch>
            <a:fillRect/>
          </a:stretch>
        </p:blipFill>
        <p:spPr>
          <a:xfrm>
            <a:off x="-68898" y="0"/>
            <a:ext cx="6309361" cy="7025508"/>
          </a:xfrm>
          <a:prstGeom prst="rect">
            <a:avLst/>
          </a:prstGeom>
        </p:spPr>
      </p:pic>
      <p:sp>
        <p:nvSpPr>
          <p:cNvPr id="49" name="iṧļîḍè"/>
          <p:cNvSpPr/>
          <p:nvPr/>
        </p:nvSpPr>
        <p:spPr>
          <a:xfrm>
            <a:off x="6096000" y="2810649"/>
            <a:ext cx="5251697" cy="2875721"/>
          </a:xfrm>
          <a:prstGeom prst="foldedCorner">
            <a:avLst>
              <a:gd name="adj" fmla="val 14989"/>
            </a:avLst>
          </a:prstGeom>
          <a:solidFill>
            <a:schemeClr val="bg1"/>
          </a:solidFill>
          <a:ln>
            <a:noFill/>
          </a:ln>
          <a:effectLst>
            <a:outerShdw blurRad="3048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矩形 1"/>
          <p:cNvSpPr/>
          <p:nvPr/>
        </p:nvSpPr>
        <p:spPr>
          <a:xfrm>
            <a:off x="6270020" y="3159405"/>
            <a:ext cx="4465451" cy="400110"/>
          </a:xfrm>
          <a:prstGeom prst="rect">
            <a:avLst/>
          </a:prstGeom>
        </p:spPr>
        <p:txBody>
          <a:bodyPr wrap="square">
            <a:spAutoFit/>
          </a:bodyPr>
          <a:lstStyle/>
          <a:p>
            <a:pPr marL="342900" indent="-342900">
              <a:buClr>
                <a:schemeClr val="accent2"/>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charset="-122"/>
                <a:ea typeface="微软雅黑" panose="020B0503020204020204" charset="-122"/>
              </a:rPr>
              <a:t>资本主义</a:t>
            </a:r>
            <a:r>
              <a:rPr lang="zh-CN" altLang="en-US" sz="2000" b="1" dirty="0">
                <a:solidFill>
                  <a:srgbClr val="3A5986"/>
                </a:solidFill>
                <a:latin typeface="微软雅黑" panose="020B0503020204020204" charset="-122"/>
                <a:ea typeface="微软雅黑" panose="020B0503020204020204" charset="-122"/>
              </a:rPr>
              <a:t>上层建筑</a:t>
            </a:r>
            <a:r>
              <a:rPr lang="zh-CN" altLang="en-US" sz="2000" dirty="0">
                <a:solidFill>
                  <a:schemeClr val="tx1">
                    <a:lumMod val="85000"/>
                    <a:lumOff val="15000"/>
                  </a:schemeClr>
                </a:solidFill>
                <a:latin typeface="微软雅黑" panose="020B0503020204020204" charset="-122"/>
                <a:ea typeface="微软雅黑" panose="020B0503020204020204" charset="-122"/>
              </a:rPr>
              <a:t>的集中体现</a:t>
            </a:r>
          </a:p>
        </p:txBody>
      </p:sp>
      <p:sp>
        <p:nvSpPr>
          <p:cNvPr id="20" name="矩形 19"/>
          <p:cNvSpPr/>
          <p:nvPr/>
        </p:nvSpPr>
        <p:spPr>
          <a:xfrm>
            <a:off x="6267772" y="4033323"/>
            <a:ext cx="4846790" cy="430374"/>
          </a:xfrm>
          <a:prstGeom prst="rect">
            <a:avLst/>
          </a:prstGeom>
        </p:spPr>
        <p:txBody>
          <a:bodyPr wrap="square" anchor="ctr">
            <a:spAutoFit/>
          </a:bodyPr>
          <a:lstStyle/>
          <a:p>
            <a:pPr marL="342900" indent="-342900">
              <a:lnSpc>
                <a:spcPct val="120000"/>
              </a:lnSpc>
              <a:buClr>
                <a:schemeClr val="accent2"/>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charset="-122"/>
                <a:ea typeface="微软雅黑" panose="020B0503020204020204" charset="-122"/>
              </a:rPr>
              <a:t>资产阶级</a:t>
            </a:r>
            <a:r>
              <a:rPr lang="zh-CN" altLang="en-US" sz="2000" b="1" dirty="0">
                <a:solidFill>
                  <a:srgbClr val="3A5986"/>
                </a:solidFill>
                <a:latin typeface="微软雅黑" panose="020B0503020204020204" charset="-122"/>
                <a:ea typeface="微软雅黑" panose="020B0503020204020204" charset="-122"/>
              </a:rPr>
              <a:t>政治统治</a:t>
            </a:r>
            <a:r>
              <a:rPr lang="zh-CN" altLang="en-US" sz="2000" dirty="0">
                <a:solidFill>
                  <a:schemeClr val="tx1">
                    <a:lumMod val="85000"/>
                    <a:lumOff val="15000"/>
                  </a:schemeClr>
                </a:solidFill>
                <a:latin typeface="微软雅黑" panose="020B0503020204020204" charset="-122"/>
                <a:ea typeface="微软雅黑" panose="020B0503020204020204" charset="-122"/>
              </a:rPr>
              <a:t>和</a:t>
            </a:r>
            <a:r>
              <a:rPr lang="zh-CN" altLang="en-US" sz="2000" b="1" dirty="0">
                <a:solidFill>
                  <a:srgbClr val="3A5986"/>
                </a:solidFill>
                <a:latin typeface="微软雅黑" panose="020B0503020204020204" charset="-122"/>
                <a:ea typeface="微软雅黑" panose="020B0503020204020204" charset="-122"/>
              </a:rPr>
              <a:t>社会管理</a:t>
            </a:r>
            <a:r>
              <a:rPr lang="zh-CN" altLang="en-US" sz="2000" dirty="0">
                <a:solidFill>
                  <a:schemeClr val="tx1">
                    <a:lumMod val="85000"/>
                    <a:lumOff val="15000"/>
                  </a:schemeClr>
                </a:solidFill>
                <a:latin typeface="微软雅黑" panose="020B0503020204020204" charset="-122"/>
                <a:ea typeface="微软雅黑" panose="020B0503020204020204" charset="-122"/>
              </a:rPr>
              <a:t>的手段</a:t>
            </a:r>
          </a:p>
        </p:txBody>
      </p:sp>
      <p:sp>
        <p:nvSpPr>
          <p:cNvPr id="14" name="矩形 13"/>
          <p:cNvSpPr/>
          <p:nvPr/>
        </p:nvSpPr>
        <p:spPr>
          <a:xfrm>
            <a:off x="6301938" y="4906728"/>
            <a:ext cx="3978318" cy="400110"/>
          </a:xfrm>
          <a:prstGeom prst="rect">
            <a:avLst/>
          </a:prstGeom>
        </p:spPr>
        <p:txBody>
          <a:bodyPr wrap="square">
            <a:spAutoFit/>
          </a:bodyPr>
          <a:lstStyle/>
          <a:p>
            <a:pPr marL="342900" indent="-342900">
              <a:buClr>
                <a:schemeClr val="accent2"/>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charset="-122"/>
                <a:ea typeface="微软雅黑" panose="020B0503020204020204" charset="-122"/>
              </a:rPr>
              <a:t>为</a:t>
            </a:r>
            <a:r>
              <a:rPr lang="zh-CN" altLang="en-US" sz="2000" b="1" dirty="0">
                <a:solidFill>
                  <a:srgbClr val="3A5986"/>
                </a:solidFill>
                <a:latin typeface="微软雅黑" panose="020B0503020204020204" charset="-122"/>
                <a:ea typeface="微软雅黑" panose="020B0503020204020204" charset="-122"/>
              </a:rPr>
              <a:t>资产阶级利益</a:t>
            </a:r>
            <a:r>
              <a:rPr lang="zh-CN" altLang="en-US" sz="2000" dirty="0">
                <a:solidFill>
                  <a:schemeClr val="tx1">
                    <a:lumMod val="85000"/>
                    <a:lumOff val="15000"/>
                  </a:schemeClr>
                </a:solidFill>
                <a:latin typeface="微软雅黑" panose="020B0503020204020204" charset="-122"/>
                <a:ea typeface="微软雅黑" panose="020B0503020204020204" charset="-122"/>
              </a:rPr>
              <a:t>服务的工具</a:t>
            </a:r>
          </a:p>
        </p:txBody>
      </p:sp>
      <p:sp>
        <p:nvSpPr>
          <p:cNvPr id="12" name="文本框 11"/>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charset="-122"/>
                <a:ea typeface="微软雅黑" panose="020B0503020204020204" charset="-122"/>
              </a:rPr>
              <a:t>第三讲  资本主义政治制度本质 </a:t>
            </a:r>
          </a:p>
        </p:txBody>
      </p:sp>
      <p:sp>
        <p:nvSpPr>
          <p:cNvPr id="13" name="矩形 12"/>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704685" y="1807375"/>
            <a:ext cx="3596120" cy="468000"/>
            <a:chOff x="1131852" y="4125852"/>
            <a:chExt cx="3372416" cy="468000"/>
          </a:xfrm>
        </p:grpSpPr>
        <p:sp>
          <p:nvSpPr>
            <p:cNvPr id="16" name="平行四边形 15"/>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资本主义政治制度的本质</a:t>
              </a:r>
            </a:p>
          </p:txBody>
        </p:sp>
        <p:sp>
          <p:nvSpPr>
            <p:cNvPr id="17" name="任意多边形: 形状 16"/>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8" name="任意多边形: 形状 17"/>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许多人在广场上&#10;&#10;描述已自动生成">
            <a:extLst>
              <a:ext uri="{FF2B5EF4-FFF2-40B4-BE49-F238E27FC236}">
                <a16:creationId xmlns:a16="http://schemas.microsoft.com/office/drawing/2014/main" id="{61C1F197-9B91-438A-9293-3576CE3068FD}"/>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 name="矩形 2"/>
          <p:cNvSpPr/>
          <p:nvPr/>
        </p:nvSpPr>
        <p:spPr>
          <a:xfrm>
            <a:off x="-1" y="4875394"/>
            <a:ext cx="8565777" cy="157140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79430" y="4894732"/>
            <a:ext cx="7696382" cy="1532727"/>
          </a:xfrm>
          <a:prstGeom prst="rect">
            <a:avLst/>
          </a:prstGeom>
          <a:noFill/>
        </p:spPr>
        <p:txBody>
          <a:bodyPr wrap="square">
            <a:spAutoFit/>
          </a:bodyPr>
          <a:lstStyle>
            <a:defPPr>
              <a:defRPr lang="zh-CN"/>
            </a:defPPr>
            <a:lvl1pPr algn="just">
              <a:lnSpc>
                <a:spcPct val="130000"/>
              </a:lnSpc>
              <a:defRPr sz="1600">
                <a:solidFill>
                  <a:schemeClr val="tx1">
                    <a:lumMod val="85000"/>
                    <a:lumOff val="15000"/>
                  </a:schemeClr>
                </a:solidFill>
                <a:latin typeface="微软雅黑" panose="020B0503020204020204" charset="-122"/>
                <a:ea typeface="微软雅黑" panose="020B0503020204020204" charset="-122"/>
              </a:defRPr>
            </a:lvl1pPr>
          </a:lstStyle>
          <a:p>
            <a:r>
              <a:rPr lang="en-US" altLang="zh-CN" sz="1800" b="1" dirty="0">
                <a:solidFill>
                  <a:schemeClr val="bg1"/>
                </a:solidFill>
                <a:effectLst>
                  <a:outerShdw blurRad="38100" dist="38100" dir="2700000" algn="tl">
                    <a:srgbClr val="000000">
                      <a:alpha val="43137"/>
                    </a:srgbClr>
                  </a:outerShdw>
                </a:effectLst>
              </a:rPr>
              <a:t>       2021</a:t>
            </a:r>
            <a:r>
              <a:rPr lang="zh-CN" altLang="en-US" sz="1800" b="1" dirty="0">
                <a:solidFill>
                  <a:schemeClr val="bg1"/>
                </a:solidFill>
                <a:effectLst>
                  <a:outerShdw blurRad="38100" dist="38100" dir="2700000" algn="tl">
                    <a:srgbClr val="000000">
                      <a:alpha val="43137"/>
                    </a:srgbClr>
                  </a:outerShdw>
                </a:effectLst>
              </a:rPr>
              <a:t>年</a:t>
            </a:r>
            <a:r>
              <a:rPr lang="en-US" altLang="zh-CN" sz="1800" b="1" dirty="0">
                <a:solidFill>
                  <a:schemeClr val="bg1"/>
                </a:solidFill>
                <a:effectLst>
                  <a:outerShdw blurRad="38100" dist="38100" dir="2700000" algn="tl">
                    <a:srgbClr val="000000">
                      <a:alpha val="43137"/>
                    </a:srgbClr>
                  </a:outerShdw>
                </a:effectLst>
              </a:rPr>
              <a:t>1</a:t>
            </a:r>
            <a:r>
              <a:rPr lang="zh-CN" altLang="en-US" sz="1800" b="1" dirty="0">
                <a:solidFill>
                  <a:schemeClr val="bg1"/>
                </a:solidFill>
                <a:effectLst>
                  <a:outerShdw blurRad="38100" dist="38100" dir="2700000" algn="tl">
                    <a:srgbClr val="000000">
                      <a:alpha val="43137"/>
                    </a:srgbClr>
                  </a:outerShdw>
                </a:effectLst>
              </a:rPr>
              <a:t>月</a:t>
            </a:r>
            <a:r>
              <a:rPr lang="en-US" altLang="zh-CN" sz="1800" b="1" dirty="0">
                <a:solidFill>
                  <a:schemeClr val="bg1"/>
                </a:solidFill>
                <a:effectLst>
                  <a:outerShdw blurRad="38100" dist="38100" dir="2700000" algn="tl">
                    <a:srgbClr val="000000">
                      <a:alpha val="43137"/>
                    </a:srgbClr>
                  </a:outerShdw>
                </a:effectLst>
              </a:rPr>
              <a:t>6</a:t>
            </a:r>
            <a:r>
              <a:rPr lang="zh-CN" altLang="en-US" sz="1800" b="1" dirty="0">
                <a:solidFill>
                  <a:schemeClr val="bg1"/>
                </a:solidFill>
                <a:effectLst>
                  <a:outerShdw blurRad="38100" dist="38100" dir="2700000" algn="tl">
                    <a:srgbClr val="000000">
                      <a:alpha val="43137"/>
                    </a:srgbClr>
                  </a:outerShdw>
                </a:effectLst>
              </a:rPr>
              <a:t>日，数千名美国民众聚集在华盛顿国会山并强行闯入国会大厦，试图阻止美国国会联席会议确认美国新当选总统。事件造成包括</a:t>
            </a:r>
            <a:r>
              <a:rPr lang="en-US" altLang="zh-CN" sz="1800" b="1" dirty="0">
                <a:solidFill>
                  <a:schemeClr val="bg1"/>
                </a:solidFill>
                <a:effectLst>
                  <a:outerShdw blurRad="38100" dist="38100" dir="2700000" algn="tl">
                    <a:srgbClr val="000000">
                      <a:alpha val="43137"/>
                    </a:srgbClr>
                  </a:outerShdw>
                </a:effectLst>
              </a:rPr>
              <a:t>1</a:t>
            </a:r>
            <a:r>
              <a:rPr lang="zh-CN" altLang="en-US" sz="1800" b="1" dirty="0">
                <a:solidFill>
                  <a:schemeClr val="bg1"/>
                </a:solidFill>
                <a:effectLst>
                  <a:outerShdw blurRad="38100" dist="38100" dir="2700000" algn="tl">
                    <a:srgbClr val="000000">
                      <a:alpha val="43137"/>
                    </a:srgbClr>
                  </a:outerShdw>
                </a:effectLst>
              </a:rPr>
              <a:t>名国会警察在内的</a:t>
            </a:r>
            <a:r>
              <a:rPr lang="en-US" altLang="zh-CN" sz="1800" b="1" dirty="0">
                <a:solidFill>
                  <a:schemeClr val="bg1"/>
                </a:solidFill>
                <a:effectLst>
                  <a:outerShdw blurRad="38100" dist="38100" dir="2700000" algn="tl">
                    <a:srgbClr val="000000">
                      <a:alpha val="43137"/>
                    </a:srgbClr>
                  </a:outerShdw>
                </a:effectLst>
              </a:rPr>
              <a:t>5</a:t>
            </a:r>
            <a:r>
              <a:rPr lang="zh-CN" altLang="en-US" sz="1800" b="1" dirty="0">
                <a:solidFill>
                  <a:schemeClr val="bg1"/>
                </a:solidFill>
                <a:effectLst>
                  <a:outerShdw blurRad="38100" dist="38100" dir="2700000" algn="tl">
                    <a:srgbClr val="000000">
                      <a:alpha val="43137"/>
                    </a:srgbClr>
                  </a:outerShdw>
                </a:effectLst>
              </a:rPr>
              <a:t>人死亡、约</a:t>
            </a:r>
            <a:r>
              <a:rPr lang="en-US" altLang="zh-CN" sz="1800" b="1" dirty="0">
                <a:solidFill>
                  <a:schemeClr val="bg1"/>
                </a:solidFill>
                <a:effectLst>
                  <a:outerShdw blurRad="38100" dist="38100" dir="2700000" algn="tl">
                    <a:srgbClr val="000000">
                      <a:alpha val="43137"/>
                    </a:srgbClr>
                  </a:outerShdw>
                </a:effectLst>
              </a:rPr>
              <a:t>140</a:t>
            </a:r>
            <a:r>
              <a:rPr lang="zh-CN" altLang="en-US" sz="1800" b="1" dirty="0">
                <a:solidFill>
                  <a:schemeClr val="bg1"/>
                </a:solidFill>
                <a:effectLst>
                  <a:outerShdw blurRad="38100" dist="38100" dir="2700000" algn="tl">
                    <a:srgbClr val="000000">
                      <a:alpha val="43137"/>
                    </a:srgbClr>
                  </a:outerShdw>
                </a:effectLst>
              </a:rPr>
              <a:t>名执法人员受伤。这场震惊世人的国会山骚乱彻底打破了“美式民主”的滤镜，暴露出美国民主制度的失灵。</a:t>
            </a:r>
          </a:p>
        </p:txBody>
      </p:sp>
      <p:sp>
        <p:nvSpPr>
          <p:cNvPr id="9" name="文本框 8"/>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第三讲  资本主义政治制度本质 </a:t>
            </a:r>
          </a:p>
        </p:txBody>
      </p:sp>
      <p:sp>
        <p:nvSpPr>
          <p:cNvPr id="10" name="矩形 9"/>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06899" y="1916446"/>
            <a:ext cx="6529039" cy="4331953"/>
            <a:chOff x="1489600" y="2532482"/>
            <a:chExt cx="9296666" cy="2596830"/>
          </a:xfrm>
        </p:grpSpPr>
        <p:sp>
          <p:nvSpPr>
            <p:cNvPr id="9" name="矩形 8"/>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卡通人物&#10;&#10;中度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b="2911"/>
          <a:stretch>
            <a:fillRect/>
          </a:stretch>
        </p:blipFill>
        <p:spPr>
          <a:xfrm>
            <a:off x="-1933" y="609601"/>
            <a:ext cx="5172515" cy="6248399"/>
          </a:xfrm>
          <a:prstGeom prst="rect">
            <a:avLst/>
          </a:prstGeom>
          <a:ln>
            <a:noFill/>
          </a:ln>
          <a:effectLst>
            <a:outerShdw blurRad="292100" dist="139700" dir="2700000" algn="tl" rotWithShape="0">
              <a:srgbClr val="333333">
                <a:alpha val="35000"/>
              </a:srgbClr>
            </a:outerShdw>
          </a:effectLst>
        </p:spPr>
      </p:pic>
      <p:sp>
        <p:nvSpPr>
          <p:cNvPr id="2" name="矩形 1"/>
          <p:cNvSpPr/>
          <p:nvPr/>
        </p:nvSpPr>
        <p:spPr>
          <a:xfrm>
            <a:off x="5562600" y="2468101"/>
            <a:ext cx="4525999" cy="3416320"/>
          </a:xfrm>
          <a:prstGeom prst="rect">
            <a:avLst/>
          </a:prstGeom>
        </p:spPr>
        <p:txBody>
          <a:bodyPr wrap="square">
            <a:spAutoFit/>
          </a:bodyPr>
          <a:lstStyle/>
          <a:p>
            <a:pPr marL="0" lvl="1" algn="just">
              <a:lnSpc>
                <a:spcPct val="150000"/>
              </a:lnSpc>
              <a:buClr>
                <a:srgbClr val="C00000"/>
              </a:buClr>
              <a:buSzTx/>
            </a:pPr>
            <a:r>
              <a:rPr lang="en-US" altLang="zh-CN" sz="2000" baseline="30000" dirty="0">
                <a:solidFill>
                  <a:srgbClr val="000000"/>
                </a:solidFill>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2004</a:t>
            </a:r>
            <a:r>
              <a:rPr lang="zh-CN" altLang="en-US" dirty="0">
                <a:latin typeface="微软雅黑" panose="020B0503020204020204" charset="-122"/>
                <a:ea typeface="微软雅黑" panose="020B0503020204020204" charset="-122"/>
              </a:rPr>
              <a:t>年美国大选耗费近</a:t>
            </a:r>
            <a:r>
              <a:rPr lang="en-US" altLang="zh-CN" dirty="0">
                <a:latin typeface="微软雅黑" panose="020B0503020204020204" charset="-122"/>
                <a:ea typeface="微软雅黑" panose="020B0503020204020204" charset="-122"/>
              </a:rPr>
              <a:t>40</a:t>
            </a:r>
            <a:r>
              <a:rPr lang="zh-CN" altLang="en-US" dirty="0">
                <a:latin typeface="微软雅黑" panose="020B0503020204020204" charset="-122"/>
                <a:ea typeface="微软雅黑" panose="020B0503020204020204" charset="-122"/>
              </a:rPr>
              <a:t>亿美元，</a:t>
            </a:r>
            <a:r>
              <a:rPr lang="en-US" altLang="zh-CN" dirty="0">
                <a:latin typeface="微软雅黑" panose="020B0503020204020204" charset="-122"/>
                <a:ea typeface="微软雅黑" panose="020B0503020204020204" charset="-122"/>
              </a:rPr>
              <a:t>2008</a:t>
            </a:r>
            <a:r>
              <a:rPr lang="zh-CN" altLang="en-US" dirty="0">
                <a:latin typeface="微软雅黑" panose="020B0503020204020204" charset="-122"/>
                <a:ea typeface="微软雅黑" panose="020B0503020204020204" charset="-122"/>
              </a:rPr>
              <a:t>年美国大选耗费约</a:t>
            </a:r>
            <a:r>
              <a:rPr lang="en-US" altLang="zh-CN" dirty="0">
                <a:latin typeface="微软雅黑" panose="020B0503020204020204" charset="-122"/>
                <a:ea typeface="微软雅黑" panose="020B0503020204020204" charset="-122"/>
              </a:rPr>
              <a:t>50</a:t>
            </a:r>
            <a:r>
              <a:rPr lang="zh-CN" altLang="en-US" dirty="0">
                <a:latin typeface="微软雅黑" panose="020B0503020204020204" charset="-122"/>
                <a:ea typeface="微软雅黑" panose="020B0503020204020204" charset="-122"/>
              </a:rPr>
              <a:t>亿美元，</a:t>
            </a:r>
            <a:r>
              <a:rPr lang="en-US" altLang="zh-CN" dirty="0">
                <a:latin typeface="微软雅黑" panose="020B0503020204020204" charset="-122"/>
                <a:ea typeface="微软雅黑" panose="020B0503020204020204" charset="-122"/>
              </a:rPr>
              <a:t>2012</a:t>
            </a:r>
            <a:r>
              <a:rPr lang="zh-CN" altLang="en-US" dirty="0">
                <a:latin typeface="微软雅黑" panose="020B0503020204020204" charset="-122"/>
                <a:ea typeface="微软雅黑" panose="020B0503020204020204" charset="-122"/>
              </a:rPr>
              <a:t>年美国大选耗费约</a:t>
            </a:r>
            <a:r>
              <a:rPr lang="en-US" altLang="zh-CN" dirty="0">
                <a:latin typeface="微软雅黑" panose="020B0503020204020204" charset="-122"/>
                <a:ea typeface="微软雅黑" panose="020B0503020204020204" charset="-122"/>
              </a:rPr>
              <a:t>60</a:t>
            </a:r>
            <a:r>
              <a:rPr lang="zh-CN" altLang="en-US" dirty="0">
                <a:latin typeface="微软雅黑" panose="020B0503020204020204" charset="-122"/>
                <a:ea typeface="微软雅黑" panose="020B0503020204020204" charset="-122"/>
              </a:rPr>
              <a:t>亿美元，</a:t>
            </a:r>
            <a:r>
              <a:rPr lang="en-US" altLang="zh-CN" dirty="0">
                <a:latin typeface="微软雅黑" panose="020B0503020204020204" charset="-122"/>
                <a:ea typeface="微软雅黑" panose="020B0503020204020204" charset="-122"/>
              </a:rPr>
              <a:t>2016</a:t>
            </a:r>
            <a:r>
              <a:rPr lang="zh-CN" altLang="en-US" dirty="0">
                <a:latin typeface="微软雅黑" panose="020B0503020204020204" charset="-122"/>
                <a:ea typeface="微软雅黑" panose="020B0503020204020204" charset="-122"/>
              </a:rPr>
              <a:t>年美国大选耗费约</a:t>
            </a:r>
            <a:r>
              <a:rPr lang="en-US" altLang="zh-CN" dirty="0">
                <a:latin typeface="微软雅黑" panose="020B0503020204020204" charset="-122"/>
                <a:ea typeface="微软雅黑" panose="020B0503020204020204" charset="-122"/>
              </a:rPr>
              <a:t>70</a:t>
            </a:r>
            <a:r>
              <a:rPr lang="zh-CN" altLang="en-US" dirty="0">
                <a:latin typeface="微软雅黑" panose="020B0503020204020204" charset="-122"/>
                <a:ea typeface="微软雅黑" panose="020B0503020204020204" charset="-122"/>
              </a:rPr>
              <a:t>亿美元。</a:t>
            </a:r>
            <a:endParaRPr lang="en-US" altLang="zh-CN" dirty="0">
              <a:latin typeface="微软雅黑" panose="020B0503020204020204" charset="-122"/>
              <a:ea typeface="微软雅黑" panose="020B0503020204020204" charset="-122"/>
            </a:endParaRPr>
          </a:p>
          <a:p>
            <a:pPr marL="0" lvl="1" algn="just">
              <a:lnSpc>
                <a:spcPct val="150000"/>
              </a:lnSpc>
              <a:buClr>
                <a:srgbClr val="C00000"/>
              </a:buClr>
              <a:buSzTx/>
            </a:pP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2020</a:t>
            </a:r>
            <a:r>
              <a:rPr lang="zh-CN" altLang="en-US" dirty="0">
                <a:latin typeface="微软雅黑" panose="020B0503020204020204" charset="-122"/>
                <a:ea typeface="微软雅黑" panose="020B0503020204020204" charset="-122"/>
              </a:rPr>
              <a:t>年美国大选耗费竟高达约</a:t>
            </a:r>
            <a:r>
              <a:rPr lang="en-US" altLang="zh-CN" dirty="0">
                <a:latin typeface="微软雅黑" panose="020B0503020204020204" charset="-122"/>
                <a:ea typeface="微软雅黑" panose="020B0503020204020204" charset="-122"/>
              </a:rPr>
              <a:t>140</a:t>
            </a:r>
            <a:r>
              <a:rPr lang="zh-CN" altLang="en-US" dirty="0">
                <a:latin typeface="微软雅黑" panose="020B0503020204020204" charset="-122"/>
                <a:ea typeface="微软雅黑" panose="020B0503020204020204" charset="-122"/>
              </a:rPr>
              <a:t>亿美元，被称为“史上最烧钱的大选”。其中，总统选举花费再创历史纪录，达到</a:t>
            </a:r>
            <a:r>
              <a:rPr lang="en-US" altLang="zh-CN" dirty="0">
                <a:latin typeface="微软雅黑" panose="020B0503020204020204" charset="-122"/>
                <a:ea typeface="微软雅黑" panose="020B0503020204020204" charset="-122"/>
              </a:rPr>
              <a:t>66</a:t>
            </a:r>
            <a:r>
              <a:rPr lang="zh-CN" altLang="en-US" dirty="0">
                <a:latin typeface="微软雅黑" panose="020B0503020204020204" charset="-122"/>
                <a:ea typeface="微软雅黑" panose="020B0503020204020204" charset="-122"/>
              </a:rPr>
              <a:t>亿美元；国会选举花销超过</a:t>
            </a:r>
            <a:r>
              <a:rPr lang="en-US" altLang="zh-CN" dirty="0">
                <a:latin typeface="微软雅黑" panose="020B0503020204020204" charset="-122"/>
                <a:ea typeface="微软雅黑" panose="020B0503020204020204" charset="-122"/>
              </a:rPr>
              <a:t>70</a:t>
            </a:r>
            <a:r>
              <a:rPr lang="zh-CN" altLang="en-US" dirty="0">
                <a:latin typeface="微软雅黑" panose="020B0503020204020204" charset="-122"/>
                <a:ea typeface="微软雅黑" panose="020B0503020204020204" charset="-122"/>
              </a:rPr>
              <a:t>亿美元。</a:t>
            </a:r>
            <a:endParaRPr lang="zh-CN" altLang="en-US" sz="2000" baseline="30000" dirty="0">
              <a:solidFill>
                <a:srgbClr val="000000"/>
              </a:solidFill>
              <a:latin typeface="微软雅黑" panose="020B0503020204020204" charset="-122"/>
              <a:ea typeface="微软雅黑" panose="020B0503020204020204" charset="-122"/>
            </a:endParaRPr>
          </a:p>
        </p:txBody>
      </p:sp>
      <p:grpSp>
        <p:nvGrpSpPr>
          <p:cNvPr id="15" name="组合 14"/>
          <p:cNvGrpSpPr/>
          <p:nvPr/>
        </p:nvGrpSpPr>
        <p:grpSpPr>
          <a:xfrm>
            <a:off x="3647570" y="878102"/>
            <a:ext cx="4896860" cy="468000"/>
            <a:chOff x="1131852" y="4125852"/>
            <a:chExt cx="3372416" cy="468000"/>
          </a:xfrm>
        </p:grpSpPr>
        <p:sp>
          <p:nvSpPr>
            <p:cNvPr id="16" name="平行四边形 15"/>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资本主义的“金钱政治”</a:t>
              </a:r>
            </a:p>
          </p:txBody>
        </p:sp>
        <p:sp>
          <p:nvSpPr>
            <p:cNvPr id="17" name="任意多边形: 形状 16"/>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8" name="任意多边形: 形状 17"/>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a:off x="-2503" y="-18099"/>
            <a:ext cx="3249022" cy="6858000"/>
          </a:xfrm>
          <a:custGeom>
            <a:avLst/>
            <a:gdLst>
              <a:gd name="connsiteX0" fmla="*/ 0 w 2863845"/>
              <a:gd name="connsiteY0" fmla="*/ 0 h 6858000"/>
              <a:gd name="connsiteX1" fmla="*/ 1372797 w 2863845"/>
              <a:gd name="connsiteY1" fmla="*/ 0 h 6858000"/>
              <a:gd name="connsiteX2" fmla="*/ 1440000 w 2863845"/>
              <a:gd name="connsiteY2" fmla="*/ 0 h 6858000"/>
              <a:gd name="connsiteX3" fmla="*/ 2863845 w 2863845"/>
              <a:gd name="connsiteY3" fmla="*/ 0 h 6858000"/>
              <a:gd name="connsiteX4" fmla="*/ 2194893 w 2863845"/>
              <a:gd name="connsiteY4" fmla="*/ 6858000 h 6858000"/>
              <a:gd name="connsiteX5" fmla="*/ 703845 w 2863845"/>
              <a:gd name="connsiteY5" fmla="*/ 6858000 h 6858000"/>
              <a:gd name="connsiteX6" fmla="*/ 703845 w 2863845"/>
              <a:gd name="connsiteY6" fmla="*/ 6857999 h 6858000"/>
              <a:gd name="connsiteX7" fmla="*/ 0 w 2863845"/>
              <a:gd name="connsiteY7" fmla="*/ 68579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3845" h="6858000">
                <a:moveTo>
                  <a:pt x="0" y="0"/>
                </a:moveTo>
                <a:lnTo>
                  <a:pt x="1372797" y="0"/>
                </a:lnTo>
                <a:lnTo>
                  <a:pt x="1440000" y="0"/>
                </a:lnTo>
                <a:lnTo>
                  <a:pt x="2863845" y="0"/>
                </a:lnTo>
                <a:lnTo>
                  <a:pt x="2194893" y="6858000"/>
                </a:lnTo>
                <a:lnTo>
                  <a:pt x="703845" y="6858000"/>
                </a:lnTo>
                <a:lnTo>
                  <a:pt x="703845" y="6857999"/>
                </a:lnTo>
                <a:lnTo>
                  <a:pt x="0" y="6857999"/>
                </a:lnTo>
                <a:close/>
              </a:path>
            </a:pathLst>
          </a:custGeom>
          <a:gradFill>
            <a:gsLst>
              <a:gs pos="100000">
                <a:srgbClr val="F0963D"/>
              </a:gs>
              <a:gs pos="0">
                <a:srgbClr val="E550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23" name="矩形 22"/>
          <p:cNvSpPr/>
          <p:nvPr/>
        </p:nvSpPr>
        <p:spPr>
          <a:xfrm>
            <a:off x="747777" y="1448695"/>
            <a:ext cx="1338828" cy="3947601"/>
          </a:xfrm>
          <a:prstGeom prst="rect">
            <a:avLst/>
          </a:prstGeom>
        </p:spPr>
        <p:txBody>
          <a:bodyPr vert="eaVert" wrap="square" anchor="ctr">
            <a:spAutoFit/>
          </a:bodyPr>
          <a:lstStyle/>
          <a:p>
            <a:pPr algn="ctr">
              <a:lnSpc>
                <a:spcPct val="150000"/>
              </a:lnSpc>
            </a:pPr>
            <a:r>
              <a:rPr lang="zh-CN" altLang="en-US" sz="22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的关系</a:t>
            </a:r>
            <a:endParaRPr lang="en-US" altLang="zh-CN" sz="28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lnSpc>
                <a:spcPct val="150000"/>
              </a:lnSpc>
            </a:pPr>
            <a:r>
              <a:rPr lang="zh-CN" altLang="en-US" sz="28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“民主”与 “钱主”</a:t>
            </a:r>
          </a:p>
        </p:txBody>
      </p:sp>
      <p:sp>
        <p:nvSpPr>
          <p:cNvPr id="113" name="Freeform 22"/>
          <p:cNvSpPr/>
          <p:nvPr/>
        </p:nvSpPr>
        <p:spPr bwMode="auto">
          <a:xfrm>
            <a:off x="2742395" y="4412905"/>
            <a:ext cx="12895" cy="49515"/>
          </a:xfrm>
          <a:custGeom>
            <a:avLst/>
            <a:gdLst>
              <a:gd name="T0" fmla="*/ 2 w 2"/>
              <a:gd name="T1" fmla="*/ 0 h 5"/>
              <a:gd name="T2" fmla="*/ 0 w 2"/>
              <a:gd name="T3" fmla="*/ 5 h 5"/>
              <a:gd name="T4" fmla="*/ 0 w 2"/>
              <a:gd name="T5" fmla="*/ 5 h 5"/>
              <a:gd name="T6" fmla="*/ 2 w 2"/>
              <a:gd name="T7" fmla="*/ 0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1" y="1"/>
                  <a:pt x="1" y="3"/>
                  <a:pt x="0" y="5"/>
                </a:cubicBezTo>
                <a:cubicBezTo>
                  <a:pt x="0" y="5"/>
                  <a:pt x="0" y="5"/>
                  <a:pt x="0" y="5"/>
                </a:cubicBezTo>
                <a:cubicBezTo>
                  <a:pt x="1" y="3"/>
                  <a:pt x="2" y="1"/>
                  <a:pt x="2" y="0"/>
                </a:cubicBezTo>
                <a:cubicBezTo>
                  <a:pt x="2" y="0"/>
                  <a:pt x="2" y="0"/>
                  <a:pt x="2" y="0"/>
                </a:cubicBezTo>
              </a:path>
            </a:pathLst>
          </a:custGeom>
          <a:solidFill>
            <a:srgbClr val="36A6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th-TH" sz="2000" b="1">
              <a:latin typeface="微软雅黑" panose="020B0503020204020204" charset="-122"/>
              <a:ea typeface="微软雅黑" panose="020B0503020204020204" charset="-122"/>
            </a:endParaRPr>
          </a:p>
        </p:txBody>
      </p:sp>
      <p:sp>
        <p:nvSpPr>
          <p:cNvPr id="114" name="ïṧḷïḑê"/>
          <p:cNvSpPr/>
          <p:nvPr/>
        </p:nvSpPr>
        <p:spPr>
          <a:xfrm>
            <a:off x="2215096" y="5046374"/>
            <a:ext cx="3132000" cy="672394"/>
          </a:xfrm>
          <a:prstGeom prst="homePlate">
            <a:avLst>
              <a:gd name="adj" fmla="val 66216"/>
            </a:avLst>
          </a:prstGeom>
          <a:gradFill>
            <a:gsLst>
              <a:gs pos="61000">
                <a:schemeClr val="bg1"/>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647700"/>
            <a:r>
              <a:rPr lang="zh-CN" altLang="en-US" sz="2000" b="1" dirty="0">
                <a:solidFill>
                  <a:schemeClr val="tx1">
                    <a:lumMod val="85000"/>
                    <a:lumOff val="15000"/>
                  </a:schemeClr>
                </a:solidFill>
                <a:latin typeface="微软雅黑" panose="020B0503020204020204" charset="-122"/>
                <a:ea typeface="微软雅黑" panose="020B0503020204020204" charset="-122"/>
              </a:rPr>
              <a:t>竞选需要金钱</a:t>
            </a:r>
          </a:p>
        </p:txBody>
      </p:sp>
      <p:sp>
        <p:nvSpPr>
          <p:cNvPr id="115" name="íśľîḋe"/>
          <p:cNvSpPr/>
          <p:nvPr/>
        </p:nvSpPr>
        <p:spPr>
          <a:xfrm>
            <a:off x="2240474" y="2605100"/>
            <a:ext cx="3132000" cy="672394"/>
          </a:xfrm>
          <a:prstGeom prst="homePlate">
            <a:avLst>
              <a:gd name="adj" fmla="val 66216"/>
            </a:avLst>
          </a:prstGeom>
          <a:gradFill>
            <a:gsLst>
              <a:gs pos="61000">
                <a:schemeClr val="bg1"/>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647700"/>
            <a:r>
              <a:rPr lang="zh-CN" altLang="en-US" sz="2000" b="1" dirty="0">
                <a:solidFill>
                  <a:schemeClr val="tx1">
                    <a:lumMod val="85000"/>
                    <a:lumOff val="15000"/>
                  </a:schemeClr>
                </a:solidFill>
                <a:latin typeface="微软雅黑" panose="020B0503020204020204" charset="-122"/>
                <a:ea typeface="微软雅黑" panose="020B0503020204020204" charset="-122"/>
              </a:rPr>
              <a:t>民主要靠选票</a:t>
            </a:r>
          </a:p>
        </p:txBody>
      </p:sp>
      <p:sp>
        <p:nvSpPr>
          <p:cNvPr id="116" name="ïṧḷídê"/>
          <p:cNvSpPr/>
          <p:nvPr/>
        </p:nvSpPr>
        <p:spPr>
          <a:xfrm>
            <a:off x="2215096" y="3805313"/>
            <a:ext cx="3132000" cy="672394"/>
          </a:xfrm>
          <a:prstGeom prst="homePlate">
            <a:avLst>
              <a:gd name="adj" fmla="val 66216"/>
            </a:avLst>
          </a:prstGeom>
          <a:gradFill>
            <a:gsLst>
              <a:gs pos="61000">
                <a:schemeClr val="bg1"/>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647700"/>
            <a:r>
              <a:rPr lang="zh-CN" altLang="en-US" sz="2000" b="1" dirty="0">
                <a:solidFill>
                  <a:schemeClr val="tx1">
                    <a:lumMod val="85000"/>
                    <a:lumOff val="15000"/>
                  </a:schemeClr>
                </a:solidFill>
                <a:latin typeface="微软雅黑" panose="020B0503020204020204" charset="-122"/>
                <a:ea typeface="微软雅黑" panose="020B0503020204020204" charset="-122"/>
              </a:rPr>
              <a:t>选票来自竞选</a:t>
            </a:r>
          </a:p>
        </p:txBody>
      </p:sp>
      <p:grpSp>
        <p:nvGrpSpPr>
          <p:cNvPr id="130" name="组合 129"/>
          <p:cNvGrpSpPr/>
          <p:nvPr/>
        </p:nvGrpSpPr>
        <p:grpSpPr>
          <a:xfrm>
            <a:off x="4705275" y="1588316"/>
            <a:ext cx="2700000" cy="528993"/>
            <a:chOff x="4746000" y="3885068"/>
            <a:chExt cx="2700000" cy="528993"/>
          </a:xfrm>
        </p:grpSpPr>
        <p:sp>
          <p:nvSpPr>
            <p:cNvPr id="131" name="平行四边形 130"/>
            <p:cNvSpPr/>
            <p:nvPr/>
          </p:nvSpPr>
          <p:spPr bwMode="auto">
            <a:xfrm>
              <a:off x="4746000" y="3885068"/>
              <a:ext cx="2700000" cy="468000"/>
            </a:xfrm>
            <a:prstGeom prst="parallelogram">
              <a:avLst/>
            </a:prstGeom>
            <a:solidFill>
              <a:srgbClr val="E37A17"/>
            </a:solidFill>
            <a:ln w="19050">
              <a:noFill/>
            </a:ln>
            <a:effectLst>
              <a:outerShdw blurRad="50800" dist="38100" dir="2700000" algn="t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cxnSp>
          <p:nvCxnSpPr>
            <p:cNvPr id="132" name="直接连接符 131"/>
            <p:cNvCxnSpPr/>
            <p:nvPr/>
          </p:nvCxnSpPr>
          <p:spPr>
            <a:xfrm>
              <a:off x="4746000" y="4414061"/>
              <a:ext cx="2592000" cy="0"/>
            </a:xfrm>
            <a:prstGeom prst="line">
              <a:avLst/>
            </a:prstGeom>
            <a:ln w="19050" cap="rnd">
              <a:gradFill>
                <a:gsLst>
                  <a:gs pos="50000">
                    <a:srgbClr val="F8E080"/>
                  </a:gs>
                  <a:gs pos="0">
                    <a:srgbClr val="E37A17"/>
                  </a:gs>
                  <a:gs pos="100000">
                    <a:srgbClr val="D46C4F"/>
                  </a:gs>
                </a:gsLst>
                <a:lin ang="0" scaled="0"/>
              </a:gradFill>
            </a:ln>
            <a:effectLst>
              <a:outerShdw blurRad="50800" dist="38100" dir="2700000" algn="tl" rotWithShape="0">
                <a:schemeClr val="accent2">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242561" y="3919013"/>
              <a:ext cx="1706880" cy="39878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金钱操纵政治</a:t>
              </a:r>
            </a:p>
          </p:txBody>
        </p:sp>
      </p:grpSp>
      <p:grpSp>
        <p:nvGrpSpPr>
          <p:cNvPr id="28" name="组合 27"/>
          <p:cNvGrpSpPr/>
          <p:nvPr/>
        </p:nvGrpSpPr>
        <p:grpSpPr>
          <a:xfrm>
            <a:off x="7030252" y="2115438"/>
            <a:ext cx="2143909" cy="1354230"/>
            <a:chOff x="8202790" y="2165229"/>
            <a:chExt cx="1686393" cy="1065234"/>
          </a:xfrm>
        </p:grpSpPr>
        <p:grpSp>
          <p:nvGrpSpPr>
            <p:cNvPr id="43" name="ïşľîḋê"/>
            <p:cNvGrpSpPr/>
            <p:nvPr/>
          </p:nvGrpSpPr>
          <p:grpSpPr>
            <a:xfrm>
              <a:off x="8524370" y="2165229"/>
              <a:ext cx="1043232" cy="568861"/>
              <a:chOff x="5500372" y="1368592"/>
              <a:chExt cx="1162840" cy="654125"/>
            </a:xfrm>
            <a:solidFill>
              <a:schemeClr val="accent1">
                <a:lumMod val="75000"/>
              </a:schemeClr>
            </a:solidFill>
            <a:effectLst/>
          </p:grpSpPr>
          <p:sp>
            <p:nvSpPr>
              <p:cNvPr id="54" name="iŝ1îďe"/>
              <p:cNvSpPr/>
              <p:nvPr/>
            </p:nvSpPr>
            <p:spPr bwMode="auto">
              <a:xfrm>
                <a:off x="5500372" y="1368592"/>
                <a:ext cx="410656" cy="654123"/>
              </a:xfrm>
              <a:custGeom>
                <a:avLst/>
                <a:gdLst>
                  <a:gd name="connsiteX0" fmla="*/ 206920 w 410656"/>
                  <a:gd name="connsiteY0" fmla="*/ 27688 h 654123"/>
                  <a:gd name="connsiteX1" fmla="*/ 265757 w 410656"/>
                  <a:gd name="connsiteY1" fmla="*/ 86525 h 654123"/>
                  <a:gd name="connsiteX2" fmla="*/ 206920 w 410656"/>
                  <a:gd name="connsiteY2" fmla="*/ 145362 h 654123"/>
                  <a:gd name="connsiteX3" fmla="*/ 148083 w 410656"/>
                  <a:gd name="connsiteY3" fmla="*/ 86525 h 654123"/>
                  <a:gd name="connsiteX4" fmla="*/ 206920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6920" y="27688"/>
                    </a:moveTo>
                    <a:cubicBezTo>
                      <a:pt x="239415" y="27688"/>
                      <a:pt x="265757" y="54030"/>
                      <a:pt x="265757" y="86525"/>
                    </a:cubicBezTo>
                    <a:cubicBezTo>
                      <a:pt x="265757" y="119020"/>
                      <a:pt x="239415" y="145362"/>
                      <a:pt x="206920" y="145362"/>
                    </a:cubicBezTo>
                    <a:cubicBezTo>
                      <a:pt x="174425" y="145362"/>
                      <a:pt x="148083" y="119020"/>
                      <a:pt x="148083" y="86525"/>
                    </a:cubicBezTo>
                    <a:cubicBezTo>
                      <a:pt x="148083" y="54030"/>
                      <a:pt x="174425" y="27688"/>
                      <a:pt x="206920"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3"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adFill>
                <a:gsLst>
                  <a:gs pos="0">
                    <a:srgbClr val="6B97C7"/>
                  </a:gs>
                  <a:gs pos="42000">
                    <a:srgbClr val="43679B"/>
                  </a:gs>
                  <a:gs pos="100000">
                    <a:srgbClr val="3C488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5" name="íślïḍê"/>
              <p:cNvSpPr/>
              <p:nvPr/>
            </p:nvSpPr>
            <p:spPr bwMode="auto">
              <a:xfrm>
                <a:off x="5876463" y="1368594"/>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adFill>
                <a:gsLst>
                  <a:gs pos="0">
                    <a:srgbClr val="6B97C7"/>
                  </a:gs>
                  <a:gs pos="42000">
                    <a:srgbClr val="43679B"/>
                  </a:gs>
                  <a:gs pos="100000">
                    <a:srgbClr val="3C488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6" name="íṥḻïḋê"/>
              <p:cNvSpPr/>
              <p:nvPr/>
            </p:nvSpPr>
            <p:spPr bwMode="auto">
              <a:xfrm>
                <a:off x="6252556" y="1368592"/>
                <a:ext cx="410656" cy="654123"/>
              </a:xfrm>
              <a:custGeom>
                <a:avLst/>
                <a:gdLst>
                  <a:gd name="connsiteX0" fmla="*/ 208074 w 410656"/>
                  <a:gd name="connsiteY0" fmla="*/ 27688 h 654123"/>
                  <a:gd name="connsiteX1" fmla="*/ 266911 w 410656"/>
                  <a:gd name="connsiteY1" fmla="*/ 86525 h 654123"/>
                  <a:gd name="connsiteX2" fmla="*/ 208074 w 410656"/>
                  <a:gd name="connsiteY2" fmla="*/ 145362 h 654123"/>
                  <a:gd name="connsiteX3" fmla="*/ 149237 w 410656"/>
                  <a:gd name="connsiteY3" fmla="*/ 86525 h 654123"/>
                  <a:gd name="connsiteX4" fmla="*/ 208074 w 410656"/>
                  <a:gd name="connsiteY4" fmla="*/ 27688 h 654123"/>
                  <a:gd name="connsiteX5" fmla="*/ 12227 w 410656"/>
                  <a:gd name="connsiteY5" fmla="*/ 0 h 654123"/>
                  <a:gd name="connsiteX6" fmla="*/ 21640 w 410656"/>
                  <a:gd name="connsiteY6" fmla="*/ 0 h 654123"/>
                  <a:gd name="connsiteX7" fmla="*/ 40465 w 410656"/>
                  <a:gd name="connsiteY7" fmla="*/ 9412 h 654123"/>
                  <a:gd name="connsiteX8" fmla="*/ 139300 w 410656"/>
                  <a:gd name="connsiteY8" fmla="*/ 160002 h 654123"/>
                  <a:gd name="connsiteX9" fmla="*/ 271079 w 410656"/>
                  <a:gd name="connsiteY9" fmla="*/ 160002 h 654123"/>
                  <a:gd name="connsiteX10" fmla="*/ 374620 w 410656"/>
                  <a:gd name="connsiteY10" fmla="*/ 9412 h 654123"/>
                  <a:gd name="connsiteX11" fmla="*/ 388739 w 410656"/>
                  <a:gd name="connsiteY11" fmla="*/ 0 h 654123"/>
                  <a:gd name="connsiteX12" fmla="*/ 402858 w 410656"/>
                  <a:gd name="connsiteY12" fmla="*/ 0 h 654123"/>
                  <a:gd name="connsiteX13" fmla="*/ 407565 w 410656"/>
                  <a:gd name="connsiteY13" fmla="*/ 32942 h 654123"/>
                  <a:gd name="connsiteX14" fmla="*/ 299318 w 410656"/>
                  <a:gd name="connsiteY14" fmla="*/ 192943 h 654123"/>
                  <a:gd name="connsiteX15" fmla="*/ 285198 w 410656"/>
                  <a:gd name="connsiteY15" fmla="*/ 202355 h 654123"/>
                  <a:gd name="connsiteX16" fmla="*/ 275786 w 410656"/>
                  <a:gd name="connsiteY16" fmla="*/ 202355 h 654123"/>
                  <a:gd name="connsiteX17" fmla="*/ 275786 w 410656"/>
                  <a:gd name="connsiteY17" fmla="*/ 621182 h 654123"/>
                  <a:gd name="connsiteX18" fmla="*/ 242841 w 410656"/>
                  <a:gd name="connsiteY18" fmla="*/ 654123 h 654123"/>
                  <a:gd name="connsiteX19" fmla="*/ 209896 w 410656"/>
                  <a:gd name="connsiteY19" fmla="*/ 621182 h 654123"/>
                  <a:gd name="connsiteX20" fmla="*/ 209896 w 410656"/>
                  <a:gd name="connsiteY20" fmla="*/ 381180 h 654123"/>
                  <a:gd name="connsiteX21" fmla="*/ 200483 w 410656"/>
                  <a:gd name="connsiteY21" fmla="*/ 381180 h 654123"/>
                  <a:gd name="connsiteX22" fmla="*/ 200483 w 410656"/>
                  <a:gd name="connsiteY22" fmla="*/ 621182 h 654123"/>
                  <a:gd name="connsiteX23" fmla="*/ 167539 w 410656"/>
                  <a:gd name="connsiteY23" fmla="*/ 654123 h 654123"/>
                  <a:gd name="connsiteX24" fmla="*/ 134593 w 410656"/>
                  <a:gd name="connsiteY24" fmla="*/ 621182 h 654123"/>
                  <a:gd name="connsiteX25" fmla="*/ 134593 w 410656"/>
                  <a:gd name="connsiteY25" fmla="*/ 202355 h 654123"/>
                  <a:gd name="connsiteX26" fmla="*/ 129887 w 410656"/>
                  <a:gd name="connsiteY26" fmla="*/ 202355 h 654123"/>
                  <a:gd name="connsiteX27" fmla="*/ 111061 w 410656"/>
                  <a:gd name="connsiteY27" fmla="*/ 192943 h 654123"/>
                  <a:gd name="connsiteX28" fmla="*/ 2814 w 410656"/>
                  <a:gd name="connsiteY28" fmla="*/ 32942 h 654123"/>
                  <a:gd name="connsiteX29" fmla="*/ 12227 w 410656"/>
                  <a:gd name="connsiteY29" fmla="*/ 0 h 65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656" h="654123">
                    <a:moveTo>
                      <a:pt x="208074" y="27688"/>
                    </a:moveTo>
                    <a:cubicBezTo>
                      <a:pt x="240569" y="27688"/>
                      <a:pt x="266911" y="54030"/>
                      <a:pt x="266911" y="86525"/>
                    </a:cubicBezTo>
                    <a:cubicBezTo>
                      <a:pt x="266911" y="119020"/>
                      <a:pt x="240569" y="145362"/>
                      <a:pt x="208074" y="145362"/>
                    </a:cubicBezTo>
                    <a:cubicBezTo>
                      <a:pt x="175579" y="145362"/>
                      <a:pt x="149237" y="119020"/>
                      <a:pt x="149237" y="86525"/>
                    </a:cubicBezTo>
                    <a:cubicBezTo>
                      <a:pt x="149237" y="54030"/>
                      <a:pt x="175579" y="27688"/>
                      <a:pt x="208074" y="27688"/>
                    </a:cubicBezTo>
                    <a:close/>
                    <a:moveTo>
                      <a:pt x="12227" y="0"/>
                    </a:moveTo>
                    <a:cubicBezTo>
                      <a:pt x="12227" y="0"/>
                      <a:pt x="16933" y="0"/>
                      <a:pt x="21640" y="0"/>
                    </a:cubicBezTo>
                    <a:cubicBezTo>
                      <a:pt x="26346" y="0"/>
                      <a:pt x="35759" y="0"/>
                      <a:pt x="40465" y="9412"/>
                    </a:cubicBezTo>
                    <a:cubicBezTo>
                      <a:pt x="40465" y="9412"/>
                      <a:pt x="40465" y="9412"/>
                      <a:pt x="139300" y="160002"/>
                    </a:cubicBezTo>
                    <a:cubicBezTo>
                      <a:pt x="139300" y="160002"/>
                      <a:pt x="139300" y="160002"/>
                      <a:pt x="271079" y="160002"/>
                    </a:cubicBezTo>
                    <a:cubicBezTo>
                      <a:pt x="271079" y="160002"/>
                      <a:pt x="271079" y="160002"/>
                      <a:pt x="374620" y="9412"/>
                    </a:cubicBezTo>
                    <a:cubicBezTo>
                      <a:pt x="374620" y="0"/>
                      <a:pt x="384033" y="0"/>
                      <a:pt x="388739" y="0"/>
                    </a:cubicBezTo>
                    <a:cubicBezTo>
                      <a:pt x="393446" y="0"/>
                      <a:pt x="398152" y="0"/>
                      <a:pt x="402858" y="0"/>
                    </a:cubicBezTo>
                    <a:cubicBezTo>
                      <a:pt x="412271" y="9412"/>
                      <a:pt x="412271" y="23529"/>
                      <a:pt x="407565" y="32942"/>
                    </a:cubicBezTo>
                    <a:cubicBezTo>
                      <a:pt x="407565" y="32942"/>
                      <a:pt x="407565" y="32942"/>
                      <a:pt x="299318" y="192943"/>
                    </a:cubicBezTo>
                    <a:cubicBezTo>
                      <a:pt x="294611" y="197649"/>
                      <a:pt x="289905" y="202355"/>
                      <a:pt x="285198" y="202355"/>
                    </a:cubicBezTo>
                    <a:cubicBezTo>
                      <a:pt x="285198" y="202355"/>
                      <a:pt x="285198" y="202355"/>
                      <a:pt x="275786" y="202355"/>
                    </a:cubicBezTo>
                    <a:cubicBezTo>
                      <a:pt x="275786" y="202355"/>
                      <a:pt x="275786" y="202355"/>
                      <a:pt x="275786" y="621182"/>
                    </a:cubicBezTo>
                    <a:cubicBezTo>
                      <a:pt x="275786" y="635300"/>
                      <a:pt x="261667" y="654123"/>
                      <a:pt x="242841" y="654123"/>
                    </a:cubicBezTo>
                    <a:cubicBezTo>
                      <a:pt x="228722" y="654123"/>
                      <a:pt x="209896" y="635300"/>
                      <a:pt x="209896" y="621182"/>
                    </a:cubicBezTo>
                    <a:cubicBezTo>
                      <a:pt x="209896" y="621182"/>
                      <a:pt x="209896" y="621182"/>
                      <a:pt x="209896" y="381180"/>
                    </a:cubicBezTo>
                    <a:cubicBezTo>
                      <a:pt x="209896" y="381180"/>
                      <a:pt x="209896" y="381180"/>
                      <a:pt x="200483" y="381180"/>
                    </a:cubicBezTo>
                    <a:cubicBezTo>
                      <a:pt x="200483" y="381180"/>
                      <a:pt x="200483" y="381180"/>
                      <a:pt x="200483" y="621182"/>
                    </a:cubicBezTo>
                    <a:cubicBezTo>
                      <a:pt x="200483" y="635300"/>
                      <a:pt x="186364" y="654123"/>
                      <a:pt x="167539" y="654123"/>
                    </a:cubicBezTo>
                    <a:cubicBezTo>
                      <a:pt x="148712" y="654123"/>
                      <a:pt x="134593" y="635300"/>
                      <a:pt x="134593" y="621182"/>
                    </a:cubicBezTo>
                    <a:cubicBezTo>
                      <a:pt x="134593" y="621182"/>
                      <a:pt x="134593" y="621182"/>
                      <a:pt x="134593" y="202355"/>
                    </a:cubicBezTo>
                    <a:cubicBezTo>
                      <a:pt x="134593" y="202355"/>
                      <a:pt x="134593" y="202355"/>
                      <a:pt x="129887" y="202355"/>
                    </a:cubicBezTo>
                    <a:cubicBezTo>
                      <a:pt x="120474" y="202355"/>
                      <a:pt x="115768" y="197649"/>
                      <a:pt x="111061" y="192943"/>
                    </a:cubicBezTo>
                    <a:cubicBezTo>
                      <a:pt x="111061" y="192943"/>
                      <a:pt x="111061" y="192943"/>
                      <a:pt x="2814" y="32942"/>
                    </a:cubicBezTo>
                    <a:cubicBezTo>
                      <a:pt x="-1892" y="23529"/>
                      <a:pt x="-1892" y="9412"/>
                      <a:pt x="12227" y="0"/>
                    </a:cubicBezTo>
                    <a:close/>
                  </a:path>
                </a:pathLst>
              </a:custGeom>
              <a:gradFill>
                <a:gsLst>
                  <a:gs pos="0">
                    <a:srgbClr val="6B97C7"/>
                  </a:gs>
                  <a:gs pos="42000">
                    <a:srgbClr val="43679B"/>
                  </a:gs>
                  <a:gs pos="100000">
                    <a:srgbClr val="3C488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61" name="ïṩḷíḓé"/>
            <p:cNvSpPr/>
            <p:nvPr/>
          </p:nvSpPr>
          <p:spPr bwMode="auto">
            <a:xfrm>
              <a:off x="8202790" y="2618463"/>
              <a:ext cx="1686393" cy="612000"/>
            </a:xfrm>
            <a:prstGeom prst="trapezoid">
              <a:avLst>
                <a:gd name="adj" fmla="val 49902"/>
              </a:avLst>
            </a:prstGeom>
            <a:gradFill>
              <a:gsLst>
                <a:gs pos="54000">
                  <a:schemeClr val="accent6">
                    <a:lumMod val="75000"/>
                  </a:schemeClr>
                </a:gs>
                <a:gs pos="0">
                  <a:schemeClr val="accent6">
                    <a:lumMod val="60000"/>
                    <a:lumOff val="40000"/>
                  </a:schemeClr>
                </a:gs>
                <a:gs pos="100000">
                  <a:schemeClr val="accent6">
                    <a:lumMod val="75000"/>
                  </a:schemeClr>
                </a:gs>
              </a:gsLst>
              <a:lin ang="7200000" scaled="0"/>
            </a:gradFill>
            <a:ln>
              <a:noFill/>
            </a:ln>
            <a:effectLst>
              <a:outerShdw blurRad="63500" sx="102000" sy="102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民主</a:t>
              </a:r>
              <a:endParaRPr lang="id-ID"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27" name="组合 26"/>
          <p:cNvGrpSpPr/>
          <p:nvPr/>
        </p:nvGrpSpPr>
        <p:grpSpPr>
          <a:xfrm>
            <a:off x="6261293" y="3295948"/>
            <a:ext cx="3681827" cy="1639412"/>
            <a:chOff x="7597929" y="3093815"/>
            <a:chExt cx="2896115" cy="1289557"/>
          </a:xfrm>
        </p:grpSpPr>
        <p:sp>
          <p:nvSpPr>
            <p:cNvPr id="40" name="ïṩḷíḓé"/>
            <p:cNvSpPr/>
            <p:nvPr/>
          </p:nvSpPr>
          <p:spPr bwMode="auto">
            <a:xfrm>
              <a:off x="7597929" y="3771372"/>
              <a:ext cx="2896115" cy="612000"/>
            </a:xfrm>
            <a:prstGeom prst="trapezoid">
              <a:avLst>
                <a:gd name="adj" fmla="val 52195"/>
              </a:avLst>
            </a:prstGeom>
            <a:gradFill>
              <a:gsLst>
                <a:gs pos="0">
                  <a:srgbClr val="6B97C7"/>
                </a:gs>
                <a:gs pos="42000">
                  <a:srgbClr val="43679B"/>
                </a:gs>
                <a:gs pos="100000">
                  <a:srgbClr val="3C4882"/>
                </a:gs>
              </a:gsLst>
              <a:lin ang="7200000" scaled="0"/>
            </a:gradFill>
            <a:ln>
              <a:noFill/>
            </a:ln>
            <a:effectLst>
              <a:outerShdw blurRad="63500" sx="102000" sy="102000" algn="ctr" rotWithShape="0">
                <a:srgbClr val="36417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竞选</a:t>
              </a:r>
              <a:endParaRPr lang="id-ID"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 name="组合 1"/>
            <p:cNvGrpSpPr/>
            <p:nvPr/>
          </p:nvGrpSpPr>
          <p:grpSpPr>
            <a:xfrm>
              <a:off x="8540104" y="3093815"/>
              <a:ext cx="1011765" cy="708405"/>
              <a:chOff x="2465276" y="6034879"/>
              <a:chExt cx="3273425" cy="3498850"/>
            </a:xfrm>
          </p:grpSpPr>
          <p:sp>
            <p:nvSpPr>
              <p:cNvPr id="82" name="ïṩḷîḓe"/>
              <p:cNvSpPr/>
              <p:nvPr/>
            </p:nvSpPr>
            <p:spPr bwMode="auto">
              <a:xfrm>
                <a:off x="2560525" y="8120857"/>
                <a:ext cx="3084514" cy="1412872"/>
              </a:xfrm>
              <a:prstGeom prst="rect">
                <a:avLst/>
              </a:prstGeom>
              <a:solidFill>
                <a:srgbClr val="E8B535"/>
              </a:solidFill>
              <a:ln w="12700" cap="rnd">
                <a:solidFill>
                  <a:schemeClr val="accent4">
                    <a:lumMod val="75000"/>
                  </a:schemeClr>
                </a:solidFill>
                <a:prstDash val="solid"/>
                <a:round/>
              </a:ln>
            </p:spPr>
            <p:txBody>
              <a:bodyPr anchor="ctr"/>
              <a:lstStyle/>
              <a:p>
                <a:pPr algn="ctr"/>
                <a:endParaRPr/>
              </a:p>
            </p:txBody>
          </p:sp>
          <p:sp>
            <p:nvSpPr>
              <p:cNvPr id="83" name="îṧľïḋe"/>
              <p:cNvSpPr/>
              <p:nvPr/>
            </p:nvSpPr>
            <p:spPr bwMode="auto">
              <a:xfrm>
                <a:off x="2465276" y="7862092"/>
                <a:ext cx="3273425" cy="258763"/>
              </a:xfrm>
              <a:prstGeom prst="rect">
                <a:avLst/>
              </a:prstGeom>
              <a:solidFill>
                <a:srgbClr val="E8B535"/>
              </a:solidFill>
              <a:ln w="12700" cap="rnd">
                <a:solidFill>
                  <a:schemeClr val="accent4">
                    <a:lumMod val="75000"/>
                  </a:schemeClr>
                </a:solidFill>
                <a:prstDash val="solid"/>
                <a:round/>
              </a:ln>
            </p:spPr>
            <p:txBody>
              <a:bodyPr anchor="ctr"/>
              <a:lstStyle/>
              <a:p>
                <a:pPr algn="ctr"/>
                <a:endParaRPr/>
              </a:p>
            </p:txBody>
          </p:sp>
          <p:sp>
            <p:nvSpPr>
              <p:cNvPr id="84" name="îŝliḓe"/>
              <p:cNvSpPr/>
              <p:nvPr/>
            </p:nvSpPr>
            <p:spPr bwMode="auto">
              <a:xfrm>
                <a:off x="2465276" y="6993729"/>
                <a:ext cx="3273425" cy="868363"/>
              </a:xfrm>
              <a:custGeom>
                <a:avLst/>
                <a:gdLst>
                  <a:gd name="T0" fmla="*/ 202 w 2062"/>
                  <a:gd name="T1" fmla="*/ 0 h 547"/>
                  <a:gd name="T2" fmla="*/ 1861 w 2062"/>
                  <a:gd name="T3" fmla="*/ 0 h 547"/>
                  <a:gd name="T4" fmla="*/ 2062 w 2062"/>
                  <a:gd name="T5" fmla="*/ 547 h 547"/>
                  <a:gd name="T6" fmla="*/ 0 w 2062"/>
                  <a:gd name="T7" fmla="*/ 547 h 547"/>
                  <a:gd name="T8" fmla="*/ 202 w 2062"/>
                  <a:gd name="T9" fmla="*/ 0 h 547"/>
                </a:gdLst>
                <a:ahLst/>
                <a:cxnLst>
                  <a:cxn ang="0">
                    <a:pos x="T0" y="T1"/>
                  </a:cxn>
                  <a:cxn ang="0">
                    <a:pos x="T2" y="T3"/>
                  </a:cxn>
                  <a:cxn ang="0">
                    <a:pos x="T4" y="T5"/>
                  </a:cxn>
                  <a:cxn ang="0">
                    <a:pos x="T6" y="T7"/>
                  </a:cxn>
                  <a:cxn ang="0">
                    <a:pos x="T8" y="T9"/>
                  </a:cxn>
                </a:cxnLst>
                <a:rect l="0" t="0" r="r" b="b"/>
                <a:pathLst>
                  <a:path w="2062" h="547">
                    <a:moveTo>
                      <a:pt x="202" y="0"/>
                    </a:moveTo>
                    <a:lnTo>
                      <a:pt x="1861" y="0"/>
                    </a:lnTo>
                    <a:lnTo>
                      <a:pt x="2062" y="547"/>
                    </a:lnTo>
                    <a:lnTo>
                      <a:pt x="0" y="547"/>
                    </a:lnTo>
                    <a:lnTo>
                      <a:pt x="202" y="0"/>
                    </a:lnTo>
                    <a:close/>
                  </a:path>
                </a:pathLst>
              </a:custGeom>
              <a:solidFill>
                <a:srgbClr val="F6D993"/>
              </a:solidFill>
              <a:ln w="12700" cap="rnd">
                <a:solidFill>
                  <a:schemeClr val="accent4">
                    <a:lumMod val="75000"/>
                  </a:schemeClr>
                </a:solidFill>
                <a:prstDash val="solid"/>
                <a:round/>
              </a:ln>
            </p:spPr>
            <p:txBody>
              <a:bodyPr anchor="ctr"/>
              <a:lstStyle/>
              <a:p>
                <a:pPr algn="ctr"/>
                <a:endParaRPr/>
              </a:p>
            </p:txBody>
          </p:sp>
          <p:sp>
            <p:nvSpPr>
              <p:cNvPr id="85" name="îsḻïḓé"/>
              <p:cNvSpPr/>
              <p:nvPr/>
            </p:nvSpPr>
            <p:spPr bwMode="auto">
              <a:xfrm>
                <a:off x="3490801" y="6034879"/>
                <a:ext cx="1528763" cy="1617663"/>
              </a:xfrm>
              <a:custGeom>
                <a:avLst/>
                <a:gdLst>
                  <a:gd name="T0" fmla="*/ 530 w 963"/>
                  <a:gd name="T1" fmla="*/ 1019 h 1019"/>
                  <a:gd name="T2" fmla="*/ 0 w 963"/>
                  <a:gd name="T3" fmla="*/ 682 h 1019"/>
                  <a:gd name="T4" fmla="*/ 433 w 963"/>
                  <a:gd name="T5" fmla="*/ 0 h 1019"/>
                  <a:gd name="T6" fmla="*/ 963 w 963"/>
                  <a:gd name="T7" fmla="*/ 334 h 1019"/>
                  <a:gd name="T8" fmla="*/ 530 w 963"/>
                  <a:gd name="T9" fmla="*/ 1019 h 1019"/>
                </a:gdLst>
                <a:ahLst/>
                <a:cxnLst>
                  <a:cxn ang="0">
                    <a:pos x="T0" y="T1"/>
                  </a:cxn>
                  <a:cxn ang="0">
                    <a:pos x="T2" y="T3"/>
                  </a:cxn>
                  <a:cxn ang="0">
                    <a:pos x="T4" y="T5"/>
                  </a:cxn>
                  <a:cxn ang="0">
                    <a:pos x="T6" y="T7"/>
                  </a:cxn>
                  <a:cxn ang="0">
                    <a:pos x="T8" y="T9"/>
                  </a:cxn>
                </a:cxnLst>
                <a:rect l="0" t="0" r="r" b="b"/>
                <a:pathLst>
                  <a:path w="963" h="1019">
                    <a:moveTo>
                      <a:pt x="530" y="1019"/>
                    </a:moveTo>
                    <a:lnTo>
                      <a:pt x="0" y="682"/>
                    </a:lnTo>
                    <a:lnTo>
                      <a:pt x="433" y="0"/>
                    </a:lnTo>
                    <a:lnTo>
                      <a:pt x="963" y="334"/>
                    </a:lnTo>
                    <a:lnTo>
                      <a:pt x="530" y="1019"/>
                    </a:lnTo>
                    <a:close/>
                  </a:path>
                </a:pathLst>
              </a:custGeom>
              <a:solidFill>
                <a:srgbClr val="F6F6F6"/>
              </a:solidFill>
              <a:ln w="12700" cap="rnd">
                <a:solidFill>
                  <a:srgbClr val="50251F"/>
                </a:solidFill>
                <a:prstDash val="solid"/>
                <a:round/>
              </a:ln>
            </p:spPr>
            <p:txBody>
              <a:bodyPr anchor="ctr"/>
              <a:lstStyle/>
              <a:p>
                <a:pPr algn="ctr"/>
                <a:endParaRPr/>
              </a:p>
            </p:txBody>
          </p:sp>
          <p:sp>
            <p:nvSpPr>
              <p:cNvPr id="86" name="íš1íḑè"/>
              <p:cNvSpPr/>
              <p:nvPr/>
            </p:nvSpPr>
            <p:spPr bwMode="auto">
              <a:xfrm>
                <a:off x="4087701" y="6249192"/>
                <a:ext cx="309563" cy="312738"/>
              </a:xfrm>
              <a:custGeom>
                <a:avLst/>
                <a:gdLst>
                  <a:gd name="T0" fmla="*/ 119 w 195"/>
                  <a:gd name="T1" fmla="*/ 197 h 197"/>
                  <a:gd name="T2" fmla="*/ 0 w 195"/>
                  <a:gd name="T3" fmla="*/ 119 h 197"/>
                  <a:gd name="T4" fmla="*/ 76 w 195"/>
                  <a:gd name="T5" fmla="*/ 0 h 197"/>
                  <a:gd name="T6" fmla="*/ 195 w 195"/>
                  <a:gd name="T7" fmla="*/ 76 h 197"/>
                  <a:gd name="T8" fmla="*/ 119 w 195"/>
                  <a:gd name="T9" fmla="*/ 197 h 197"/>
                </a:gdLst>
                <a:ahLst/>
                <a:cxnLst>
                  <a:cxn ang="0">
                    <a:pos x="T0" y="T1"/>
                  </a:cxn>
                  <a:cxn ang="0">
                    <a:pos x="T2" y="T3"/>
                  </a:cxn>
                  <a:cxn ang="0">
                    <a:pos x="T4" y="T5"/>
                  </a:cxn>
                  <a:cxn ang="0">
                    <a:pos x="T6" y="T7"/>
                  </a:cxn>
                  <a:cxn ang="0">
                    <a:pos x="T8" y="T9"/>
                  </a:cxn>
                </a:cxnLst>
                <a:rect l="0" t="0" r="r" b="b"/>
                <a:pathLst>
                  <a:path w="195" h="197">
                    <a:moveTo>
                      <a:pt x="119" y="197"/>
                    </a:moveTo>
                    <a:lnTo>
                      <a:pt x="0" y="119"/>
                    </a:lnTo>
                    <a:lnTo>
                      <a:pt x="76" y="0"/>
                    </a:lnTo>
                    <a:lnTo>
                      <a:pt x="195" y="76"/>
                    </a:lnTo>
                    <a:lnTo>
                      <a:pt x="119" y="197"/>
                    </a:lnTo>
                    <a:close/>
                  </a:path>
                </a:pathLst>
              </a:custGeom>
              <a:solidFill>
                <a:srgbClr val="F6F6F6"/>
              </a:solidFill>
              <a:ln w="12700" cap="rnd">
                <a:solidFill>
                  <a:srgbClr val="50251F"/>
                </a:solidFill>
                <a:prstDash val="solid"/>
                <a:round/>
              </a:ln>
            </p:spPr>
            <p:txBody>
              <a:bodyPr anchor="ctr"/>
              <a:lstStyle/>
              <a:p>
                <a:pPr algn="ctr"/>
                <a:endParaRPr/>
              </a:p>
            </p:txBody>
          </p:sp>
          <p:sp>
            <p:nvSpPr>
              <p:cNvPr id="87" name="ïślîḍé"/>
              <p:cNvSpPr/>
              <p:nvPr/>
            </p:nvSpPr>
            <p:spPr bwMode="auto">
              <a:xfrm>
                <a:off x="4462351" y="6488904"/>
                <a:ext cx="168275" cy="106363"/>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88" name="íŝḷîḑe"/>
              <p:cNvSpPr/>
              <p:nvPr/>
            </p:nvSpPr>
            <p:spPr bwMode="auto">
              <a:xfrm>
                <a:off x="4411551" y="6569867"/>
                <a:ext cx="298450" cy="184150"/>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89" name="ïŝ1îďê"/>
              <p:cNvSpPr/>
              <p:nvPr/>
            </p:nvSpPr>
            <p:spPr bwMode="auto">
              <a:xfrm>
                <a:off x="3890851" y="6553992"/>
                <a:ext cx="312738" cy="312738"/>
              </a:xfrm>
              <a:custGeom>
                <a:avLst/>
                <a:gdLst>
                  <a:gd name="T0" fmla="*/ 122 w 197"/>
                  <a:gd name="T1" fmla="*/ 197 h 197"/>
                  <a:gd name="T2" fmla="*/ 0 w 197"/>
                  <a:gd name="T3" fmla="*/ 122 h 197"/>
                  <a:gd name="T4" fmla="*/ 76 w 197"/>
                  <a:gd name="T5" fmla="*/ 0 h 197"/>
                  <a:gd name="T6" fmla="*/ 197 w 197"/>
                  <a:gd name="T7" fmla="*/ 78 h 197"/>
                  <a:gd name="T8" fmla="*/ 122 w 197"/>
                  <a:gd name="T9" fmla="*/ 197 h 197"/>
                </a:gdLst>
                <a:ahLst/>
                <a:cxnLst>
                  <a:cxn ang="0">
                    <a:pos x="T0" y="T1"/>
                  </a:cxn>
                  <a:cxn ang="0">
                    <a:pos x="T2" y="T3"/>
                  </a:cxn>
                  <a:cxn ang="0">
                    <a:pos x="T4" y="T5"/>
                  </a:cxn>
                  <a:cxn ang="0">
                    <a:pos x="T6" y="T7"/>
                  </a:cxn>
                  <a:cxn ang="0">
                    <a:pos x="T8" y="T9"/>
                  </a:cxn>
                </a:cxnLst>
                <a:rect l="0" t="0" r="r" b="b"/>
                <a:pathLst>
                  <a:path w="197" h="197">
                    <a:moveTo>
                      <a:pt x="122" y="197"/>
                    </a:moveTo>
                    <a:lnTo>
                      <a:pt x="0" y="122"/>
                    </a:lnTo>
                    <a:lnTo>
                      <a:pt x="76" y="0"/>
                    </a:lnTo>
                    <a:lnTo>
                      <a:pt x="197" y="78"/>
                    </a:lnTo>
                    <a:lnTo>
                      <a:pt x="122" y="197"/>
                    </a:lnTo>
                    <a:close/>
                  </a:path>
                </a:pathLst>
              </a:custGeom>
              <a:solidFill>
                <a:srgbClr val="F6F6F6"/>
              </a:solidFill>
              <a:ln w="12700" cap="rnd">
                <a:solidFill>
                  <a:srgbClr val="50251F"/>
                </a:solidFill>
                <a:prstDash val="solid"/>
                <a:round/>
              </a:ln>
            </p:spPr>
            <p:txBody>
              <a:bodyPr anchor="ctr"/>
              <a:lstStyle/>
              <a:p>
                <a:pPr algn="ctr"/>
                <a:endParaRPr/>
              </a:p>
            </p:txBody>
          </p:sp>
          <p:sp>
            <p:nvSpPr>
              <p:cNvPr id="90" name="iṩḷïḓe"/>
              <p:cNvSpPr/>
              <p:nvPr/>
            </p:nvSpPr>
            <p:spPr bwMode="auto">
              <a:xfrm>
                <a:off x="4270263" y="6798467"/>
                <a:ext cx="298450" cy="184150"/>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1" name="î$ḷiḍê"/>
              <p:cNvSpPr/>
              <p:nvPr/>
            </p:nvSpPr>
            <p:spPr bwMode="auto">
              <a:xfrm>
                <a:off x="4219463" y="6874667"/>
                <a:ext cx="296863" cy="188913"/>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2" name="isliďê"/>
              <p:cNvSpPr/>
              <p:nvPr/>
            </p:nvSpPr>
            <p:spPr bwMode="auto">
              <a:xfrm>
                <a:off x="3698763" y="6863554"/>
                <a:ext cx="309563" cy="312738"/>
              </a:xfrm>
              <a:custGeom>
                <a:avLst/>
                <a:gdLst>
                  <a:gd name="T0" fmla="*/ 119 w 195"/>
                  <a:gd name="T1" fmla="*/ 197 h 197"/>
                  <a:gd name="T2" fmla="*/ 0 w 195"/>
                  <a:gd name="T3" fmla="*/ 119 h 197"/>
                  <a:gd name="T4" fmla="*/ 76 w 195"/>
                  <a:gd name="T5" fmla="*/ 0 h 197"/>
                  <a:gd name="T6" fmla="*/ 195 w 195"/>
                  <a:gd name="T7" fmla="*/ 75 h 197"/>
                  <a:gd name="T8" fmla="*/ 119 w 195"/>
                  <a:gd name="T9" fmla="*/ 197 h 197"/>
                </a:gdLst>
                <a:ahLst/>
                <a:cxnLst>
                  <a:cxn ang="0">
                    <a:pos x="T0" y="T1"/>
                  </a:cxn>
                  <a:cxn ang="0">
                    <a:pos x="T2" y="T3"/>
                  </a:cxn>
                  <a:cxn ang="0">
                    <a:pos x="T4" y="T5"/>
                  </a:cxn>
                  <a:cxn ang="0">
                    <a:pos x="T6" y="T7"/>
                  </a:cxn>
                  <a:cxn ang="0">
                    <a:pos x="T8" y="T9"/>
                  </a:cxn>
                </a:cxnLst>
                <a:rect l="0" t="0" r="r" b="b"/>
                <a:pathLst>
                  <a:path w="195" h="197">
                    <a:moveTo>
                      <a:pt x="119" y="197"/>
                    </a:moveTo>
                    <a:lnTo>
                      <a:pt x="0" y="119"/>
                    </a:lnTo>
                    <a:lnTo>
                      <a:pt x="76" y="0"/>
                    </a:lnTo>
                    <a:lnTo>
                      <a:pt x="195" y="75"/>
                    </a:lnTo>
                    <a:lnTo>
                      <a:pt x="119" y="197"/>
                    </a:lnTo>
                    <a:close/>
                  </a:path>
                </a:pathLst>
              </a:custGeom>
              <a:solidFill>
                <a:srgbClr val="F6F6F6"/>
              </a:solidFill>
              <a:ln w="12700" cap="rnd">
                <a:solidFill>
                  <a:srgbClr val="50251F"/>
                </a:solidFill>
                <a:prstDash val="solid"/>
                <a:round/>
              </a:ln>
            </p:spPr>
            <p:txBody>
              <a:bodyPr anchor="ctr"/>
              <a:lstStyle/>
              <a:p>
                <a:pPr algn="ctr"/>
                <a:endParaRPr/>
              </a:p>
            </p:txBody>
          </p:sp>
          <p:sp>
            <p:nvSpPr>
              <p:cNvPr id="93" name="işlîḓê"/>
              <p:cNvSpPr/>
              <p:nvPr/>
            </p:nvSpPr>
            <p:spPr bwMode="auto">
              <a:xfrm>
                <a:off x="4073413" y="7103267"/>
                <a:ext cx="298450" cy="188913"/>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4" name="íšļîde"/>
              <p:cNvSpPr/>
              <p:nvPr/>
            </p:nvSpPr>
            <p:spPr bwMode="auto">
              <a:xfrm>
                <a:off x="4025788" y="7179467"/>
                <a:ext cx="236538" cy="152400"/>
              </a:xfrm>
              <a:prstGeom prst="line">
                <a:avLst/>
              </a:prstGeom>
              <a:noFill/>
              <a:ln w="12700" cap="rnd">
                <a:solidFill>
                  <a:srgbClr val="50251F"/>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5" name="îŝḻiḍe"/>
              <p:cNvSpPr/>
              <p:nvPr/>
            </p:nvSpPr>
            <p:spPr bwMode="auto">
              <a:xfrm>
                <a:off x="4003563" y="6519067"/>
                <a:ext cx="87313" cy="384175"/>
              </a:xfrm>
              <a:prstGeom prst="line">
                <a:avLst/>
              </a:prstGeom>
              <a:noFill/>
              <a:ln w="12700" cap="rnd">
                <a:solidFill>
                  <a:srgbClr val="A0C373"/>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6" name="î$ļide"/>
              <p:cNvSpPr/>
              <p:nvPr/>
            </p:nvSpPr>
            <p:spPr bwMode="auto">
              <a:xfrm flipV="1">
                <a:off x="3855926" y="6666704"/>
                <a:ext cx="384175" cy="87313"/>
              </a:xfrm>
              <a:prstGeom prst="line">
                <a:avLst/>
              </a:prstGeom>
              <a:noFill/>
              <a:ln w="12700" cap="rnd">
                <a:solidFill>
                  <a:srgbClr val="A0C373"/>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7" name="ïṡlïḑè"/>
              <p:cNvSpPr/>
              <p:nvPr/>
            </p:nvSpPr>
            <p:spPr bwMode="auto">
              <a:xfrm>
                <a:off x="3487626" y="7430292"/>
                <a:ext cx="1298575" cy="323850"/>
              </a:xfrm>
              <a:prstGeom prst="rect">
                <a:avLst/>
              </a:prstGeom>
              <a:solidFill>
                <a:srgbClr val="F6D9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 name="ïŝḷíḑê"/>
              <p:cNvSpPr/>
              <p:nvPr/>
            </p:nvSpPr>
            <p:spPr bwMode="auto">
              <a:xfrm>
                <a:off x="3419363" y="7430292"/>
                <a:ext cx="1366838" cy="0"/>
              </a:xfrm>
              <a:prstGeom prst="line">
                <a:avLst/>
              </a:prstGeom>
              <a:noFill/>
              <a:ln w="12700" cap="rnd">
                <a:solidFill>
                  <a:schemeClr val="accent4">
                    <a:lumMod val="75000"/>
                  </a:schemeClr>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99" name="îṩḷîḍê"/>
              <p:cNvSpPr/>
              <p:nvPr/>
            </p:nvSpPr>
            <p:spPr bwMode="auto">
              <a:xfrm>
                <a:off x="2690701" y="8792367"/>
                <a:ext cx="425450" cy="582612"/>
              </a:xfrm>
              <a:custGeom>
                <a:avLst/>
                <a:gdLst>
                  <a:gd name="T0" fmla="*/ 0 w 268"/>
                  <a:gd name="T1" fmla="*/ 0 h 867"/>
                  <a:gd name="T2" fmla="*/ 0 w 268"/>
                  <a:gd name="T3" fmla="*/ 867 h 867"/>
                  <a:gd name="T4" fmla="*/ 268 w 268"/>
                  <a:gd name="T5" fmla="*/ 867 h 867"/>
                </a:gdLst>
                <a:ahLst/>
                <a:cxnLst>
                  <a:cxn ang="0">
                    <a:pos x="T0" y="T1"/>
                  </a:cxn>
                  <a:cxn ang="0">
                    <a:pos x="T2" y="T3"/>
                  </a:cxn>
                  <a:cxn ang="0">
                    <a:pos x="T4" y="T5"/>
                  </a:cxn>
                </a:cxnLst>
                <a:rect l="0" t="0" r="r" b="b"/>
                <a:pathLst>
                  <a:path w="268" h="867">
                    <a:moveTo>
                      <a:pt x="0" y="0"/>
                    </a:moveTo>
                    <a:lnTo>
                      <a:pt x="0" y="867"/>
                    </a:lnTo>
                    <a:lnTo>
                      <a:pt x="268" y="867"/>
                    </a:lnTo>
                  </a:path>
                </a:pathLst>
              </a:custGeom>
              <a:noFill/>
              <a:ln w="25400" cap="rnd">
                <a:solidFill>
                  <a:srgbClr val="F6D993"/>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00" name="îš1îḍé"/>
              <p:cNvSpPr/>
              <p:nvPr/>
            </p:nvSpPr>
            <p:spPr bwMode="auto">
              <a:xfrm flipV="1">
                <a:off x="2690701" y="8465341"/>
                <a:ext cx="0" cy="174625"/>
              </a:xfrm>
              <a:prstGeom prst="line">
                <a:avLst/>
              </a:prstGeom>
              <a:noFill/>
              <a:ln w="25400" cap="rnd">
                <a:solidFill>
                  <a:srgbClr val="F6D993"/>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101" name="ïšḷiḍé"/>
              <p:cNvSpPr/>
              <p:nvPr/>
            </p:nvSpPr>
            <p:spPr bwMode="auto">
              <a:xfrm>
                <a:off x="4687776" y="8262142"/>
                <a:ext cx="777875" cy="0"/>
              </a:xfrm>
              <a:prstGeom prst="line">
                <a:avLst/>
              </a:prstGeom>
              <a:noFill/>
              <a:ln w="25400" cap="rnd">
                <a:solidFill>
                  <a:srgbClr val="F6D993"/>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102" name="íṧḻiḓè"/>
              <p:cNvSpPr/>
              <p:nvPr/>
            </p:nvSpPr>
            <p:spPr bwMode="auto">
              <a:xfrm>
                <a:off x="4382976" y="8262142"/>
                <a:ext cx="141288" cy="0"/>
              </a:xfrm>
              <a:prstGeom prst="line">
                <a:avLst/>
              </a:prstGeom>
              <a:noFill/>
              <a:ln w="25400" cap="rnd">
                <a:solidFill>
                  <a:srgbClr val="F6D993"/>
                </a:solidFill>
                <a:prstDash val="solid"/>
                <a:round/>
              </a:ln>
              <a:extLst>
                <a:ext uri="{909E8E84-426E-40DD-AFC4-6F175D3DCCD1}">
                  <a14:hiddenFill xmlns:a14="http://schemas.microsoft.com/office/drawing/2010/main">
                    <a:noFill/>
                  </a14:hiddenFill>
                </a:ext>
              </a:extLst>
            </p:spPr>
            <p:txBody>
              <a:bodyPr anchor="ctr"/>
              <a:lstStyle/>
              <a:p>
                <a:pPr algn="ctr"/>
                <a:endParaRPr/>
              </a:p>
            </p:txBody>
          </p:sp>
          <p:sp>
            <p:nvSpPr>
              <p:cNvPr id="108" name="iṩḷíde"/>
              <p:cNvSpPr/>
              <p:nvPr/>
            </p:nvSpPr>
            <p:spPr>
              <a:xfrm>
                <a:off x="3313142" y="8459138"/>
                <a:ext cx="1579280" cy="736306"/>
              </a:xfrm>
              <a:prstGeom prst="rect">
                <a:avLst/>
              </a:prstGeom>
            </p:spPr>
            <p:txBody>
              <a:bodyPr wrap="none" anchor="ctr">
                <a:noAutofit/>
              </a:bodyPr>
              <a:lstStyle/>
              <a:p>
                <a:pPr algn="ctr"/>
                <a:r>
                  <a:rPr lang="en-US" altLang="zh-CN" sz="1000" b="1" dirty="0">
                    <a:solidFill>
                      <a:schemeClr val="bg1"/>
                    </a:solidFill>
                    <a:latin typeface="微软雅黑" panose="020B0503020204020204" charset="-122"/>
                    <a:ea typeface="微软雅黑" panose="020B0503020204020204" charset="-122"/>
                  </a:rPr>
                  <a:t>VOTE</a:t>
                </a:r>
                <a:endParaRPr lang="zh-CN" altLang="en-US" sz="1000" b="1" dirty="0">
                  <a:solidFill>
                    <a:schemeClr val="bg1"/>
                  </a:solidFill>
                  <a:latin typeface="微软雅黑" panose="020B0503020204020204" charset="-122"/>
                  <a:ea typeface="微软雅黑" panose="020B0503020204020204" charset="-122"/>
                </a:endParaRPr>
              </a:p>
            </p:txBody>
          </p:sp>
        </p:grpSp>
      </p:grpSp>
      <p:grpSp>
        <p:nvGrpSpPr>
          <p:cNvPr id="26" name="组合 25"/>
          <p:cNvGrpSpPr/>
          <p:nvPr/>
        </p:nvGrpSpPr>
        <p:grpSpPr>
          <a:xfrm>
            <a:off x="5509485" y="4647146"/>
            <a:ext cx="5185441" cy="1753905"/>
            <a:chOff x="7006559" y="4156664"/>
            <a:chExt cx="4078854" cy="1379617"/>
          </a:xfrm>
        </p:grpSpPr>
        <p:sp>
          <p:nvSpPr>
            <p:cNvPr id="41" name="íśḷîďê"/>
            <p:cNvSpPr/>
            <p:nvPr/>
          </p:nvSpPr>
          <p:spPr bwMode="auto">
            <a:xfrm>
              <a:off x="7006559" y="4924281"/>
              <a:ext cx="4078854" cy="612000"/>
            </a:xfrm>
            <a:prstGeom prst="trapezoid">
              <a:avLst>
                <a:gd name="adj" fmla="val 51925"/>
              </a:avLst>
            </a:prstGeom>
            <a:gradFill>
              <a:gsLst>
                <a:gs pos="0">
                  <a:srgbClr val="F0963D"/>
                </a:gs>
                <a:gs pos="42000">
                  <a:srgbClr val="E58A05"/>
                </a:gs>
                <a:gs pos="100000">
                  <a:srgbClr val="E55003"/>
                </a:gs>
              </a:gsLst>
              <a:lin ang="7200000" scaled="0"/>
            </a:gradFill>
            <a:ln>
              <a:noFill/>
            </a:ln>
            <a:effectLst>
              <a:outerShdw blurRad="63500" sx="102000" sy="102000" algn="ctr" rotWithShape="0">
                <a:srgbClr val="E58A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金钱</a:t>
              </a:r>
              <a:endParaRPr lang="id-ID"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5" name="组合 24"/>
            <p:cNvGrpSpPr/>
            <p:nvPr/>
          </p:nvGrpSpPr>
          <p:grpSpPr>
            <a:xfrm>
              <a:off x="7604104" y="4156664"/>
              <a:ext cx="2896116" cy="964329"/>
              <a:chOff x="7604104" y="4156664"/>
              <a:chExt cx="2896116" cy="964329"/>
            </a:xfrm>
          </p:grpSpPr>
          <p:pic>
            <p:nvPicPr>
              <p:cNvPr id="59" name="图片 58"/>
              <p:cNvPicPr>
                <a:picLocks noChangeAspect="1"/>
              </p:cNvPicPr>
              <p:nvPr/>
            </p:nvPicPr>
            <p:blipFill>
              <a:blip r:embed="rId4" cstate="print">
                <a:extLst>
                  <a:ext uri="{BEBA8EAE-BF5A-486C-A8C5-ECC9F3942E4B}">
                    <a14:imgProps xmlns:a14="http://schemas.microsoft.com/office/drawing/2010/main">
                      <a14:imgLayer r:embed="rId5">
                        <a14:imgEffect>
                          <a14:backgroundRemoval t="560" b="100000" l="0" r="100000"/>
                        </a14:imgEffect>
                      </a14:imgLayer>
                    </a14:imgProps>
                  </a:ext>
                </a:extLst>
              </a:blip>
              <a:stretch>
                <a:fillRect/>
              </a:stretch>
            </p:blipFill>
            <p:spPr>
              <a:xfrm>
                <a:off x="8522256" y="4156664"/>
                <a:ext cx="1063441" cy="964329"/>
              </a:xfrm>
              <a:prstGeom prst="rect">
                <a:avLst/>
              </a:prstGeom>
            </p:spPr>
          </p:pic>
          <p:pic>
            <p:nvPicPr>
              <p:cNvPr id="72" name="图片 71"/>
              <p:cNvPicPr>
                <a:picLocks noChangeAspect="1"/>
              </p:cNvPicPr>
              <p:nvPr/>
            </p:nvPicPr>
            <p:blipFill>
              <a:blip r:embed="rId4" cstate="print">
                <a:extLst>
                  <a:ext uri="{BEBA8EAE-BF5A-486C-A8C5-ECC9F3942E4B}">
                    <a14:imgProps xmlns:a14="http://schemas.microsoft.com/office/drawing/2010/main">
                      <a14:imgLayer r:embed="rId5">
                        <a14:imgEffect>
                          <a14:backgroundRemoval t="560" b="100000" l="0" r="100000"/>
                        </a14:imgEffect>
                      </a14:imgLayer>
                    </a14:imgProps>
                  </a:ext>
                </a:extLst>
              </a:blip>
              <a:stretch>
                <a:fillRect/>
              </a:stretch>
            </p:blipFill>
            <p:spPr>
              <a:xfrm>
                <a:off x="7604104" y="4156664"/>
                <a:ext cx="1063441" cy="964329"/>
              </a:xfrm>
              <a:prstGeom prst="rect">
                <a:avLst/>
              </a:prstGeom>
            </p:spPr>
          </p:pic>
          <p:pic>
            <p:nvPicPr>
              <p:cNvPr id="73" name="图片 72"/>
              <p:cNvPicPr>
                <a:picLocks noChangeAspect="1"/>
              </p:cNvPicPr>
              <p:nvPr/>
            </p:nvPicPr>
            <p:blipFill>
              <a:blip r:embed="rId4" cstate="print">
                <a:extLst>
                  <a:ext uri="{BEBA8EAE-BF5A-486C-A8C5-ECC9F3942E4B}">
                    <a14:imgProps xmlns:a14="http://schemas.microsoft.com/office/drawing/2010/main">
                      <a14:imgLayer r:embed="rId5">
                        <a14:imgEffect>
                          <a14:backgroundRemoval t="560" b="100000" l="0" r="100000"/>
                        </a14:imgEffect>
                      </a14:imgLayer>
                    </a14:imgProps>
                  </a:ext>
                </a:extLst>
              </a:blip>
              <a:stretch>
                <a:fillRect/>
              </a:stretch>
            </p:blipFill>
            <p:spPr>
              <a:xfrm>
                <a:off x="9436779" y="4156664"/>
                <a:ext cx="1063441" cy="964329"/>
              </a:xfrm>
              <a:prstGeom prst="rect">
                <a:avLst/>
              </a:prstGeom>
            </p:spPr>
          </p:pic>
        </p:grpSp>
      </p:grpSp>
      <p:grpSp>
        <p:nvGrpSpPr>
          <p:cNvPr id="58" name="组合 57"/>
          <p:cNvGrpSpPr/>
          <p:nvPr/>
        </p:nvGrpSpPr>
        <p:grpSpPr>
          <a:xfrm>
            <a:off x="2750885" y="878102"/>
            <a:ext cx="6690230" cy="468000"/>
            <a:chOff x="1131852" y="4125852"/>
            <a:chExt cx="3372416" cy="468000"/>
          </a:xfrm>
        </p:grpSpPr>
        <p:sp>
          <p:nvSpPr>
            <p:cNvPr id="60" name="平行四边形 59"/>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利益集团影响政策决策，侵蚀国家治理能力</a:t>
              </a:r>
            </a:p>
          </p:txBody>
        </p:sp>
        <p:sp>
          <p:nvSpPr>
            <p:cNvPr id="62" name="任意多边形: 形状 61"/>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63" name="任意多边形: 形状 62"/>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18" y="-4628"/>
            <a:ext cx="4078795" cy="6867256"/>
            <a:chOff x="-10918" y="-4628"/>
            <a:chExt cx="4078795" cy="6867256"/>
          </a:xfrm>
        </p:grpSpPr>
        <p:pic>
          <p:nvPicPr>
            <p:cNvPr id="8" name="图片 7"/>
            <p:cNvPicPr/>
            <p:nvPr/>
          </p:nvPicPr>
          <p:blipFill rotWithShape="1">
            <a:blip r:embed="rId3" cstate="print">
              <a:extLst>
                <a:ext uri="{28A0092B-C50C-407E-A947-70E740481C1C}">
                  <a14:useLocalDpi xmlns:a14="http://schemas.microsoft.com/office/drawing/2010/main" val="0"/>
                </a:ext>
              </a:extLst>
            </a:blip>
            <a:srcRect l="23446" r="8863"/>
            <a:stretch>
              <a:fillRect/>
            </a:stretch>
          </p:blipFill>
          <p:spPr>
            <a:xfrm>
              <a:off x="-10918" y="4628"/>
              <a:ext cx="4064400" cy="6858000"/>
            </a:xfrm>
            <a:prstGeom prst="rect">
              <a:avLst/>
            </a:prstGeom>
          </p:spPr>
        </p:pic>
        <p:sp>
          <p:nvSpPr>
            <p:cNvPr id="13" name="矩形 12"/>
            <p:cNvSpPr/>
            <p:nvPr/>
          </p:nvSpPr>
          <p:spPr bwMode="auto">
            <a:xfrm>
              <a:off x="3477" y="-4628"/>
              <a:ext cx="4064400" cy="6858000"/>
            </a:xfrm>
            <a:prstGeom prst="rect">
              <a:avLst/>
            </a:prstGeom>
            <a:gradFill>
              <a:gsLst>
                <a:gs pos="19000">
                  <a:srgbClr val="B79E80"/>
                </a:gs>
                <a:gs pos="0">
                  <a:srgbClr val="CC9967"/>
                </a:gs>
                <a:gs pos="100000">
                  <a:srgbClr val="85614B">
                    <a:alpha val="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grpSp>
        <p:nvGrpSpPr>
          <p:cNvPr id="4" name="组合 3"/>
          <p:cNvGrpSpPr/>
          <p:nvPr/>
        </p:nvGrpSpPr>
        <p:grpSpPr>
          <a:xfrm>
            <a:off x="8112053" y="-4628"/>
            <a:ext cx="4091178" cy="6867256"/>
            <a:chOff x="7204769" y="-1369205"/>
            <a:chExt cx="4091178" cy="6867256"/>
          </a:xfrm>
        </p:grpSpPr>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26949" r="31623"/>
            <a:stretch>
              <a:fillRect/>
            </a:stretch>
          </p:blipFill>
          <p:spPr>
            <a:xfrm>
              <a:off x="7208586" y="-1369205"/>
              <a:ext cx="4087361" cy="6867256"/>
            </a:xfrm>
            <a:prstGeom prst="rect">
              <a:avLst/>
            </a:prstGeom>
          </p:spPr>
        </p:pic>
        <p:sp>
          <p:nvSpPr>
            <p:cNvPr id="34" name="矩形 33"/>
            <p:cNvSpPr/>
            <p:nvPr/>
          </p:nvSpPr>
          <p:spPr bwMode="auto">
            <a:xfrm>
              <a:off x="7204769" y="-1364577"/>
              <a:ext cx="4087361" cy="6541027"/>
            </a:xfrm>
            <a:prstGeom prst="rect">
              <a:avLst/>
            </a:prstGeom>
            <a:gradFill>
              <a:gsLst>
                <a:gs pos="19000">
                  <a:schemeClr val="bg1"/>
                </a:gs>
                <a:gs pos="0">
                  <a:schemeClr val="bg1"/>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grpSp>
        <p:nvGrpSpPr>
          <p:cNvPr id="3" name="组合 2"/>
          <p:cNvGrpSpPr/>
          <p:nvPr/>
        </p:nvGrpSpPr>
        <p:grpSpPr>
          <a:xfrm>
            <a:off x="4051471" y="0"/>
            <a:ext cx="4064400" cy="6902333"/>
            <a:chOff x="4063836" y="-9660"/>
            <a:chExt cx="4064400" cy="6858000"/>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3836" y="3883"/>
              <a:ext cx="4064400" cy="6805007"/>
            </a:xfrm>
            <a:prstGeom prst="rect">
              <a:avLst/>
            </a:prstGeom>
          </p:spPr>
        </p:pic>
        <p:sp>
          <p:nvSpPr>
            <p:cNvPr id="35" name="矩形 34"/>
            <p:cNvSpPr/>
            <p:nvPr/>
          </p:nvSpPr>
          <p:spPr bwMode="auto">
            <a:xfrm>
              <a:off x="4063836" y="-9660"/>
              <a:ext cx="4064400" cy="6858000"/>
            </a:xfrm>
            <a:prstGeom prst="rect">
              <a:avLst/>
            </a:prstGeom>
            <a:gradFill>
              <a:gsLst>
                <a:gs pos="23000">
                  <a:schemeClr val="accent1">
                    <a:lumMod val="40000"/>
                    <a:lumOff val="60000"/>
                  </a:schemeClr>
                </a:gs>
                <a:gs pos="0">
                  <a:schemeClr val="accent1">
                    <a:lumMod val="50000"/>
                  </a:schemeClr>
                </a:gs>
                <a:gs pos="100000">
                  <a:schemeClr val="accent1">
                    <a:lumMod val="60000"/>
                    <a:lumOff val="4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sp>
        <p:nvSpPr>
          <p:cNvPr id="22" name="TextBox 14"/>
          <p:cNvSpPr txBox="1"/>
          <p:nvPr/>
        </p:nvSpPr>
        <p:spPr>
          <a:xfrm>
            <a:off x="4047491" y="6214977"/>
            <a:ext cx="4097019" cy="36503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607639" h="606678">
                <a:moveTo>
                  <a:pt x="172163" y="566244"/>
                </a:moveTo>
                <a:lnTo>
                  <a:pt x="435405" y="566244"/>
                </a:lnTo>
                <a:cubicBezTo>
                  <a:pt x="441012" y="566244"/>
                  <a:pt x="445550" y="570776"/>
                  <a:pt x="445550" y="576286"/>
                </a:cubicBezTo>
                <a:lnTo>
                  <a:pt x="445550" y="596547"/>
                </a:lnTo>
                <a:cubicBezTo>
                  <a:pt x="445550" y="602146"/>
                  <a:pt x="441012" y="606678"/>
                  <a:pt x="435405" y="606678"/>
                </a:cubicBezTo>
                <a:cubicBezTo>
                  <a:pt x="429887" y="606678"/>
                  <a:pt x="425349" y="602146"/>
                  <a:pt x="425349" y="596547"/>
                </a:cubicBezTo>
                <a:lnTo>
                  <a:pt x="425349" y="586417"/>
                </a:lnTo>
                <a:lnTo>
                  <a:pt x="182308" y="586417"/>
                </a:lnTo>
                <a:lnTo>
                  <a:pt x="182308" y="596547"/>
                </a:lnTo>
                <a:cubicBezTo>
                  <a:pt x="182308" y="602146"/>
                  <a:pt x="177770" y="606678"/>
                  <a:pt x="172163" y="606678"/>
                </a:cubicBezTo>
                <a:cubicBezTo>
                  <a:pt x="166556" y="606678"/>
                  <a:pt x="162018" y="602146"/>
                  <a:pt x="162018" y="596547"/>
                </a:cubicBezTo>
                <a:lnTo>
                  <a:pt x="162018" y="576286"/>
                </a:lnTo>
                <a:cubicBezTo>
                  <a:pt x="162018" y="570776"/>
                  <a:pt x="166556" y="566244"/>
                  <a:pt x="172163" y="566244"/>
                </a:cubicBezTo>
                <a:close/>
                <a:moveTo>
                  <a:pt x="536712" y="545976"/>
                </a:moveTo>
                <a:cubicBezTo>
                  <a:pt x="527278" y="545976"/>
                  <a:pt x="519180" y="552464"/>
                  <a:pt x="517044" y="561618"/>
                </a:cubicBezTo>
                <a:cubicBezTo>
                  <a:pt x="516332" y="564818"/>
                  <a:pt x="514108" y="567484"/>
                  <a:pt x="510993" y="568728"/>
                </a:cubicBezTo>
                <a:cubicBezTo>
                  <a:pt x="507967" y="569972"/>
                  <a:pt x="504496" y="569617"/>
                  <a:pt x="501737" y="567839"/>
                </a:cubicBezTo>
                <a:cubicBezTo>
                  <a:pt x="500047" y="566773"/>
                  <a:pt x="498178" y="566240"/>
                  <a:pt x="496220" y="566240"/>
                </a:cubicBezTo>
                <a:cubicBezTo>
                  <a:pt x="490613" y="566240"/>
                  <a:pt x="486075" y="570772"/>
                  <a:pt x="486075" y="576283"/>
                </a:cubicBezTo>
                <a:cubicBezTo>
                  <a:pt x="486075" y="581882"/>
                  <a:pt x="490613" y="586414"/>
                  <a:pt x="496220" y="586414"/>
                </a:cubicBezTo>
                <a:lnTo>
                  <a:pt x="577204" y="586414"/>
                </a:lnTo>
                <a:cubicBezTo>
                  <a:pt x="582810" y="586414"/>
                  <a:pt x="587349" y="581882"/>
                  <a:pt x="587349" y="576283"/>
                </a:cubicBezTo>
                <a:cubicBezTo>
                  <a:pt x="587349" y="568817"/>
                  <a:pt x="578361" y="563573"/>
                  <a:pt x="571775" y="567839"/>
                </a:cubicBezTo>
                <a:cubicBezTo>
                  <a:pt x="568927" y="569617"/>
                  <a:pt x="565546" y="569972"/>
                  <a:pt x="562431" y="568728"/>
                </a:cubicBezTo>
                <a:cubicBezTo>
                  <a:pt x="559405" y="567484"/>
                  <a:pt x="557180" y="564818"/>
                  <a:pt x="556379" y="561618"/>
                </a:cubicBezTo>
                <a:cubicBezTo>
                  <a:pt x="554243" y="552464"/>
                  <a:pt x="546145" y="545976"/>
                  <a:pt x="536712" y="545976"/>
                </a:cubicBezTo>
                <a:close/>
                <a:moveTo>
                  <a:pt x="70838" y="545976"/>
                </a:moveTo>
                <a:cubicBezTo>
                  <a:pt x="61405" y="545976"/>
                  <a:pt x="53396" y="552464"/>
                  <a:pt x="51260" y="561618"/>
                </a:cubicBezTo>
                <a:cubicBezTo>
                  <a:pt x="50459" y="564818"/>
                  <a:pt x="48234" y="567484"/>
                  <a:pt x="45119" y="568728"/>
                </a:cubicBezTo>
                <a:cubicBezTo>
                  <a:pt x="42093" y="569972"/>
                  <a:pt x="38623" y="569617"/>
                  <a:pt x="35864" y="567839"/>
                </a:cubicBezTo>
                <a:cubicBezTo>
                  <a:pt x="34173" y="566773"/>
                  <a:pt x="32304" y="566240"/>
                  <a:pt x="30346" y="566240"/>
                </a:cubicBezTo>
                <a:cubicBezTo>
                  <a:pt x="24829" y="566240"/>
                  <a:pt x="20290" y="570772"/>
                  <a:pt x="20290" y="576283"/>
                </a:cubicBezTo>
                <a:cubicBezTo>
                  <a:pt x="20290" y="581882"/>
                  <a:pt x="24829" y="586414"/>
                  <a:pt x="30346" y="586414"/>
                </a:cubicBezTo>
                <a:lnTo>
                  <a:pt x="111419" y="586414"/>
                </a:lnTo>
                <a:cubicBezTo>
                  <a:pt x="116937" y="586414"/>
                  <a:pt x="121475" y="581882"/>
                  <a:pt x="121475" y="576283"/>
                </a:cubicBezTo>
                <a:cubicBezTo>
                  <a:pt x="121475" y="568817"/>
                  <a:pt x="112487" y="563573"/>
                  <a:pt x="105902" y="567839"/>
                </a:cubicBezTo>
                <a:cubicBezTo>
                  <a:pt x="103143" y="569617"/>
                  <a:pt x="99672" y="569972"/>
                  <a:pt x="96557" y="568728"/>
                </a:cubicBezTo>
                <a:cubicBezTo>
                  <a:pt x="93531" y="567484"/>
                  <a:pt x="91307" y="564818"/>
                  <a:pt x="90506" y="561618"/>
                </a:cubicBezTo>
                <a:cubicBezTo>
                  <a:pt x="88370" y="552464"/>
                  <a:pt x="80361" y="545976"/>
                  <a:pt x="70838" y="545976"/>
                </a:cubicBezTo>
                <a:close/>
                <a:moveTo>
                  <a:pt x="296637" y="488198"/>
                </a:moveTo>
                <a:cubicBezTo>
                  <a:pt x="300206" y="484459"/>
                  <a:pt x="307254" y="484459"/>
                  <a:pt x="311001" y="488198"/>
                </a:cubicBezTo>
                <a:cubicBezTo>
                  <a:pt x="312875" y="490157"/>
                  <a:pt x="313945" y="492649"/>
                  <a:pt x="313945" y="495409"/>
                </a:cubicBezTo>
                <a:cubicBezTo>
                  <a:pt x="313945" y="498080"/>
                  <a:pt x="312875" y="500662"/>
                  <a:pt x="311001" y="502620"/>
                </a:cubicBezTo>
                <a:cubicBezTo>
                  <a:pt x="309038" y="504401"/>
                  <a:pt x="306451" y="505558"/>
                  <a:pt x="303775" y="505558"/>
                </a:cubicBezTo>
                <a:cubicBezTo>
                  <a:pt x="301098" y="505558"/>
                  <a:pt x="298511" y="504401"/>
                  <a:pt x="296637" y="502620"/>
                </a:cubicBezTo>
                <a:cubicBezTo>
                  <a:pt x="294764" y="500662"/>
                  <a:pt x="293693" y="498080"/>
                  <a:pt x="293693" y="495409"/>
                </a:cubicBezTo>
                <a:cubicBezTo>
                  <a:pt x="293693" y="492649"/>
                  <a:pt x="294764" y="490157"/>
                  <a:pt x="296637" y="488198"/>
                </a:cubicBezTo>
                <a:close/>
                <a:moveTo>
                  <a:pt x="506337" y="444863"/>
                </a:moveTo>
                <a:lnTo>
                  <a:pt x="506337" y="485297"/>
                </a:lnTo>
                <a:lnTo>
                  <a:pt x="526530" y="485297"/>
                </a:lnTo>
                <a:lnTo>
                  <a:pt x="526530" y="444863"/>
                </a:lnTo>
                <a:close/>
                <a:moveTo>
                  <a:pt x="80979" y="444863"/>
                </a:moveTo>
                <a:lnTo>
                  <a:pt x="80979" y="485297"/>
                </a:lnTo>
                <a:lnTo>
                  <a:pt x="101291" y="485297"/>
                </a:lnTo>
                <a:lnTo>
                  <a:pt x="101291" y="444863"/>
                </a:lnTo>
                <a:close/>
                <a:moveTo>
                  <a:pt x="496196" y="424690"/>
                </a:moveTo>
                <a:lnTo>
                  <a:pt x="536671" y="424690"/>
                </a:lnTo>
                <a:cubicBezTo>
                  <a:pt x="542275" y="424690"/>
                  <a:pt x="546812" y="429222"/>
                  <a:pt x="546812" y="434732"/>
                </a:cubicBezTo>
                <a:lnTo>
                  <a:pt x="546812" y="495427"/>
                </a:lnTo>
                <a:cubicBezTo>
                  <a:pt x="546812" y="501026"/>
                  <a:pt x="542275" y="505558"/>
                  <a:pt x="536671" y="505558"/>
                </a:cubicBezTo>
                <a:lnTo>
                  <a:pt x="496196" y="505558"/>
                </a:lnTo>
                <a:cubicBezTo>
                  <a:pt x="490592" y="505558"/>
                  <a:pt x="486055" y="501026"/>
                  <a:pt x="486055" y="495427"/>
                </a:cubicBezTo>
                <a:lnTo>
                  <a:pt x="486055" y="434732"/>
                </a:lnTo>
                <a:cubicBezTo>
                  <a:pt x="486055" y="429222"/>
                  <a:pt x="490592" y="424690"/>
                  <a:pt x="496196" y="424690"/>
                </a:cubicBezTo>
                <a:close/>
                <a:moveTo>
                  <a:pt x="212649" y="424690"/>
                </a:moveTo>
                <a:lnTo>
                  <a:pt x="394900" y="424690"/>
                </a:lnTo>
                <a:cubicBezTo>
                  <a:pt x="400507" y="424690"/>
                  <a:pt x="405045" y="429222"/>
                  <a:pt x="405045" y="434732"/>
                </a:cubicBezTo>
                <a:cubicBezTo>
                  <a:pt x="405045" y="440331"/>
                  <a:pt x="400507" y="444863"/>
                  <a:pt x="394900" y="444863"/>
                </a:cubicBezTo>
                <a:lnTo>
                  <a:pt x="364555" y="444863"/>
                </a:lnTo>
                <a:lnTo>
                  <a:pt x="364555" y="535861"/>
                </a:lnTo>
                <a:cubicBezTo>
                  <a:pt x="364555" y="541460"/>
                  <a:pt x="360016" y="545992"/>
                  <a:pt x="354410" y="545992"/>
                </a:cubicBezTo>
                <a:cubicBezTo>
                  <a:pt x="348804" y="545992"/>
                  <a:pt x="344265" y="541460"/>
                  <a:pt x="344265" y="535861"/>
                </a:cubicBezTo>
                <a:lnTo>
                  <a:pt x="344265" y="444863"/>
                </a:lnTo>
                <a:lnTo>
                  <a:pt x="263284" y="444863"/>
                </a:lnTo>
                <a:lnTo>
                  <a:pt x="263284" y="535861"/>
                </a:lnTo>
                <a:cubicBezTo>
                  <a:pt x="263284" y="541460"/>
                  <a:pt x="258746" y="545992"/>
                  <a:pt x="253140" y="545992"/>
                </a:cubicBezTo>
                <a:cubicBezTo>
                  <a:pt x="247622" y="545992"/>
                  <a:pt x="243084" y="541460"/>
                  <a:pt x="243084" y="535861"/>
                </a:cubicBezTo>
                <a:lnTo>
                  <a:pt x="243084" y="444863"/>
                </a:lnTo>
                <a:lnTo>
                  <a:pt x="212649" y="444863"/>
                </a:lnTo>
                <a:cubicBezTo>
                  <a:pt x="207043" y="444863"/>
                  <a:pt x="202593" y="440331"/>
                  <a:pt x="202593" y="434732"/>
                </a:cubicBezTo>
                <a:cubicBezTo>
                  <a:pt x="202593" y="429222"/>
                  <a:pt x="207043" y="424690"/>
                  <a:pt x="212649" y="424690"/>
                </a:cubicBezTo>
                <a:close/>
                <a:moveTo>
                  <a:pt x="70824" y="424690"/>
                </a:moveTo>
                <a:lnTo>
                  <a:pt x="111447" y="424690"/>
                </a:lnTo>
                <a:cubicBezTo>
                  <a:pt x="116970" y="424690"/>
                  <a:pt x="121514" y="429222"/>
                  <a:pt x="121514" y="434732"/>
                </a:cubicBezTo>
                <a:lnTo>
                  <a:pt x="121514" y="495427"/>
                </a:lnTo>
                <a:cubicBezTo>
                  <a:pt x="121514" y="501026"/>
                  <a:pt x="116970" y="505558"/>
                  <a:pt x="111447" y="505558"/>
                </a:cubicBezTo>
                <a:lnTo>
                  <a:pt x="70824" y="505558"/>
                </a:lnTo>
                <a:cubicBezTo>
                  <a:pt x="65300" y="505558"/>
                  <a:pt x="60757" y="501026"/>
                  <a:pt x="60757" y="495427"/>
                </a:cubicBezTo>
                <a:lnTo>
                  <a:pt x="60757" y="434732"/>
                </a:lnTo>
                <a:cubicBezTo>
                  <a:pt x="60757" y="429222"/>
                  <a:pt x="65300" y="424690"/>
                  <a:pt x="70824" y="424690"/>
                </a:cubicBezTo>
                <a:close/>
                <a:moveTo>
                  <a:pt x="506337" y="323521"/>
                </a:moveTo>
                <a:lnTo>
                  <a:pt x="506337" y="363981"/>
                </a:lnTo>
                <a:lnTo>
                  <a:pt x="526530" y="363981"/>
                </a:lnTo>
                <a:lnTo>
                  <a:pt x="526530" y="323521"/>
                </a:lnTo>
                <a:close/>
                <a:moveTo>
                  <a:pt x="344253" y="323521"/>
                </a:moveTo>
                <a:lnTo>
                  <a:pt x="344253" y="363981"/>
                </a:lnTo>
                <a:lnTo>
                  <a:pt x="364558" y="363981"/>
                </a:lnTo>
                <a:lnTo>
                  <a:pt x="364558" y="323521"/>
                </a:lnTo>
                <a:close/>
                <a:moveTo>
                  <a:pt x="243057" y="323521"/>
                </a:moveTo>
                <a:lnTo>
                  <a:pt x="243057" y="363981"/>
                </a:lnTo>
                <a:lnTo>
                  <a:pt x="263250" y="363981"/>
                </a:lnTo>
                <a:lnTo>
                  <a:pt x="263250" y="323521"/>
                </a:lnTo>
                <a:close/>
                <a:moveTo>
                  <a:pt x="80979" y="323521"/>
                </a:moveTo>
                <a:lnTo>
                  <a:pt x="80979" y="363981"/>
                </a:lnTo>
                <a:lnTo>
                  <a:pt x="101291" y="363981"/>
                </a:lnTo>
                <a:lnTo>
                  <a:pt x="101291" y="323521"/>
                </a:lnTo>
                <a:close/>
                <a:moveTo>
                  <a:pt x="496196" y="303247"/>
                </a:moveTo>
                <a:lnTo>
                  <a:pt x="536671" y="303247"/>
                </a:lnTo>
                <a:cubicBezTo>
                  <a:pt x="542275" y="303247"/>
                  <a:pt x="546812" y="307782"/>
                  <a:pt x="546812" y="313384"/>
                </a:cubicBezTo>
                <a:lnTo>
                  <a:pt x="546812" y="374119"/>
                </a:lnTo>
                <a:cubicBezTo>
                  <a:pt x="546812" y="379721"/>
                  <a:pt x="542275" y="384256"/>
                  <a:pt x="536671" y="384256"/>
                </a:cubicBezTo>
                <a:lnTo>
                  <a:pt x="496196" y="384256"/>
                </a:lnTo>
                <a:cubicBezTo>
                  <a:pt x="490592" y="384256"/>
                  <a:pt x="486055" y="379721"/>
                  <a:pt x="486055" y="374119"/>
                </a:cubicBezTo>
                <a:lnTo>
                  <a:pt x="486055" y="313384"/>
                </a:lnTo>
                <a:cubicBezTo>
                  <a:pt x="486055" y="307782"/>
                  <a:pt x="490592" y="303247"/>
                  <a:pt x="496196" y="303247"/>
                </a:cubicBezTo>
                <a:close/>
                <a:moveTo>
                  <a:pt x="334189" y="303247"/>
                </a:moveTo>
                <a:lnTo>
                  <a:pt x="374711" y="303247"/>
                </a:lnTo>
                <a:cubicBezTo>
                  <a:pt x="380321" y="303247"/>
                  <a:pt x="384863" y="307782"/>
                  <a:pt x="384863" y="313384"/>
                </a:cubicBezTo>
                <a:lnTo>
                  <a:pt x="384863" y="374119"/>
                </a:lnTo>
                <a:cubicBezTo>
                  <a:pt x="384863" y="379721"/>
                  <a:pt x="380321" y="384256"/>
                  <a:pt x="374711" y="384256"/>
                </a:cubicBezTo>
                <a:lnTo>
                  <a:pt x="334189" y="384256"/>
                </a:lnTo>
                <a:cubicBezTo>
                  <a:pt x="328578" y="384256"/>
                  <a:pt x="324036" y="379721"/>
                  <a:pt x="324036" y="374119"/>
                </a:cubicBezTo>
                <a:lnTo>
                  <a:pt x="324036" y="313384"/>
                </a:lnTo>
                <a:cubicBezTo>
                  <a:pt x="324036" y="307782"/>
                  <a:pt x="328578" y="303247"/>
                  <a:pt x="334189" y="303247"/>
                </a:cubicBezTo>
                <a:close/>
                <a:moveTo>
                  <a:pt x="232916" y="303247"/>
                </a:moveTo>
                <a:lnTo>
                  <a:pt x="273391" y="303247"/>
                </a:lnTo>
                <a:cubicBezTo>
                  <a:pt x="278995" y="303247"/>
                  <a:pt x="283532" y="307782"/>
                  <a:pt x="283532" y="313384"/>
                </a:cubicBezTo>
                <a:lnTo>
                  <a:pt x="283532" y="374119"/>
                </a:lnTo>
                <a:cubicBezTo>
                  <a:pt x="283532" y="379721"/>
                  <a:pt x="278995" y="384256"/>
                  <a:pt x="273391" y="384256"/>
                </a:cubicBezTo>
                <a:lnTo>
                  <a:pt x="232916" y="384256"/>
                </a:lnTo>
                <a:cubicBezTo>
                  <a:pt x="227312" y="384256"/>
                  <a:pt x="222775" y="379721"/>
                  <a:pt x="222775" y="374119"/>
                </a:cubicBezTo>
                <a:lnTo>
                  <a:pt x="222775" y="313384"/>
                </a:lnTo>
                <a:cubicBezTo>
                  <a:pt x="222775" y="307782"/>
                  <a:pt x="227312" y="303247"/>
                  <a:pt x="232916" y="303247"/>
                </a:cubicBezTo>
                <a:close/>
                <a:moveTo>
                  <a:pt x="70824" y="303247"/>
                </a:moveTo>
                <a:lnTo>
                  <a:pt x="111447" y="303247"/>
                </a:lnTo>
                <a:cubicBezTo>
                  <a:pt x="116970" y="303247"/>
                  <a:pt x="121514" y="307782"/>
                  <a:pt x="121514" y="313384"/>
                </a:cubicBezTo>
                <a:lnTo>
                  <a:pt x="121514" y="374119"/>
                </a:lnTo>
                <a:cubicBezTo>
                  <a:pt x="121514" y="379721"/>
                  <a:pt x="116970" y="384256"/>
                  <a:pt x="111447" y="384256"/>
                </a:cubicBezTo>
                <a:lnTo>
                  <a:pt x="70824" y="384256"/>
                </a:lnTo>
                <a:cubicBezTo>
                  <a:pt x="65300" y="384256"/>
                  <a:pt x="60757" y="379721"/>
                  <a:pt x="60757" y="374119"/>
                </a:cubicBezTo>
                <a:lnTo>
                  <a:pt x="60757" y="313384"/>
                </a:lnTo>
                <a:cubicBezTo>
                  <a:pt x="60757" y="307782"/>
                  <a:pt x="65300" y="303247"/>
                  <a:pt x="70824" y="303247"/>
                </a:cubicBezTo>
                <a:close/>
                <a:moveTo>
                  <a:pt x="597494" y="222379"/>
                </a:moveTo>
                <a:cubicBezTo>
                  <a:pt x="603101" y="222379"/>
                  <a:pt x="607639" y="226912"/>
                  <a:pt x="607639" y="232511"/>
                </a:cubicBezTo>
                <a:lnTo>
                  <a:pt x="607639" y="576283"/>
                </a:lnTo>
                <a:cubicBezTo>
                  <a:pt x="607639" y="593080"/>
                  <a:pt x="594023" y="606678"/>
                  <a:pt x="577204" y="606678"/>
                </a:cubicBezTo>
                <a:lnTo>
                  <a:pt x="496220" y="606678"/>
                </a:lnTo>
                <a:cubicBezTo>
                  <a:pt x="479489" y="606678"/>
                  <a:pt x="465873" y="593080"/>
                  <a:pt x="465873" y="576283"/>
                </a:cubicBezTo>
                <a:cubicBezTo>
                  <a:pt x="465873" y="559574"/>
                  <a:pt x="479489" y="545976"/>
                  <a:pt x="496220" y="545976"/>
                </a:cubicBezTo>
                <a:cubicBezTo>
                  <a:pt x="498000" y="545976"/>
                  <a:pt x="499691" y="546154"/>
                  <a:pt x="501470" y="546420"/>
                </a:cubicBezTo>
                <a:cubicBezTo>
                  <a:pt x="508412" y="533889"/>
                  <a:pt x="521761" y="525712"/>
                  <a:pt x="536712" y="525712"/>
                </a:cubicBezTo>
                <a:cubicBezTo>
                  <a:pt x="551752" y="525712"/>
                  <a:pt x="565012" y="533889"/>
                  <a:pt x="572042" y="546420"/>
                </a:cubicBezTo>
                <a:cubicBezTo>
                  <a:pt x="573733" y="546154"/>
                  <a:pt x="575513" y="545976"/>
                  <a:pt x="577204" y="545976"/>
                </a:cubicBezTo>
                <a:cubicBezTo>
                  <a:pt x="580763" y="545976"/>
                  <a:pt x="584145" y="546687"/>
                  <a:pt x="587349" y="547842"/>
                </a:cubicBezTo>
                <a:lnTo>
                  <a:pt x="587349" y="262817"/>
                </a:lnTo>
                <a:lnTo>
                  <a:pt x="476018" y="262817"/>
                </a:lnTo>
                <a:cubicBezTo>
                  <a:pt x="470412" y="262817"/>
                  <a:pt x="465873" y="258285"/>
                  <a:pt x="465873" y="252686"/>
                </a:cubicBezTo>
                <a:cubicBezTo>
                  <a:pt x="465873" y="247175"/>
                  <a:pt x="470412" y="242643"/>
                  <a:pt x="476018" y="242643"/>
                </a:cubicBezTo>
                <a:lnTo>
                  <a:pt x="587349" y="242643"/>
                </a:lnTo>
                <a:lnTo>
                  <a:pt x="587349" y="232511"/>
                </a:lnTo>
                <a:cubicBezTo>
                  <a:pt x="587349" y="226912"/>
                  <a:pt x="591887" y="222379"/>
                  <a:pt x="597494" y="222379"/>
                </a:cubicBezTo>
                <a:close/>
                <a:moveTo>
                  <a:pt x="10145" y="222379"/>
                </a:moveTo>
                <a:cubicBezTo>
                  <a:pt x="15752" y="222379"/>
                  <a:pt x="20290" y="226912"/>
                  <a:pt x="20290" y="232511"/>
                </a:cubicBezTo>
                <a:lnTo>
                  <a:pt x="20290" y="242643"/>
                </a:lnTo>
                <a:lnTo>
                  <a:pt x="131621" y="242643"/>
                </a:lnTo>
                <a:cubicBezTo>
                  <a:pt x="137227" y="242643"/>
                  <a:pt x="141766" y="247175"/>
                  <a:pt x="141766" y="252686"/>
                </a:cubicBezTo>
                <a:cubicBezTo>
                  <a:pt x="141766" y="258285"/>
                  <a:pt x="137227" y="262817"/>
                  <a:pt x="131621" y="262817"/>
                </a:cubicBezTo>
                <a:lnTo>
                  <a:pt x="20290" y="262817"/>
                </a:lnTo>
                <a:lnTo>
                  <a:pt x="20290" y="547842"/>
                </a:lnTo>
                <a:cubicBezTo>
                  <a:pt x="23405" y="546687"/>
                  <a:pt x="26787" y="545976"/>
                  <a:pt x="30346" y="545976"/>
                </a:cubicBezTo>
                <a:cubicBezTo>
                  <a:pt x="32126" y="545976"/>
                  <a:pt x="33906" y="546154"/>
                  <a:pt x="35597" y="546420"/>
                </a:cubicBezTo>
                <a:cubicBezTo>
                  <a:pt x="42538" y="533889"/>
                  <a:pt x="55887" y="525712"/>
                  <a:pt x="70838" y="525712"/>
                </a:cubicBezTo>
                <a:cubicBezTo>
                  <a:pt x="85878" y="525712"/>
                  <a:pt x="99227" y="533889"/>
                  <a:pt x="106169" y="546420"/>
                </a:cubicBezTo>
                <a:cubicBezTo>
                  <a:pt x="107859" y="546154"/>
                  <a:pt x="109639" y="545976"/>
                  <a:pt x="111419" y="545976"/>
                </a:cubicBezTo>
                <a:cubicBezTo>
                  <a:pt x="128150" y="545976"/>
                  <a:pt x="141766" y="559574"/>
                  <a:pt x="141766" y="576283"/>
                </a:cubicBezTo>
                <a:cubicBezTo>
                  <a:pt x="141766" y="593080"/>
                  <a:pt x="128150" y="606678"/>
                  <a:pt x="111419" y="606678"/>
                </a:cubicBezTo>
                <a:lnTo>
                  <a:pt x="30346" y="606678"/>
                </a:lnTo>
                <a:cubicBezTo>
                  <a:pt x="13616" y="606678"/>
                  <a:pt x="0" y="593080"/>
                  <a:pt x="0" y="576283"/>
                </a:cubicBezTo>
                <a:lnTo>
                  <a:pt x="0" y="232511"/>
                </a:lnTo>
                <a:cubicBezTo>
                  <a:pt x="0" y="226912"/>
                  <a:pt x="4538" y="222379"/>
                  <a:pt x="10145" y="222379"/>
                </a:cubicBezTo>
                <a:close/>
                <a:moveTo>
                  <a:pt x="172144" y="131420"/>
                </a:moveTo>
                <a:cubicBezTo>
                  <a:pt x="177740" y="131420"/>
                  <a:pt x="182270" y="135952"/>
                  <a:pt x="182270" y="141551"/>
                </a:cubicBezTo>
                <a:lnTo>
                  <a:pt x="182270" y="535861"/>
                </a:lnTo>
                <a:cubicBezTo>
                  <a:pt x="182270" y="541460"/>
                  <a:pt x="177740" y="545992"/>
                  <a:pt x="172144" y="545992"/>
                </a:cubicBezTo>
                <a:cubicBezTo>
                  <a:pt x="166548" y="545992"/>
                  <a:pt x="162018" y="541460"/>
                  <a:pt x="162018" y="535861"/>
                </a:cubicBezTo>
                <a:lnTo>
                  <a:pt x="162018" y="141551"/>
                </a:lnTo>
                <a:cubicBezTo>
                  <a:pt x="162018" y="135952"/>
                  <a:pt x="166548" y="131420"/>
                  <a:pt x="172144" y="131420"/>
                </a:cubicBezTo>
                <a:close/>
                <a:moveTo>
                  <a:pt x="435415" y="121258"/>
                </a:moveTo>
                <a:cubicBezTo>
                  <a:pt x="441016" y="121258"/>
                  <a:pt x="445550" y="125790"/>
                  <a:pt x="445550" y="131390"/>
                </a:cubicBezTo>
                <a:lnTo>
                  <a:pt x="445550" y="535859"/>
                </a:lnTo>
                <a:cubicBezTo>
                  <a:pt x="445550" y="541459"/>
                  <a:pt x="441016" y="545991"/>
                  <a:pt x="435415" y="545991"/>
                </a:cubicBezTo>
                <a:cubicBezTo>
                  <a:pt x="429903" y="545991"/>
                  <a:pt x="425368" y="541459"/>
                  <a:pt x="425368" y="535859"/>
                </a:cubicBezTo>
                <a:lnTo>
                  <a:pt x="425368" y="131390"/>
                </a:lnTo>
                <a:cubicBezTo>
                  <a:pt x="425368" y="125790"/>
                  <a:pt x="429903" y="121258"/>
                  <a:pt x="435415" y="121258"/>
                </a:cubicBezTo>
                <a:close/>
                <a:moveTo>
                  <a:pt x="293734" y="121258"/>
                </a:moveTo>
                <a:cubicBezTo>
                  <a:pt x="299244" y="121258"/>
                  <a:pt x="303776" y="125789"/>
                  <a:pt x="303776" y="131387"/>
                </a:cubicBezTo>
                <a:lnTo>
                  <a:pt x="303776" y="161686"/>
                </a:lnTo>
                <a:lnTo>
                  <a:pt x="313907" y="161686"/>
                </a:lnTo>
                <a:cubicBezTo>
                  <a:pt x="319505" y="161686"/>
                  <a:pt x="324037" y="166217"/>
                  <a:pt x="324037" y="171815"/>
                </a:cubicBezTo>
                <a:cubicBezTo>
                  <a:pt x="324037" y="177412"/>
                  <a:pt x="319505" y="181944"/>
                  <a:pt x="313907" y="181944"/>
                </a:cubicBezTo>
                <a:lnTo>
                  <a:pt x="293734" y="181944"/>
                </a:lnTo>
                <a:cubicBezTo>
                  <a:pt x="288135" y="181944"/>
                  <a:pt x="283603" y="177412"/>
                  <a:pt x="283603" y="171815"/>
                </a:cubicBezTo>
                <a:lnTo>
                  <a:pt x="283603" y="131387"/>
                </a:lnTo>
                <a:cubicBezTo>
                  <a:pt x="283603" y="125789"/>
                  <a:pt x="288135" y="121258"/>
                  <a:pt x="293734" y="121258"/>
                </a:cubicBezTo>
                <a:close/>
                <a:moveTo>
                  <a:pt x="303775" y="101092"/>
                </a:moveTo>
                <a:cubicBezTo>
                  <a:pt x="270307" y="101092"/>
                  <a:pt x="243070" y="128294"/>
                  <a:pt x="243070" y="161718"/>
                </a:cubicBezTo>
                <a:cubicBezTo>
                  <a:pt x="243070" y="195231"/>
                  <a:pt x="270307" y="222433"/>
                  <a:pt x="303775" y="222433"/>
                </a:cubicBezTo>
                <a:cubicBezTo>
                  <a:pt x="337332" y="222433"/>
                  <a:pt x="364570" y="195231"/>
                  <a:pt x="364570" y="161718"/>
                </a:cubicBezTo>
                <a:cubicBezTo>
                  <a:pt x="364570" y="128294"/>
                  <a:pt x="337332" y="101092"/>
                  <a:pt x="303775" y="101092"/>
                </a:cubicBezTo>
                <a:close/>
                <a:moveTo>
                  <a:pt x="303775" y="80824"/>
                </a:moveTo>
                <a:cubicBezTo>
                  <a:pt x="348459" y="80824"/>
                  <a:pt x="384864" y="117182"/>
                  <a:pt x="384864" y="161718"/>
                </a:cubicBezTo>
                <a:cubicBezTo>
                  <a:pt x="384864" y="206343"/>
                  <a:pt x="348459" y="242701"/>
                  <a:pt x="303775" y="242701"/>
                </a:cubicBezTo>
                <a:cubicBezTo>
                  <a:pt x="259092" y="242701"/>
                  <a:pt x="222775" y="206343"/>
                  <a:pt x="222775" y="161718"/>
                </a:cubicBezTo>
                <a:cubicBezTo>
                  <a:pt x="222775" y="117182"/>
                  <a:pt x="259092" y="80824"/>
                  <a:pt x="303775" y="80824"/>
                </a:cubicBezTo>
                <a:close/>
                <a:moveTo>
                  <a:pt x="298613" y="1399"/>
                </a:moveTo>
                <a:cubicBezTo>
                  <a:pt x="301818" y="-467"/>
                  <a:pt x="305823" y="-467"/>
                  <a:pt x="309027" y="1399"/>
                </a:cubicBezTo>
                <a:lnTo>
                  <a:pt x="460966" y="92389"/>
                </a:lnTo>
                <a:cubicBezTo>
                  <a:pt x="465683" y="95322"/>
                  <a:pt x="467285" y="101453"/>
                  <a:pt x="464437" y="106251"/>
                </a:cubicBezTo>
                <a:cubicBezTo>
                  <a:pt x="462479" y="109450"/>
                  <a:pt x="459185" y="111227"/>
                  <a:pt x="455714" y="111227"/>
                </a:cubicBezTo>
                <a:cubicBezTo>
                  <a:pt x="453934" y="111227"/>
                  <a:pt x="452154" y="110694"/>
                  <a:pt x="450463" y="109717"/>
                </a:cubicBezTo>
                <a:lnTo>
                  <a:pt x="303776" y="21836"/>
                </a:lnTo>
                <a:lnTo>
                  <a:pt x="157088" y="109717"/>
                </a:lnTo>
                <a:cubicBezTo>
                  <a:pt x="152282" y="112649"/>
                  <a:pt x="146051" y="111049"/>
                  <a:pt x="143203" y="106251"/>
                </a:cubicBezTo>
                <a:cubicBezTo>
                  <a:pt x="140355" y="101453"/>
                  <a:pt x="141868" y="95322"/>
                  <a:pt x="146674" y="92389"/>
                </a:cubicBezTo>
                <a:close/>
              </a:path>
            </a:pathLst>
          </a:cu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pPr>
            <a:r>
              <a:rPr lang="zh-CN" altLang="en-US" sz="1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国会、政府和利益集团之间的“铁三角”</a:t>
            </a:r>
            <a:endParaRPr lang="en-US" altLang="zh-CN" sz="1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26" name="组合 25"/>
          <p:cNvGrpSpPr/>
          <p:nvPr/>
        </p:nvGrpSpPr>
        <p:grpSpPr>
          <a:xfrm>
            <a:off x="4747428" y="835584"/>
            <a:ext cx="2700000" cy="528993"/>
            <a:chOff x="4746000" y="3885068"/>
            <a:chExt cx="2700000" cy="528993"/>
          </a:xfrm>
        </p:grpSpPr>
        <p:sp>
          <p:nvSpPr>
            <p:cNvPr id="27" name="平行四边形 26"/>
            <p:cNvSpPr/>
            <p:nvPr/>
          </p:nvSpPr>
          <p:spPr bwMode="auto">
            <a:xfrm>
              <a:off x="4746000" y="3885068"/>
              <a:ext cx="2700000" cy="468000"/>
            </a:xfrm>
            <a:prstGeom prst="parallelogram">
              <a:avLst/>
            </a:prstGeom>
            <a:solidFill>
              <a:srgbClr val="E37A17"/>
            </a:solidFill>
            <a:ln w="19050">
              <a:noFill/>
            </a:ln>
            <a:effectLst>
              <a:outerShdw blurRad="50800" dist="38100" dir="2700000" algn="t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cxnSp>
          <p:nvCxnSpPr>
            <p:cNvPr id="29" name="直接连接符 28"/>
            <p:cNvCxnSpPr/>
            <p:nvPr/>
          </p:nvCxnSpPr>
          <p:spPr>
            <a:xfrm>
              <a:off x="4746000" y="4414061"/>
              <a:ext cx="2592000" cy="0"/>
            </a:xfrm>
            <a:prstGeom prst="line">
              <a:avLst/>
            </a:prstGeom>
            <a:ln w="19050" cap="rnd">
              <a:gradFill>
                <a:gsLst>
                  <a:gs pos="50000">
                    <a:srgbClr val="F8E080"/>
                  </a:gs>
                  <a:gs pos="0">
                    <a:srgbClr val="E37A17"/>
                  </a:gs>
                  <a:gs pos="100000">
                    <a:srgbClr val="D46C4F"/>
                  </a:gs>
                </a:gsLst>
                <a:lin ang="0" scaled="0"/>
              </a:gradFill>
            </a:ln>
            <a:effectLst>
              <a:outerShdw blurRad="50800" dist="38100" dir="2700000" algn="tl" rotWithShape="0">
                <a:schemeClr val="accent2">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977745" y="3919013"/>
              <a:ext cx="2236511"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利益集团影响政策</a:t>
              </a:r>
            </a:p>
          </p:txBody>
        </p:sp>
      </p:grpSp>
      <p:sp>
        <p:nvSpPr>
          <p:cNvPr id="36" name="îšḻïďê"/>
          <p:cNvSpPr txBox="1"/>
          <p:nvPr/>
        </p:nvSpPr>
        <p:spPr>
          <a:xfrm>
            <a:off x="5213268" y="3753269"/>
            <a:ext cx="1519421" cy="280444"/>
          </a:xfrm>
          <a:prstGeom prst="rect">
            <a:avLst/>
          </a:prstGeom>
          <a:noFill/>
        </p:spPr>
        <p:txBody>
          <a:bodyPr wrap="square" lIns="0" tIns="0" rIns="0" bIns="0" anchor="ctr">
            <a:normAutofit/>
          </a:bodyPr>
          <a:lstStyle/>
          <a:p>
            <a:pPr algn="ctr"/>
            <a:endParaRPr lang="en-US" altLang="zh-CN" dirty="0">
              <a:solidFill>
                <a:schemeClr val="tx2"/>
              </a:solidFill>
            </a:endParaRPr>
          </a:p>
        </p:txBody>
      </p:sp>
      <p:grpSp>
        <p:nvGrpSpPr>
          <p:cNvPr id="5" name="组合 4"/>
          <p:cNvGrpSpPr/>
          <p:nvPr/>
        </p:nvGrpSpPr>
        <p:grpSpPr>
          <a:xfrm>
            <a:off x="4351552" y="1846473"/>
            <a:ext cx="3038790" cy="3489044"/>
            <a:chOff x="4349792" y="1618702"/>
            <a:chExt cx="3038790" cy="3489044"/>
          </a:xfrm>
        </p:grpSpPr>
        <p:sp>
          <p:nvSpPr>
            <p:cNvPr id="42" name="ïṩļïḑe"/>
            <p:cNvSpPr/>
            <p:nvPr/>
          </p:nvSpPr>
          <p:spPr bwMode="auto">
            <a:xfrm>
              <a:off x="4349792" y="1618702"/>
              <a:ext cx="3038790" cy="3489044"/>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gradFill>
              <a:gsLst>
                <a:gs pos="0">
                  <a:srgbClr val="6B97C7"/>
                </a:gs>
                <a:gs pos="42000">
                  <a:srgbClr val="43679B"/>
                </a:gs>
                <a:gs pos="100000">
                  <a:srgbClr val="3C4882"/>
                </a:gs>
              </a:gsLst>
              <a:lin ang="7200000" scaled="0"/>
            </a:gradFill>
            <a:ln w="15875" cap="rnd">
              <a:noFill/>
              <a:round/>
            </a:ln>
            <a:effectLst>
              <a:outerShdw blurRad="63500" sx="102000" sy="102000" algn="ctr" rotWithShape="0">
                <a:srgbClr val="36417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5" name="government_95373"/>
            <p:cNvSpPr>
              <a:spLocks noChangeAspect="1"/>
            </p:cNvSpPr>
            <p:nvPr/>
          </p:nvSpPr>
          <p:spPr bwMode="auto">
            <a:xfrm>
              <a:off x="5864594" y="1809531"/>
              <a:ext cx="462812" cy="5908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71730" h="602205">
                  <a:moveTo>
                    <a:pt x="344325" y="428833"/>
                  </a:moveTo>
                  <a:lnTo>
                    <a:pt x="344325" y="560629"/>
                  </a:lnTo>
                  <a:lnTo>
                    <a:pt x="390124" y="560629"/>
                  </a:lnTo>
                  <a:lnTo>
                    <a:pt x="390124" y="428833"/>
                  </a:lnTo>
                  <a:close/>
                  <a:moveTo>
                    <a:pt x="256683" y="428833"/>
                  </a:moveTo>
                  <a:lnTo>
                    <a:pt x="256683" y="560629"/>
                  </a:lnTo>
                  <a:lnTo>
                    <a:pt x="302690" y="560629"/>
                  </a:lnTo>
                  <a:lnTo>
                    <a:pt x="302690" y="428833"/>
                  </a:lnTo>
                  <a:close/>
                  <a:moveTo>
                    <a:pt x="169248" y="428833"/>
                  </a:moveTo>
                  <a:lnTo>
                    <a:pt x="169248" y="560629"/>
                  </a:lnTo>
                  <a:lnTo>
                    <a:pt x="215047" y="560629"/>
                  </a:lnTo>
                  <a:lnTo>
                    <a:pt x="215047" y="428833"/>
                  </a:lnTo>
                  <a:close/>
                  <a:moveTo>
                    <a:pt x="81606" y="428833"/>
                  </a:moveTo>
                  <a:lnTo>
                    <a:pt x="81606" y="560629"/>
                  </a:lnTo>
                  <a:lnTo>
                    <a:pt x="127613" y="560629"/>
                  </a:lnTo>
                  <a:lnTo>
                    <a:pt x="127613" y="428833"/>
                  </a:lnTo>
                  <a:close/>
                  <a:moveTo>
                    <a:pt x="331210" y="320944"/>
                  </a:moveTo>
                  <a:lnTo>
                    <a:pt x="331210" y="387258"/>
                  </a:lnTo>
                  <a:lnTo>
                    <a:pt x="364102" y="387258"/>
                  </a:lnTo>
                  <a:lnTo>
                    <a:pt x="364102" y="320944"/>
                  </a:lnTo>
                  <a:close/>
                  <a:moveTo>
                    <a:pt x="256683" y="320944"/>
                  </a:moveTo>
                  <a:lnTo>
                    <a:pt x="256683" y="387258"/>
                  </a:lnTo>
                  <a:lnTo>
                    <a:pt x="289575" y="387258"/>
                  </a:lnTo>
                  <a:lnTo>
                    <a:pt x="289575" y="320944"/>
                  </a:lnTo>
                  <a:close/>
                  <a:moveTo>
                    <a:pt x="182363" y="320944"/>
                  </a:moveTo>
                  <a:lnTo>
                    <a:pt x="182363" y="387258"/>
                  </a:lnTo>
                  <a:lnTo>
                    <a:pt x="215047" y="387258"/>
                  </a:lnTo>
                  <a:lnTo>
                    <a:pt x="215047" y="320944"/>
                  </a:lnTo>
                  <a:close/>
                  <a:moveTo>
                    <a:pt x="107836" y="320944"/>
                  </a:moveTo>
                  <a:lnTo>
                    <a:pt x="107836" y="387258"/>
                  </a:lnTo>
                  <a:lnTo>
                    <a:pt x="140728" y="387258"/>
                  </a:lnTo>
                  <a:lnTo>
                    <a:pt x="140728" y="320944"/>
                  </a:lnTo>
                  <a:close/>
                  <a:moveTo>
                    <a:pt x="49754" y="279368"/>
                  </a:moveTo>
                  <a:lnTo>
                    <a:pt x="422184" y="279368"/>
                  </a:lnTo>
                  <a:cubicBezTo>
                    <a:pt x="433634" y="279368"/>
                    <a:pt x="443002" y="288723"/>
                    <a:pt x="443002" y="300156"/>
                  </a:cubicBezTo>
                  <a:cubicBezTo>
                    <a:pt x="443002" y="311589"/>
                    <a:pt x="433634" y="320944"/>
                    <a:pt x="422184" y="320944"/>
                  </a:cubicBezTo>
                  <a:lnTo>
                    <a:pt x="405738" y="320944"/>
                  </a:lnTo>
                  <a:lnTo>
                    <a:pt x="405738" y="387258"/>
                  </a:lnTo>
                  <a:lnTo>
                    <a:pt x="450912" y="387258"/>
                  </a:lnTo>
                  <a:cubicBezTo>
                    <a:pt x="462362" y="387258"/>
                    <a:pt x="471730" y="396404"/>
                    <a:pt x="471730" y="408045"/>
                  </a:cubicBezTo>
                  <a:cubicBezTo>
                    <a:pt x="471730" y="419479"/>
                    <a:pt x="462362" y="428833"/>
                    <a:pt x="450912" y="428833"/>
                  </a:cubicBezTo>
                  <a:lnTo>
                    <a:pt x="431760" y="428833"/>
                  </a:lnTo>
                  <a:lnTo>
                    <a:pt x="431760" y="560629"/>
                  </a:lnTo>
                  <a:lnTo>
                    <a:pt x="450912" y="560629"/>
                  </a:lnTo>
                  <a:cubicBezTo>
                    <a:pt x="462362" y="560629"/>
                    <a:pt x="471730" y="569776"/>
                    <a:pt x="471730" y="581417"/>
                  </a:cubicBezTo>
                  <a:cubicBezTo>
                    <a:pt x="471730" y="592850"/>
                    <a:pt x="462362" y="602205"/>
                    <a:pt x="450912" y="602205"/>
                  </a:cubicBezTo>
                  <a:lnTo>
                    <a:pt x="20818" y="602205"/>
                  </a:lnTo>
                  <a:cubicBezTo>
                    <a:pt x="9368" y="602205"/>
                    <a:pt x="0" y="592850"/>
                    <a:pt x="0" y="581417"/>
                  </a:cubicBezTo>
                  <a:cubicBezTo>
                    <a:pt x="0" y="569776"/>
                    <a:pt x="9368" y="560629"/>
                    <a:pt x="20818" y="560629"/>
                  </a:cubicBezTo>
                  <a:lnTo>
                    <a:pt x="39970" y="560629"/>
                  </a:lnTo>
                  <a:lnTo>
                    <a:pt x="39970" y="428833"/>
                  </a:lnTo>
                  <a:lnTo>
                    <a:pt x="20818" y="428833"/>
                  </a:lnTo>
                  <a:cubicBezTo>
                    <a:pt x="9368" y="428833"/>
                    <a:pt x="0" y="419479"/>
                    <a:pt x="0" y="408045"/>
                  </a:cubicBezTo>
                  <a:cubicBezTo>
                    <a:pt x="0" y="396404"/>
                    <a:pt x="9368" y="387258"/>
                    <a:pt x="20818" y="387258"/>
                  </a:cubicBezTo>
                  <a:lnTo>
                    <a:pt x="66200" y="387258"/>
                  </a:lnTo>
                  <a:lnTo>
                    <a:pt x="66200" y="320944"/>
                  </a:lnTo>
                  <a:lnTo>
                    <a:pt x="49754" y="320944"/>
                  </a:lnTo>
                  <a:cubicBezTo>
                    <a:pt x="38305" y="320944"/>
                    <a:pt x="28937" y="311589"/>
                    <a:pt x="28937" y="300156"/>
                  </a:cubicBezTo>
                  <a:cubicBezTo>
                    <a:pt x="28937" y="288723"/>
                    <a:pt x="38305" y="279368"/>
                    <a:pt x="49754" y="279368"/>
                  </a:cubicBezTo>
                  <a:close/>
                  <a:moveTo>
                    <a:pt x="235867" y="103513"/>
                  </a:moveTo>
                  <a:cubicBezTo>
                    <a:pt x="172371" y="103513"/>
                    <a:pt x="119492" y="149865"/>
                    <a:pt x="109499" y="210559"/>
                  </a:cubicBezTo>
                  <a:lnTo>
                    <a:pt x="362443" y="210559"/>
                  </a:lnTo>
                  <a:cubicBezTo>
                    <a:pt x="352450" y="149865"/>
                    <a:pt x="299571" y="103513"/>
                    <a:pt x="235867" y="103513"/>
                  </a:cubicBezTo>
                  <a:close/>
                  <a:moveTo>
                    <a:pt x="235867" y="0"/>
                  </a:moveTo>
                  <a:cubicBezTo>
                    <a:pt x="247525" y="0"/>
                    <a:pt x="256685" y="9354"/>
                    <a:pt x="256685" y="20786"/>
                  </a:cubicBezTo>
                  <a:lnTo>
                    <a:pt x="256685" y="63188"/>
                  </a:lnTo>
                  <a:cubicBezTo>
                    <a:pt x="333713" y="72750"/>
                    <a:pt x="394919" y="133652"/>
                    <a:pt x="404288" y="210559"/>
                  </a:cubicBezTo>
                  <a:lnTo>
                    <a:pt x="422192" y="210559"/>
                  </a:lnTo>
                  <a:cubicBezTo>
                    <a:pt x="433642" y="210559"/>
                    <a:pt x="443010" y="219912"/>
                    <a:pt x="443010" y="231344"/>
                  </a:cubicBezTo>
                  <a:cubicBezTo>
                    <a:pt x="443010" y="242984"/>
                    <a:pt x="433642" y="252130"/>
                    <a:pt x="422192" y="252130"/>
                  </a:cubicBezTo>
                  <a:lnTo>
                    <a:pt x="49750" y="252130"/>
                  </a:lnTo>
                  <a:cubicBezTo>
                    <a:pt x="38300" y="252130"/>
                    <a:pt x="28932" y="242984"/>
                    <a:pt x="28932" y="231344"/>
                  </a:cubicBezTo>
                  <a:cubicBezTo>
                    <a:pt x="28932" y="219912"/>
                    <a:pt x="38300" y="210559"/>
                    <a:pt x="49750" y="210559"/>
                  </a:cubicBezTo>
                  <a:lnTo>
                    <a:pt x="67446" y="210559"/>
                  </a:lnTo>
                  <a:cubicBezTo>
                    <a:pt x="77023" y="133652"/>
                    <a:pt x="138229" y="72750"/>
                    <a:pt x="215049" y="63188"/>
                  </a:cubicBezTo>
                  <a:lnTo>
                    <a:pt x="215049" y="20786"/>
                  </a:lnTo>
                  <a:cubicBezTo>
                    <a:pt x="215049" y="9354"/>
                    <a:pt x="224417" y="0"/>
                    <a:pt x="235867" y="0"/>
                  </a:cubicBezTo>
                  <a:close/>
                </a:path>
              </a:pathLst>
            </a:custGeom>
            <a:solidFill>
              <a:schemeClr val="bg1"/>
            </a:solidFill>
            <a:ln>
              <a:noFill/>
            </a:ln>
          </p:spPr>
        </p:sp>
        <p:sp>
          <p:nvSpPr>
            <p:cNvPr id="48" name="文本框 47"/>
            <p:cNvSpPr txBox="1"/>
            <p:nvPr/>
          </p:nvSpPr>
          <p:spPr>
            <a:xfrm>
              <a:off x="5374027" y="2455546"/>
              <a:ext cx="836668" cy="469034"/>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国会</a:t>
              </a:r>
            </a:p>
          </p:txBody>
        </p:sp>
      </p:grpSp>
      <p:grpSp>
        <p:nvGrpSpPr>
          <p:cNvPr id="15" name="组合 14"/>
          <p:cNvGrpSpPr/>
          <p:nvPr/>
        </p:nvGrpSpPr>
        <p:grpSpPr>
          <a:xfrm>
            <a:off x="3810450" y="3717216"/>
            <a:ext cx="3408100" cy="2251268"/>
            <a:chOff x="3904597" y="3325281"/>
            <a:chExt cx="3408100" cy="2251268"/>
          </a:xfrm>
        </p:grpSpPr>
        <p:sp>
          <p:nvSpPr>
            <p:cNvPr id="41" name="išḷîḑê"/>
            <p:cNvSpPr/>
            <p:nvPr/>
          </p:nvSpPr>
          <p:spPr bwMode="auto">
            <a:xfrm>
              <a:off x="3904597" y="3325281"/>
              <a:ext cx="3408100" cy="2251268"/>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gradFill>
              <a:gsLst>
                <a:gs pos="0">
                  <a:srgbClr val="F0963D"/>
                </a:gs>
                <a:gs pos="42000">
                  <a:srgbClr val="E58A05"/>
                </a:gs>
                <a:gs pos="100000">
                  <a:srgbClr val="E55003"/>
                </a:gs>
              </a:gsLst>
              <a:lin ang="7200000" scaled="0"/>
            </a:gradFill>
            <a:ln w="15875" cap="rnd">
              <a:noFill/>
              <a:round/>
            </a:ln>
            <a:effectLst>
              <a:outerShdw blurRad="63500" sx="102000" sy="102000" algn="ctr" rotWithShape="0">
                <a:srgbClr val="E5500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6" name="cityscape_230503"/>
            <p:cNvSpPr>
              <a:spLocks noChangeAspect="1"/>
            </p:cNvSpPr>
            <p:nvPr/>
          </p:nvSpPr>
          <p:spPr bwMode="auto">
            <a:xfrm>
              <a:off x="4229158" y="4658281"/>
              <a:ext cx="571922" cy="590820"/>
            </a:xfrm>
            <a:custGeom>
              <a:avLst/>
              <a:gdLst>
                <a:gd name="connsiteX0" fmla="*/ 172127 w 587316"/>
                <a:gd name="connsiteY0" fmla="*/ 546023 h 606722"/>
                <a:gd name="connsiteX1" fmla="*/ 161981 w 587316"/>
                <a:gd name="connsiteY1" fmla="*/ 556154 h 606722"/>
                <a:gd name="connsiteX2" fmla="*/ 172127 w 587316"/>
                <a:gd name="connsiteY2" fmla="*/ 566286 h 606722"/>
                <a:gd name="connsiteX3" fmla="*/ 202477 w 587316"/>
                <a:gd name="connsiteY3" fmla="*/ 566286 h 606722"/>
                <a:gd name="connsiteX4" fmla="*/ 202477 w 587316"/>
                <a:gd name="connsiteY4" fmla="*/ 546023 h 606722"/>
                <a:gd name="connsiteX5" fmla="*/ 536675 w 587316"/>
                <a:gd name="connsiteY5" fmla="*/ 517673 h 606722"/>
                <a:gd name="connsiteX6" fmla="*/ 526529 w 587316"/>
                <a:gd name="connsiteY6" fmla="*/ 527805 h 606722"/>
                <a:gd name="connsiteX7" fmla="*/ 526529 w 587316"/>
                <a:gd name="connsiteY7" fmla="*/ 547978 h 606722"/>
                <a:gd name="connsiteX8" fmla="*/ 536675 w 587316"/>
                <a:gd name="connsiteY8" fmla="*/ 558110 h 606722"/>
                <a:gd name="connsiteX9" fmla="*/ 546821 w 587316"/>
                <a:gd name="connsiteY9" fmla="*/ 547978 h 606722"/>
                <a:gd name="connsiteX10" fmla="*/ 546821 w 587316"/>
                <a:gd name="connsiteY10" fmla="*/ 527805 h 606722"/>
                <a:gd name="connsiteX11" fmla="*/ 536675 w 587316"/>
                <a:gd name="connsiteY11" fmla="*/ 517673 h 606722"/>
                <a:gd name="connsiteX12" fmla="*/ 496179 w 587316"/>
                <a:gd name="connsiteY12" fmla="*/ 517673 h 606722"/>
                <a:gd name="connsiteX13" fmla="*/ 486033 w 587316"/>
                <a:gd name="connsiteY13" fmla="*/ 527805 h 606722"/>
                <a:gd name="connsiteX14" fmla="*/ 486033 w 587316"/>
                <a:gd name="connsiteY14" fmla="*/ 547978 h 606722"/>
                <a:gd name="connsiteX15" fmla="*/ 496179 w 587316"/>
                <a:gd name="connsiteY15" fmla="*/ 558110 h 606722"/>
                <a:gd name="connsiteX16" fmla="*/ 506325 w 587316"/>
                <a:gd name="connsiteY16" fmla="*/ 547978 h 606722"/>
                <a:gd name="connsiteX17" fmla="*/ 506325 w 587316"/>
                <a:gd name="connsiteY17" fmla="*/ 527805 h 606722"/>
                <a:gd name="connsiteX18" fmla="*/ 496179 w 587316"/>
                <a:gd name="connsiteY18" fmla="*/ 517673 h 606722"/>
                <a:gd name="connsiteX19" fmla="*/ 91135 w 587316"/>
                <a:gd name="connsiteY19" fmla="*/ 505602 h 606722"/>
                <a:gd name="connsiteX20" fmla="*/ 101261 w 587316"/>
                <a:gd name="connsiteY20" fmla="*/ 515733 h 606722"/>
                <a:gd name="connsiteX21" fmla="*/ 101261 w 587316"/>
                <a:gd name="connsiteY21" fmla="*/ 535905 h 606722"/>
                <a:gd name="connsiteX22" fmla="*/ 91135 w 587316"/>
                <a:gd name="connsiteY22" fmla="*/ 546036 h 606722"/>
                <a:gd name="connsiteX23" fmla="*/ 81009 w 587316"/>
                <a:gd name="connsiteY23" fmla="*/ 535905 h 606722"/>
                <a:gd name="connsiteX24" fmla="*/ 81009 w 587316"/>
                <a:gd name="connsiteY24" fmla="*/ 515733 h 606722"/>
                <a:gd name="connsiteX25" fmla="*/ 91135 w 587316"/>
                <a:gd name="connsiteY25" fmla="*/ 505602 h 606722"/>
                <a:gd name="connsiteX26" fmla="*/ 50640 w 587316"/>
                <a:gd name="connsiteY26" fmla="*/ 505602 h 606722"/>
                <a:gd name="connsiteX27" fmla="*/ 60687 w 587316"/>
                <a:gd name="connsiteY27" fmla="*/ 515733 h 606722"/>
                <a:gd name="connsiteX28" fmla="*/ 60687 w 587316"/>
                <a:gd name="connsiteY28" fmla="*/ 535905 h 606722"/>
                <a:gd name="connsiteX29" fmla="*/ 50640 w 587316"/>
                <a:gd name="connsiteY29" fmla="*/ 546036 h 606722"/>
                <a:gd name="connsiteX30" fmla="*/ 40505 w 587316"/>
                <a:gd name="connsiteY30" fmla="*/ 535905 h 606722"/>
                <a:gd name="connsiteX31" fmla="*/ 40505 w 587316"/>
                <a:gd name="connsiteY31" fmla="*/ 515733 h 606722"/>
                <a:gd name="connsiteX32" fmla="*/ 50640 w 587316"/>
                <a:gd name="connsiteY32" fmla="*/ 505602 h 606722"/>
                <a:gd name="connsiteX33" fmla="*/ 172127 w 587316"/>
                <a:gd name="connsiteY33" fmla="*/ 505587 h 606722"/>
                <a:gd name="connsiteX34" fmla="*/ 161981 w 587316"/>
                <a:gd name="connsiteY34" fmla="*/ 515718 h 606722"/>
                <a:gd name="connsiteX35" fmla="*/ 172127 w 587316"/>
                <a:gd name="connsiteY35" fmla="*/ 525761 h 606722"/>
                <a:gd name="connsiteX36" fmla="*/ 202477 w 587316"/>
                <a:gd name="connsiteY36" fmla="*/ 525761 h 606722"/>
                <a:gd name="connsiteX37" fmla="*/ 202477 w 587316"/>
                <a:gd name="connsiteY37" fmla="*/ 505587 h 606722"/>
                <a:gd name="connsiteX38" fmla="*/ 172127 w 587316"/>
                <a:gd name="connsiteY38" fmla="*/ 465151 h 606722"/>
                <a:gd name="connsiteX39" fmla="*/ 161981 w 587316"/>
                <a:gd name="connsiteY39" fmla="*/ 475282 h 606722"/>
                <a:gd name="connsiteX40" fmla="*/ 172127 w 587316"/>
                <a:gd name="connsiteY40" fmla="*/ 485324 h 606722"/>
                <a:gd name="connsiteX41" fmla="*/ 202477 w 587316"/>
                <a:gd name="connsiteY41" fmla="*/ 485324 h 606722"/>
                <a:gd name="connsiteX42" fmla="*/ 202477 w 587316"/>
                <a:gd name="connsiteY42" fmla="*/ 465151 h 606722"/>
                <a:gd name="connsiteX43" fmla="*/ 536675 w 587316"/>
                <a:gd name="connsiteY43" fmla="*/ 456974 h 606722"/>
                <a:gd name="connsiteX44" fmla="*/ 526529 w 587316"/>
                <a:gd name="connsiteY44" fmla="*/ 467106 h 606722"/>
                <a:gd name="connsiteX45" fmla="*/ 526529 w 587316"/>
                <a:gd name="connsiteY45" fmla="*/ 487368 h 606722"/>
                <a:gd name="connsiteX46" fmla="*/ 536675 w 587316"/>
                <a:gd name="connsiteY46" fmla="*/ 497411 h 606722"/>
                <a:gd name="connsiteX47" fmla="*/ 546821 w 587316"/>
                <a:gd name="connsiteY47" fmla="*/ 487368 h 606722"/>
                <a:gd name="connsiteX48" fmla="*/ 546821 w 587316"/>
                <a:gd name="connsiteY48" fmla="*/ 467106 h 606722"/>
                <a:gd name="connsiteX49" fmla="*/ 536675 w 587316"/>
                <a:gd name="connsiteY49" fmla="*/ 456974 h 606722"/>
                <a:gd name="connsiteX50" fmla="*/ 496179 w 587316"/>
                <a:gd name="connsiteY50" fmla="*/ 456974 h 606722"/>
                <a:gd name="connsiteX51" fmla="*/ 486033 w 587316"/>
                <a:gd name="connsiteY51" fmla="*/ 467106 h 606722"/>
                <a:gd name="connsiteX52" fmla="*/ 486033 w 587316"/>
                <a:gd name="connsiteY52" fmla="*/ 487368 h 606722"/>
                <a:gd name="connsiteX53" fmla="*/ 496179 w 587316"/>
                <a:gd name="connsiteY53" fmla="*/ 497411 h 606722"/>
                <a:gd name="connsiteX54" fmla="*/ 506325 w 587316"/>
                <a:gd name="connsiteY54" fmla="*/ 487368 h 606722"/>
                <a:gd name="connsiteX55" fmla="*/ 506325 w 587316"/>
                <a:gd name="connsiteY55" fmla="*/ 467106 h 606722"/>
                <a:gd name="connsiteX56" fmla="*/ 496179 w 587316"/>
                <a:gd name="connsiteY56" fmla="*/ 456974 h 606722"/>
                <a:gd name="connsiteX57" fmla="*/ 91135 w 587316"/>
                <a:gd name="connsiteY57" fmla="*/ 444915 h 606722"/>
                <a:gd name="connsiteX58" fmla="*/ 101261 w 587316"/>
                <a:gd name="connsiteY58" fmla="*/ 455046 h 606722"/>
                <a:gd name="connsiteX59" fmla="*/ 101261 w 587316"/>
                <a:gd name="connsiteY59" fmla="*/ 475307 h 606722"/>
                <a:gd name="connsiteX60" fmla="*/ 91135 w 587316"/>
                <a:gd name="connsiteY60" fmla="*/ 485349 h 606722"/>
                <a:gd name="connsiteX61" fmla="*/ 81009 w 587316"/>
                <a:gd name="connsiteY61" fmla="*/ 475307 h 606722"/>
                <a:gd name="connsiteX62" fmla="*/ 81009 w 587316"/>
                <a:gd name="connsiteY62" fmla="*/ 455046 h 606722"/>
                <a:gd name="connsiteX63" fmla="*/ 91135 w 587316"/>
                <a:gd name="connsiteY63" fmla="*/ 444915 h 606722"/>
                <a:gd name="connsiteX64" fmla="*/ 50640 w 587316"/>
                <a:gd name="connsiteY64" fmla="*/ 444915 h 606722"/>
                <a:gd name="connsiteX65" fmla="*/ 60687 w 587316"/>
                <a:gd name="connsiteY65" fmla="*/ 455046 h 606722"/>
                <a:gd name="connsiteX66" fmla="*/ 60687 w 587316"/>
                <a:gd name="connsiteY66" fmla="*/ 475307 h 606722"/>
                <a:gd name="connsiteX67" fmla="*/ 50640 w 587316"/>
                <a:gd name="connsiteY67" fmla="*/ 485349 h 606722"/>
                <a:gd name="connsiteX68" fmla="*/ 40505 w 587316"/>
                <a:gd name="connsiteY68" fmla="*/ 475307 h 606722"/>
                <a:gd name="connsiteX69" fmla="*/ 40505 w 587316"/>
                <a:gd name="connsiteY69" fmla="*/ 455046 h 606722"/>
                <a:gd name="connsiteX70" fmla="*/ 50640 w 587316"/>
                <a:gd name="connsiteY70" fmla="*/ 444915 h 606722"/>
                <a:gd name="connsiteX71" fmla="*/ 172127 w 587316"/>
                <a:gd name="connsiteY71" fmla="*/ 424714 h 606722"/>
                <a:gd name="connsiteX72" fmla="*/ 161981 w 587316"/>
                <a:gd name="connsiteY72" fmla="*/ 434757 h 606722"/>
                <a:gd name="connsiteX73" fmla="*/ 172127 w 587316"/>
                <a:gd name="connsiteY73" fmla="*/ 444888 h 606722"/>
                <a:gd name="connsiteX74" fmla="*/ 202477 w 587316"/>
                <a:gd name="connsiteY74" fmla="*/ 444888 h 606722"/>
                <a:gd name="connsiteX75" fmla="*/ 202477 w 587316"/>
                <a:gd name="connsiteY75" fmla="*/ 424714 h 606722"/>
                <a:gd name="connsiteX76" fmla="*/ 536675 w 587316"/>
                <a:gd name="connsiteY76" fmla="*/ 396364 h 606722"/>
                <a:gd name="connsiteX77" fmla="*/ 526529 w 587316"/>
                <a:gd name="connsiteY77" fmla="*/ 406407 h 606722"/>
                <a:gd name="connsiteX78" fmla="*/ 526529 w 587316"/>
                <a:gd name="connsiteY78" fmla="*/ 426669 h 606722"/>
                <a:gd name="connsiteX79" fmla="*/ 536675 w 587316"/>
                <a:gd name="connsiteY79" fmla="*/ 436801 h 606722"/>
                <a:gd name="connsiteX80" fmla="*/ 546821 w 587316"/>
                <a:gd name="connsiteY80" fmla="*/ 426669 h 606722"/>
                <a:gd name="connsiteX81" fmla="*/ 546821 w 587316"/>
                <a:gd name="connsiteY81" fmla="*/ 406407 h 606722"/>
                <a:gd name="connsiteX82" fmla="*/ 536675 w 587316"/>
                <a:gd name="connsiteY82" fmla="*/ 396364 h 606722"/>
                <a:gd name="connsiteX83" fmla="*/ 496179 w 587316"/>
                <a:gd name="connsiteY83" fmla="*/ 396364 h 606722"/>
                <a:gd name="connsiteX84" fmla="*/ 486033 w 587316"/>
                <a:gd name="connsiteY84" fmla="*/ 406407 h 606722"/>
                <a:gd name="connsiteX85" fmla="*/ 486033 w 587316"/>
                <a:gd name="connsiteY85" fmla="*/ 426669 h 606722"/>
                <a:gd name="connsiteX86" fmla="*/ 496179 w 587316"/>
                <a:gd name="connsiteY86" fmla="*/ 436801 h 606722"/>
                <a:gd name="connsiteX87" fmla="*/ 506325 w 587316"/>
                <a:gd name="connsiteY87" fmla="*/ 426669 h 606722"/>
                <a:gd name="connsiteX88" fmla="*/ 506325 w 587316"/>
                <a:gd name="connsiteY88" fmla="*/ 406407 h 606722"/>
                <a:gd name="connsiteX89" fmla="*/ 496179 w 587316"/>
                <a:gd name="connsiteY89" fmla="*/ 396364 h 606722"/>
                <a:gd name="connsiteX90" fmla="*/ 91135 w 587316"/>
                <a:gd name="connsiteY90" fmla="*/ 384300 h 606722"/>
                <a:gd name="connsiteX91" fmla="*/ 101261 w 587316"/>
                <a:gd name="connsiteY91" fmla="*/ 394342 h 606722"/>
                <a:gd name="connsiteX92" fmla="*/ 101261 w 587316"/>
                <a:gd name="connsiteY92" fmla="*/ 414603 h 606722"/>
                <a:gd name="connsiteX93" fmla="*/ 91135 w 587316"/>
                <a:gd name="connsiteY93" fmla="*/ 424734 h 606722"/>
                <a:gd name="connsiteX94" fmla="*/ 81009 w 587316"/>
                <a:gd name="connsiteY94" fmla="*/ 414603 h 606722"/>
                <a:gd name="connsiteX95" fmla="*/ 81009 w 587316"/>
                <a:gd name="connsiteY95" fmla="*/ 394342 h 606722"/>
                <a:gd name="connsiteX96" fmla="*/ 91135 w 587316"/>
                <a:gd name="connsiteY96" fmla="*/ 384300 h 606722"/>
                <a:gd name="connsiteX97" fmla="*/ 50640 w 587316"/>
                <a:gd name="connsiteY97" fmla="*/ 384300 h 606722"/>
                <a:gd name="connsiteX98" fmla="*/ 60687 w 587316"/>
                <a:gd name="connsiteY98" fmla="*/ 394342 h 606722"/>
                <a:gd name="connsiteX99" fmla="*/ 60687 w 587316"/>
                <a:gd name="connsiteY99" fmla="*/ 414603 h 606722"/>
                <a:gd name="connsiteX100" fmla="*/ 50640 w 587316"/>
                <a:gd name="connsiteY100" fmla="*/ 424734 h 606722"/>
                <a:gd name="connsiteX101" fmla="*/ 40505 w 587316"/>
                <a:gd name="connsiteY101" fmla="*/ 414603 h 606722"/>
                <a:gd name="connsiteX102" fmla="*/ 40505 w 587316"/>
                <a:gd name="connsiteY102" fmla="*/ 394342 h 606722"/>
                <a:gd name="connsiteX103" fmla="*/ 50640 w 587316"/>
                <a:gd name="connsiteY103" fmla="*/ 384300 h 606722"/>
                <a:gd name="connsiteX104" fmla="*/ 20203 w 587316"/>
                <a:gd name="connsiteY104" fmla="*/ 364015 h 606722"/>
                <a:gd name="connsiteX105" fmla="*/ 20203 w 587316"/>
                <a:gd name="connsiteY105" fmla="*/ 586459 h 606722"/>
                <a:gd name="connsiteX106" fmla="*/ 121486 w 587316"/>
                <a:gd name="connsiteY106" fmla="*/ 586459 h 606722"/>
                <a:gd name="connsiteX107" fmla="*/ 121486 w 587316"/>
                <a:gd name="connsiteY107" fmla="*/ 394320 h 606722"/>
                <a:gd name="connsiteX108" fmla="*/ 131632 w 587316"/>
                <a:gd name="connsiteY108" fmla="*/ 384278 h 606722"/>
                <a:gd name="connsiteX109" fmla="*/ 202477 w 587316"/>
                <a:gd name="connsiteY109" fmla="*/ 384278 h 606722"/>
                <a:gd name="connsiteX110" fmla="*/ 202477 w 587316"/>
                <a:gd name="connsiteY110" fmla="*/ 364015 h 606722"/>
                <a:gd name="connsiteX111" fmla="*/ 172127 w 587316"/>
                <a:gd name="connsiteY111" fmla="*/ 364015 h 606722"/>
                <a:gd name="connsiteX112" fmla="*/ 131632 w 587316"/>
                <a:gd name="connsiteY112" fmla="*/ 364015 h 606722"/>
                <a:gd name="connsiteX113" fmla="*/ 91137 w 587316"/>
                <a:gd name="connsiteY113" fmla="*/ 364015 h 606722"/>
                <a:gd name="connsiteX114" fmla="*/ 30349 w 587316"/>
                <a:gd name="connsiteY114" fmla="*/ 364015 h 606722"/>
                <a:gd name="connsiteX115" fmla="*/ 536675 w 587316"/>
                <a:gd name="connsiteY115" fmla="*/ 335666 h 606722"/>
                <a:gd name="connsiteX116" fmla="*/ 526529 w 587316"/>
                <a:gd name="connsiteY116" fmla="*/ 345797 h 606722"/>
                <a:gd name="connsiteX117" fmla="*/ 526529 w 587316"/>
                <a:gd name="connsiteY117" fmla="*/ 365971 h 606722"/>
                <a:gd name="connsiteX118" fmla="*/ 536675 w 587316"/>
                <a:gd name="connsiteY118" fmla="*/ 376102 h 606722"/>
                <a:gd name="connsiteX119" fmla="*/ 546821 w 587316"/>
                <a:gd name="connsiteY119" fmla="*/ 365971 h 606722"/>
                <a:gd name="connsiteX120" fmla="*/ 546821 w 587316"/>
                <a:gd name="connsiteY120" fmla="*/ 345797 h 606722"/>
                <a:gd name="connsiteX121" fmla="*/ 536675 w 587316"/>
                <a:gd name="connsiteY121" fmla="*/ 335666 h 606722"/>
                <a:gd name="connsiteX122" fmla="*/ 496179 w 587316"/>
                <a:gd name="connsiteY122" fmla="*/ 335666 h 606722"/>
                <a:gd name="connsiteX123" fmla="*/ 486033 w 587316"/>
                <a:gd name="connsiteY123" fmla="*/ 345797 h 606722"/>
                <a:gd name="connsiteX124" fmla="*/ 486033 w 587316"/>
                <a:gd name="connsiteY124" fmla="*/ 365971 h 606722"/>
                <a:gd name="connsiteX125" fmla="*/ 496179 w 587316"/>
                <a:gd name="connsiteY125" fmla="*/ 376102 h 606722"/>
                <a:gd name="connsiteX126" fmla="*/ 506325 w 587316"/>
                <a:gd name="connsiteY126" fmla="*/ 365971 h 606722"/>
                <a:gd name="connsiteX127" fmla="*/ 506325 w 587316"/>
                <a:gd name="connsiteY127" fmla="*/ 345797 h 606722"/>
                <a:gd name="connsiteX128" fmla="*/ 496179 w 587316"/>
                <a:gd name="connsiteY128" fmla="*/ 335666 h 606722"/>
                <a:gd name="connsiteX129" fmla="*/ 222769 w 587316"/>
                <a:gd name="connsiteY129" fmla="*/ 303317 h 606722"/>
                <a:gd name="connsiteX130" fmla="*/ 222769 w 587316"/>
                <a:gd name="connsiteY130" fmla="*/ 353884 h 606722"/>
                <a:gd name="connsiteX131" fmla="*/ 222769 w 587316"/>
                <a:gd name="connsiteY131" fmla="*/ 394320 h 606722"/>
                <a:gd name="connsiteX132" fmla="*/ 222769 w 587316"/>
                <a:gd name="connsiteY132" fmla="*/ 434757 h 606722"/>
                <a:gd name="connsiteX133" fmla="*/ 222769 w 587316"/>
                <a:gd name="connsiteY133" fmla="*/ 475282 h 606722"/>
                <a:gd name="connsiteX134" fmla="*/ 222769 w 587316"/>
                <a:gd name="connsiteY134" fmla="*/ 515718 h 606722"/>
                <a:gd name="connsiteX135" fmla="*/ 222769 w 587316"/>
                <a:gd name="connsiteY135" fmla="*/ 556154 h 606722"/>
                <a:gd name="connsiteX136" fmla="*/ 222769 w 587316"/>
                <a:gd name="connsiteY136" fmla="*/ 586459 h 606722"/>
                <a:gd name="connsiteX137" fmla="*/ 242972 w 587316"/>
                <a:gd name="connsiteY137" fmla="*/ 586459 h 606722"/>
                <a:gd name="connsiteX138" fmla="*/ 242972 w 587316"/>
                <a:gd name="connsiteY138" fmla="*/ 333710 h 606722"/>
                <a:gd name="connsiteX139" fmla="*/ 253118 w 587316"/>
                <a:gd name="connsiteY139" fmla="*/ 323579 h 606722"/>
                <a:gd name="connsiteX140" fmla="*/ 263264 w 587316"/>
                <a:gd name="connsiteY140" fmla="*/ 333710 h 606722"/>
                <a:gd name="connsiteX141" fmla="*/ 263264 w 587316"/>
                <a:gd name="connsiteY141" fmla="*/ 586459 h 606722"/>
                <a:gd name="connsiteX142" fmla="*/ 283556 w 587316"/>
                <a:gd name="connsiteY142" fmla="*/ 586459 h 606722"/>
                <a:gd name="connsiteX143" fmla="*/ 283556 w 587316"/>
                <a:gd name="connsiteY143" fmla="*/ 333710 h 606722"/>
                <a:gd name="connsiteX144" fmla="*/ 293613 w 587316"/>
                <a:gd name="connsiteY144" fmla="*/ 323579 h 606722"/>
                <a:gd name="connsiteX145" fmla="*/ 303760 w 587316"/>
                <a:gd name="connsiteY145" fmla="*/ 333710 h 606722"/>
                <a:gd name="connsiteX146" fmla="*/ 303760 w 587316"/>
                <a:gd name="connsiteY146" fmla="*/ 586459 h 606722"/>
                <a:gd name="connsiteX147" fmla="*/ 324052 w 587316"/>
                <a:gd name="connsiteY147" fmla="*/ 586459 h 606722"/>
                <a:gd name="connsiteX148" fmla="*/ 324052 w 587316"/>
                <a:gd name="connsiteY148" fmla="*/ 333710 h 606722"/>
                <a:gd name="connsiteX149" fmla="*/ 334109 w 587316"/>
                <a:gd name="connsiteY149" fmla="*/ 323579 h 606722"/>
                <a:gd name="connsiteX150" fmla="*/ 344255 w 587316"/>
                <a:gd name="connsiteY150" fmla="*/ 333710 h 606722"/>
                <a:gd name="connsiteX151" fmla="*/ 344255 w 587316"/>
                <a:gd name="connsiteY151" fmla="*/ 586459 h 606722"/>
                <a:gd name="connsiteX152" fmla="*/ 364547 w 587316"/>
                <a:gd name="connsiteY152" fmla="*/ 586459 h 606722"/>
                <a:gd name="connsiteX153" fmla="*/ 364547 w 587316"/>
                <a:gd name="connsiteY153" fmla="*/ 333710 h 606722"/>
                <a:gd name="connsiteX154" fmla="*/ 374693 w 587316"/>
                <a:gd name="connsiteY154" fmla="*/ 323579 h 606722"/>
                <a:gd name="connsiteX155" fmla="*/ 384750 w 587316"/>
                <a:gd name="connsiteY155" fmla="*/ 333710 h 606722"/>
                <a:gd name="connsiteX156" fmla="*/ 384750 w 587316"/>
                <a:gd name="connsiteY156" fmla="*/ 586459 h 606722"/>
                <a:gd name="connsiteX157" fmla="*/ 405042 w 587316"/>
                <a:gd name="connsiteY157" fmla="*/ 586459 h 606722"/>
                <a:gd name="connsiteX158" fmla="*/ 405042 w 587316"/>
                <a:gd name="connsiteY158" fmla="*/ 333710 h 606722"/>
                <a:gd name="connsiteX159" fmla="*/ 415189 w 587316"/>
                <a:gd name="connsiteY159" fmla="*/ 323579 h 606722"/>
                <a:gd name="connsiteX160" fmla="*/ 425246 w 587316"/>
                <a:gd name="connsiteY160" fmla="*/ 333710 h 606722"/>
                <a:gd name="connsiteX161" fmla="*/ 425246 w 587316"/>
                <a:gd name="connsiteY161" fmla="*/ 586459 h 606722"/>
                <a:gd name="connsiteX162" fmla="*/ 445538 w 587316"/>
                <a:gd name="connsiteY162" fmla="*/ 586459 h 606722"/>
                <a:gd name="connsiteX163" fmla="*/ 445538 w 587316"/>
                <a:gd name="connsiteY163" fmla="*/ 303317 h 606722"/>
                <a:gd name="connsiteX164" fmla="*/ 425246 w 587316"/>
                <a:gd name="connsiteY164" fmla="*/ 303317 h 606722"/>
                <a:gd name="connsiteX165" fmla="*/ 384750 w 587316"/>
                <a:gd name="connsiteY165" fmla="*/ 303317 h 606722"/>
                <a:gd name="connsiteX166" fmla="*/ 334109 w 587316"/>
                <a:gd name="connsiteY166" fmla="*/ 303317 h 606722"/>
                <a:gd name="connsiteX167" fmla="*/ 293613 w 587316"/>
                <a:gd name="connsiteY167" fmla="*/ 303317 h 606722"/>
                <a:gd name="connsiteX168" fmla="*/ 253118 w 587316"/>
                <a:gd name="connsiteY168" fmla="*/ 303317 h 606722"/>
                <a:gd name="connsiteX169" fmla="*/ 536675 w 587316"/>
                <a:gd name="connsiteY169" fmla="*/ 274967 h 606722"/>
                <a:gd name="connsiteX170" fmla="*/ 526529 w 587316"/>
                <a:gd name="connsiteY170" fmla="*/ 285098 h 606722"/>
                <a:gd name="connsiteX171" fmla="*/ 526529 w 587316"/>
                <a:gd name="connsiteY171" fmla="*/ 305361 h 606722"/>
                <a:gd name="connsiteX172" fmla="*/ 536675 w 587316"/>
                <a:gd name="connsiteY172" fmla="*/ 315403 h 606722"/>
                <a:gd name="connsiteX173" fmla="*/ 546821 w 587316"/>
                <a:gd name="connsiteY173" fmla="*/ 305361 h 606722"/>
                <a:gd name="connsiteX174" fmla="*/ 546821 w 587316"/>
                <a:gd name="connsiteY174" fmla="*/ 285098 h 606722"/>
                <a:gd name="connsiteX175" fmla="*/ 536675 w 587316"/>
                <a:gd name="connsiteY175" fmla="*/ 274967 h 606722"/>
                <a:gd name="connsiteX176" fmla="*/ 496179 w 587316"/>
                <a:gd name="connsiteY176" fmla="*/ 274967 h 606722"/>
                <a:gd name="connsiteX177" fmla="*/ 486033 w 587316"/>
                <a:gd name="connsiteY177" fmla="*/ 285098 h 606722"/>
                <a:gd name="connsiteX178" fmla="*/ 486033 w 587316"/>
                <a:gd name="connsiteY178" fmla="*/ 305361 h 606722"/>
                <a:gd name="connsiteX179" fmla="*/ 496179 w 587316"/>
                <a:gd name="connsiteY179" fmla="*/ 315403 h 606722"/>
                <a:gd name="connsiteX180" fmla="*/ 506325 w 587316"/>
                <a:gd name="connsiteY180" fmla="*/ 305361 h 606722"/>
                <a:gd name="connsiteX181" fmla="*/ 506325 w 587316"/>
                <a:gd name="connsiteY181" fmla="*/ 285098 h 606722"/>
                <a:gd name="connsiteX182" fmla="*/ 496179 w 587316"/>
                <a:gd name="connsiteY182" fmla="*/ 274967 h 606722"/>
                <a:gd name="connsiteX183" fmla="*/ 536675 w 587316"/>
                <a:gd name="connsiteY183" fmla="*/ 214357 h 606722"/>
                <a:gd name="connsiteX184" fmla="*/ 526529 w 587316"/>
                <a:gd name="connsiteY184" fmla="*/ 224399 h 606722"/>
                <a:gd name="connsiteX185" fmla="*/ 526529 w 587316"/>
                <a:gd name="connsiteY185" fmla="*/ 244662 h 606722"/>
                <a:gd name="connsiteX186" fmla="*/ 536675 w 587316"/>
                <a:gd name="connsiteY186" fmla="*/ 254793 h 606722"/>
                <a:gd name="connsiteX187" fmla="*/ 546821 w 587316"/>
                <a:gd name="connsiteY187" fmla="*/ 244662 h 606722"/>
                <a:gd name="connsiteX188" fmla="*/ 546821 w 587316"/>
                <a:gd name="connsiteY188" fmla="*/ 224399 h 606722"/>
                <a:gd name="connsiteX189" fmla="*/ 536675 w 587316"/>
                <a:gd name="connsiteY189" fmla="*/ 214357 h 606722"/>
                <a:gd name="connsiteX190" fmla="*/ 496179 w 587316"/>
                <a:gd name="connsiteY190" fmla="*/ 214357 h 606722"/>
                <a:gd name="connsiteX191" fmla="*/ 486033 w 587316"/>
                <a:gd name="connsiteY191" fmla="*/ 224399 h 606722"/>
                <a:gd name="connsiteX192" fmla="*/ 486033 w 587316"/>
                <a:gd name="connsiteY192" fmla="*/ 244662 h 606722"/>
                <a:gd name="connsiteX193" fmla="*/ 496179 w 587316"/>
                <a:gd name="connsiteY193" fmla="*/ 254793 h 606722"/>
                <a:gd name="connsiteX194" fmla="*/ 506325 w 587316"/>
                <a:gd name="connsiteY194" fmla="*/ 244662 h 606722"/>
                <a:gd name="connsiteX195" fmla="*/ 506325 w 587316"/>
                <a:gd name="connsiteY195" fmla="*/ 224399 h 606722"/>
                <a:gd name="connsiteX196" fmla="*/ 496179 w 587316"/>
                <a:gd name="connsiteY196" fmla="*/ 214357 h 606722"/>
                <a:gd name="connsiteX197" fmla="*/ 536675 w 587316"/>
                <a:gd name="connsiteY197" fmla="*/ 153658 h 606722"/>
                <a:gd name="connsiteX198" fmla="*/ 526529 w 587316"/>
                <a:gd name="connsiteY198" fmla="*/ 163789 h 606722"/>
                <a:gd name="connsiteX199" fmla="*/ 526529 w 587316"/>
                <a:gd name="connsiteY199" fmla="*/ 183963 h 606722"/>
                <a:gd name="connsiteX200" fmla="*/ 536675 w 587316"/>
                <a:gd name="connsiteY200" fmla="*/ 194094 h 606722"/>
                <a:gd name="connsiteX201" fmla="*/ 546821 w 587316"/>
                <a:gd name="connsiteY201" fmla="*/ 183963 h 606722"/>
                <a:gd name="connsiteX202" fmla="*/ 546821 w 587316"/>
                <a:gd name="connsiteY202" fmla="*/ 163789 h 606722"/>
                <a:gd name="connsiteX203" fmla="*/ 536675 w 587316"/>
                <a:gd name="connsiteY203" fmla="*/ 153658 h 606722"/>
                <a:gd name="connsiteX204" fmla="*/ 496179 w 587316"/>
                <a:gd name="connsiteY204" fmla="*/ 153658 h 606722"/>
                <a:gd name="connsiteX205" fmla="*/ 486033 w 587316"/>
                <a:gd name="connsiteY205" fmla="*/ 163789 h 606722"/>
                <a:gd name="connsiteX206" fmla="*/ 486033 w 587316"/>
                <a:gd name="connsiteY206" fmla="*/ 183963 h 606722"/>
                <a:gd name="connsiteX207" fmla="*/ 496179 w 587316"/>
                <a:gd name="connsiteY207" fmla="*/ 194094 h 606722"/>
                <a:gd name="connsiteX208" fmla="*/ 506325 w 587316"/>
                <a:gd name="connsiteY208" fmla="*/ 183963 h 606722"/>
                <a:gd name="connsiteX209" fmla="*/ 506325 w 587316"/>
                <a:gd name="connsiteY209" fmla="*/ 163789 h 606722"/>
                <a:gd name="connsiteX210" fmla="*/ 496179 w 587316"/>
                <a:gd name="connsiteY210" fmla="*/ 153658 h 606722"/>
                <a:gd name="connsiteX211" fmla="*/ 293613 w 587316"/>
                <a:gd name="connsiteY211" fmla="*/ 111266 h 606722"/>
                <a:gd name="connsiteX212" fmla="*/ 283556 w 587316"/>
                <a:gd name="connsiteY212" fmla="*/ 121309 h 606722"/>
                <a:gd name="connsiteX213" fmla="*/ 283556 w 587316"/>
                <a:gd name="connsiteY213" fmla="*/ 283143 h 606722"/>
                <a:gd name="connsiteX214" fmla="*/ 303760 w 587316"/>
                <a:gd name="connsiteY214" fmla="*/ 283143 h 606722"/>
                <a:gd name="connsiteX215" fmla="*/ 303760 w 587316"/>
                <a:gd name="connsiteY215" fmla="*/ 121309 h 606722"/>
                <a:gd name="connsiteX216" fmla="*/ 293613 w 587316"/>
                <a:gd name="connsiteY216" fmla="*/ 111266 h 606722"/>
                <a:gd name="connsiteX217" fmla="*/ 253118 w 587316"/>
                <a:gd name="connsiteY217" fmla="*/ 111266 h 606722"/>
                <a:gd name="connsiteX218" fmla="*/ 242972 w 587316"/>
                <a:gd name="connsiteY218" fmla="*/ 121309 h 606722"/>
                <a:gd name="connsiteX219" fmla="*/ 242972 w 587316"/>
                <a:gd name="connsiteY219" fmla="*/ 283143 h 606722"/>
                <a:gd name="connsiteX220" fmla="*/ 263264 w 587316"/>
                <a:gd name="connsiteY220" fmla="*/ 283143 h 606722"/>
                <a:gd name="connsiteX221" fmla="*/ 263264 w 587316"/>
                <a:gd name="connsiteY221" fmla="*/ 121309 h 606722"/>
                <a:gd name="connsiteX222" fmla="*/ 253118 w 587316"/>
                <a:gd name="connsiteY222" fmla="*/ 111266 h 606722"/>
                <a:gd name="connsiteX223" fmla="*/ 212623 w 587316"/>
                <a:gd name="connsiteY223" fmla="*/ 111266 h 606722"/>
                <a:gd name="connsiteX224" fmla="*/ 202477 w 587316"/>
                <a:gd name="connsiteY224" fmla="*/ 121309 h 606722"/>
                <a:gd name="connsiteX225" fmla="*/ 202477 w 587316"/>
                <a:gd name="connsiteY225" fmla="*/ 293274 h 606722"/>
                <a:gd name="connsiteX226" fmla="*/ 212623 w 587316"/>
                <a:gd name="connsiteY226" fmla="*/ 283143 h 606722"/>
                <a:gd name="connsiteX227" fmla="*/ 222769 w 587316"/>
                <a:gd name="connsiteY227" fmla="*/ 283143 h 606722"/>
                <a:gd name="connsiteX228" fmla="*/ 222769 w 587316"/>
                <a:gd name="connsiteY228" fmla="*/ 121309 h 606722"/>
                <a:gd name="connsiteX229" fmla="*/ 212623 w 587316"/>
                <a:gd name="connsiteY229" fmla="*/ 111266 h 606722"/>
                <a:gd name="connsiteX230" fmla="*/ 172127 w 587316"/>
                <a:gd name="connsiteY230" fmla="*/ 111266 h 606722"/>
                <a:gd name="connsiteX231" fmla="*/ 161981 w 587316"/>
                <a:gd name="connsiteY231" fmla="*/ 121309 h 606722"/>
                <a:gd name="connsiteX232" fmla="*/ 161981 w 587316"/>
                <a:gd name="connsiteY232" fmla="*/ 343753 h 606722"/>
                <a:gd name="connsiteX233" fmla="*/ 182274 w 587316"/>
                <a:gd name="connsiteY233" fmla="*/ 343753 h 606722"/>
                <a:gd name="connsiteX234" fmla="*/ 182274 w 587316"/>
                <a:gd name="connsiteY234" fmla="*/ 121309 h 606722"/>
                <a:gd name="connsiteX235" fmla="*/ 172127 w 587316"/>
                <a:gd name="connsiteY235" fmla="*/ 111266 h 606722"/>
                <a:gd name="connsiteX236" fmla="*/ 253118 w 587316"/>
                <a:gd name="connsiteY236" fmla="*/ 40436 h 606722"/>
                <a:gd name="connsiteX237" fmla="*/ 242972 w 587316"/>
                <a:gd name="connsiteY237" fmla="*/ 50568 h 606722"/>
                <a:gd name="connsiteX238" fmla="*/ 242972 w 587316"/>
                <a:gd name="connsiteY238" fmla="*/ 80873 h 606722"/>
                <a:gd name="connsiteX239" fmla="*/ 253118 w 587316"/>
                <a:gd name="connsiteY239" fmla="*/ 91004 h 606722"/>
                <a:gd name="connsiteX240" fmla="*/ 263264 w 587316"/>
                <a:gd name="connsiteY240" fmla="*/ 80873 h 606722"/>
                <a:gd name="connsiteX241" fmla="*/ 263264 w 587316"/>
                <a:gd name="connsiteY241" fmla="*/ 50568 h 606722"/>
                <a:gd name="connsiteX242" fmla="*/ 253118 w 587316"/>
                <a:gd name="connsiteY242" fmla="*/ 40436 h 606722"/>
                <a:gd name="connsiteX243" fmla="*/ 212623 w 587316"/>
                <a:gd name="connsiteY243" fmla="*/ 40436 h 606722"/>
                <a:gd name="connsiteX244" fmla="*/ 202477 w 587316"/>
                <a:gd name="connsiteY244" fmla="*/ 50568 h 606722"/>
                <a:gd name="connsiteX245" fmla="*/ 202477 w 587316"/>
                <a:gd name="connsiteY245" fmla="*/ 80873 h 606722"/>
                <a:gd name="connsiteX246" fmla="*/ 212623 w 587316"/>
                <a:gd name="connsiteY246" fmla="*/ 91004 h 606722"/>
                <a:gd name="connsiteX247" fmla="*/ 222769 w 587316"/>
                <a:gd name="connsiteY247" fmla="*/ 80873 h 606722"/>
                <a:gd name="connsiteX248" fmla="*/ 222769 w 587316"/>
                <a:gd name="connsiteY248" fmla="*/ 50568 h 606722"/>
                <a:gd name="connsiteX249" fmla="*/ 212623 w 587316"/>
                <a:gd name="connsiteY249" fmla="*/ 40436 h 606722"/>
                <a:gd name="connsiteX250" fmla="*/ 172127 w 587316"/>
                <a:gd name="connsiteY250" fmla="*/ 0 h 606722"/>
                <a:gd name="connsiteX251" fmla="*/ 293613 w 587316"/>
                <a:gd name="connsiteY251" fmla="*/ 0 h 606722"/>
                <a:gd name="connsiteX252" fmla="*/ 303760 w 587316"/>
                <a:gd name="connsiteY252" fmla="*/ 10131 h 606722"/>
                <a:gd name="connsiteX253" fmla="*/ 303760 w 587316"/>
                <a:gd name="connsiteY253" fmla="*/ 70741 h 606722"/>
                <a:gd name="connsiteX254" fmla="*/ 334109 w 587316"/>
                <a:gd name="connsiteY254" fmla="*/ 70741 h 606722"/>
                <a:gd name="connsiteX255" fmla="*/ 344255 w 587316"/>
                <a:gd name="connsiteY255" fmla="*/ 80873 h 606722"/>
                <a:gd name="connsiteX256" fmla="*/ 344255 w 587316"/>
                <a:gd name="connsiteY256" fmla="*/ 283143 h 606722"/>
                <a:gd name="connsiteX257" fmla="*/ 374693 w 587316"/>
                <a:gd name="connsiteY257" fmla="*/ 283143 h 606722"/>
                <a:gd name="connsiteX258" fmla="*/ 374693 w 587316"/>
                <a:gd name="connsiteY258" fmla="*/ 252749 h 606722"/>
                <a:gd name="connsiteX259" fmla="*/ 384750 w 587316"/>
                <a:gd name="connsiteY259" fmla="*/ 242707 h 606722"/>
                <a:gd name="connsiteX260" fmla="*/ 394896 w 587316"/>
                <a:gd name="connsiteY260" fmla="*/ 242707 h 606722"/>
                <a:gd name="connsiteX261" fmla="*/ 394896 w 587316"/>
                <a:gd name="connsiteY261" fmla="*/ 232575 h 606722"/>
                <a:gd name="connsiteX262" fmla="*/ 405042 w 587316"/>
                <a:gd name="connsiteY262" fmla="*/ 222444 h 606722"/>
                <a:gd name="connsiteX263" fmla="*/ 415189 w 587316"/>
                <a:gd name="connsiteY263" fmla="*/ 232575 h 606722"/>
                <a:gd name="connsiteX264" fmla="*/ 415189 w 587316"/>
                <a:gd name="connsiteY264" fmla="*/ 242707 h 606722"/>
                <a:gd name="connsiteX265" fmla="*/ 425246 w 587316"/>
                <a:gd name="connsiteY265" fmla="*/ 242707 h 606722"/>
                <a:gd name="connsiteX266" fmla="*/ 435392 w 587316"/>
                <a:gd name="connsiteY266" fmla="*/ 252749 h 606722"/>
                <a:gd name="connsiteX267" fmla="*/ 435392 w 587316"/>
                <a:gd name="connsiteY267" fmla="*/ 283143 h 606722"/>
                <a:gd name="connsiteX268" fmla="*/ 445538 w 587316"/>
                <a:gd name="connsiteY268" fmla="*/ 283143 h 606722"/>
                <a:gd name="connsiteX269" fmla="*/ 445538 w 587316"/>
                <a:gd name="connsiteY269" fmla="*/ 121309 h 606722"/>
                <a:gd name="connsiteX270" fmla="*/ 455684 w 587316"/>
                <a:gd name="connsiteY270" fmla="*/ 111266 h 606722"/>
                <a:gd name="connsiteX271" fmla="*/ 475887 w 587316"/>
                <a:gd name="connsiteY271" fmla="*/ 111266 h 606722"/>
                <a:gd name="connsiteX272" fmla="*/ 475887 w 587316"/>
                <a:gd name="connsiteY272" fmla="*/ 80873 h 606722"/>
                <a:gd name="connsiteX273" fmla="*/ 486033 w 587316"/>
                <a:gd name="connsiteY273" fmla="*/ 70741 h 606722"/>
                <a:gd name="connsiteX274" fmla="*/ 546821 w 587316"/>
                <a:gd name="connsiteY274" fmla="*/ 70741 h 606722"/>
                <a:gd name="connsiteX275" fmla="*/ 556967 w 587316"/>
                <a:gd name="connsiteY275" fmla="*/ 80873 h 606722"/>
                <a:gd name="connsiteX276" fmla="*/ 556967 w 587316"/>
                <a:gd name="connsiteY276" fmla="*/ 111266 h 606722"/>
                <a:gd name="connsiteX277" fmla="*/ 577170 w 587316"/>
                <a:gd name="connsiteY277" fmla="*/ 111266 h 606722"/>
                <a:gd name="connsiteX278" fmla="*/ 587316 w 587316"/>
                <a:gd name="connsiteY278" fmla="*/ 121309 h 606722"/>
                <a:gd name="connsiteX279" fmla="*/ 587316 w 587316"/>
                <a:gd name="connsiteY279" fmla="*/ 596591 h 606722"/>
                <a:gd name="connsiteX280" fmla="*/ 577170 w 587316"/>
                <a:gd name="connsiteY280" fmla="*/ 606722 h 606722"/>
                <a:gd name="connsiteX281" fmla="*/ 455684 w 587316"/>
                <a:gd name="connsiteY281" fmla="*/ 606722 h 606722"/>
                <a:gd name="connsiteX282" fmla="*/ 212623 w 587316"/>
                <a:gd name="connsiteY282" fmla="*/ 606722 h 606722"/>
                <a:gd name="connsiteX283" fmla="*/ 131632 w 587316"/>
                <a:gd name="connsiteY283" fmla="*/ 606722 h 606722"/>
                <a:gd name="connsiteX284" fmla="*/ 10146 w 587316"/>
                <a:gd name="connsiteY284" fmla="*/ 606722 h 606722"/>
                <a:gd name="connsiteX285" fmla="*/ 0 w 587316"/>
                <a:gd name="connsiteY285" fmla="*/ 596591 h 606722"/>
                <a:gd name="connsiteX286" fmla="*/ 0 w 587316"/>
                <a:gd name="connsiteY286" fmla="*/ 353884 h 606722"/>
                <a:gd name="connsiteX287" fmla="*/ 10146 w 587316"/>
                <a:gd name="connsiteY287" fmla="*/ 343753 h 606722"/>
                <a:gd name="connsiteX288" fmla="*/ 20203 w 587316"/>
                <a:gd name="connsiteY288" fmla="*/ 343753 h 606722"/>
                <a:gd name="connsiteX289" fmla="*/ 20203 w 587316"/>
                <a:gd name="connsiteY289" fmla="*/ 313448 h 606722"/>
                <a:gd name="connsiteX290" fmla="*/ 30349 w 587316"/>
                <a:gd name="connsiteY290" fmla="*/ 303317 h 606722"/>
                <a:gd name="connsiteX291" fmla="*/ 91137 w 587316"/>
                <a:gd name="connsiteY291" fmla="*/ 303317 h 606722"/>
                <a:gd name="connsiteX292" fmla="*/ 101283 w 587316"/>
                <a:gd name="connsiteY292" fmla="*/ 313448 h 606722"/>
                <a:gd name="connsiteX293" fmla="*/ 101283 w 587316"/>
                <a:gd name="connsiteY293" fmla="*/ 343753 h 606722"/>
                <a:gd name="connsiteX294" fmla="*/ 121486 w 587316"/>
                <a:gd name="connsiteY294" fmla="*/ 343753 h 606722"/>
                <a:gd name="connsiteX295" fmla="*/ 121486 w 587316"/>
                <a:gd name="connsiteY295" fmla="*/ 80873 h 606722"/>
                <a:gd name="connsiteX296" fmla="*/ 131632 w 587316"/>
                <a:gd name="connsiteY296" fmla="*/ 70741 h 606722"/>
                <a:gd name="connsiteX297" fmla="*/ 161981 w 587316"/>
                <a:gd name="connsiteY297" fmla="*/ 70741 h 606722"/>
                <a:gd name="connsiteX298" fmla="*/ 161981 w 587316"/>
                <a:gd name="connsiteY298" fmla="*/ 10131 h 606722"/>
                <a:gd name="connsiteX299" fmla="*/ 172127 w 587316"/>
                <a:gd name="connsiteY29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587316" h="606722">
                  <a:moveTo>
                    <a:pt x="172127" y="546023"/>
                  </a:moveTo>
                  <a:cubicBezTo>
                    <a:pt x="166520" y="546023"/>
                    <a:pt x="161981" y="550556"/>
                    <a:pt x="161981" y="556154"/>
                  </a:cubicBezTo>
                  <a:cubicBezTo>
                    <a:pt x="161981" y="561753"/>
                    <a:pt x="166520" y="566286"/>
                    <a:pt x="172127" y="566286"/>
                  </a:cubicBezTo>
                  <a:lnTo>
                    <a:pt x="202477" y="566286"/>
                  </a:lnTo>
                  <a:lnTo>
                    <a:pt x="202477" y="546023"/>
                  </a:lnTo>
                  <a:close/>
                  <a:moveTo>
                    <a:pt x="536675" y="517673"/>
                  </a:moveTo>
                  <a:cubicBezTo>
                    <a:pt x="531067" y="517673"/>
                    <a:pt x="526529" y="522206"/>
                    <a:pt x="526529" y="527805"/>
                  </a:cubicBezTo>
                  <a:lnTo>
                    <a:pt x="526529" y="547978"/>
                  </a:lnTo>
                  <a:cubicBezTo>
                    <a:pt x="526529" y="553577"/>
                    <a:pt x="531067" y="558110"/>
                    <a:pt x="536675" y="558110"/>
                  </a:cubicBezTo>
                  <a:cubicBezTo>
                    <a:pt x="542282" y="558110"/>
                    <a:pt x="546821" y="553577"/>
                    <a:pt x="546821" y="547978"/>
                  </a:cubicBezTo>
                  <a:lnTo>
                    <a:pt x="546821" y="527805"/>
                  </a:lnTo>
                  <a:cubicBezTo>
                    <a:pt x="546821" y="522206"/>
                    <a:pt x="542282" y="517673"/>
                    <a:pt x="536675" y="517673"/>
                  </a:cubicBezTo>
                  <a:close/>
                  <a:moveTo>
                    <a:pt x="496179" y="517673"/>
                  </a:moveTo>
                  <a:cubicBezTo>
                    <a:pt x="490572" y="517673"/>
                    <a:pt x="486033" y="522206"/>
                    <a:pt x="486033" y="527805"/>
                  </a:cubicBezTo>
                  <a:lnTo>
                    <a:pt x="486033" y="547978"/>
                  </a:lnTo>
                  <a:cubicBezTo>
                    <a:pt x="486033" y="553577"/>
                    <a:pt x="490572" y="558110"/>
                    <a:pt x="496179" y="558110"/>
                  </a:cubicBezTo>
                  <a:cubicBezTo>
                    <a:pt x="501786" y="558110"/>
                    <a:pt x="506325" y="553577"/>
                    <a:pt x="506325" y="547978"/>
                  </a:cubicBezTo>
                  <a:lnTo>
                    <a:pt x="506325" y="527805"/>
                  </a:lnTo>
                  <a:cubicBezTo>
                    <a:pt x="506325" y="522206"/>
                    <a:pt x="501786" y="517673"/>
                    <a:pt x="496179" y="517673"/>
                  </a:cubicBezTo>
                  <a:close/>
                  <a:moveTo>
                    <a:pt x="91135" y="505602"/>
                  </a:moveTo>
                  <a:cubicBezTo>
                    <a:pt x="96731" y="505602"/>
                    <a:pt x="101261" y="510134"/>
                    <a:pt x="101261" y="515733"/>
                  </a:cubicBezTo>
                  <a:lnTo>
                    <a:pt x="101261" y="535905"/>
                  </a:lnTo>
                  <a:cubicBezTo>
                    <a:pt x="101261" y="541504"/>
                    <a:pt x="96731" y="546036"/>
                    <a:pt x="91135" y="546036"/>
                  </a:cubicBezTo>
                  <a:cubicBezTo>
                    <a:pt x="85539" y="546036"/>
                    <a:pt x="81009" y="541504"/>
                    <a:pt x="81009" y="535905"/>
                  </a:cubicBezTo>
                  <a:lnTo>
                    <a:pt x="81009" y="515733"/>
                  </a:lnTo>
                  <a:cubicBezTo>
                    <a:pt x="81009" y="510134"/>
                    <a:pt x="85539" y="505602"/>
                    <a:pt x="91135" y="505602"/>
                  </a:cubicBezTo>
                  <a:close/>
                  <a:moveTo>
                    <a:pt x="50640" y="505602"/>
                  </a:moveTo>
                  <a:cubicBezTo>
                    <a:pt x="56153" y="505602"/>
                    <a:pt x="60687" y="510134"/>
                    <a:pt x="60687" y="515733"/>
                  </a:cubicBezTo>
                  <a:lnTo>
                    <a:pt x="60687" y="535905"/>
                  </a:lnTo>
                  <a:cubicBezTo>
                    <a:pt x="60687" y="541504"/>
                    <a:pt x="56153" y="546036"/>
                    <a:pt x="50640" y="546036"/>
                  </a:cubicBezTo>
                  <a:cubicBezTo>
                    <a:pt x="45039" y="546036"/>
                    <a:pt x="40505" y="541504"/>
                    <a:pt x="40505" y="535905"/>
                  </a:cubicBezTo>
                  <a:lnTo>
                    <a:pt x="40505" y="515733"/>
                  </a:lnTo>
                  <a:cubicBezTo>
                    <a:pt x="40505" y="510134"/>
                    <a:pt x="45039" y="505602"/>
                    <a:pt x="50640" y="505602"/>
                  </a:cubicBezTo>
                  <a:close/>
                  <a:moveTo>
                    <a:pt x="172127" y="505587"/>
                  </a:moveTo>
                  <a:cubicBezTo>
                    <a:pt x="166520" y="505587"/>
                    <a:pt x="161981" y="510119"/>
                    <a:pt x="161981" y="515718"/>
                  </a:cubicBezTo>
                  <a:cubicBezTo>
                    <a:pt x="161981" y="521228"/>
                    <a:pt x="166520" y="525761"/>
                    <a:pt x="172127" y="525761"/>
                  </a:cubicBezTo>
                  <a:lnTo>
                    <a:pt x="202477" y="525761"/>
                  </a:lnTo>
                  <a:lnTo>
                    <a:pt x="202477" y="505587"/>
                  </a:lnTo>
                  <a:close/>
                  <a:moveTo>
                    <a:pt x="172127" y="465151"/>
                  </a:moveTo>
                  <a:cubicBezTo>
                    <a:pt x="166520" y="465151"/>
                    <a:pt x="161981" y="469683"/>
                    <a:pt x="161981" y="475282"/>
                  </a:cubicBezTo>
                  <a:cubicBezTo>
                    <a:pt x="161981" y="480792"/>
                    <a:pt x="166520" y="485324"/>
                    <a:pt x="172127" y="485324"/>
                  </a:cubicBezTo>
                  <a:lnTo>
                    <a:pt x="202477" y="485324"/>
                  </a:lnTo>
                  <a:lnTo>
                    <a:pt x="202477" y="465151"/>
                  </a:lnTo>
                  <a:close/>
                  <a:moveTo>
                    <a:pt x="536675" y="456974"/>
                  </a:moveTo>
                  <a:cubicBezTo>
                    <a:pt x="531067" y="456974"/>
                    <a:pt x="526529" y="461507"/>
                    <a:pt x="526529" y="467106"/>
                  </a:cubicBezTo>
                  <a:lnTo>
                    <a:pt x="526529" y="487368"/>
                  </a:lnTo>
                  <a:cubicBezTo>
                    <a:pt x="526529" y="492878"/>
                    <a:pt x="531067" y="497411"/>
                    <a:pt x="536675" y="497411"/>
                  </a:cubicBezTo>
                  <a:cubicBezTo>
                    <a:pt x="542282" y="497411"/>
                    <a:pt x="546821" y="492878"/>
                    <a:pt x="546821" y="487368"/>
                  </a:cubicBezTo>
                  <a:lnTo>
                    <a:pt x="546821" y="467106"/>
                  </a:lnTo>
                  <a:cubicBezTo>
                    <a:pt x="546821" y="461507"/>
                    <a:pt x="542282" y="456974"/>
                    <a:pt x="536675" y="456974"/>
                  </a:cubicBezTo>
                  <a:close/>
                  <a:moveTo>
                    <a:pt x="496179" y="456974"/>
                  </a:moveTo>
                  <a:cubicBezTo>
                    <a:pt x="490572" y="456974"/>
                    <a:pt x="486033" y="461507"/>
                    <a:pt x="486033" y="467106"/>
                  </a:cubicBezTo>
                  <a:lnTo>
                    <a:pt x="486033" y="487368"/>
                  </a:lnTo>
                  <a:cubicBezTo>
                    <a:pt x="486033" y="492878"/>
                    <a:pt x="490572" y="497411"/>
                    <a:pt x="496179" y="497411"/>
                  </a:cubicBezTo>
                  <a:cubicBezTo>
                    <a:pt x="501786" y="497411"/>
                    <a:pt x="506325" y="492878"/>
                    <a:pt x="506325" y="487368"/>
                  </a:cubicBezTo>
                  <a:lnTo>
                    <a:pt x="506325" y="467106"/>
                  </a:lnTo>
                  <a:cubicBezTo>
                    <a:pt x="506325" y="461507"/>
                    <a:pt x="501786" y="456974"/>
                    <a:pt x="496179" y="456974"/>
                  </a:cubicBezTo>
                  <a:close/>
                  <a:moveTo>
                    <a:pt x="91135" y="444915"/>
                  </a:moveTo>
                  <a:cubicBezTo>
                    <a:pt x="96731" y="444915"/>
                    <a:pt x="101261" y="449447"/>
                    <a:pt x="101261" y="455046"/>
                  </a:cubicBezTo>
                  <a:lnTo>
                    <a:pt x="101261" y="475307"/>
                  </a:lnTo>
                  <a:cubicBezTo>
                    <a:pt x="101261" y="480817"/>
                    <a:pt x="96731" y="485349"/>
                    <a:pt x="91135" y="485349"/>
                  </a:cubicBezTo>
                  <a:cubicBezTo>
                    <a:pt x="85539" y="485349"/>
                    <a:pt x="81009" y="480817"/>
                    <a:pt x="81009" y="475307"/>
                  </a:cubicBezTo>
                  <a:lnTo>
                    <a:pt x="81009" y="455046"/>
                  </a:lnTo>
                  <a:cubicBezTo>
                    <a:pt x="81009" y="449447"/>
                    <a:pt x="85539" y="444915"/>
                    <a:pt x="91135" y="444915"/>
                  </a:cubicBezTo>
                  <a:close/>
                  <a:moveTo>
                    <a:pt x="50640" y="444915"/>
                  </a:moveTo>
                  <a:cubicBezTo>
                    <a:pt x="56153" y="444915"/>
                    <a:pt x="60687" y="449447"/>
                    <a:pt x="60687" y="455046"/>
                  </a:cubicBezTo>
                  <a:lnTo>
                    <a:pt x="60687" y="475307"/>
                  </a:lnTo>
                  <a:cubicBezTo>
                    <a:pt x="60687" y="480817"/>
                    <a:pt x="56153" y="485349"/>
                    <a:pt x="50640" y="485349"/>
                  </a:cubicBezTo>
                  <a:cubicBezTo>
                    <a:pt x="45039" y="485349"/>
                    <a:pt x="40505" y="480817"/>
                    <a:pt x="40505" y="475307"/>
                  </a:cubicBezTo>
                  <a:lnTo>
                    <a:pt x="40505" y="455046"/>
                  </a:lnTo>
                  <a:cubicBezTo>
                    <a:pt x="40505" y="449447"/>
                    <a:pt x="45039" y="444915"/>
                    <a:pt x="50640" y="444915"/>
                  </a:cubicBezTo>
                  <a:close/>
                  <a:moveTo>
                    <a:pt x="172127" y="424714"/>
                  </a:moveTo>
                  <a:cubicBezTo>
                    <a:pt x="166520" y="424714"/>
                    <a:pt x="161981" y="429247"/>
                    <a:pt x="161981" y="434757"/>
                  </a:cubicBezTo>
                  <a:cubicBezTo>
                    <a:pt x="161981" y="440356"/>
                    <a:pt x="166520" y="444888"/>
                    <a:pt x="172127" y="444888"/>
                  </a:cubicBezTo>
                  <a:lnTo>
                    <a:pt x="202477" y="444888"/>
                  </a:lnTo>
                  <a:lnTo>
                    <a:pt x="202477" y="424714"/>
                  </a:lnTo>
                  <a:close/>
                  <a:moveTo>
                    <a:pt x="536675" y="396364"/>
                  </a:moveTo>
                  <a:cubicBezTo>
                    <a:pt x="531067" y="396364"/>
                    <a:pt x="526529" y="400808"/>
                    <a:pt x="526529" y="406407"/>
                  </a:cubicBezTo>
                  <a:lnTo>
                    <a:pt x="526529" y="426669"/>
                  </a:lnTo>
                  <a:cubicBezTo>
                    <a:pt x="526529" y="432268"/>
                    <a:pt x="531067" y="436801"/>
                    <a:pt x="536675" y="436801"/>
                  </a:cubicBezTo>
                  <a:cubicBezTo>
                    <a:pt x="542282" y="436801"/>
                    <a:pt x="546821" y="432268"/>
                    <a:pt x="546821" y="426669"/>
                  </a:cubicBezTo>
                  <a:lnTo>
                    <a:pt x="546821" y="406407"/>
                  </a:lnTo>
                  <a:cubicBezTo>
                    <a:pt x="546821" y="400808"/>
                    <a:pt x="542282" y="396364"/>
                    <a:pt x="536675" y="396364"/>
                  </a:cubicBezTo>
                  <a:close/>
                  <a:moveTo>
                    <a:pt x="496179" y="396364"/>
                  </a:moveTo>
                  <a:cubicBezTo>
                    <a:pt x="490572" y="396364"/>
                    <a:pt x="486033" y="400808"/>
                    <a:pt x="486033" y="406407"/>
                  </a:cubicBezTo>
                  <a:lnTo>
                    <a:pt x="486033" y="426669"/>
                  </a:lnTo>
                  <a:cubicBezTo>
                    <a:pt x="486033" y="432268"/>
                    <a:pt x="490572" y="436801"/>
                    <a:pt x="496179" y="436801"/>
                  </a:cubicBezTo>
                  <a:cubicBezTo>
                    <a:pt x="501786" y="436801"/>
                    <a:pt x="506325" y="432268"/>
                    <a:pt x="506325" y="426669"/>
                  </a:cubicBezTo>
                  <a:lnTo>
                    <a:pt x="506325" y="406407"/>
                  </a:lnTo>
                  <a:cubicBezTo>
                    <a:pt x="506325" y="400808"/>
                    <a:pt x="501786" y="396364"/>
                    <a:pt x="496179" y="396364"/>
                  </a:cubicBezTo>
                  <a:close/>
                  <a:moveTo>
                    <a:pt x="91135" y="384300"/>
                  </a:moveTo>
                  <a:cubicBezTo>
                    <a:pt x="96731" y="384300"/>
                    <a:pt x="101261" y="388832"/>
                    <a:pt x="101261" y="394342"/>
                  </a:cubicBezTo>
                  <a:lnTo>
                    <a:pt x="101261" y="414603"/>
                  </a:lnTo>
                  <a:cubicBezTo>
                    <a:pt x="101261" y="420202"/>
                    <a:pt x="96731" y="424734"/>
                    <a:pt x="91135" y="424734"/>
                  </a:cubicBezTo>
                  <a:cubicBezTo>
                    <a:pt x="85539" y="424734"/>
                    <a:pt x="81009" y="420202"/>
                    <a:pt x="81009" y="414603"/>
                  </a:cubicBezTo>
                  <a:lnTo>
                    <a:pt x="81009" y="394342"/>
                  </a:lnTo>
                  <a:cubicBezTo>
                    <a:pt x="81009" y="388832"/>
                    <a:pt x="85539" y="384300"/>
                    <a:pt x="91135" y="384300"/>
                  </a:cubicBezTo>
                  <a:close/>
                  <a:moveTo>
                    <a:pt x="50640" y="384300"/>
                  </a:moveTo>
                  <a:cubicBezTo>
                    <a:pt x="56153" y="384300"/>
                    <a:pt x="60687" y="388832"/>
                    <a:pt x="60687" y="394342"/>
                  </a:cubicBezTo>
                  <a:lnTo>
                    <a:pt x="60687" y="414603"/>
                  </a:lnTo>
                  <a:cubicBezTo>
                    <a:pt x="60687" y="420202"/>
                    <a:pt x="56153" y="424734"/>
                    <a:pt x="50640" y="424734"/>
                  </a:cubicBezTo>
                  <a:cubicBezTo>
                    <a:pt x="45039" y="424734"/>
                    <a:pt x="40505" y="420202"/>
                    <a:pt x="40505" y="414603"/>
                  </a:cubicBezTo>
                  <a:lnTo>
                    <a:pt x="40505" y="394342"/>
                  </a:lnTo>
                  <a:cubicBezTo>
                    <a:pt x="40505" y="388832"/>
                    <a:pt x="45039" y="384300"/>
                    <a:pt x="50640" y="384300"/>
                  </a:cubicBezTo>
                  <a:close/>
                  <a:moveTo>
                    <a:pt x="20203" y="364015"/>
                  </a:moveTo>
                  <a:lnTo>
                    <a:pt x="20203" y="586459"/>
                  </a:lnTo>
                  <a:lnTo>
                    <a:pt x="121486" y="586459"/>
                  </a:lnTo>
                  <a:lnTo>
                    <a:pt x="121486" y="394320"/>
                  </a:lnTo>
                  <a:cubicBezTo>
                    <a:pt x="121486" y="388810"/>
                    <a:pt x="126025" y="384278"/>
                    <a:pt x="131632" y="384278"/>
                  </a:cubicBezTo>
                  <a:lnTo>
                    <a:pt x="202477" y="384278"/>
                  </a:lnTo>
                  <a:lnTo>
                    <a:pt x="202477" y="364015"/>
                  </a:lnTo>
                  <a:lnTo>
                    <a:pt x="172127" y="364015"/>
                  </a:lnTo>
                  <a:lnTo>
                    <a:pt x="131632" y="364015"/>
                  </a:lnTo>
                  <a:lnTo>
                    <a:pt x="91137" y="364015"/>
                  </a:lnTo>
                  <a:lnTo>
                    <a:pt x="30349" y="364015"/>
                  </a:lnTo>
                  <a:close/>
                  <a:moveTo>
                    <a:pt x="536675" y="335666"/>
                  </a:moveTo>
                  <a:cubicBezTo>
                    <a:pt x="531067" y="335666"/>
                    <a:pt x="526529" y="340198"/>
                    <a:pt x="526529" y="345797"/>
                  </a:cubicBezTo>
                  <a:lnTo>
                    <a:pt x="526529" y="365971"/>
                  </a:lnTo>
                  <a:cubicBezTo>
                    <a:pt x="526529" y="371569"/>
                    <a:pt x="531067" y="376102"/>
                    <a:pt x="536675" y="376102"/>
                  </a:cubicBezTo>
                  <a:cubicBezTo>
                    <a:pt x="542282" y="376102"/>
                    <a:pt x="546821" y="371569"/>
                    <a:pt x="546821" y="365971"/>
                  </a:cubicBezTo>
                  <a:lnTo>
                    <a:pt x="546821" y="345797"/>
                  </a:lnTo>
                  <a:cubicBezTo>
                    <a:pt x="546821" y="340198"/>
                    <a:pt x="542282" y="335666"/>
                    <a:pt x="536675" y="335666"/>
                  </a:cubicBezTo>
                  <a:close/>
                  <a:moveTo>
                    <a:pt x="496179" y="335666"/>
                  </a:moveTo>
                  <a:cubicBezTo>
                    <a:pt x="490572" y="335666"/>
                    <a:pt x="486033" y="340198"/>
                    <a:pt x="486033" y="345797"/>
                  </a:cubicBezTo>
                  <a:lnTo>
                    <a:pt x="486033" y="365971"/>
                  </a:lnTo>
                  <a:cubicBezTo>
                    <a:pt x="486033" y="371569"/>
                    <a:pt x="490572" y="376102"/>
                    <a:pt x="496179" y="376102"/>
                  </a:cubicBezTo>
                  <a:cubicBezTo>
                    <a:pt x="501786" y="376102"/>
                    <a:pt x="506325" y="371569"/>
                    <a:pt x="506325" y="365971"/>
                  </a:cubicBezTo>
                  <a:lnTo>
                    <a:pt x="506325" y="345797"/>
                  </a:lnTo>
                  <a:cubicBezTo>
                    <a:pt x="506325" y="340198"/>
                    <a:pt x="501786" y="335666"/>
                    <a:pt x="496179" y="335666"/>
                  </a:cubicBezTo>
                  <a:close/>
                  <a:moveTo>
                    <a:pt x="222769" y="303317"/>
                  </a:moveTo>
                  <a:lnTo>
                    <a:pt x="222769" y="353884"/>
                  </a:lnTo>
                  <a:lnTo>
                    <a:pt x="222769" y="394320"/>
                  </a:lnTo>
                  <a:lnTo>
                    <a:pt x="222769" y="434757"/>
                  </a:lnTo>
                  <a:lnTo>
                    <a:pt x="222769" y="475282"/>
                  </a:lnTo>
                  <a:lnTo>
                    <a:pt x="222769" y="515718"/>
                  </a:lnTo>
                  <a:lnTo>
                    <a:pt x="222769" y="556154"/>
                  </a:lnTo>
                  <a:lnTo>
                    <a:pt x="222769" y="586459"/>
                  </a:lnTo>
                  <a:lnTo>
                    <a:pt x="242972" y="586459"/>
                  </a:lnTo>
                  <a:lnTo>
                    <a:pt x="242972" y="333710"/>
                  </a:lnTo>
                  <a:cubicBezTo>
                    <a:pt x="242972" y="328112"/>
                    <a:pt x="247511" y="323579"/>
                    <a:pt x="253118" y="323579"/>
                  </a:cubicBezTo>
                  <a:cubicBezTo>
                    <a:pt x="258725" y="323579"/>
                    <a:pt x="263264" y="328112"/>
                    <a:pt x="263264" y="333710"/>
                  </a:cubicBezTo>
                  <a:lnTo>
                    <a:pt x="263264" y="586459"/>
                  </a:lnTo>
                  <a:lnTo>
                    <a:pt x="283556" y="586459"/>
                  </a:lnTo>
                  <a:lnTo>
                    <a:pt x="283556" y="333710"/>
                  </a:lnTo>
                  <a:cubicBezTo>
                    <a:pt x="283556" y="328112"/>
                    <a:pt x="288095" y="323579"/>
                    <a:pt x="293613" y="323579"/>
                  </a:cubicBezTo>
                  <a:cubicBezTo>
                    <a:pt x="299221" y="323579"/>
                    <a:pt x="303760" y="328112"/>
                    <a:pt x="303760" y="333710"/>
                  </a:cubicBezTo>
                  <a:lnTo>
                    <a:pt x="303760" y="586459"/>
                  </a:lnTo>
                  <a:lnTo>
                    <a:pt x="324052" y="586459"/>
                  </a:lnTo>
                  <a:lnTo>
                    <a:pt x="324052" y="333710"/>
                  </a:lnTo>
                  <a:cubicBezTo>
                    <a:pt x="324052" y="328112"/>
                    <a:pt x="328591" y="323579"/>
                    <a:pt x="334109" y="323579"/>
                  </a:cubicBezTo>
                  <a:cubicBezTo>
                    <a:pt x="339716" y="323579"/>
                    <a:pt x="344255" y="328112"/>
                    <a:pt x="344255" y="333710"/>
                  </a:cubicBezTo>
                  <a:lnTo>
                    <a:pt x="344255" y="586459"/>
                  </a:lnTo>
                  <a:lnTo>
                    <a:pt x="364547" y="586459"/>
                  </a:lnTo>
                  <a:lnTo>
                    <a:pt x="364547" y="333710"/>
                  </a:lnTo>
                  <a:cubicBezTo>
                    <a:pt x="364547" y="328112"/>
                    <a:pt x="369086" y="323579"/>
                    <a:pt x="374693" y="323579"/>
                  </a:cubicBezTo>
                  <a:cubicBezTo>
                    <a:pt x="380211" y="323579"/>
                    <a:pt x="384750" y="328112"/>
                    <a:pt x="384750" y="333710"/>
                  </a:cubicBezTo>
                  <a:lnTo>
                    <a:pt x="384750" y="586459"/>
                  </a:lnTo>
                  <a:lnTo>
                    <a:pt x="405042" y="586459"/>
                  </a:lnTo>
                  <a:lnTo>
                    <a:pt x="405042" y="333710"/>
                  </a:lnTo>
                  <a:cubicBezTo>
                    <a:pt x="405042" y="328112"/>
                    <a:pt x="409581" y="323579"/>
                    <a:pt x="415189" y="323579"/>
                  </a:cubicBezTo>
                  <a:cubicBezTo>
                    <a:pt x="420707" y="323579"/>
                    <a:pt x="425246" y="328112"/>
                    <a:pt x="425246" y="333710"/>
                  </a:cubicBezTo>
                  <a:lnTo>
                    <a:pt x="425246" y="586459"/>
                  </a:lnTo>
                  <a:lnTo>
                    <a:pt x="445538" y="586459"/>
                  </a:lnTo>
                  <a:lnTo>
                    <a:pt x="445538" y="303317"/>
                  </a:lnTo>
                  <a:lnTo>
                    <a:pt x="425246" y="303317"/>
                  </a:lnTo>
                  <a:lnTo>
                    <a:pt x="384750" y="303317"/>
                  </a:lnTo>
                  <a:lnTo>
                    <a:pt x="334109" y="303317"/>
                  </a:lnTo>
                  <a:lnTo>
                    <a:pt x="293613" y="303317"/>
                  </a:lnTo>
                  <a:lnTo>
                    <a:pt x="253118" y="303317"/>
                  </a:lnTo>
                  <a:close/>
                  <a:moveTo>
                    <a:pt x="536675" y="274967"/>
                  </a:moveTo>
                  <a:cubicBezTo>
                    <a:pt x="531067" y="274967"/>
                    <a:pt x="526529" y="279499"/>
                    <a:pt x="526529" y="285098"/>
                  </a:cubicBezTo>
                  <a:lnTo>
                    <a:pt x="526529" y="305361"/>
                  </a:lnTo>
                  <a:cubicBezTo>
                    <a:pt x="526529" y="310871"/>
                    <a:pt x="531067" y="315403"/>
                    <a:pt x="536675" y="315403"/>
                  </a:cubicBezTo>
                  <a:cubicBezTo>
                    <a:pt x="542282" y="315403"/>
                    <a:pt x="546821" y="310871"/>
                    <a:pt x="546821" y="305361"/>
                  </a:cubicBezTo>
                  <a:lnTo>
                    <a:pt x="546821" y="285098"/>
                  </a:lnTo>
                  <a:cubicBezTo>
                    <a:pt x="546821" y="279499"/>
                    <a:pt x="542282" y="274967"/>
                    <a:pt x="536675" y="274967"/>
                  </a:cubicBezTo>
                  <a:close/>
                  <a:moveTo>
                    <a:pt x="496179" y="274967"/>
                  </a:moveTo>
                  <a:cubicBezTo>
                    <a:pt x="490572" y="274967"/>
                    <a:pt x="486033" y="279499"/>
                    <a:pt x="486033" y="285098"/>
                  </a:cubicBezTo>
                  <a:lnTo>
                    <a:pt x="486033" y="305361"/>
                  </a:lnTo>
                  <a:cubicBezTo>
                    <a:pt x="486033" y="310871"/>
                    <a:pt x="490572" y="315403"/>
                    <a:pt x="496179" y="315403"/>
                  </a:cubicBezTo>
                  <a:cubicBezTo>
                    <a:pt x="501786" y="315403"/>
                    <a:pt x="506325" y="310871"/>
                    <a:pt x="506325" y="305361"/>
                  </a:cubicBezTo>
                  <a:lnTo>
                    <a:pt x="506325" y="285098"/>
                  </a:lnTo>
                  <a:cubicBezTo>
                    <a:pt x="506325" y="279499"/>
                    <a:pt x="501786" y="274967"/>
                    <a:pt x="496179" y="274967"/>
                  </a:cubicBezTo>
                  <a:close/>
                  <a:moveTo>
                    <a:pt x="536675" y="214357"/>
                  </a:moveTo>
                  <a:cubicBezTo>
                    <a:pt x="531067" y="214357"/>
                    <a:pt x="526529" y="218800"/>
                    <a:pt x="526529" y="224399"/>
                  </a:cubicBezTo>
                  <a:lnTo>
                    <a:pt x="526529" y="244662"/>
                  </a:lnTo>
                  <a:cubicBezTo>
                    <a:pt x="526529" y="250261"/>
                    <a:pt x="531067" y="254793"/>
                    <a:pt x="536675" y="254793"/>
                  </a:cubicBezTo>
                  <a:cubicBezTo>
                    <a:pt x="542282" y="254793"/>
                    <a:pt x="546821" y="250261"/>
                    <a:pt x="546821" y="244662"/>
                  </a:cubicBezTo>
                  <a:lnTo>
                    <a:pt x="546821" y="224399"/>
                  </a:lnTo>
                  <a:cubicBezTo>
                    <a:pt x="546821" y="218800"/>
                    <a:pt x="542282" y="214357"/>
                    <a:pt x="536675" y="214357"/>
                  </a:cubicBezTo>
                  <a:close/>
                  <a:moveTo>
                    <a:pt x="496179" y="214357"/>
                  </a:moveTo>
                  <a:cubicBezTo>
                    <a:pt x="490572" y="214357"/>
                    <a:pt x="486033" y="218800"/>
                    <a:pt x="486033" y="224399"/>
                  </a:cubicBezTo>
                  <a:lnTo>
                    <a:pt x="486033" y="244662"/>
                  </a:lnTo>
                  <a:cubicBezTo>
                    <a:pt x="486033" y="250261"/>
                    <a:pt x="490572" y="254793"/>
                    <a:pt x="496179" y="254793"/>
                  </a:cubicBezTo>
                  <a:cubicBezTo>
                    <a:pt x="501786" y="254793"/>
                    <a:pt x="506325" y="250261"/>
                    <a:pt x="506325" y="244662"/>
                  </a:cubicBezTo>
                  <a:lnTo>
                    <a:pt x="506325" y="224399"/>
                  </a:lnTo>
                  <a:cubicBezTo>
                    <a:pt x="506325" y="218800"/>
                    <a:pt x="501786" y="214357"/>
                    <a:pt x="496179" y="214357"/>
                  </a:cubicBezTo>
                  <a:close/>
                  <a:moveTo>
                    <a:pt x="536675" y="153658"/>
                  </a:moveTo>
                  <a:cubicBezTo>
                    <a:pt x="531067" y="153658"/>
                    <a:pt x="526529" y="158190"/>
                    <a:pt x="526529" y="163789"/>
                  </a:cubicBezTo>
                  <a:lnTo>
                    <a:pt x="526529" y="183963"/>
                  </a:lnTo>
                  <a:cubicBezTo>
                    <a:pt x="526529" y="189562"/>
                    <a:pt x="531067" y="194094"/>
                    <a:pt x="536675" y="194094"/>
                  </a:cubicBezTo>
                  <a:cubicBezTo>
                    <a:pt x="542282" y="194094"/>
                    <a:pt x="546821" y="189562"/>
                    <a:pt x="546821" y="183963"/>
                  </a:cubicBezTo>
                  <a:lnTo>
                    <a:pt x="546821" y="163789"/>
                  </a:lnTo>
                  <a:cubicBezTo>
                    <a:pt x="546821" y="158190"/>
                    <a:pt x="542282" y="153658"/>
                    <a:pt x="536675" y="153658"/>
                  </a:cubicBezTo>
                  <a:close/>
                  <a:moveTo>
                    <a:pt x="496179" y="153658"/>
                  </a:moveTo>
                  <a:cubicBezTo>
                    <a:pt x="490572" y="153658"/>
                    <a:pt x="486033" y="158190"/>
                    <a:pt x="486033" y="163789"/>
                  </a:cubicBezTo>
                  <a:lnTo>
                    <a:pt x="486033" y="183963"/>
                  </a:lnTo>
                  <a:cubicBezTo>
                    <a:pt x="486033" y="189562"/>
                    <a:pt x="490572" y="194094"/>
                    <a:pt x="496179" y="194094"/>
                  </a:cubicBezTo>
                  <a:cubicBezTo>
                    <a:pt x="501786" y="194094"/>
                    <a:pt x="506325" y="189562"/>
                    <a:pt x="506325" y="183963"/>
                  </a:cubicBezTo>
                  <a:lnTo>
                    <a:pt x="506325" y="163789"/>
                  </a:lnTo>
                  <a:cubicBezTo>
                    <a:pt x="506325" y="158190"/>
                    <a:pt x="501786" y="153658"/>
                    <a:pt x="496179" y="153658"/>
                  </a:cubicBezTo>
                  <a:close/>
                  <a:moveTo>
                    <a:pt x="293613" y="111266"/>
                  </a:moveTo>
                  <a:cubicBezTo>
                    <a:pt x="288095" y="111266"/>
                    <a:pt x="283556" y="115799"/>
                    <a:pt x="283556" y="121309"/>
                  </a:cubicBezTo>
                  <a:lnTo>
                    <a:pt x="283556" y="283143"/>
                  </a:lnTo>
                  <a:lnTo>
                    <a:pt x="303760" y="283143"/>
                  </a:lnTo>
                  <a:lnTo>
                    <a:pt x="303760" y="121309"/>
                  </a:lnTo>
                  <a:cubicBezTo>
                    <a:pt x="303760" y="115799"/>
                    <a:pt x="299221" y="111266"/>
                    <a:pt x="293613" y="111266"/>
                  </a:cubicBezTo>
                  <a:close/>
                  <a:moveTo>
                    <a:pt x="253118" y="111266"/>
                  </a:moveTo>
                  <a:cubicBezTo>
                    <a:pt x="247511" y="111266"/>
                    <a:pt x="242972" y="115799"/>
                    <a:pt x="242972" y="121309"/>
                  </a:cubicBezTo>
                  <a:lnTo>
                    <a:pt x="242972" y="283143"/>
                  </a:lnTo>
                  <a:lnTo>
                    <a:pt x="263264" y="283143"/>
                  </a:lnTo>
                  <a:lnTo>
                    <a:pt x="263264" y="121309"/>
                  </a:lnTo>
                  <a:cubicBezTo>
                    <a:pt x="263264" y="115799"/>
                    <a:pt x="258725" y="111266"/>
                    <a:pt x="253118" y="111266"/>
                  </a:cubicBezTo>
                  <a:close/>
                  <a:moveTo>
                    <a:pt x="212623" y="111266"/>
                  </a:moveTo>
                  <a:cubicBezTo>
                    <a:pt x="207016" y="111266"/>
                    <a:pt x="202477" y="115799"/>
                    <a:pt x="202477" y="121309"/>
                  </a:cubicBezTo>
                  <a:lnTo>
                    <a:pt x="202477" y="293274"/>
                  </a:lnTo>
                  <a:cubicBezTo>
                    <a:pt x="202477" y="287675"/>
                    <a:pt x="207016" y="283143"/>
                    <a:pt x="212623" y="283143"/>
                  </a:cubicBezTo>
                  <a:lnTo>
                    <a:pt x="222769" y="283143"/>
                  </a:lnTo>
                  <a:lnTo>
                    <a:pt x="222769" y="121309"/>
                  </a:lnTo>
                  <a:cubicBezTo>
                    <a:pt x="222769" y="115799"/>
                    <a:pt x="218230" y="111266"/>
                    <a:pt x="212623" y="111266"/>
                  </a:cubicBezTo>
                  <a:close/>
                  <a:moveTo>
                    <a:pt x="172127" y="111266"/>
                  </a:moveTo>
                  <a:cubicBezTo>
                    <a:pt x="166520" y="111266"/>
                    <a:pt x="161981" y="115799"/>
                    <a:pt x="161981" y="121309"/>
                  </a:cubicBezTo>
                  <a:lnTo>
                    <a:pt x="161981" y="343753"/>
                  </a:lnTo>
                  <a:lnTo>
                    <a:pt x="182274" y="343753"/>
                  </a:lnTo>
                  <a:lnTo>
                    <a:pt x="182274" y="121309"/>
                  </a:lnTo>
                  <a:cubicBezTo>
                    <a:pt x="182274" y="115799"/>
                    <a:pt x="177735" y="111266"/>
                    <a:pt x="172127" y="111266"/>
                  </a:cubicBezTo>
                  <a:close/>
                  <a:moveTo>
                    <a:pt x="253118" y="40436"/>
                  </a:moveTo>
                  <a:cubicBezTo>
                    <a:pt x="247511" y="40436"/>
                    <a:pt x="242972" y="44969"/>
                    <a:pt x="242972" y="50568"/>
                  </a:cubicBezTo>
                  <a:lnTo>
                    <a:pt x="242972" y="80873"/>
                  </a:lnTo>
                  <a:cubicBezTo>
                    <a:pt x="242972" y="86471"/>
                    <a:pt x="247511" y="91004"/>
                    <a:pt x="253118" y="91004"/>
                  </a:cubicBezTo>
                  <a:cubicBezTo>
                    <a:pt x="258725" y="91004"/>
                    <a:pt x="263264" y="86471"/>
                    <a:pt x="263264" y="80873"/>
                  </a:cubicBezTo>
                  <a:lnTo>
                    <a:pt x="263264" y="50568"/>
                  </a:lnTo>
                  <a:cubicBezTo>
                    <a:pt x="263264" y="44969"/>
                    <a:pt x="258725" y="40436"/>
                    <a:pt x="253118" y="40436"/>
                  </a:cubicBezTo>
                  <a:close/>
                  <a:moveTo>
                    <a:pt x="212623" y="40436"/>
                  </a:moveTo>
                  <a:cubicBezTo>
                    <a:pt x="207016" y="40436"/>
                    <a:pt x="202477" y="44969"/>
                    <a:pt x="202477" y="50568"/>
                  </a:cubicBezTo>
                  <a:lnTo>
                    <a:pt x="202477" y="80873"/>
                  </a:lnTo>
                  <a:cubicBezTo>
                    <a:pt x="202477" y="86471"/>
                    <a:pt x="207016" y="91004"/>
                    <a:pt x="212623" y="91004"/>
                  </a:cubicBezTo>
                  <a:cubicBezTo>
                    <a:pt x="218230" y="91004"/>
                    <a:pt x="222769" y="86471"/>
                    <a:pt x="222769" y="80873"/>
                  </a:cubicBezTo>
                  <a:lnTo>
                    <a:pt x="222769" y="50568"/>
                  </a:lnTo>
                  <a:cubicBezTo>
                    <a:pt x="222769" y="44969"/>
                    <a:pt x="218230" y="40436"/>
                    <a:pt x="212623" y="40436"/>
                  </a:cubicBezTo>
                  <a:close/>
                  <a:moveTo>
                    <a:pt x="172127" y="0"/>
                  </a:moveTo>
                  <a:lnTo>
                    <a:pt x="293613" y="0"/>
                  </a:lnTo>
                  <a:cubicBezTo>
                    <a:pt x="299221" y="0"/>
                    <a:pt x="303760" y="4532"/>
                    <a:pt x="303760" y="10131"/>
                  </a:cubicBezTo>
                  <a:lnTo>
                    <a:pt x="303760" y="70741"/>
                  </a:lnTo>
                  <a:lnTo>
                    <a:pt x="334109" y="70741"/>
                  </a:lnTo>
                  <a:cubicBezTo>
                    <a:pt x="339716" y="70741"/>
                    <a:pt x="344255" y="75274"/>
                    <a:pt x="344255" y="80873"/>
                  </a:cubicBezTo>
                  <a:lnTo>
                    <a:pt x="344255" y="283143"/>
                  </a:lnTo>
                  <a:lnTo>
                    <a:pt x="374693" y="283143"/>
                  </a:lnTo>
                  <a:lnTo>
                    <a:pt x="374693" y="252749"/>
                  </a:lnTo>
                  <a:cubicBezTo>
                    <a:pt x="374693" y="247239"/>
                    <a:pt x="379232" y="242707"/>
                    <a:pt x="384750" y="242707"/>
                  </a:cubicBezTo>
                  <a:lnTo>
                    <a:pt x="394896" y="242707"/>
                  </a:lnTo>
                  <a:lnTo>
                    <a:pt x="394896" y="232575"/>
                  </a:lnTo>
                  <a:cubicBezTo>
                    <a:pt x="394896" y="226976"/>
                    <a:pt x="399435" y="222444"/>
                    <a:pt x="405042" y="222444"/>
                  </a:cubicBezTo>
                  <a:cubicBezTo>
                    <a:pt x="410649" y="222444"/>
                    <a:pt x="415189" y="226976"/>
                    <a:pt x="415189" y="232575"/>
                  </a:cubicBezTo>
                  <a:lnTo>
                    <a:pt x="415189" y="242707"/>
                  </a:lnTo>
                  <a:lnTo>
                    <a:pt x="425246" y="242707"/>
                  </a:lnTo>
                  <a:cubicBezTo>
                    <a:pt x="430853" y="242707"/>
                    <a:pt x="435392" y="247239"/>
                    <a:pt x="435392" y="252749"/>
                  </a:cubicBezTo>
                  <a:lnTo>
                    <a:pt x="435392" y="283143"/>
                  </a:lnTo>
                  <a:lnTo>
                    <a:pt x="445538" y="283143"/>
                  </a:lnTo>
                  <a:lnTo>
                    <a:pt x="445538" y="121309"/>
                  </a:lnTo>
                  <a:cubicBezTo>
                    <a:pt x="445538" y="115799"/>
                    <a:pt x="450077" y="111266"/>
                    <a:pt x="455684" y="111266"/>
                  </a:cubicBezTo>
                  <a:lnTo>
                    <a:pt x="475887" y="111266"/>
                  </a:lnTo>
                  <a:lnTo>
                    <a:pt x="475887" y="80873"/>
                  </a:lnTo>
                  <a:cubicBezTo>
                    <a:pt x="475887" y="75274"/>
                    <a:pt x="480426" y="70741"/>
                    <a:pt x="486033" y="70741"/>
                  </a:cubicBezTo>
                  <a:lnTo>
                    <a:pt x="546821" y="70741"/>
                  </a:lnTo>
                  <a:cubicBezTo>
                    <a:pt x="552428" y="70741"/>
                    <a:pt x="556967" y="75274"/>
                    <a:pt x="556967" y="80873"/>
                  </a:cubicBezTo>
                  <a:lnTo>
                    <a:pt x="556967" y="111266"/>
                  </a:lnTo>
                  <a:lnTo>
                    <a:pt x="577170" y="111266"/>
                  </a:lnTo>
                  <a:cubicBezTo>
                    <a:pt x="582777" y="111266"/>
                    <a:pt x="587316" y="115799"/>
                    <a:pt x="587316" y="121309"/>
                  </a:cubicBezTo>
                  <a:lnTo>
                    <a:pt x="587316" y="596591"/>
                  </a:lnTo>
                  <a:cubicBezTo>
                    <a:pt x="587316" y="602190"/>
                    <a:pt x="582777" y="606722"/>
                    <a:pt x="577170" y="606722"/>
                  </a:cubicBezTo>
                  <a:lnTo>
                    <a:pt x="455684" y="606722"/>
                  </a:lnTo>
                  <a:lnTo>
                    <a:pt x="212623" y="606722"/>
                  </a:lnTo>
                  <a:lnTo>
                    <a:pt x="131632" y="606722"/>
                  </a:lnTo>
                  <a:lnTo>
                    <a:pt x="10146" y="606722"/>
                  </a:lnTo>
                  <a:cubicBezTo>
                    <a:pt x="4539" y="606722"/>
                    <a:pt x="0" y="602190"/>
                    <a:pt x="0" y="596591"/>
                  </a:cubicBezTo>
                  <a:lnTo>
                    <a:pt x="0" y="353884"/>
                  </a:lnTo>
                  <a:cubicBezTo>
                    <a:pt x="0" y="348285"/>
                    <a:pt x="4539" y="343753"/>
                    <a:pt x="10146" y="343753"/>
                  </a:cubicBezTo>
                  <a:lnTo>
                    <a:pt x="20203" y="343753"/>
                  </a:lnTo>
                  <a:lnTo>
                    <a:pt x="20203" y="313448"/>
                  </a:lnTo>
                  <a:cubicBezTo>
                    <a:pt x="20203" y="307849"/>
                    <a:pt x="24742" y="303317"/>
                    <a:pt x="30349" y="303317"/>
                  </a:cubicBezTo>
                  <a:lnTo>
                    <a:pt x="91137" y="303317"/>
                  </a:lnTo>
                  <a:cubicBezTo>
                    <a:pt x="96744" y="303317"/>
                    <a:pt x="101283" y="307849"/>
                    <a:pt x="101283" y="313448"/>
                  </a:cubicBezTo>
                  <a:lnTo>
                    <a:pt x="101283" y="343753"/>
                  </a:lnTo>
                  <a:lnTo>
                    <a:pt x="121486" y="343753"/>
                  </a:lnTo>
                  <a:lnTo>
                    <a:pt x="121486" y="80873"/>
                  </a:lnTo>
                  <a:cubicBezTo>
                    <a:pt x="121486" y="75274"/>
                    <a:pt x="126025" y="70741"/>
                    <a:pt x="131632" y="70741"/>
                  </a:cubicBezTo>
                  <a:lnTo>
                    <a:pt x="161981" y="70741"/>
                  </a:lnTo>
                  <a:lnTo>
                    <a:pt x="161981" y="10131"/>
                  </a:lnTo>
                  <a:cubicBezTo>
                    <a:pt x="161981" y="4532"/>
                    <a:pt x="166520" y="0"/>
                    <a:pt x="172127" y="0"/>
                  </a:cubicBezTo>
                  <a:close/>
                </a:path>
              </a:pathLst>
            </a:custGeom>
            <a:solidFill>
              <a:schemeClr val="bg1"/>
            </a:solidFill>
            <a:ln>
              <a:noFill/>
            </a:ln>
          </p:spPr>
        </p:sp>
        <p:sp>
          <p:nvSpPr>
            <p:cNvPr id="47" name="文本框 46"/>
            <p:cNvSpPr txBox="1"/>
            <p:nvPr/>
          </p:nvSpPr>
          <p:spPr>
            <a:xfrm>
              <a:off x="4895029" y="4838989"/>
              <a:ext cx="1655365" cy="469034"/>
            </a:xfrm>
            <a:prstGeom prst="rect">
              <a:avLst/>
            </a:prstGeom>
            <a:noFill/>
            <a:ln>
              <a:noFill/>
            </a:ln>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利益集团</a:t>
              </a:r>
            </a:p>
          </p:txBody>
        </p:sp>
      </p:grpSp>
      <p:grpSp>
        <p:nvGrpSpPr>
          <p:cNvPr id="20" name="组合 19"/>
          <p:cNvGrpSpPr/>
          <p:nvPr/>
        </p:nvGrpSpPr>
        <p:grpSpPr>
          <a:xfrm>
            <a:off x="5543915" y="2701324"/>
            <a:ext cx="2860039" cy="3252956"/>
            <a:chOff x="5427365" y="2323593"/>
            <a:chExt cx="2860039" cy="3252956"/>
          </a:xfrm>
        </p:grpSpPr>
        <p:sp>
          <p:nvSpPr>
            <p:cNvPr id="43" name="î$1îḓe"/>
            <p:cNvSpPr/>
            <p:nvPr/>
          </p:nvSpPr>
          <p:spPr bwMode="auto">
            <a:xfrm>
              <a:off x="5427365" y="2323593"/>
              <a:ext cx="2860039" cy="3252956"/>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gradFill>
              <a:gsLst>
                <a:gs pos="54000">
                  <a:schemeClr val="accent6">
                    <a:lumMod val="75000"/>
                  </a:schemeClr>
                </a:gs>
                <a:gs pos="0">
                  <a:schemeClr val="accent6">
                    <a:lumMod val="60000"/>
                    <a:lumOff val="40000"/>
                  </a:schemeClr>
                </a:gs>
                <a:gs pos="100000">
                  <a:schemeClr val="accent6">
                    <a:lumMod val="75000"/>
                  </a:schemeClr>
                </a:gs>
              </a:gsLst>
              <a:lin ang="7200000" scaled="0"/>
            </a:gradFill>
            <a:ln w="15875" cap="rnd">
              <a:noFill/>
              <a:round/>
            </a:ln>
            <a:effectLst>
              <a:outerShdw blurRad="63500" sx="102000" sy="102000" algn="c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b="1">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capitol_222287"/>
            <p:cNvSpPr>
              <a:spLocks noChangeAspect="1"/>
            </p:cNvSpPr>
            <p:nvPr/>
          </p:nvSpPr>
          <p:spPr bwMode="auto">
            <a:xfrm>
              <a:off x="7321735" y="4658281"/>
              <a:ext cx="581680" cy="5908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597336" h="606722">
                  <a:moveTo>
                    <a:pt x="545801" y="524435"/>
                  </a:moveTo>
                  <a:cubicBezTo>
                    <a:pt x="539659" y="524435"/>
                    <a:pt x="535565" y="528523"/>
                    <a:pt x="535565" y="534743"/>
                  </a:cubicBezTo>
                  <a:lnTo>
                    <a:pt x="535565" y="565579"/>
                  </a:lnTo>
                  <a:cubicBezTo>
                    <a:pt x="535565" y="571710"/>
                    <a:pt x="539659" y="575887"/>
                    <a:pt x="545801" y="575887"/>
                  </a:cubicBezTo>
                  <a:cubicBezTo>
                    <a:pt x="552031" y="575887"/>
                    <a:pt x="556126" y="571710"/>
                    <a:pt x="556126" y="565579"/>
                  </a:cubicBezTo>
                  <a:lnTo>
                    <a:pt x="556126" y="534743"/>
                  </a:lnTo>
                  <a:cubicBezTo>
                    <a:pt x="556126" y="528523"/>
                    <a:pt x="552031" y="524435"/>
                    <a:pt x="545801" y="524435"/>
                  </a:cubicBezTo>
                  <a:close/>
                  <a:moveTo>
                    <a:pt x="504591" y="524435"/>
                  </a:moveTo>
                  <a:cubicBezTo>
                    <a:pt x="498449" y="524435"/>
                    <a:pt x="494355" y="528523"/>
                    <a:pt x="494355" y="534743"/>
                  </a:cubicBezTo>
                  <a:lnTo>
                    <a:pt x="494355" y="565579"/>
                  </a:lnTo>
                  <a:cubicBezTo>
                    <a:pt x="494355" y="571710"/>
                    <a:pt x="498449" y="575887"/>
                    <a:pt x="504591" y="575887"/>
                  </a:cubicBezTo>
                  <a:cubicBezTo>
                    <a:pt x="510821" y="575887"/>
                    <a:pt x="514915" y="571710"/>
                    <a:pt x="514915" y="565579"/>
                  </a:cubicBezTo>
                  <a:lnTo>
                    <a:pt x="514915" y="534743"/>
                  </a:lnTo>
                  <a:cubicBezTo>
                    <a:pt x="514915" y="528523"/>
                    <a:pt x="510821" y="524435"/>
                    <a:pt x="504591" y="524435"/>
                  </a:cubicBezTo>
                  <a:close/>
                  <a:moveTo>
                    <a:pt x="92670" y="524435"/>
                  </a:moveTo>
                  <a:cubicBezTo>
                    <a:pt x="86527" y="524435"/>
                    <a:pt x="82433" y="528523"/>
                    <a:pt x="82433" y="534743"/>
                  </a:cubicBezTo>
                  <a:lnTo>
                    <a:pt x="82433" y="565579"/>
                  </a:lnTo>
                  <a:cubicBezTo>
                    <a:pt x="82433" y="571710"/>
                    <a:pt x="86527" y="575887"/>
                    <a:pt x="92670" y="575887"/>
                  </a:cubicBezTo>
                  <a:cubicBezTo>
                    <a:pt x="98901" y="575887"/>
                    <a:pt x="102996" y="571710"/>
                    <a:pt x="102996" y="565579"/>
                  </a:cubicBezTo>
                  <a:lnTo>
                    <a:pt x="102996" y="534743"/>
                  </a:lnTo>
                  <a:cubicBezTo>
                    <a:pt x="102996" y="528523"/>
                    <a:pt x="98901" y="524435"/>
                    <a:pt x="92670" y="524435"/>
                  </a:cubicBezTo>
                  <a:close/>
                  <a:moveTo>
                    <a:pt x="51454" y="524435"/>
                  </a:moveTo>
                  <a:cubicBezTo>
                    <a:pt x="45311" y="524435"/>
                    <a:pt x="41216" y="528523"/>
                    <a:pt x="41216" y="534743"/>
                  </a:cubicBezTo>
                  <a:lnTo>
                    <a:pt x="41216" y="565579"/>
                  </a:lnTo>
                  <a:cubicBezTo>
                    <a:pt x="41216" y="571710"/>
                    <a:pt x="45311" y="575887"/>
                    <a:pt x="51454" y="575887"/>
                  </a:cubicBezTo>
                  <a:cubicBezTo>
                    <a:pt x="57685" y="575887"/>
                    <a:pt x="61780" y="571710"/>
                    <a:pt x="61780" y="565579"/>
                  </a:cubicBezTo>
                  <a:lnTo>
                    <a:pt x="61780" y="534743"/>
                  </a:lnTo>
                  <a:cubicBezTo>
                    <a:pt x="61780" y="528523"/>
                    <a:pt x="57685" y="524435"/>
                    <a:pt x="51454" y="524435"/>
                  </a:cubicBezTo>
                  <a:close/>
                  <a:moveTo>
                    <a:pt x="432585" y="524425"/>
                  </a:moveTo>
                  <a:cubicBezTo>
                    <a:pt x="426355" y="524425"/>
                    <a:pt x="422260" y="528513"/>
                    <a:pt x="422260" y="534734"/>
                  </a:cubicBezTo>
                  <a:lnTo>
                    <a:pt x="422260" y="565573"/>
                  </a:lnTo>
                  <a:cubicBezTo>
                    <a:pt x="422260" y="571706"/>
                    <a:pt x="426355" y="575883"/>
                    <a:pt x="432585" y="575883"/>
                  </a:cubicBezTo>
                  <a:cubicBezTo>
                    <a:pt x="438726" y="575883"/>
                    <a:pt x="442820" y="571706"/>
                    <a:pt x="442820" y="565573"/>
                  </a:cubicBezTo>
                  <a:lnTo>
                    <a:pt x="442820" y="534734"/>
                  </a:lnTo>
                  <a:cubicBezTo>
                    <a:pt x="442820" y="528513"/>
                    <a:pt x="438726" y="524425"/>
                    <a:pt x="432585" y="524425"/>
                  </a:cubicBezTo>
                  <a:close/>
                  <a:moveTo>
                    <a:pt x="164769" y="524425"/>
                  </a:moveTo>
                  <a:cubicBezTo>
                    <a:pt x="158628" y="524425"/>
                    <a:pt x="154445" y="528513"/>
                    <a:pt x="154445" y="534734"/>
                  </a:cubicBezTo>
                  <a:lnTo>
                    <a:pt x="154445" y="565573"/>
                  </a:lnTo>
                  <a:cubicBezTo>
                    <a:pt x="154445" y="571706"/>
                    <a:pt x="158628" y="575883"/>
                    <a:pt x="164769" y="575883"/>
                  </a:cubicBezTo>
                  <a:cubicBezTo>
                    <a:pt x="171000" y="575883"/>
                    <a:pt x="175094" y="571706"/>
                    <a:pt x="175094" y="565573"/>
                  </a:cubicBezTo>
                  <a:lnTo>
                    <a:pt x="175094" y="534734"/>
                  </a:lnTo>
                  <a:cubicBezTo>
                    <a:pt x="175094" y="528513"/>
                    <a:pt x="171000" y="524425"/>
                    <a:pt x="164769" y="524425"/>
                  </a:cubicBezTo>
                  <a:close/>
                  <a:moveTo>
                    <a:pt x="360491" y="442128"/>
                  </a:moveTo>
                  <a:cubicBezTo>
                    <a:pt x="354261" y="442128"/>
                    <a:pt x="350166" y="446305"/>
                    <a:pt x="350166" y="452437"/>
                  </a:cubicBezTo>
                  <a:lnTo>
                    <a:pt x="350166" y="565573"/>
                  </a:lnTo>
                  <a:cubicBezTo>
                    <a:pt x="350166" y="571706"/>
                    <a:pt x="354261" y="575883"/>
                    <a:pt x="360491" y="575883"/>
                  </a:cubicBezTo>
                  <a:cubicBezTo>
                    <a:pt x="366632" y="575883"/>
                    <a:pt x="370727" y="571706"/>
                    <a:pt x="370727" y="565573"/>
                  </a:cubicBezTo>
                  <a:lnTo>
                    <a:pt x="370727" y="452437"/>
                  </a:lnTo>
                  <a:cubicBezTo>
                    <a:pt x="370727" y="446305"/>
                    <a:pt x="366632" y="442128"/>
                    <a:pt x="360491" y="442128"/>
                  </a:cubicBezTo>
                  <a:close/>
                  <a:moveTo>
                    <a:pt x="319282" y="442128"/>
                  </a:moveTo>
                  <a:cubicBezTo>
                    <a:pt x="313051" y="442128"/>
                    <a:pt x="308957" y="446305"/>
                    <a:pt x="308957" y="452437"/>
                  </a:cubicBezTo>
                  <a:lnTo>
                    <a:pt x="308957" y="565573"/>
                  </a:lnTo>
                  <a:cubicBezTo>
                    <a:pt x="308957" y="571706"/>
                    <a:pt x="313051" y="575883"/>
                    <a:pt x="319282" y="575883"/>
                  </a:cubicBezTo>
                  <a:cubicBezTo>
                    <a:pt x="325423" y="575883"/>
                    <a:pt x="329517" y="571706"/>
                    <a:pt x="329517" y="565573"/>
                  </a:cubicBezTo>
                  <a:lnTo>
                    <a:pt x="329517" y="452437"/>
                  </a:lnTo>
                  <a:cubicBezTo>
                    <a:pt x="329517" y="446305"/>
                    <a:pt x="325423" y="442128"/>
                    <a:pt x="319282" y="442128"/>
                  </a:cubicBezTo>
                  <a:close/>
                  <a:moveTo>
                    <a:pt x="278073" y="442128"/>
                  </a:moveTo>
                  <a:cubicBezTo>
                    <a:pt x="271842" y="442128"/>
                    <a:pt x="267748" y="446305"/>
                    <a:pt x="267748" y="452437"/>
                  </a:cubicBezTo>
                  <a:lnTo>
                    <a:pt x="267748" y="565573"/>
                  </a:lnTo>
                  <a:cubicBezTo>
                    <a:pt x="267748" y="571706"/>
                    <a:pt x="271842" y="575883"/>
                    <a:pt x="278073" y="575883"/>
                  </a:cubicBezTo>
                  <a:cubicBezTo>
                    <a:pt x="284214" y="575883"/>
                    <a:pt x="288397" y="571706"/>
                    <a:pt x="288397" y="565573"/>
                  </a:cubicBezTo>
                  <a:lnTo>
                    <a:pt x="288397" y="452437"/>
                  </a:lnTo>
                  <a:cubicBezTo>
                    <a:pt x="288397" y="446305"/>
                    <a:pt x="284214" y="442128"/>
                    <a:pt x="278073" y="442128"/>
                  </a:cubicBezTo>
                  <a:close/>
                  <a:moveTo>
                    <a:pt x="236863" y="442128"/>
                  </a:moveTo>
                  <a:cubicBezTo>
                    <a:pt x="230722" y="442128"/>
                    <a:pt x="226539" y="446305"/>
                    <a:pt x="226539" y="452437"/>
                  </a:cubicBezTo>
                  <a:lnTo>
                    <a:pt x="226539" y="565573"/>
                  </a:lnTo>
                  <a:cubicBezTo>
                    <a:pt x="226539" y="571706"/>
                    <a:pt x="230722" y="575883"/>
                    <a:pt x="236863" y="575883"/>
                  </a:cubicBezTo>
                  <a:cubicBezTo>
                    <a:pt x="243094" y="575883"/>
                    <a:pt x="247188" y="571706"/>
                    <a:pt x="247188" y="565573"/>
                  </a:cubicBezTo>
                  <a:lnTo>
                    <a:pt x="247188" y="452437"/>
                  </a:lnTo>
                  <a:cubicBezTo>
                    <a:pt x="247188" y="446305"/>
                    <a:pt x="243094" y="442128"/>
                    <a:pt x="236863" y="442128"/>
                  </a:cubicBezTo>
                  <a:close/>
                  <a:moveTo>
                    <a:pt x="473705" y="401094"/>
                  </a:moveTo>
                  <a:lnTo>
                    <a:pt x="587011" y="401094"/>
                  </a:lnTo>
                  <a:cubicBezTo>
                    <a:pt x="593242" y="401094"/>
                    <a:pt x="597336" y="405182"/>
                    <a:pt x="597336" y="411313"/>
                  </a:cubicBezTo>
                  <a:lnTo>
                    <a:pt x="597336" y="596414"/>
                  </a:lnTo>
                  <a:cubicBezTo>
                    <a:pt x="597336" y="602545"/>
                    <a:pt x="593242" y="606722"/>
                    <a:pt x="587011" y="606722"/>
                  </a:cubicBezTo>
                  <a:lnTo>
                    <a:pt x="473705" y="606722"/>
                  </a:lnTo>
                  <a:close/>
                  <a:moveTo>
                    <a:pt x="10326" y="401094"/>
                  </a:moveTo>
                  <a:lnTo>
                    <a:pt x="123560" y="401094"/>
                  </a:lnTo>
                  <a:lnTo>
                    <a:pt x="123560" y="606722"/>
                  </a:lnTo>
                  <a:lnTo>
                    <a:pt x="10326" y="606722"/>
                  </a:lnTo>
                  <a:cubicBezTo>
                    <a:pt x="4095" y="606722"/>
                    <a:pt x="0" y="602545"/>
                    <a:pt x="0" y="596414"/>
                  </a:cubicBezTo>
                  <a:lnTo>
                    <a:pt x="0" y="411313"/>
                  </a:lnTo>
                  <a:cubicBezTo>
                    <a:pt x="0" y="405182"/>
                    <a:pt x="4095" y="401094"/>
                    <a:pt x="10326" y="401094"/>
                  </a:cubicBezTo>
                  <a:close/>
                  <a:moveTo>
                    <a:pt x="350166" y="308461"/>
                  </a:moveTo>
                  <a:lnTo>
                    <a:pt x="350166" y="401068"/>
                  </a:lnTo>
                  <a:lnTo>
                    <a:pt x="370727" y="401068"/>
                  </a:lnTo>
                  <a:lnTo>
                    <a:pt x="370727" y="308461"/>
                  </a:lnTo>
                  <a:close/>
                  <a:moveTo>
                    <a:pt x="308957" y="308461"/>
                  </a:moveTo>
                  <a:lnTo>
                    <a:pt x="308957" y="401068"/>
                  </a:lnTo>
                  <a:lnTo>
                    <a:pt x="329517" y="401068"/>
                  </a:lnTo>
                  <a:lnTo>
                    <a:pt x="329517" y="308461"/>
                  </a:lnTo>
                  <a:close/>
                  <a:moveTo>
                    <a:pt x="267748" y="308461"/>
                  </a:moveTo>
                  <a:lnTo>
                    <a:pt x="267748" y="401068"/>
                  </a:lnTo>
                  <a:lnTo>
                    <a:pt x="288397" y="401068"/>
                  </a:lnTo>
                  <a:lnTo>
                    <a:pt x="288397" y="308461"/>
                  </a:lnTo>
                  <a:close/>
                  <a:moveTo>
                    <a:pt x="226539" y="308461"/>
                  </a:moveTo>
                  <a:lnTo>
                    <a:pt x="226539" y="401068"/>
                  </a:lnTo>
                  <a:lnTo>
                    <a:pt x="247188" y="401068"/>
                  </a:lnTo>
                  <a:lnTo>
                    <a:pt x="247188" y="308461"/>
                  </a:lnTo>
                  <a:close/>
                  <a:moveTo>
                    <a:pt x="339842" y="217988"/>
                  </a:moveTo>
                  <a:cubicBezTo>
                    <a:pt x="333701" y="217988"/>
                    <a:pt x="329517" y="222076"/>
                    <a:pt x="329517" y="228297"/>
                  </a:cubicBezTo>
                  <a:lnTo>
                    <a:pt x="329517" y="259136"/>
                  </a:lnTo>
                  <a:cubicBezTo>
                    <a:pt x="329517" y="265269"/>
                    <a:pt x="333701" y="269446"/>
                    <a:pt x="339842" y="269446"/>
                  </a:cubicBezTo>
                  <a:cubicBezTo>
                    <a:pt x="346072" y="269446"/>
                    <a:pt x="350166" y="264291"/>
                    <a:pt x="350166" y="259136"/>
                  </a:cubicBezTo>
                  <a:lnTo>
                    <a:pt x="350166" y="228297"/>
                  </a:lnTo>
                  <a:cubicBezTo>
                    <a:pt x="350166" y="222076"/>
                    <a:pt x="346072" y="217988"/>
                    <a:pt x="339842" y="217988"/>
                  </a:cubicBezTo>
                  <a:close/>
                  <a:moveTo>
                    <a:pt x="298633" y="217988"/>
                  </a:moveTo>
                  <a:cubicBezTo>
                    <a:pt x="292491" y="217988"/>
                    <a:pt x="288397" y="222076"/>
                    <a:pt x="288397" y="228297"/>
                  </a:cubicBezTo>
                  <a:lnTo>
                    <a:pt x="288397" y="259136"/>
                  </a:lnTo>
                  <a:cubicBezTo>
                    <a:pt x="288397" y="265269"/>
                    <a:pt x="292491" y="269446"/>
                    <a:pt x="298633" y="269446"/>
                  </a:cubicBezTo>
                  <a:cubicBezTo>
                    <a:pt x="304863" y="269446"/>
                    <a:pt x="308957" y="264291"/>
                    <a:pt x="308957" y="259136"/>
                  </a:cubicBezTo>
                  <a:lnTo>
                    <a:pt x="308957" y="228297"/>
                  </a:lnTo>
                  <a:cubicBezTo>
                    <a:pt x="308957" y="222076"/>
                    <a:pt x="304863" y="217988"/>
                    <a:pt x="298633" y="217988"/>
                  </a:cubicBezTo>
                  <a:close/>
                  <a:moveTo>
                    <a:pt x="257512" y="217988"/>
                  </a:moveTo>
                  <a:cubicBezTo>
                    <a:pt x="251282" y="217988"/>
                    <a:pt x="247188" y="222076"/>
                    <a:pt x="247188" y="228297"/>
                  </a:cubicBezTo>
                  <a:lnTo>
                    <a:pt x="247188" y="259136"/>
                  </a:lnTo>
                  <a:cubicBezTo>
                    <a:pt x="247188" y="265269"/>
                    <a:pt x="251282" y="269446"/>
                    <a:pt x="257512" y="269446"/>
                  </a:cubicBezTo>
                  <a:cubicBezTo>
                    <a:pt x="263654" y="269446"/>
                    <a:pt x="267748" y="264291"/>
                    <a:pt x="267748" y="259136"/>
                  </a:cubicBezTo>
                  <a:lnTo>
                    <a:pt x="267748" y="228297"/>
                  </a:lnTo>
                  <a:cubicBezTo>
                    <a:pt x="267748" y="222076"/>
                    <a:pt x="263654" y="217988"/>
                    <a:pt x="257512" y="217988"/>
                  </a:cubicBezTo>
                  <a:close/>
                  <a:moveTo>
                    <a:pt x="185418" y="195325"/>
                  </a:moveTo>
                  <a:lnTo>
                    <a:pt x="411936" y="195325"/>
                  </a:lnTo>
                  <a:lnTo>
                    <a:pt x="411936" y="287932"/>
                  </a:lnTo>
                  <a:lnTo>
                    <a:pt x="442820" y="287932"/>
                  </a:lnTo>
                  <a:lnTo>
                    <a:pt x="463470" y="287932"/>
                  </a:lnTo>
                  <a:cubicBezTo>
                    <a:pt x="469611" y="287932"/>
                    <a:pt x="473705" y="292020"/>
                    <a:pt x="473705" y="298152"/>
                  </a:cubicBezTo>
                  <a:cubicBezTo>
                    <a:pt x="473705" y="304373"/>
                    <a:pt x="469611" y="308461"/>
                    <a:pt x="463470" y="308461"/>
                  </a:cubicBezTo>
                  <a:lnTo>
                    <a:pt x="453145" y="308461"/>
                  </a:lnTo>
                  <a:lnTo>
                    <a:pt x="453145" y="401068"/>
                  </a:lnTo>
                  <a:lnTo>
                    <a:pt x="453145" y="411288"/>
                  </a:lnTo>
                  <a:lnTo>
                    <a:pt x="453145" y="606722"/>
                  </a:lnTo>
                  <a:lnTo>
                    <a:pt x="411936" y="606722"/>
                  </a:lnTo>
                  <a:lnTo>
                    <a:pt x="411936" y="421598"/>
                  </a:lnTo>
                  <a:lnTo>
                    <a:pt x="411936" y="401068"/>
                  </a:lnTo>
                  <a:lnTo>
                    <a:pt x="411936" y="308461"/>
                  </a:lnTo>
                  <a:lnTo>
                    <a:pt x="401611" y="308461"/>
                  </a:lnTo>
                  <a:lnTo>
                    <a:pt x="391376" y="308461"/>
                  </a:lnTo>
                  <a:lnTo>
                    <a:pt x="391376" y="401068"/>
                  </a:lnTo>
                  <a:lnTo>
                    <a:pt x="391376" y="421598"/>
                  </a:lnTo>
                  <a:lnTo>
                    <a:pt x="391376" y="606722"/>
                  </a:lnTo>
                  <a:lnTo>
                    <a:pt x="205979" y="606722"/>
                  </a:lnTo>
                  <a:lnTo>
                    <a:pt x="205979" y="421598"/>
                  </a:lnTo>
                  <a:lnTo>
                    <a:pt x="205979" y="401068"/>
                  </a:lnTo>
                  <a:lnTo>
                    <a:pt x="205979" y="308461"/>
                  </a:lnTo>
                  <a:lnTo>
                    <a:pt x="195654" y="308461"/>
                  </a:lnTo>
                  <a:lnTo>
                    <a:pt x="185418" y="308461"/>
                  </a:lnTo>
                  <a:lnTo>
                    <a:pt x="185418" y="401068"/>
                  </a:lnTo>
                  <a:lnTo>
                    <a:pt x="185418" y="421598"/>
                  </a:lnTo>
                  <a:lnTo>
                    <a:pt x="185418" y="606722"/>
                  </a:lnTo>
                  <a:lnTo>
                    <a:pt x="144209" y="606722"/>
                  </a:lnTo>
                  <a:lnTo>
                    <a:pt x="144209" y="411288"/>
                  </a:lnTo>
                  <a:lnTo>
                    <a:pt x="144209" y="401068"/>
                  </a:lnTo>
                  <a:lnTo>
                    <a:pt x="144209" y="308461"/>
                  </a:lnTo>
                  <a:lnTo>
                    <a:pt x="133885" y="308461"/>
                  </a:lnTo>
                  <a:cubicBezTo>
                    <a:pt x="127743" y="308461"/>
                    <a:pt x="123560" y="304373"/>
                    <a:pt x="123560" y="298152"/>
                  </a:cubicBezTo>
                  <a:cubicBezTo>
                    <a:pt x="123560" y="292020"/>
                    <a:pt x="127743" y="287932"/>
                    <a:pt x="133885" y="287932"/>
                  </a:cubicBezTo>
                  <a:lnTo>
                    <a:pt x="154445" y="287932"/>
                  </a:lnTo>
                  <a:lnTo>
                    <a:pt x="185418" y="287932"/>
                  </a:lnTo>
                  <a:close/>
                  <a:moveTo>
                    <a:pt x="298593" y="0"/>
                  </a:moveTo>
                  <a:cubicBezTo>
                    <a:pt x="304823" y="0"/>
                    <a:pt x="308917" y="4088"/>
                    <a:pt x="308917" y="10308"/>
                  </a:cubicBezTo>
                  <a:lnTo>
                    <a:pt x="308917" y="30835"/>
                  </a:lnTo>
                  <a:lnTo>
                    <a:pt x="319241" y="30835"/>
                  </a:lnTo>
                  <a:cubicBezTo>
                    <a:pt x="325382" y="30835"/>
                    <a:pt x="329476" y="34923"/>
                    <a:pt x="329476" y="41143"/>
                  </a:cubicBezTo>
                  <a:lnTo>
                    <a:pt x="329476" y="76066"/>
                  </a:lnTo>
                  <a:cubicBezTo>
                    <a:pt x="373798" y="88417"/>
                    <a:pt x="406728" y="127517"/>
                    <a:pt x="411890" y="174791"/>
                  </a:cubicBezTo>
                  <a:lnTo>
                    <a:pt x="186363" y="174791"/>
                  </a:lnTo>
                  <a:cubicBezTo>
                    <a:pt x="190457" y="127517"/>
                    <a:pt x="223476" y="88417"/>
                    <a:pt x="267709" y="76066"/>
                  </a:cubicBezTo>
                  <a:lnTo>
                    <a:pt x="267709" y="41143"/>
                  </a:lnTo>
                  <a:cubicBezTo>
                    <a:pt x="267709" y="34923"/>
                    <a:pt x="271804" y="30835"/>
                    <a:pt x="278034" y="30835"/>
                  </a:cubicBezTo>
                  <a:lnTo>
                    <a:pt x="288358" y="30835"/>
                  </a:lnTo>
                  <a:lnTo>
                    <a:pt x="288358" y="10308"/>
                  </a:lnTo>
                  <a:cubicBezTo>
                    <a:pt x="288358" y="4088"/>
                    <a:pt x="292452" y="0"/>
                    <a:pt x="298593" y="0"/>
                  </a:cubicBezTo>
                  <a:close/>
                </a:path>
              </a:pathLst>
            </a:custGeom>
            <a:solidFill>
              <a:schemeClr val="bg1"/>
            </a:solidFill>
            <a:ln>
              <a:noFill/>
            </a:ln>
          </p:spPr>
        </p:sp>
        <p:sp>
          <p:nvSpPr>
            <p:cNvPr id="49" name="文本框 48"/>
            <p:cNvSpPr txBox="1"/>
            <p:nvPr/>
          </p:nvSpPr>
          <p:spPr>
            <a:xfrm>
              <a:off x="6990035" y="3996912"/>
              <a:ext cx="873297" cy="469034"/>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政府</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şlídê"/>
          <p:cNvSpPr/>
          <p:nvPr/>
        </p:nvSpPr>
        <p:spPr>
          <a:xfrm>
            <a:off x="495300" y="863600"/>
            <a:ext cx="11201400" cy="421640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1373309" y="3971813"/>
            <a:ext cx="9445382" cy="1846017"/>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19197" y="1324842"/>
            <a:ext cx="4005543" cy="2375845"/>
            <a:chOff x="5319197" y="1083542"/>
            <a:chExt cx="4005543" cy="2375845"/>
          </a:xfrm>
        </p:grpSpPr>
        <p:grpSp>
          <p:nvGrpSpPr>
            <p:cNvPr id="11" name="组合 10"/>
            <p:cNvGrpSpPr/>
            <p:nvPr/>
          </p:nvGrpSpPr>
          <p:grpSpPr>
            <a:xfrm>
              <a:off x="5319197" y="2019387"/>
              <a:ext cx="4005543" cy="1440000"/>
              <a:chOff x="5319197" y="2019387"/>
              <a:chExt cx="4005543" cy="1440000"/>
            </a:xfrm>
          </p:grpSpPr>
          <p:sp>
            <p:nvSpPr>
              <p:cNvPr id="39" name="任意多边形: 形状 38"/>
              <p:cNvSpPr/>
              <p:nvPr/>
            </p:nvSpPr>
            <p:spPr bwMode="auto">
              <a:xfrm flipV="1">
                <a:off x="5319197" y="2019387"/>
                <a:ext cx="4005543" cy="1440000"/>
              </a:xfrm>
              <a:custGeom>
                <a:avLst/>
                <a:gdLst>
                  <a:gd name="connsiteX0" fmla="*/ 1308165 w 4005543"/>
                  <a:gd name="connsiteY0" fmla="*/ 0 h 1807989"/>
                  <a:gd name="connsiteX1" fmla="*/ 2530438 w 4005543"/>
                  <a:gd name="connsiteY1" fmla="*/ 0 h 1807989"/>
                  <a:gd name="connsiteX2" fmla="*/ 3757445 w 4005543"/>
                  <a:gd name="connsiteY2" fmla="*/ 0 h 1807989"/>
                  <a:gd name="connsiteX3" fmla="*/ 3800874 w 4005543"/>
                  <a:gd name="connsiteY3" fmla="*/ 13481 h 1807989"/>
                  <a:gd name="connsiteX4" fmla="*/ 4005543 w 4005543"/>
                  <a:gd name="connsiteY4" fmla="*/ 322255 h 1807989"/>
                  <a:gd name="connsiteX5" fmla="*/ 4005542 w 4005543"/>
                  <a:gd name="connsiteY5" fmla="*/ 322255 h 1807989"/>
                  <a:gd name="connsiteX6" fmla="*/ 3800873 w 4005543"/>
                  <a:gd name="connsiteY6" fmla="*/ 631029 h 1807989"/>
                  <a:gd name="connsiteX7" fmla="*/ 3761506 w 4005543"/>
                  <a:gd name="connsiteY7" fmla="*/ 643249 h 1807989"/>
                  <a:gd name="connsiteX8" fmla="*/ 2526379 w 4005543"/>
                  <a:gd name="connsiteY8" fmla="*/ 643249 h 1807989"/>
                  <a:gd name="connsiteX9" fmla="*/ 1475510 w 4005543"/>
                  <a:gd name="connsiteY9" fmla="*/ 643249 h 1807989"/>
                  <a:gd name="connsiteX10" fmla="*/ 821848 w 4005543"/>
                  <a:gd name="connsiteY10" fmla="*/ 1807989 h 1807989"/>
                  <a:gd name="connsiteX11" fmla="*/ 819456 w 4005543"/>
                  <a:gd name="connsiteY11" fmla="*/ 1803727 h 1807989"/>
                  <a:gd name="connsiteX12" fmla="*/ 819456 w 4005543"/>
                  <a:gd name="connsiteY12" fmla="*/ 1805479 h 1807989"/>
                  <a:gd name="connsiteX13" fmla="*/ 0 w 4005543"/>
                  <a:gd name="connsiteY13" fmla="*/ 1805479 h 1807989"/>
                  <a:gd name="connsiteX14" fmla="*/ 0 w 4005543"/>
                  <a:gd name="connsiteY14" fmla="*/ 1176414 h 1807989"/>
                  <a:gd name="connsiteX15" fmla="*/ 649531 w 4005543"/>
                  <a:gd name="connsiteY15" fmla="*/ 1176414 h 1807989"/>
                  <a:gd name="connsiteX16" fmla="*/ 1304068 w 4005543"/>
                  <a:gd name="connsiteY16" fmla="*/ 10113 h 1807989"/>
                  <a:gd name="connsiteX17" fmla="*/ 1308165 w 4005543"/>
                  <a:gd name="connsiteY17" fmla="*/ 10113 h 18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5543" h="1807989">
                    <a:moveTo>
                      <a:pt x="1308165" y="0"/>
                    </a:moveTo>
                    <a:lnTo>
                      <a:pt x="2530438" y="0"/>
                    </a:lnTo>
                    <a:lnTo>
                      <a:pt x="3757445" y="0"/>
                    </a:lnTo>
                    <a:lnTo>
                      <a:pt x="3800874" y="13481"/>
                    </a:lnTo>
                    <a:cubicBezTo>
                      <a:pt x="3921149" y="64354"/>
                      <a:pt x="4005543" y="183449"/>
                      <a:pt x="4005543" y="322255"/>
                    </a:cubicBezTo>
                    <a:lnTo>
                      <a:pt x="4005542" y="322255"/>
                    </a:lnTo>
                    <a:cubicBezTo>
                      <a:pt x="4005542" y="461061"/>
                      <a:pt x="3921148" y="580156"/>
                      <a:pt x="3800873" y="631029"/>
                    </a:cubicBezTo>
                    <a:lnTo>
                      <a:pt x="3761506" y="643249"/>
                    </a:lnTo>
                    <a:lnTo>
                      <a:pt x="2526379" y="643249"/>
                    </a:lnTo>
                    <a:lnTo>
                      <a:pt x="1475510" y="643249"/>
                    </a:lnTo>
                    <a:lnTo>
                      <a:pt x="821848" y="1807989"/>
                    </a:lnTo>
                    <a:lnTo>
                      <a:pt x="819456" y="1803727"/>
                    </a:lnTo>
                    <a:lnTo>
                      <a:pt x="819456" y="1805479"/>
                    </a:lnTo>
                    <a:lnTo>
                      <a:pt x="0" y="1805479"/>
                    </a:lnTo>
                    <a:lnTo>
                      <a:pt x="0" y="1176414"/>
                    </a:lnTo>
                    <a:lnTo>
                      <a:pt x="649531" y="1176414"/>
                    </a:lnTo>
                    <a:lnTo>
                      <a:pt x="1304068" y="10113"/>
                    </a:lnTo>
                    <a:lnTo>
                      <a:pt x="1308165" y="10113"/>
                    </a:lnTo>
                    <a:close/>
                  </a:path>
                </a:pathLst>
              </a:custGeom>
              <a:gradFill>
                <a:gsLst>
                  <a:gs pos="0">
                    <a:srgbClr val="F0963D"/>
                  </a:gs>
                  <a:gs pos="42000">
                    <a:srgbClr val="E37A17"/>
                  </a:gs>
                  <a:gs pos="100000">
                    <a:srgbClr val="E55003"/>
                  </a:gs>
                </a:gsLst>
                <a:lin ang="7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40" name="文本框 39"/>
              <p:cNvSpPr txBox="1"/>
              <p:nvPr/>
            </p:nvSpPr>
            <p:spPr>
              <a:xfrm>
                <a:off x="7321968" y="3018822"/>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利益输送</a:t>
                </a:r>
              </a:p>
            </p:txBody>
          </p:sp>
        </p:grpSp>
        <p:grpSp>
          <p:nvGrpSpPr>
            <p:cNvPr id="10" name="组合 9"/>
            <p:cNvGrpSpPr/>
            <p:nvPr/>
          </p:nvGrpSpPr>
          <p:grpSpPr>
            <a:xfrm>
              <a:off x="5319197" y="1083542"/>
              <a:ext cx="4005543" cy="1440000"/>
              <a:chOff x="5319197" y="1083542"/>
              <a:chExt cx="4005543" cy="1440000"/>
            </a:xfrm>
          </p:grpSpPr>
          <p:sp>
            <p:nvSpPr>
              <p:cNvPr id="38" name="任意多边形: 形状 37"/>
              <p:cNvSpPr/>
              <p:nvPr/>
            </p:nvSpPr>
            <p:spPr bwMode="auto">
              <a:xfrm>
                <a:off x="5319197" y="1083542"/>
                <a:ext cx="4005543" cy="1440000"/>
              </a:xfrm>
              <a:custGeom>
                <a:avLst/>
                <a:gdLst>
                  <a:gd name="connsiteX0" fmla="*/ 1308165 w 4005543"/>
                  <a:gd name="connsiteY0" fmla="*/ 0 h 1807989"/>
                  <a:gd name="connsiteX1" fmla="*/ 2530438 w 4005543"/>
                  <a:gd name="connsiteY1" fmla="*/ 0 h 1807989"/>
                  <a:gd name="connsiteX2" fmla="*/ 3757445 w 4005543"/>
                  <a:gd name="connsiteY2" fmla="*/ 0 h 1807989"/>
                  <a:gd name="connsiteX3" fmla="*/ 3800874 w 4005543"/>
                  <a:gd name="connsiteY3" fmla="*/ 13481 h 1807989"/>
                  <a:gd name="connsiteX4" fmla="*/ 4005543 w 4005543"/>
                  <a:gd name="connsiteY4" fmla="*/ 322255 h 1807989"/>
                  <a:gd name="connsiteX5" fmla="*/ 4005542 w 4005543"/>
                  <a:gd name="connsiteY5" fmla="*/ 322255 h 1807989"/>
                  <a:gd name="connsiteX6" fmla="*/ 3800873 w 4005543"/>
                  <a:gd name="connsiteY6" fmla="*/ 631029 h 1807989"/>
                  <a:gd name="connsiteX7" fmla="*/ 3761506 w 4005543"/>
                  <a:gd name="connsiteY7" fmla="*/ 643249 h 1807989"/>
                  <a:gd name="connsiteX8" fmla="*/ 2526379 w 4005543"/>
                  <a:gd name="connsiteY8" fmla="*/ 643249 h 1807989"/>
                  <a:gd name="connsiteX9" fmla="*/ 1475510 w 4005543"/>
                  <a:gd name="connsiteY9" fmla="*/ 643249 h 1807989"/>
                  <a:gd name="connsiteX10" fmla="*/ 821848 w 4005543"/>
                  <a:gd name="connsiteY10" fmla="*/ 1807989 h 1807989"/>
                  <a:gd name="connsiteX11" fmla="*/ 819456 w 4005543"/>
                  <a:gd name="connsiteY11" fmla="*/ 1803727 h 1807989"/>
                  <a:gd name="connsiteX12" fmla="*/ 819456 w 4005543"/>
                  <a:gd name="connsiteY12" fmla="*/ 1805479 h 1807989"/>
                  <a:gd name="connsiteX13" fmla="*/ 0 w 4005543"/>
                  <a:gd name="connsiteY13" fmla="*/ 1805479 h 1807989"/>
                  <a:gd name="connsiteX14" fmla="*/ 0 w 4005543"/>
                  <a:gd name="connsiteY14" fmla="*/ 1176414 h 1807989"/>
                  <a:gd name="connsiteX15" fmla="*/ 649531 w 4005543"/>
                  <a:gd name="connsiteY15" fmla="*/ 1176414 h 1807989"/>
                  <a:gd name="connsiteX16" fmla="*/ 1304068 w 4005543"/>
                  <a:gd name="connsiteY16" fmla="*/ 10113 h 1807989"/>
                  <a:gd name="connsiteX17" fmla="*/ 1308165 w 4005543"/>
                  <a:gd name="connsiteY17" fmla="*/ 10113 h 18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5543" h="1807989">
                    <a:moveTo>
                      <a:pt x="1308165" y="0"/>
                    </a:moveTo>
                    <a:lnTo>
                      <a:pt x="2530438" y="0"/>
                    </a:lnTo>
                    <a:lnTo>
                      <a:pt x="3757445" y="0"/>
                    </a:lnTo>
                    <a:lnTo>
                      <a:pt x="3800874" y="13481"/>
                    </a:lnTo>
                    <a:cubicBezTo>
                      <a:pt x="3921149" y="64354"/>
                      <a:pt x="4005543" y="183449"/>
                      <a:pt x="4005543" y="322255"/>
                    </a:cubicBezTo>
                    <a:lnTo>
                      <a:pt x="4005542" y="322255"/>
                    </a:lnTo>
                    <a:cubicBezTo>
                      <a:pt x="4005542" y="461061"/>
                      <a:pt x="3921148" y="580156"/>
                      <a:pt x="3800873" y="631029"/>
                    </a:cubicBezTo>
                    <a:lnTo>
                      <a:pt x="3761506" y="643249"/>
                    </a:lnTo>
                    <a:lnTo>
                      <a:pt x="2526379" y="643249"/>
                    </a:lnTo>
                    <a:lnTo>
                      <a:pt x="1475510" y="643249"/>
                    </a:lnTo>
                    <a:lnTo>
                      <a:pt x="821848" y="1807989"/>
                    </a:lnTo>
                    <a:lnTo>
                      <a:pt x="819456" y="1803727"/>
                    </a:lnTo>
                    <a:lnTo>
                      <a:pt x="819456" y="1805479"/>
                    </a:lnTo>
                    <a:lnTo>
                      <a:pt x="0" y="1805479"/>
                    </a:lnTo>
                    <a:lnTo>
                      <a:pt x="0" y="1176414"/>
                    </a:lnTo>
                    <a:lnTo>
                      <a:pt x="649531" y="1176414"/>
                    </a:lnTo>
                    <a:lnTo>
                      <a:pt x="1304068" y="10113"/>
                    </a:lnTo>
                    <a:lnTo>
                      <a:pt x="1308165" y="10113"/>
                    </a:lnTo>
                    <a:close/>
                  </a:path>
                </a:pathLst>
              </a:custGeom>
              <a:gradFill>
                <a:gsLst>
                  <a:gs pos="0">
                    <a:srgbClr val="6B97C7"/>
                  </a:gs>
                  <a:gs pos="42000">
                    <a:srgbClr val="43679B"/>
                  </a:gs>
                  <a:gs pos="100000">
                    <a:srgbClr val="3C488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1" name="文本框 40"/>
              <p:cNvSpPr txBox="1"/>
              <p:nvPr/>
            </p:nvSpPr>
            <p:spPr>
              <a:xfrm>
                <a:off x="7267785" y="1151355"/>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论功行赏</a:t>
                </a:r>
              </a:p>
            </p:txBody>
          </p:sp>
        </p:grpSp>
      </p:grpSp>
      <p:sp>
        <p:nvSpPr>
          <p:cNvPr id="23" name="矩形 22"/>
          <p:cNvSpPr/>
          <p:nvPr/>
        </p:nvSpPr>
        <p:spPr>
          <a:xfrm>
            <a:off x="1548202" y="4414177"/>
            <a:ext cx="9095597" cy="1015663"/>
          </a:xfrm>
          <a:prstGeom prst="rect">
            <a:avLst/>
          </a:prstGeom>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 所谓“论功行赏”，即当选者可以通过人事任命等手段犒赏利益集团代表。例如，奥巴马上台以后，即通过派驻大使的形式奖掖为其大选募资的功臣。</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nvGrpSpPr>
          <p:cNvPr id="7" name="组合 6"/>
          <p:cNvGrpSpPr/>
          <p:nvPr/>
        </p:nvGrpSpPr>
        <p:grpSpPr>
          <a:xfrm>
            <a:off x="1" y="2038811"/>
            <a:ext cx="5796703" cy="890162"/>
            <a:chOff x="1" y="1797511"/>
            <a:chExt cx="5796703" cy="890162"/>
          </a:xfrm>
        </p:grpSpPr>
        <p:sp>
          <p:nvSpPr>
            <p:cNvPr id="24" name="ï$líḍe"/>
            <p:cNvSpPr/>
            <p:nvPr/>
          </p:nvSpPr>
          <p:spPr>
            <a:xfrm rot="16200000" flipH="1">
              <a:off x="2509600" y="-564518"/>
              <a:ext cx="602672" cy="5621869"/>
            </a:xfrm>
            <a:prstGeom prst="snip1Rect">
              <a:avLst>
                <a:gd name="adj" fmla="val 0"/>
              </a:avLst>
            </a:prstGeom>
            <a:gradFill>
              <a:gsLst>
                <a:gs pos="61000">
                  <a:schemeClr val="accent5">
                    <a:lumMod val="20000"/>
                    <a:lumOff val="80000"/>
                    <a:alpha val="0"/>
                  </a:schemeClr>
                </a:gs>
                <a:gs pos="100000">
                  <a:srgbClr val="6A9BCF"/>
                </a:gs>
              </a:gsLst>
              <a:lin ang="3000000" scaled="0"/>
            </a:gradFill>
            <a:ln w="1270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360045"/>
              <a:endParaRPr lang="zh-CN" altLang="en-US" dirty="0">
                <a:solidFill>
                  <a:schemeClr val="tx1">
                    <a:lumMod val="85000"/>
                    <a:lumOff val="15000"/>
                  </a:schemeClr>
                </a:solidFill>
                <a:latin typeface="微软雅黑" panose="020B0503020204020204" charset="-122"/>
                <a:ea typeface="微软雅黑" panose="020B0503020204020204" charset="-122"/>
              </a:endParaRPr>
            </a:p>
          </p:txBody>
        </p:sp>
        <p:sp>
          <p:nvSpPr>
            <p:cNvPr id="25" name="ïšļîďè"/>
            <p:cNvSpPr/>
            <p:nvPr/>
          </p:nvSpPr>
          <p:spPr>
            <a:xfrm rot="1330373">
              <a:off x="5238057" y="1805158"/>
              <a:ext cx="296543" cy="882515"/>
            </a:xfrm>
            <a:prstGeom prst="roundRect">
              <a:avLst>
                <a:gd name="adj" fmla="val 50000"/>
              </a:avLst>
            </a:prstGeom>
            <a:solidFill>
              <a:srgbClr val="43679B"/>
            </a:solidFill>
            <a:ln w="3175">
              <a:solidFill>
                <a:schemeClr val="bg1">
                  <a:lumMod val="95000"/>
                </a:schemeClr>
              </a:solidFill>
            </a:ln>
            <a:effectLst/>
          </p:spPr>
          <p:txBody>
            <a:bodyPr anchor="ctr"/>
            <a:lstStyle/>
            <a:p>
              <a:pPr algn="ctr"/>
              <a:endParaRPr/>
            </a:p>
          </p:txBody>
        </p:sp>
        <p:sp>
          <p:nvSpPr>
            <p:cNvPr id="26" name="iṥḷîďe"/>
            <p:cNvSpPr/>
            <p:nvPr/>
          </p:nvSpPr>
          <p:spPr>
            <a:xfrm rot="1330373">
              <a:off x="5500161" y="1797511"/>
              <a:ext cx="296543" cy="882515"/>
            </a:xfrm>
            <a:prstGeom prst="roundRect">
              <a:avLst>
                <a:gd name="adj" fmla="val 50000"/>
              </a:avLst>
            </a:prstGeom>
            <a:solidFill>
              <a:srgbClr val="E37A17"/>
            </a:solidFill>
            <a:ln w="3175">
              <a:solidFill>
                <a:schemeClr val="bg1">
                  <a:lumMod val="95000"/>
                </a:schemeClr>
              </a:solidFill>
            </a:ln>
            <a:effectLst/>
          </p:spPr>
          <p:txBody>
            <a:bodyPr anchor="ctr"/>
            <a:lstStyle/>
            <a:p>
              <a:pPr algn="ctr"/>
              <a:endParaRPr/>
            </a:p>
          </p:txBody>
        </p:sp>
        <p:sp>
          <p:nvSpPr>
            <p:cNvPr id="27" name="矩形 26"/>
            <p:cNvSpPr/>
            <p:nvPr/>
          </p:nvSpPr>
          <p:spPr>
            <a:xfrm>
              <a:off x="2503726" y="2061750"/>
              <a:ext cx="2924136" cy="338554"/>
            </a:xfrm>
            <a:prstGeom prst="rect">
              <a:avLst/>
            </a:prstGeom>
          </p:spPr>
          <p:txBody>
            <a:bodyPr wrap="square">
              <a:spAutoFit/>
            </a:bodyPr>
            <a:lstStyle/>
            <a:p>
              <a:pPr algn="ctr"/>
              <a:r>
                <a:rPr lang="zh-CN" altLang="en-US" sz="1600" b="1" dirty="0">
                  <a:solidFill>
                    <a:schemeClr val="tx1">
                      <a:lumMod val="85000"/>
                      <a:lumOff val="15000"/>
                    </a:schemeClr>
                  </a:solidFill>
                  <a:latin typeface="微软雅黑" panose="020B0503020204020204" charset="-122"/>
                  <a:ea typeface="微软雅黑" panose="020B0503020204020204" charset="-122"/>
                </a:rPr>
                <a:t>当选者与利益集团的“默契”</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şlídê"/>
          <p:cNvSpPr/>
          <p:nvPr/>
        </p:nvSpPr>
        <p:spPr>
          <a:xfrm>
            <a:off x="495300" y="863600"/>
            <a:ext cx="11201400" cy="421640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1373309" y="3736281"/>
            <a:ext cx="9445382" cy="2517887"/>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19197" y="2060952"/>
            <a:ext cx="4005543" cy="1440000"/>
            <a:chOff x="5319197" y="2019387"/>
            <a:chExt cx="4005543" cy="1440000"/>
          </a:xfrm>
        </p:grpSpPr>
        <p:sp>
          <p:nvSpPr>
            <p:cNvPr id="39" name="任意多边形: 形状 38"/>
            <p:cNvSpPr/>
            <p:nvPr/>
          </p:nvSpPr>
          <p:spPr bwMode="auto">
            <a:xfrm flipV="1">
              <a:off x="5319197" y="2019387"/>
              <a:ext cx="4005543" cy="1440000"/>
            </a:xfrm>
            <a:custGeom>
              <a:avLst/>
              <a:gdLst>
                <a:gd name="connsiteX0" fmla="*/ 1308165 w 4005543"/>
                <a:gd name="connsiteY0" fmla="*/ 0 h 1807989"/>
                <a:gd name="connsiteX1" fmla="*/ 2530438 w 4005543"/>
                <a:gd name="connsiteY1" fmla="*/ 0 h 1807989"/>
                <a:gd name="connsiteX2" fmla="*/ 3757445 w 4005543"/>
                <a:gd name="connsiteY2" fmla="*/ 0 h 1807989"/>
                <a:gd name="connsiteX3" fmla="*/ 3800874 w 4005543"/>
                <a:gd name="connsiteY3" fmla="*/ 13481 h 1807989"/>
                <a:gd name="connsiteX4" fmla="*/ 4005543 w 4005543"/>
                <a:gd name="connsiteY4" fmla="*/ 322255 h 1807989"/>
                <a:gd name="connsiteX5" fmla="*/ 4005542 w 4005543"/>
                <a:gd name="connsiteY5" fmla="*/ 322255 h 1807989"/>
                <a:gd name="connsiteX6" fmla="*/ 3800873 w 4005543"/>
                <a:gd name="connsiteY6" fmla="*/ 631029 h 1807989"/>
                <a:gd name="connsiteX7" fmla="*/ 3761506 w 4005543"/>
                <a:gd name="connsiteY7" fmla="*/ 643249 h 1807989"/>
                <a:gd name="connsiteX8" fmla="*/ 2526379 w 4005543"/>
                <a:gd name="connsiteY8" fmla="*/ 643249 h 1807989"/>
                <a:gd name="connsiteX9" fmla="*/ 1475510 w 4005543"/>
                <a:gd name="connsiteY9" fmla="*/ 643249 h 1807989"/>
                <a:gd name="connsiteX10" fmla="*/ 821848 w 4005543"/>
                <a:gd name="connsiteY10" fmla="*/ 1807989 h 1807989"/>
                <a:gd name="connsiteX11" fmla="*/ 819456 w 4005543"/>
                <a:gd name="connsiteY11" fmla="*/ 1803727 h 1807989"/>
                <a:gd name="connsiteX12" fmla="*/ 819456 w 4005543"/>
                <a:gd name="connsiteY12" fmla="*/ 1805479 h 1807989"/>
                <a:gd name="connsiteX13" fmla="*/ 0 w 4005543"/>
                <a:gd name="connsiteY13" fmla="*/ 1805479 h 1807989"/>
                <a:gd name="connsiteX14" fmla="*/ 0 w 4005543"/>
                <a:gd name="connsiteY14" fmla="*/ 1176414 h 1807989"/>
                <a:gd name="connsiteX15" fmla="*/ 649531 w 4005543"/>
                <a:gd name="connsiteY15" fmla="*/ 1176414 h 1807989"/>
                <a:gd name="connsiteX16" fmla="*/ 1304068 w 4005543"/>
                <a:gd name="connsiteY16" fmla="*/ 10113 h 1807989"/>
                <a:gd name="connsiteX17" fmla="*/ 1308165 w 4005543"/>
                <a:gd name="connsiteY17" fmla="*/ 10113 h 18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5543" h="1807989">
                  <a:moveTo>
                    <a:pt x="1308165" y="0"/>
                  </a:moveTo>
                  <a:lnTo>
                    <a:pt x="2530438" y="0"/>
                  </a:lnTo>
                  <a:lnTo>
                    <a:pt x="3757445" y="0"/>
                  </a:lnTo>
                  <a:lnTo>
                    <a:pt x="3800874" y="13481"/>
                  </a:lnTo>
                  <a:cubicBezTo>
                    <a:pt x="3921149" y="64354"/>
                    <a:pt x="4005543" y="183449"/>
                    <a:pt x="4005543" y="322255"/>
                  </a:cubicBezTo>
                  <a:lnTo>
                    <a:pt x="4005542" y="322255"/>
                  </a:lnTo>
                  <a:cubicBezTo>
                    <a:pt x="4005542" y="461061"/>
                    <a:pt x="3921148" y="580156"/>
                    <a:pt x="3800873" y="631029"/>
                  </a:cubicBezTo>
                  <a:lnTo>
                    <a:pt x="3761506" y="643249"/>
                  </a:lnTo>
                  <a:lnTo>
                    <a:pt x="2526379" y="643249"/>
                  </a:lnTo>
                  <a:lnTo>
                    <a:pt x="1475510" y="643249"/>
                  </a:lnTo>
                  <a:lnTo>
                    <a:pt x="821848" y="1807989"/>
                  </a:lnTo>
                  <a:lnTo>
                    <a:pt x="819456" y="1803727"/>
                  </a:lnTo>
                  <a:lnTo>
                    <a:pt x="819456" y="1805479"/>
                  </a:lnTo>
                  <a:lnTo>
                    <a:pt x="0" y="1805479"/>
                  </a:lnTo>
                  <a:lnTo>
                    <a:pt x="0" y="1176414"/>
                  </a:lnTo>
                  <a:lnTo>
                    <a:pt x="649531" y="1176414"/>
                  </a:lnTo>
                  <a:lnTo>
                    <a:pt x="1304068" y="10113"/>
                  </a:lnTo>
                  <a:lnTo>
                    <a:pt x="1308165" y="10113"/>
                  </a:lnTo>
                  <a:close/>
                </a:path>
              </a:pathLst>
            </a:custGeom>
            <a:gradFill>
              <a:gsLst>
                <a:gs pos="0">
                  <a:srgbClr val="F0963D"/>
                </a:gs>
                <a:gs pos="42000">
                  <a:srgbClr val="E37A17"/>
                </a:gs>
                <a:gs pos="100000">
                  <a:srgbClr val="E55003"/>
                </a:gs>
              </a:gsLst>
              <a:lin ang="7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40" name="文本框 39"/>
            <p:cNvSpPr txBox="1"/>
            <p:nvPr/>
          </p:nvSpPr>
          <p:spPr>
            <a:xfrm>
              <a:off x="7321968" y="3018822"/>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利益输送</a:t>
              </a:r>
            </a:p>
          </p:txBody>
        </p:sp>
      </p:grpSp>
      <p:grpSp>
        <p:nvGrpSpPr>
          <p:cNvPr id="10" name="组合 9"/>
          <p:cNvGrpSpPr/>
          <p:nvPr/>
        </p:nvGrpSpPr>
        <p:grpSpPr>
          <a:xfrm>
            <a:off x="5319197" y="1125107"/>
            <a:ext cx="4005543" cy="1440000"/>
            <a:chOff x="5319197" y="1083542"/>
            <a:chExt cx="4005543" cy="1440000"/>
          </a:xfrm>
        </p:grpSpPr>
        <p:sp>
          <p:nvSpPr>
            <p:cNvPr id="38" name="任意多边形: 形状 37"/>
            <p:cNvSpPr/>
            <p:nvPr/>
          </p:nvSpPr>
          <p:spPr bwMode="auto">
            <a:xfrm>
              <a:off x="5319197" y="1083542"/>
              <a:ext cx="4005543" cy="1440000"/>
            </a:xfrm>
            <a:custGeom>
              <a:avLst/>
              <a:gdLst>
                <a:gd name="connsiteX0" fmla="*/ 1308165 w 4005543"/>
                <a:gd name="connsiteY0" fmla="*/ 0 h 1807989"/>
                <a:gd name="connsiteX1" fmla="*/ 2530438 w 4005543"/>
                <a:gd name="connsiteY1" fmla="*/ 0 h 1807989"/>
                <a:gd name="connsiteX2" fmla="*/ 3757445 w 4005543"/>
                <a:gd name="connsiteY2" fmla="*/ 0 h 1807989"/>
                <a:gd name="connsiteX3" fmla="*/ 3800874 w 4005543"/>
                <a:gd name="connsiteY3" fmla="*/ 13481 h 1807989"/>
                <a:gd name="connsiteX4" fmla="*/ 4005543 w 4005543"/>
                <a:gd name="connsiteY4" fmla="*/ 322255 h 1807989"/>
                <a:gd name="connsiteX5" fmla="*/ 4005542 w 4005543"/>
                <a:gd name="connsiteY5" fmla="*/ 322255 h 1807989"/>
                <a:gd name="connsiteX6" fmla="*/ 3800873 w 4005543"/>
                <a:gd name="connsiteY6" fmla="*/ 631029 h 1807989"/>
                <a:gd name="connsiteX7" fmla="*/ 3761506 w 4005543"/>
                <a:gd name="connsiteY7" fmla="*/ 643249 h 1807989"/>
                <a:gd name="connsiteX8" fmla="*/ 2526379 w 4005543"/>
                <a:gd name="connsiteY8" fmla="*/ 643249 h 1807989"/>
                <a:gd name="connsiteX9" fmla="*/ 1475510 w 4005543"/>
                <a:gd name="connsiteY9" fmla="*/ 643249 h 1807989"/>
                <a:gd name="connsiteX10" fmla="*/ 821848 w 4005543"/>
                <a:gd name="connsiteY10" fmla="*/ 1807989 h 1807989"/>
                <a:gd name="connsiteX11" fmla="*/ 819456 w 4005543"/>
                <a:gd name="connsiteY11" fmla="*/ 1803727 h 1807989"/>
                <a:gd name="connsiteX12" fmla="*/ 819456 w 4005543"/>
                <a:gd name="connsiteY12" fmla="*/ 1805479 h 1807989"/>
                <a:gd name="connsiteX13" fmla="*/ 0 w 4005543"/>
                <a:gd name="connsiteY13" fmla="*/ 1805479 h 1807989"/>
                <a:gd name="connsiteX14" fmla="*/ 0 w 4005543"/>
                <a:gd name="connsiteY14" fmla="*/ 1176414 h 1807989"/>
                <a:gd name="connsiteX15" fmla="*/ 649531 w 4005543"/>
                <a:gd name="connsiteY15" fmla="*/ 1176414 h 1807989"/>
                <a:gd name="connsiteX16" fmla="*/ 1304068 w 4005543"/>
                <a:gd name="connsiteY16" fmla="*/ 10113 h 1807989"/>
                <a:gd name="connsiteX17" fmla="*/ 1308165 w 4005543"/>
                <a:gd name="connsiteY17" fmla="*/ 10113 h 18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5543" h="1807989">
                  <a:moveTo>
                    <a:pt x="1308165" y="0"/>
                  </a:moveTo>
                  <a:lnTo>
                    <a:pt x="2530438" y="0"/>
                  </a:lnTo>
                  <a:lnTo>
                    <a:pt x="3757445" y="0"/>
                  </a:lnTo>
                  <a:lnTo>
                    <a:pt x="3800874" y="13481"/>
                  </a:lnTo>
                  <a:cubicBezTo>
                    <a:pt x="3921149" y="64354"/>
                    <a:pt x="4005543" y="183449"/>
                    <a:pt x="4005543" y="322255"/>
                  </a:cubicBezTo>
                  <a:lnTo>
                    <a:pt x="4005542" y="322255"/>
                  </a:lnTo>
                  <a:cubicBezTo>
                    <a:pt x="4005542" y="461061"/>
                    <a:pt x="3921148" y="580156"/>
                    <a:pt x="3800873" y="631029"/>
                  </a:cubicBezTo>
                  <a:lnTo>
                    <a:pt x="3761506" y="643249"/>
                  </a:lnTo>
                  <a:lnTo>
                    <a:pt x="2526379" y="643249"/>
                  </a:lnTo>
                  <a:lnTo>
                    <a:pt x="1475510" y="643249"/>
                  </a:lnTo>
                  <a:lnTo>
                    <a:pt x="821848" y="1807989"/>
                  </a:lnTo>
                  <a:lnTo>
                    <a:pt x="819456" y="1803727"/>
                  </a:lnTo>
                  <a:lnTo>
                    <a:pt x="819456" y="1805479"/>
                  </a:lnTo>
                  <a:lnTo>
                    <a:pt x="0" y="1805479"/>
                  </a:lnTo>
                  <a:lnTo>
                    <a:pt x="0" y="1176414"/>
                  </a:lnTo>
                  <a:lnTo>
                    <a:pt x="649531" y="1176414"/>
                  </a:lnTo>
                  <a:lnTo>
                    <a:pt x="1304068" y="10113"/>
                  </a:lnTo>
                  <a:lnTo>
                    <a:pt x="1308165" y="10113"/>
                  </a:lnTo>
                  <a:close/>
                </a:path>
              </a:pathLst>
            </a:custGeom>
            <a:gradFill>
              <a:gsLst>
                <a:gs pos="0">
                  <a:srgbClr val="6B97C7"/>
                </a:gs>
                <a:gs pos="42000">
                  <a:srgbClr val="43679B"/>
                </a:gs>
                <a:gs pos="100000">
                  <a:srgbClr val="3C488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1" name="文本框 40"/>
            <p:cNvSpPr txBox="1"/>
            <p:nvPr/>
          </p:nvSpPr>
          <p:spPr>
            <a:xfrm>
              <a:off x="7267785" y="1151355"/>
              <a:ext cx="1210588" cy="400110"/>
            </a:xfrm>
            <a:prstGeom prst="rect">
              <a:avLst/>
            </a:prstGeom>
            <a:noFill/>
          </p:spPr>
          <p:txBody>
            <a:bodyPr wrap="none" rtlCol="0">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论功行赏</a:t>
              </a:r>
            </a:p>
          </p:txBody>
        </p:sp>
      </p:grpSp>
      <p:sp>
        <p:nvSpPr>
          <p:cNvPr id="23" name="矩形 22"/>
          <p:cNvSpPr/>
          <p:nvPr/>
        </p:nvSpPr>
        <p:spPr>
          <a:xfrm>
            <a:off x="1680155" y="3908151"/>
            <a:ext cx="8831691" cy="2092881"/>
          </a:xfrm>
          <a:prstGeom prst="rect">
            <a:avLst/>
          </a:prstGeom>
        </p:spPr>
        <p:txBody>
          <a:bodyPr wrap="square">
            <a:spAutoFit/>
          </a:bodyPr>
          <a:lstStyle/>
          <a:p>
            <a:pPr indent="457200" algn="just">
              <a:lnSpc>
                <a:spcPct val="13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所谓“利益输送”，即当选者上任后实施有利于利益集团的政策。</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indent="457200" algn="just">
              <a:lnSpc>
                <a:spcPct val="13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例如，正是“钱权联姻”，使得奥巴马提出了雄心勃勃的高铁计划，至今依然是纸上谈兵；美国历任总统面对不时发生的枪击事件，除了“深表痛心”之外，无所作为。联系到美国步枪协会曾向参选总统的特朗普提供</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3000</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万美元支持的背景，美国枪支管控法案出台受阻背后的缘由便不言而喻了。</a:t>
            </a:r>
          </a:p>
        </p:txBody>
      </p:sp>
      <p:grpSp>
        <p:nvGrpSpPr>
          <p:cNvPr id="7" name="组合 6"/>
          <p:cNvGrpSpPr/>
          <p:nvPr/>
        </p:nvGrpSpPr>
        <p:grpSpPr>
          <a:xfrm>
            <a:off x="1" y="1839076"/>
            <a:ext cx="5796703" cy="890162"/>
            <a:chOff x="1" y="1797511"/>
            <a:chExt cx="5796703" cy="890162"/>
          </a:xfrm>
        </p:grpSpPr>
        <p:sp>
          <p:nvSpPr>
            <p:cNvPr id="24" name="ï$líḍe"/>
            <p:cNvSpPr/>
            <p:nvPr/>
          </p:nvSpPr>
          <p:spPr>
            <a:xfrm rot="16200000" flipH="1">
              <a:off x="2509600" y="-564518"/>
              <a:ext cx="602672" cy="5621869"/>
            </a:xfrm>
            <a:prstGeom prst="snip1Rect">
              <a:avLst>
                <a:gd name="adj" fmla="val 0"/>
              </a:avLst>
            </a:prstGeom>
            <a:gradFill>
              <a:gsLst>
                <a:gs pos="61000">
                  <a:schemeClr val="accent5">
                    <a:lumMod val="20000"/>
                    <a:lumOff val="80000"/>
                    <a:alpha val="0"/>
                  </a:schemeClr>
                </a:gs>
                <a:gs pos="100000">
                  <a:srgbClr val="6A9BCF"/>
                </a:gs>
              </a:gsLst>
              <a:lin ang="3000000" scaled="0"/>
            </a:gradFill>
            <a:ln w="1270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marL="360045"/>
              <a:endParaRPr lang="zh-CN" altLang="en-US" dirty="0">
                <a:solidFill>
                  <a:schemeClr val="tx1">
                    <a:lumMod val="85000"/>
                    <a:lumOff val="15000"/>
                  </a:schemeClr>
                </a:solidFill>
                <a:latin typeface="微软雅黑" panose="020B0503020204020204" charset="-122"/>
                <a:ea typeface="微软雅黑" panose="020B0503020204020204" charset="-122"/>
              </a:endParaRPr>
            </a:p>
          </p:txBody>
        </p:sp>
        <p:sp>
          <p:nvSpPr>
            <p:cNvPr id="25" name="ïšļîďè"/>
            <p:cNvSpPr/>
            <p:nvPr/>
          </p:nvSpPr>
          <p:spPr>
            <a:xfrm rot="1330373">
              <a:off x="5238057" y="1805158"/>
              <a:ext cx="296543" cy="882515"/>
            </a:xfrm>
            <a:prstGeom prst="roundRect">
              <a:avLst>
                <a:gd name="adj" fmla="val 50000"/>
              </a:avLst>
            </a:prstGeom>
            <a:solidFill>
              <a:srgbClr val="43679B"/>
            </a:solidFill>
            <a:ln w="3175">
              <a:solidFill>
                <a:schemeClr val="bg1">
                  <a:lumMod val="95000"/>
                </a:schemeClr>
              </a:solidFill>
            </a:ln>
            <a:effectLst/>
          </p:spPr>
          <p:txBody>
            <a:bodyPr anchor="ctr"/>
            <a:lstStyle/>
            <a:p>
              <a:pPr algn="ctr"/>
              <a:endParaRPr/>
            </a:p>
          </p:txBody>
        </p:sp>
        <p:sp>
          <p:nvSpPr>
            <p:cNvPr id="26" name="iṥḷîďe"/>
            <p:cNvSpPr/>
            <p:nvPr/>
          </p:nvSpPr>
          <p:spPr>
            <a:xfrm rot="1330373">
              <a:off x="5500161" y="1797511"/>
              <a:ext cx="296543" cy="882515"/>
            </a:xfrm>
            <a:prstGeom prst="roundRect">
              <a:avLst>
                <a:gd name="adj" fmla="val 50000"/>
              </a:avLst>
            </a:prstGeom>
            <a:solidFill>
              <a:srgbClr val="E37A17"/>
            </a:solidFill>
            <a:ln w="3175">
              <a:solidFill>
                <a:schemeClr val="bg1">
                  <a:lumMod val="95000"/>
                </a:schemeClr>
              </a:solidFill>
            </a:ln>
            <a:effectLst/>
          </p:spPr>
          <p:txBody>
            <a:bodyPr anchor="ctr"/>
            <a:lstStyle/>
            <a:p>
              <a:pPr algn="ctr"/>
              <a:endParaRPr/>
            </a:p>
          </p:txBody>
        </p:sp>
        <p:sp>
          <p:nvSpPr>
            <p:cNvPr id="27" name="矩形 26"/>
            <p:cNvSpPr/>
            <p:nvPr/>
          </p:nvSpPr>
          <p:spPr>
            <a:xfrm>
              <a:off x="2503726" y="2061750"/>
              <a:ext cx="2924136" cy="338554"/>
            </a:xfrm>
            <a:prstGeom prst="rect">
              <a:avLst/>
            </a:prstGeom>
          </p:spPr>
          <p:txBody>
            <a:bodyPr wrap="square">
              <a:spAutoFit/>
            </a:bodyPr>
            <a:lstStyle/>
            <a:p>
              <a:pPr algn="ctr"/>
              <a:r>
                <a:rPr lang="zh-CN" altLang="en-US" sz="1600" b="1" dirty="0">
                  <a:solidFill>
                    <a:schemeClr val="tx1">
                      <a:lumMod val="85000"/>
                      <a:lumOff val="15000"/>
                    </a:schemeClr>
                  </a:solidFill>
                  <a:latin typeface="微软雅黑" panose="020B0503020204020204" charset="-122"/>
                  <a:ea typeface="微软雅黑" panose="020B0503020204020204" charset="-122"/>
                </a:rPr>
                <a:t>当选者与利益集团的“默契”</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825500" y="3676842"/>
            <a:ext cx="10750132" cy="2228950"/>
          </a:xfrm>
          <a:prstGeom prst="rect">
            <a:avLst/>
          </a:prstGeom>
          <a:gradFill>
            <a:gsLst>
              <a:gs pos="60000">
                <a:schemeClr val="bg1"/>
              </a:gs>
              <a:gs pos="100000">
                <a:schemeClr val="bg1"/>
              </a:gs>
            </a:gsLst>
            <a:lin ang="2700000" scaled="0"/>
          </a:gradFill>
          <a:ln w="19050">
            <a:gradFill>
              <a:gsLst>
                <a:gs pos="0">
                  <a:schemeClr val="accent5">
                    <a:lumMod val="60000"/>
                    <a:lumOff val="40000"/>
                  </a:schemeClr>
                </a:gs>
                <a:gs pos="32743">
                  <a:srgbClr val="E55003">
                    <a:alpha val="0"/>
                    <a:lumMod val="0"/>
                    <a:lumOff val="100000"/>
                  </a:srgbClr>
                </a:gs>
                <a:gs pos="70000">
                  <a:srgbClr val="E55003">
                    <a:alpha val="0"/>
                    <a:lumMod val="0"/>
                    <a:lumOff val="100000"/>
                  </a:srgbClr>
                </a:gs>
                <a:gs pos="100000">
                  <a:schemeClr val="accent1">
                    <a:lumMod val="75000"/>
                  </a:schemeClr>
                </a:gs>
              </a:gsLst>
              <a:lin ang="3600000" scaled="0"/>
            </a:gradFill>
          </a:ln>
          <a:effectLst>
            <a:outerShdw blurRad="63500" dist="139700" dir="2700000" algn="tl"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3359101" y="3722778"/>
            <a:ext cx="7438610" cy="2123658"/>
          </a:xfrm>
          <a:prstGeom prst="rect">
            <a:avLst/>
          </a:prstGeom>
          <a:noFill/>
          <a:ln w="9525">
            <a:noFill/>
          </a:ln>
        </p:spPr>
        <p:txBody>
          <a:bodyPr wrap="square">
            <a:spAutoFit/>
          </a:bodyPr>
          <a:lstStyle/>
          <a:p>
            <a:pPr indent="457200" algn="just">
              <a:lnSpc>
                <a:spcPct val="15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诺贝尔经济学奖获得者</a:t>
            </a:r>
            <a:r>
              <a:rPr lang="zh-CN" altLang="en-US" sz="2200" b="1" dirty="0">
                <a:solidFill>
                  <a:srgbClr val="0000FF"/>
                </a:solidFill>
                <a:latin typeface="楷体" panose="02010609060101010101" pitchFamily="49" charset="-122"/>
                <a:ea typeface="楷体" panose="02010609060101010101" pitchFamily="49" charset="-122"/>
              </a:rPr>
              <a:t>斯蒂格利茨</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直言：</a:t>
            </a:r>
            <a:r>
              <a:rPr lang="en-US"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所有美国参议员和大多数众议员赴任时都属于顶尖</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1%</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者的跟班，靠顶尖</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1%</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者的钱留任，他们明白如果把这</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1%</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者服侍好，则能在卸任时得到犒赏。” </a:t>
            </a:r>
          </a:p>
        </p:txBody>
      </p:sp>
      <p:grpSp>
        <p:nvGrpSpPr>
          <p:cNvPr id="3" name="组合 2"/>
          <p:cNvGrpSpPr/>
          <p:nvPr/>
        </p:nvGrpSpPr>
        <p:grpSpPr>
          <a:xfrm>
            <a:off x="1655143" y="1574732"/>
            <a:ext cx="6237305" cy="655891"/>
            <a:chOff x="1767685" y="1844922"/>
            <a:chExt cx="6237305" cy="655891"/>
          </a:xfrm>
        </p:grpSpPr>
        <p:sp>
          <p:nvSpPr>
            <p:cNvPr id="21" name="矩形: 剪去单角 20"/>
            <p:cNvSpPr/>
            <p:nvPr/>
          </p:nvSpPr>
          <p:spPr>
            <a:xfrm>
              <a:off x="1817758" y="1844922"/>
              <a:ext cx="6187232" cy="648000"/>
            </a:xfrm>
            <a:prstGeom prst="snip1Rect">
              <a:avLst/>
            </a:prstGeom>
            <a:gradFill>
              <a:gsLst>
                <a:gs pos="0">
                  <a:srgbClr val="F0963D"/>
                </a:gs>
                <a:gs pos="42000">
                  <a:srgbClr val="E58A05"/>
                </a:gs>
                <a:gs pos="100000">
                  <a:srgbClr val="E55003"/>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2" name="组合 21"/>
            <p:cNvGrpSpPr/>
            <p:nvPr/>
          </p:nvGrpSpPr>
          <p:grpSpPr>
            <a:xfrm>
              <a:off x="1767685" y="2152004"/>
              <a:ext cx="318425" cy="348809"/>
              <a:chOff x="554119" y="2426037"/>
              <a:chExt cx="402542" cy="432609"/>
            </a:xfrm>
          </p:grpSpPr>
          <p:sp>
            <p:nvSpPr>
              <p:cNvPr id="24" name="矩形 23"/>
              <p:cNvSpPr/>
              <p:nvPr/>
            </p:nvSpPr>
            <p:spPr>
              <a:xfrm>
                <a:off x="554119" y="2426037"/>
                <a:ext cx="102084" cy="385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矩形 24"/>
              <p:cNvSpPr/>
              <p:nvPr/>
            </p:nvSpPr>
            <p:spPr>
              <a:xfrm rot="16200000">
                <a:off x="704350" y="2606335"/>
                <a:ext cx="102083" cy="4025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3" name="矩形 22"/>
            <p:cNvSpPr/>
            <p:nvPr/>
          </p:nvSpPr>
          <p:spPr>
            <a:xfrm>
              <a:off x="2061098" y="1968867"/>
              <a:ext cx="5700553"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“钱主”政治：钱能生权，权又能生更多的钱</a:t>
              </a:r>
            </a:p>
          </p:txBody>
        </p:sp>
      </p:grpSp>
      <p:grpSp>
        <p:nvGrpSpPr>
          <p:cNvPr id="4" name="组合 3"/>
          <p:cNvGrpSpPr/>
          <p:nvPr/>
        </p:nvGrpSpPr>
        <p:grpSpPr>
          <a:xfrm>
            <a:off x="2485138" y="2536132"/>
            <a:ext cx="8317303" cy="685878"/>
            <a:chOff x="2485138" y="2697498"/>
            <a:chExt cx="8317303" cy="685878"/>
          </a:xfrm>
        </p:grpSpPr>
        <p:sp>
          <p:nvSpPr>
            <p:cNvPr id="27" name="矩形: 剪去单角 26"/>
            <p:cNvSpPr/>
            <p:nvPr/>
          </p:nvSpPr>
          <p:spPr>
            <a:xfrm>
              <a:off x="2522442" y="2697498"/>
              <a:ext cx="8279999" cy="648000"/>
            </a:xfrm>
            <a:prstGeom prst="snip1Rect">
              <a:avLst/>
            </a:prstGeom>
            <a:gradFill>
              <a:gsLst>
                <a:gs pos="0">
                  <a:srgbClr val="6B97C7"/>
                </a:gs>
                <a:gs pos="42000">
                  <a:srgbClr val="43679B"/>
                </a:gs>
                <a:gs pos="100000">
                  <a:srgbClr val="3C4882"/>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8" name="组合 27"/>
            <p:cNvGrpSpPr/>
            <p:nvPr/>
          </p:nvGrpSpPr>
          <p:grpSpPr>
            <a:xfrm>
              <a:off x="2485138" y="3034557"/>
              <a:ext cx="318425" cy="348819"/>
              <a:chOff x="570261" y="2463211"/>
              <a:chExt cx="402542" cy="432619"/>
            </a:xfrm>
          </p:grpSpPr>
          <p:sp>
            <p:nvSpPr>
              <p:cNvPr id="30" name="矩形 29"/>
              <p:cNvSpPr/>
              <p:nvPr/>
            </p:nvSpPr>
            <p:spPr>
              <a:xfrm>
                <a:off x="570261" y="2463211"/>
                <a:ext cx="102084" cy="3856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矩形 30"/>
              <p:cNvSpPr/>
              <p:nvPr/>
            </p:nvSpPr>
            <p:spPr>
              <a:xfrm rot="16200000">
                <a:off x="720493" y="2643520"/>
                <a:ext cx="102082" cy="4025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9" name="矩形 28"/>
            <p:cNvSpPr/>
            <p:nvPr/>
          </p:nvSpPr>
          <p:spPr>
            <a:xfrm>
              <a:off x="2777175" y="2821443"/>
              <a:ext cx="7770533"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所有，</a:t>
              </a: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统治，</a:t>
              </a: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享用” </a:t>
              </a:r>
            </a:p>
          </p:txBody>
        </p:sp>
      </p:grpSp>
      <p:sp>
        <p:nvSpPr>
          <p:cNvPr id="2" name="矩形 1"/>
          <p:cNvSpPr/>
          <p:nvPr/>
        </p:nvSpPr>
        <p:spPr>
          <a:xfrm>
            <a:off x="1394289" y="5431937"/>
            <a:ext cx="1452642" cy="276999"/>
          </a:xfrm>
          <a:prstGeom prst="rect">
            <a:avLst/>
          </a:prstGeom>
        </p:spPr>
        <p:txBody>
          <a:bodyPr wrap="none">
            <a:spAutoFit/>
          </a:bodyPr>
          <a:lstStyle/>
          <a:p>
            <a:r>
              <a:rPr lang="zh-CN" altLang="en-US" sz="1200" dirty="0">
                <a:solidFill>
                  <a:schemeClr val="tx1">
                    <a:lumMod val="65000"/>
                    <a:lumOff val="35000"/>
                  </a:schemeClr>
                </a:solidFill>
                <a:latin typeface="微软雅黑" panose="020B0503020204020204" charset="-122"/>
                <a:ea typeface="微软雅黑" panose="020B0503020204020204" charset="-122"/>
              </a:rPr>
              <a:t>约瑟夫</a:t>
            </a:r>
            <a:r>
              <a:rPr lang="en-US" altLang="zh-CN" sz="1200" dirty="0">
                <a:solidFill>
                  <a:schemeClr val="tx1">
                    <a:lumMod val="65000"/>
                    <a:lumOff val="35000"/>
                  </a:schemeClr>
                </a:solidFill>
                <a:latin typeface="微软雅黑" panose="020B0503020204020204" charset="-122"/>
                <a:ea typeface="微软雅黑" panose="020B0503020204020204" charset="-122"/>
              </a:rPr>
              <a:t>·</a:t>
            </a:r>
            <a:r>
              <a:rPr lang="zh-CN" altLang="en-US" sz="1200" dirty="0">
                <a:solidFill>
                  <a:schemeClr val="tx1">
                    <a:lumMod val="65000"/>
                    <a:lumOff val="35000"/>
                  </a:schemeClr>
                </a:solidFill>
                <a:latin typeface="微软雅黑" panose="020B0503020204020204" charset="-122"/>
                <a:ea typeface="微软雅黑" panose="020B0503020204020204" charset="-122"/>
              </a:rPr>
              <a:t>斯蒂格利茨</a:t>
            </a:r>
          </a:p>
        </p:txBody>
      </p:sp>
      <p:grpSp>
        <p:nvGrpSpPr>
          <p:cNvPr id="41" name="组合 40"/>
          <p:cNvGrpSpPr/>
          <p:nvPr/>
        </p:nvGrpSpPr>
        <p:grpSpPr>
          <a:xfrm>
            <a:off x="3866334" y="878102"/>
            <a:ext cx="4459333" cy="468000"/>
            <a:chOff x="1131852" y="4125852"/>
            <a:chExt cx="3372416" cy="468000"/>
          </a:xfrm>
        </p:grpSpPr>
        <p:sp>
          <p:nvSpPr>
            <p:cNvPr id="42" name="平行四边形 41"/>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资本主义的“钱权联姻”</a:t>
              </a:r>
            </a:p>
          </p:txBody>
        </p:sp>
        <p:sp>
          <p:nvSpPr>
            <p:cNvPr id="43" name="任意多边形: 形状 42"/>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4" name="任意多边形: 形状 43"/>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pic>
        <p:nvPicPr>
          <p:cNvPr id="32" name="图片 31" descr="男人戴着眼镜&#10;&#10;描述已自动生成">
            <a:extLst>
              <a:ext uri="{FF2B5EF4-FFF2-40B4-BE49-F238E27FC236}">
                <a16:creationId xmlns:a16="http://schemas.microsoft.com/office/drawing/2014/main" id="{BFA44102-C9BC-44F5-AB43-E1BA7FCA758D}"/>
              </a:ext>
            </a:extLst>
          </p:cNvPr>
          <p:cNvPicPr>
            <a:picLocks noChangeAspect="1"/>
          </p:cNvPicPr>
          <p:nvPr/>
        </p:nvPicPr>
        <p:blipFill>
          <a:blip r:embed="rId2" cstate="print">
            <a:extLst>
              <a:ext uri="{28A0092B-C50C-407E-A947-70E740481C1C}">
                <a14:useLocalDpi xmlns:a14="http://schemas.microsoft.com/office/drawing/2010/main" val="0"/>
              </a:ext>
            </a:extLst>
          </a:blip>
          <a:srcRect l="15312" t="1917" r="19990" b="1433"/>
          <a:stretch>
            <a:fillRect/>
          </a:stretch>
        </p:blipFill>
        <p:spPr>
          <a:xfrm>
            <a:off x="1190373" y="3355725"/>
            <a:ext cx="1920482" cy="1920482"/>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4345132"/>
            <a:ext cx="12192000" cy="1719584"/>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73309" y="1640198"/>
            <a:ext cx="9445382" cy="2517887"/>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87950" y="4534773"/>
            <a:ext cx="11216099" cy="1048172"/>
          </a:xfrm>
          <a:prstGeom prst="rect">
            <a:avLst/>
          </a:prstGeom>
          <a:noFill/>
        </p:spPr>
        <p:txBody>
          <a:bodyPr wrap="square" rtlCol="0" anchor="ctr">
            <a:spAutoFit/>
          </a:bodyPr>
          <a:lstStyle/>
          <a:p>
            <a:pPr algn="ctr" fontAlgn="auto">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民主的游戏化、娱乐化成为资本主义民主的基本特点，</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fontAlgn="auto">
              <a:lnSpc>
                <a:spcPct val="150000"/>
              </a:lnSpc>
            </a:pPr>
            <a:r>
              <a:rPr lang="zh-CN" altLang="en-US" sz="22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“作秀”“煽情” “哗众取宠”“互相中伤”</a:t>
            </a:r>
            <a:r>
              <a:rPr lang="zh-CN" altLang="en-US" sz="2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成为制胜法宝。</a:t>
            </a:r>
          </a:p>
        </p:txBody>
      </p:sp>
      <p:sp>
        <p:nvSpPr>
          <p:cNvPr id="30" name="矩形 29"/>
          <p:cNvSpPr/>
          <p:nvPr/>
        </p:nvSpPr>
        <p:spPr>
          <a:xfrm>
            <a:off x="2027589" y="1928845"/>
            <a:ext cx="8136822" cy="1884490"/>
          </a:xfrm>
          <a:prstGeom prst="rect">
            <a:avLst/>
          </a:prstGeom>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“游戏民主”的基本玩法：民主被简化为竞选程序，竞选程序又被简化为政治营销，政治营销又被等同于</a:t>
            </a:r>
            <a:r>
              <a:rPr lang="zh-CN" altLang="en-US" sz="2000" b="1" dirty="0">
                <a:solidFill>
                  <a:srgbClr val="0000FF"/>
                </a:solidFill>
                <a:latin typeface="华文中宋" panose="02010600040101010101" pitchFamily="2" charset="-122"/>
                <a:ea typeface="华文中宋" panose="02010600040101010101" pitchFamily="2" charset="-122"/>
              </a:rPr>
              <a:t>拼资源、拼公关、拼谋略、拼形象、拼演艺表演</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。口才好胜于能力好，好脸蛋胜于好才干！一句话，选民和政客都在“闹着玩儿”。 </a:t>
            </a:r>
          </a:p>
        </p:txBody>
      </p:sp>
      <p:grpSp>
        <p:nvGrpSpPr>
          <p:cNvPr id="39" name="组合 38"/>
          <p:cNvGrpSpPr/>
          <p:nvPr/>
        </p:nvGrpSpPr>
        <p:grpSpPr>
          <a:xfrm>
            <a:off x="3006317" y="878102"/>
            <a:ext cx="6179366" cy="468000"/>
            <a:chOff x="1131852" y="4125852"/>
            <a:chExt cx="3372416" cy="468000"/>
          </a:xfrm>
        </p:grpSpPr>
        <p:sp>
          <p:nvSpPr>
            <p:cNvPr id="40" name="平行四边形 39"/>
            <p:cNvSpPr/>
            <p:nvPr/>
          </p:nvSpPr>
          <p:spPr>
            <a:xfrm flipH="1">
              <a:off x="1131852" y="4125852"/>
              <a:ext cx="3372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“金钱政治”使民主流于形式、迷于“游戏”</a:t>
              </a:r>
            </a:p>
          </p:txBody>
        </p:sp>
        <p:sp>
          <p:nvSpPr>
            <p:cNvPr id="41" name="任意多边形: 形状 40"/>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2" name="任意多边形: 形状 41"/>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77">
            <a:extLst>
              <a:ext uri="{FF2B5EF4-FFF2-40B4-BE49-F238E27FC236}">
                <a16:creationId xmlns:a16="http://schemas.microsoft.com/office/drawing/2014/main" id="{54378B5A-1CF0-46A4-A2F0-98124FD38584}"/>
              </a:ext>
            </a:extLst>
          </p:cNvPr>
          <p:cNvSpPr/>
          <p:nvPr/>
        </p:nvSpPr>
        <p:spPr>
          <a:xfrm flipH="1">
            <a:off x="0" y="4833257"/>
            <a:ext cx="12192000" cy="2024743"/>
          </a:xfrm>
          <a:custGeom>
            <a:avLst/>
            <a:gdLst>
              <a:gd name="connsiteX0" fmla="*/ 0 w 12192000"/>
              <a:gd name="connsiteY0" fmla="*/ 0 h 1674788"/>
              <a:gd name="connsiteX1" fmla="*/ 9364 w 12192000"/>
              <a:gd name="connsiteY1" fmla="*/ 7985 h 1674788"/>
              <a:gd name="connsiteX2" fmla="*/ 11813638 w 12192000"/>
              <a:gd name="connsiteY2" fmla="*/ 1463380 h 1674788"/>
              <a:gd name="connsiteX3" fmla="*/ 12192000 w 12192000"/>
              <a:gd name="connsiteY3" fmla="*/ 1438386 h 1674788"/>
              <a:gd name="connsiteX4" fmla="*/ 12192000 w 12192000"/>
              <a:gd name="connsiteY4" fmla="*/ 1674788 h 1674788"/>
              <a:gd name="connsiteX5" fmla="*/ 0 w 12192000"/>
              <a:gd name="connsiteY5" fmla="*/ 1674788 h 167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74788">
                <a:moveTo>
                  <a:pt x="0" y="0"/>
                </a:moveTo>
                <a:lnTo>
                  <a:pt x="9364" y="7985"/>
                </a:lnTo>
                <a:cubicBezTo>
                  <a:pt x="1845362" y="1290212"/>
                  <a:pt x="7511194" y="1690686"/>
                  <a:pt x="11813638" y="1463380"/>
                </a:cubicBezTo>
                <a:lnTo>
                  <a:pt x="12192000" y="1438386"/>
                </a:lnTo>
                <a:lnTo>
                  <a:pt x="12192000" y="1674788"/>
                </a:lnTo>
                <a:lnTo>
                  <a:pt x="0" y="1674788"/>
                </a:lnTo>
                <a:close/>
              </a:path>
            </a:pathLst>
          </a:custGeom>
          <a:gradFill>
            <a:gsLst>
              <a:gs pos="0">
                <a:srgbClr val="FBB065"/>
              </a:gs>
              <a:gs pos="100000">
                <a:srgbClr val="FEDDAC"/>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21" name="组合 1">
            <a:extLst>
              <a:ext uri="{FF2B5EF4-FFF2-40B4-BE49-F238E27FC236}">
                <a16:creationId xmlns:a16="http://schemas.microsoft.com/office/drawing/2014/main" id="{AFF84563-5726-42BF-B478-412041A11CE3}"/>
              </a:ext>
            </a:extLst>
          </p:cNvPr>
          <p:cNvGrpSpPr>
            <a:grpSpLocks/>
          </p:cNvGrpSpPr>
          <p:nvPr/>
        </p:nvGrpSpPr>
        <p:grpSpPr bwMode="auto">
          <a:xfrm>
            <a:off x="2624885" y="2530662"/>
            <a:ext cx="7920037" cy="2195513"/>
            <a:chOff x="1053378" y="2866108"/>
            <a:chExt cx="10560050" cy="2927350"/>
          </a:xfrm>
        </p:grpSpPr>
        <p:sp>
          <p:nvSpPr>
            <p:cNvPr id="22" name="文本框 1">
              <a:extLst>
                <a:ext uri="{FF2B5EF4-FFF2-40B4-BE49-F238E27FC236}">
                  <a16:creationId xmlns:a16="http://schemas.microsoft.com/office/drawing/2014/main" id="{A6708A62-BF50-4216-8429-D371F9DE8786}"/>
                </a:ext>
              </a:extLst>
            </p:cNvPr>
            <p:cNvSpPr txBox="1">
              <a:spLocks noChangeArrowheads="1"/>
            </p:cNvSpPr>
            <p:nvPr/>
          </p:nvSpPr>
          <p:spPr bwMode="auto">
            <a:xfrm>
              <a:off x="5012603" y="2866108"/>
              <a:ext cx="6600825" cy="61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eaLnBrk="1" fontAlgn="base" latinLnBrk="0" hangingPunct="1">
                <a:lnSpc>
                  <a:spcPct val="150000"/>
                </a:lnSpc>
                <a:spcBef>
                  <a:spcPts val="1050"/>
                </a:spcBef>
                <a:spcAft>
                  <a:spcPct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用来交换、能满足人的某种需要的劳动产品</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组合 1">
              <a:extLst>
                <a:ext uri="{FF2B5EF4-FFF2-40B4-BE49-F238E27FC236}">
                  <a16:creationId xmlns:a16="http://schemas.microsoft.com/office/drawing/2014/main" id="{E3539ADA-A3CB-47D6-A0EE-E24128D3CEC0}"/>
                </a:ext>
              </a:extLst>
            </p:cNvPr>
            <p:cNvGrpSpPr>
              <a:grpSpLocks/>
            </p:cNvGrpSpPr>
            <p:nvPr/>
          </p:nvGrpSpPr>
          <p:grpSpPr bwMode="auto">
            <a:xfrm>
              <a:off x="1053378" y="2926433"/>
              <a:ext cx="3814763" cy="2867025"/>
              <a:chOff x="2477980" y="2778381"/>
              <a:chExt cx="2760730" cy="2074970"/>
            </a:xfrm>
          </p:grpSpPr>
          <p:sp>
            <p:nvSpPr>
              <p:cNvPr id="26" name="任意多边形 16">
                <a:extLst>
                  <a:ext uri="{FF2B5EF4-FFF2-40B4-BE49-F238E27FC236}">
                    <a16:creationId xmlns:a16="http://schemas.microsoft.com/office/drawing/2014/main" id="{8F181E64-6EFC-4CC5-8339-6648298A810A}"/>
                  </a:ext>
                </a:extLst>
              </p:cNvPr>
              <p:cNvSpPr>
                <a:spLocks/>
              </p:cNvSpPr>
              <p:nvPr>
                <p:custDataLst>
                  <p:tags r:id="rId1"/>
                </p:custDataLst>
              </p:nvPr>
            </p:nvSpPr>
            <p:spPr bwMode="auto">
              <a:xfrm>
                <a:off x="2477980" y="2990933"/>
                <a:ext cx="769742" cy="1579781"/>
              </a:xfrm>
              <a:custGeom>
                <a:avLst/>
                <a:gdLst>
                  <a:gd name="T0" fmla="*/ 0 w 1612900"/>
                  <a:gd name="T1" fmla="*/ 0 h 3310211"/>
                  <a:gd name="T2" fmla="*/ 0 w 1612900"/>
                  <a:gd name="T3" fmla="*/ 0 h 3310211"/>
                  <a:gd name="T4" fmla="*/ 0 w 1612900"/>
                  <a:gd name="T5" fmla="*/ 0 h 3310211"/>
                  <a:gd name="T6" fmla="*/ 0 w 1612900"/>
                  <a:gd name="T7" fmla="*/ 0 h 3310211"/>
                  <a:gd name="T8" fmla="*/ 0 w 1612900"/>
                  <a:gd name="T9" fmla="*/ 0 h 3310211"/>
                  <a:gd name="T10" fmla="*/ 0 w 1612900"/>
                  <a:gd name="T11" fmla="*/ 0 h 3310211"/>
                  <a:gd name="T12" fmla="*/ 0 w 1612900"/>
                  <a:gd name="T13" fmla="*/ 0 h 3310211"/>
                  <a:gd name="T14" fmla="*/ 0 w 1612900"/>
                  <a:gd name="T15" fmla="*/ 0 h 3310211"/>
                  <a:gd name="T16" fmla="*/ 0 w 1612900"/>
                  <a:gd name="T17" fmla="*/ 0 h 3310211"/>
                  <a:gd name="T18" fmla="*/ 0 w 1612900"/>
                  <a:gd name="T19" fmla="*/ 0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C77C49"/>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panose="020B0604030504040204" pitchFamily="34" charset="0"/>
                  <a:ea typeface="宋体" panose="02010600030101010101" pitchFamily="2" charset="-122"/>
                </a:endParaRPr>
              </a:p>
            </p:txBody>
          </p:sp>
          <p:sp>
            <p:nvSpPr>
              <p:cNvPr id="27" name="任意多边形 15">
                <a:extLst>
                  <a:ext uri="{FF2B5EF4-FFF2-40B4-BE49-F238E27FC236}">
                    <a16:creationId xmlns:a16="http://schemas.microsoft.com/office/drawing/2014/main" id="{F9CA81D4-5144-40A7-BF0B-8CE58DA82F9F}"/>
                  </a:ext>
                </a:extLst>
              </p:cNvPr>
              <p:cNvSpPr>
                <a:spLocks/>
              </p:cNvSpPr>
              <p:nvPr>
                <p:custDataLst>
                  <p:tags r:id="rId2"/>
                </p:custDataLst>
              </p:nvPr>
            </p:nvSpPr>
            <p:spPr bwMode="auto">
              <a:xfrm>
                <a:off x="2554955" y="3132252"/>
                <a:ext cx="769742" cy="1579780"/>
              </a:xfrm>
              <a:custGeom>
                <a:avLst/>
                <a:gdLst>
                  <a:gd name="T0" fmla="*/ 0 w 1612900"/>
                  <a:gd name="T1" fmla="*/ 0 h 3310211"/>
                  <a:gd name="T2" fmla="*/ 0 w 1612900"/>
                  <a:gd name="T3" fmla="*/ 0 h 3310211"/>
                  <a:gd name="T4" fmla="*/ 0 w 1612900"/>
                  <a:gd name="T5" fmla="*/ 0 h 3310211"/>
                  <a:gd name="T6" fmla="*/ 0 w 1612900"/>
                  <a:gd name="T7" fmla="*/ 0 h 3310211"/>
                  <a:gd name="T8" fmla="*/ 0 w 1612900"/>
                  <a:gd name="T9" fmla="*/ 0 h 3310211"/>
                  <a:gd name="T10" fmla="*/ 0 w 1612900"/>
                  <a:gd name="T11" fmla="*/ 0 h 3310211"/>
                  <a:gd name="T12" fmla="*/ 0 w 1612900"/>
                  <a:gd name="T13" fmla="*/ 0 h 3310211"/>
                  <a:gd name="T14" fmla="*/ 0 w 1612900"/>
                  <a:gd name="T15" fmla="*/ 0 h 3310211"/>
                  <a:gd name="T16" fmla="*/ 0 w 1612900"/>
                  <a:gd name="T17" fmla="*/ 0 h 3310211"/>
                  <a:gd name="T18" fmla="*/ 0 w 1612900"/>
                  <a:gd name="T19" fmla="*/ 0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panose="020B0604030504040204" pitchFamily="34" charset="0"/>
                  <a:ea typeface="宋体" panose="02010600030101010101" pitchFamily="2" charset="-122"/>
                </a:endParaRPr>
              </a:p>
            </p:txBody>
          </p:sp>
          <p:sp>
            <p:nvSpPr>
              <p:cNvPr id="28" name="任意多边形 14">
                <a:extLst>
                  <a:ext uri="{FF2B5EF4-FFF2-40B4-BE49-F238E27FC236}">
                    <a16:creationId xmlns:a16="http://schemas.microsoft.com/office/drawing/2014/main" id="{0A8AA746-12E7-4087-853F-0BF86A4675C7}"/>
                  </a:ext>
                </a:extLst>
              </p:cNvPr>
              <p:cNvSpPr>
                <a:spLocks/>
              </p:cNvSpPr>
              <p:nvPr>
                <p:custDataLst>
                  <p:tags r:id="rId3"/>
                </p:custDataLst>
              </p:nvPr>
            </p:nvSpPr>
            <p:spPr bwMode="auto">
              <a:xfrm>
                <a:off x="2631928" y="3273570"/>
                <a:ext cx="769742" cy="1579781"/>
              </a:xfrm>
              <a:custGeom>
                <a:avLst/>
                <a:gdLst>
                  <a:gd name="T0" fmla="*/ 0 w 1612900"/>
                  <a:gd name="T1" fmla="*/ 0 h 3310211"/>
                  <a:gd name="T2" fmla="*/ 0 w 1612900"/>
                  <a:gd name="T3" fmla="*/ 0 h 3310211"/>
                  <a:gd name="T4" fmla="*/ 0 w 1612900"/>
                  <a:gd name="T5" fmla="*/ 0 h 3310211"/>
                  <a:gd name="T6" fmla="*/ 0 w 1612900"/>
                  <a:gd name="T7" fmla="*/ 0 h 3310211"/>
                  <a:gd name="T8" fmla="*/ 0 w 1612900"/>
                  <a:gd name="T9" fmla="*/ 0 h 3310211"/>
                  <a:gd name="T10" fmla="*/ 0 w 1612900"/>
                  <a:gd name="T11" fmla="*/ 0 h 3310211"/>
                  <a:gd name="T12" fmla="*/ 0 w 1612900"/>
                  <a:gd name="T13" fmla="*/ 0 h 3310211"/>
                  <a:gd name="T14" fmla="*/ 0 w 1612900"/>
                  <a:gd name="T15" fmla="*/ 0 h 3310211"/>
                  <a:gd name="T16" fmla="*/ 0 w 1612900"/>
                  <a:gd name="T17" fmla="*/ 0 h 3310211"/>
                  <a:gd name="T18" fmla="*/ 0 w 1612900"/>
                  <a:gd name="T19" fmla="*/ 0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Verdana" panose="020B0604030504040204" pitchFamily="34" charset="0"/>
                  <a:ea typeface="宋体" panose="02010600030101010101" pitchFamily="2" charset="-122"/>
                </a:endParaRPr>
              </a:p>
            </p:txBody>
          </p:sp>
          <p:cxnSp>
            <p:nvCxnSpPr>
              <p:cNvPr id="29" name="直接连接符 28">
                <a:extLst>
                  <a:ext uri="{FF2B5EF4-FFF2-40B4-BE49-F238E27FC236}">
                    <a16:creationId xmlns:a16="http://schemas.microsoft.com/office/drawing/2014/main" id="{E79D6C01-777E-4A5B-8B95-0158102AEBD5}"/>
                  </a:ext>
                </a:extLst>
              </p:cNvPr>
              <p:cNvCxnSpPr/>
              <p:nvPr>
                <p:custDataLst>
                  <p:tags r:id="rId4"/>
                </p:custDataLst>
              </p:nvPr>
            </p:nvCxnSpPr>
            <p:spPr>
              <a:xfrm>
                <a:off x="3394011" y="3350548"/>
                <a:ext cx="540733"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0" name="直接连接符 29">
                <a:extLst>
                  <a:ext uri="{FF2B5EF4-FFF2-40B4-BE49-F238E27FC236}">
                    <a16:creationId xmlns:a16="http://schemas.microsoft.com/office/drawing/2014/main" id="{BA708E12-8F88-4926-BFD9-52569B29CB1C}"/>
                  </a:ext>
                </a:extLst>
              </p:cNvPr>
              <p:cNvCxnSpPr/>
              <p:nvPr>
                <p:custDataLst>
                  <p:tags r:id="rId5"/>
                </p:custDataLst>
              </p:nvPr>
            </p:nvCxnSpPr>
            <p:spPr>
              <a:xfrm>
                <a:off x="3317420" y="3209613"/>
                <a:ext cx="675534"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1" name="直接连接符 30">
                <a:extLst>
                  <a:ext uri="{FF2B5EF4-FFF2-40B4-BE49-F238E27FC236}">
                    <a16:creationId xmlns:a16="http://schemas.microsoft.com/office/drawing/2014/main" id="{CF1F6DC0-E1C5-4901-8824-80BC437C486C}"/>
                  </a:ext>
                </a:extLst>
              </p:cNvPr>
              <p:cNvCxnSpPr/>
              <p:nvPr>
                <p:custDataLst>
                  <p:tags r:id="rId6"/>
                </p:custDataLst>
              </p:nvPr>
            </p:nvCxnSpPr>
            <p:spPr>
              <a:xfrm>
                <a:off x="3240828" y="3067146"/>
                <a:ext cx="810334"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2" name="直接连接符 31">
                <a:extLst>
                  <a:ext uri="{FF2B5EF4-FFF2-40B4-BE49-F238E27FC236}">
                    <a16:creationId xmlns:a16="http://schemas.microsoft.com/office/drawing/2014/main" id="{05F6575D-5A52-4116-971F-2550B5B0EFCF}"/>
                  </a:ext>
                </a:extLst>
              </p:cNvPr>
              <p:cNvCxnSpPr/>
              <p:nvPr>
                <p:custDataLst>
                  <p:tags r:id="rId7"/>
                </p:custDataLst>
              </p:nvPr>
            </p:nvCxnSpPr>
            <p:spPr>
              <a:xfrm>
                <a:off x="4051163" y="2981359"/>
                <a:ext cx="1148868"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3" name="直接连接符 32">
                <a:extLst>
                  <a:ext uri="{FF2B5EF4-FFF2-40B4-BE49-F238E27FC236}">
                    <a16:creationId xmlns:a16="http://schemas.microsoft.com/office/drawing/2014/main" id="{C343ABA2-885E-492B-93EC-F622E633488C}"/>
                  </a:ext>
                </a:extLst>
              </p:cNvPr>
              <p:cNvCxnSpPr/>
              <p:nvPr>
                <p:custDataLst>
                  <p:tags r:id="rId8"/>
                </p:custDataLst>
              </p:nvPr>
            </p:nvCxnSpPr>
            <p:spPr>
              <a:xfrm>
                <a:off x="3992953" y="3597186"/>
                <a:ext cx="1207077"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4" name="直接连接符 33">
                <a:extLst>
                  <a:ext uri="{FF2B5EF4-FFF2-40B4-BE49-F238E27FC236}">
                    <a16:creationId xmlns:a16="http://schemas.microsoft.com/office/drawing/2014/main" id="{DA1D2C64-B982-45FA-B389-37805450BE75}"/>
                  </a:ext>
                </a:extLst>
              </p:cNvPr>
              <p:cNvCxnSpPr/>
              <p:nvPr>
                <p:custDataLst>
                  <p:tags r:id="rId9"/>
                </p:custDataLst>
              </p:nvPr>
            </p:nvCxnSpPr>
            <p:spPr>
              <a:xfrm>
                <a:off x="3934744" y="4213013"/>
                <a:ext cx="1265287" cy="0"/>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5" name="直接连接符 34">
                <a:extLst>
                  <a:ext uri="{FF2B5EF4-FFF2-40B4-BE49-F238E27FC236}">
                    <a16:creationId xmlns:a16="http://schemas.microsoft.com/office/drawing/2014/main" id="{97D6D29F-AB2F-4FA8-8E56-1F45B1AA11DB}"/>
                  </a:ext>
                </a:extLst>
              </p:cNvPr>
              <p:cNvCxnSpPr/>
              <p:nvPr>
                <p:custDataLst>
                  <p:tags r:id="rId10"/>
                </p:custDataLst>
              </p:nvPr>
            </p:nvCxnSpPr>
            <p:spPr>
              <a:xfrm>
                <a:off x="3934744" y="3350548"/>
                <a:ext cx="0" cy="862465"/>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6" name="直接连接符 35">
                <a:extLst>
                  <a:ext uri="{FF2B5EF4-FFF2-40B4-BE49-F238E27FC236}">
                    <a16:creationId xmlns:a16="http://schemas.microsoft.com/office/drawing/2014/main" id="{F21E77AB-C7D6-486A-8DF8-4EDA4A18C629}"/>
                  </a:ext>
                </a:extLst>
              </p:cNvPr>
              <p:cNvCxnSpPr/>
              <p:nvPr>
                <p:custDataLst>
                  <p:tags r:id="rId11"/>
                </p:custDataLst>
              </p:nvPr>
            </p:nvCxnSpPr>
            <p:spPr>
              <a:xfrm>
                <a:off x="3992953" y="3209613"/>
                <a:ext cx="0" cy="387573"/>
              </a:xfrm>
              <a:prstGeom prst="line">
                <a:avLst/>
              </a:prstGeom>
              <a:noFill/>
              <a:ln w="19050" cap="flat" cmpd="sng" algn="ctr">
                <a:solidFill>
                  <a:sysClr val="windowText" lastClr="000000">
                    <a:lumMod val="65000"/>
                    <a:lumOff val="35000"/>
                  </a:sysClr>
                </a:solidFill>
                <a:prstDash val="sysDash"/>
                <a:miter lim="800000"/>
              </a:ln>
              <a:effectLst/>
            </p:spPr>
          </p:cxnSp>
          <p:cxnSp>
            <p:nvCxnSpPr>
              <p:cNvPr id="37" name="直接连接符 36">
                <a:extLst>
                  <a:ext uri="{FF2B5EF4-FFF2-40B4-BE49-F238E27FC236}">
                    <a16:creationId xmlns:a16="http://schemas.microsoft.com/office/drawing/2014/main" id="{9B29D9CD-8F7C-469B-9F7D-9D809FD9C5B2}"/>
                  </a:ext>
                </a:extLst>
              </p:cNvPr>
              <p:cNvCxnSpPr/>
              <p:nvPr>
                <p:custDataLst>
                  <p:tags r:id="rId12"/>
                </p:custDataLst>
              </p:nvPr>
            </p:nvCxnSpPr>
            <p:spPr>
              <a:xfrm>
                <a:off x="4051163" y="2981359"/>
                <a:ext cx="0" cy="85787"/>
              </a:xfrm>
              <a:prstGeom prst="line">
                <a:avLst/>
              </a:prstGeom>
              <a:noFill/>
              <a:ln w="19050" cap="flat" cmpd="sng" algn="ctr">
                <a:solidFill>
                  <a:sysClr val="windowText" lastClr="000000">
                    <a:lumMod val="65000"/>
                    <a:lumOff val="35000"/>
                  </a:sysClr>
                </a:solidFill>
                <a:prstDash val="sysDash"/>
                <a:miter lim="800000"/>
              </a:ln>
              <a:effectLst/>
            </p:spPr>
          </p:cxnSp>
          <p:sp>
            <p:nvSpPr>
              <p:cNvPr id="38" name="矩形 41">
                <a:extLst>
                  <a:ext uri="{FF2B5EF4-FFF2-40B4-BE49-F238E27FC236}">
                    <a16:creationId xmlns:a16="http://schemas.microsoft.com/office/drawing/2014/main" id="{E73DDEC1-72C0-4AF6-AB7A-B185AAFE3D20}"/>
                  </a:ext>
                </a:extLst>
              </p:cNvPr>
              <p:cNvSpPr>
                <a:spLocks noChangeArrowheads="1"/>
              </p:cNvSpPr>
              <p:nvPr>
                <p:custDataLst>
                  <p:tags r:id="rId13"/>
                </p:custDataLst>
              </p:nvPr>
            </p:nvSpPr>
            <p:spPr bwMode="auto">
              <a:xfrm>
                <a:off x="5200031" y="2779147"/>
                <a:ext cx="38296" cy="405955"/>
              </a:xfrm>
              <a:prstGeom prst="rect">
                <a:avLst/>
              </a:prstGeom>
              <a:solidFill>
                <a:srgbClr val="C77C49"/>
              </a:solidFill>
              <a:ln>
                <a:noFill/>
              </a:ln>
            </p:spPr>
            <p:txBody>
              <a:bodyPr lIns="51435" tIns="25718" rIns="51435" bIns="25718"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eaLnBrk="0" fontAlgn="base" latinLnBrk="0" hangingPunct="0">
                  <a:lnSpc>
                    <a:spcPct val="130000"/>
                  </a:lnSpc>
                  <a:spcBef>
                    <a:spcPct val="0"/>
                  </a:spcBef>
                  <a:spcAft>
                    <a:spcPct val="0"/>
                  </a:spcAft>
                  <a:buClrTx/>
                  <a:buSzTx/>
                  <a:buFontTx/>
                  <a:buNone/>
                  <a:tabLst/>
                  <a:defRPr/>
                </a:pPr>
                <a:endParaRPr kumimoji="0" lang="zh-CN" altLang="en-US" sz="975"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9" name="矩形 42">
                <a:extLst>
                  <a:ext uri="{FF2B5EF4-FFF2-40B4-BE49-F238E27FC236}">
                    <a16:creationId xmlns:a16="http://schemas.microsoft.com/office/drawing/2014/main" id="{FD42D508-56A7-4CF0-9915-B84F6E1C48F1}"/>
                  </a:ext>
                </a:extLst>
              </p:cNvPr>
              <p:cNvSpPr>
                <a:spLocks noChangeArrowheads="1"/>
              </p:cNvSpPr>
              <p:nvPr>
                <p:custDataLst>
                  <p:tags r:id="rId14"/>
                </p:custDataLst>
              </p:nvPr>
            </p:nvSpPr>
            <p:spPr bwMode="auto">
              <a:xfrm>
                <a:off x="5200031" y="3394974"/>
                <a:ext cx="38296" cy="404424"/>
              </a:xfrm>
              <a:prstGeom prst="rect">
                <a:avLst/>
              </a:prstGeom>
              <a:solidFill>
                <a:srgbClr val="E6C46C"/>
              </a:solidFill>
              <a:ln>
                <a:noFill/>
              </a:ln>
            </p:spPr>
            <p:txBody>
              <a:bodyPr lIns="51435" tIns="25718" rIns="51435" bIns="25718"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eaLnBrk="0" fontAlgn="base" latinLnBrk="0" hangingPunct="0">
                  <a:lnSpc>
                    <a:spcPct val="130000"/>
                  </a:lnSpc>
                  <a:spcBef>
                    <a:spcPct val="0"/>
                  </a:spcBef>
                  <a:spcAft>
                    <a:spcPct val="0"/>
                  </a:spcAft>
                  <a:buClrTx/>
                  <a:buSzTx/>
                  <a:buFontTx/>
                  <a:buNone/>
                  <a:tabLst/>
                  <a:defRPr/>
                </a:pPr>
                <a:endParaRPr kumimoji="0" lang="zh-CN" altLang="en-US" sz="975"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矩形 43">
                <a:extLst>
                  <a:ext uri="{FF2B5EF4-FFF2-40B4-BE49-F238E27FC236}">
                    <a16:creationId xmlns:a16="http://schemas.microsoft.com/office/drawing/2014/main" id="{BD4FEFDB-9728-4CA9-9A70-3402D18330F0}"/>
                  </a:ext>
                </a:extLst>
              </p:cNvPr>
              <p:cNvSpPr>
                <a:spLocks noChangeArrowheads="1"/>
              </p:cNvSpPr>
              <p:nvPr>
                <p:custDataLst>
                  <p:tags r:id="rId15"/>
                </p:custDataLst>
              </p:nvPr>
            </p:nvSpPr>
            <p:spPr bwMode="auto">
              <a:xfrm>
                <a:off x="5200031" y="4009269"/>
                <a:ext cx="38296" cy="405956"/>
              </a:xfrm>
              <a:prstGeom prst="rect">
                <a:avLst/>
              </a:prstGeom>
              <a:solidFill>
                <a:srgbClr val="B26A37"/>
              </a:solidFill>
              <a:ln>
                <a:noFill/>
              </a:ln>
            </p:spPr>
            <p:txBody>
              <a:bodyPr lIns="51435" tIns="25718" rIns="51435" bIns="25718"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eaLnBrk="0" fontAlgn="base" latinLnBrk="0" hangingPunct="0">
                  <a:lnSpc>
                    <a:spcPct val="130000"/>
                  </a:lnSpc>
                  <a:spcBef>
                    <a:spcPct val="0"/>
                  </a:spcBef>
                  <a:spcAft>
                    <a:spcPct val="0"/>
                  </a:spcAft>
                  <a:buClrTx/>
                  <a:buSzTx/>
                  <a:buFontTx/>
                  <a:buNone/>
                  <a:tabLst/>
                  <a:defRPr/>
                </a:pPr>
                <a:endParaRPr kumimoji="0" lang="zh-CN" altLang="en-US" sz="975"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文本框 1">
              <a:extLst>
                <a:ext uri="{FF2B5EF4-FFF2-40B4-BE49-F238E27FC236}">
                  <a16:creationId xmlns:a16="http://schemas.microsoft.com/office/drawing/2014/main" id="{1C93543B-3AB4-4E2A-B1A9-78668FD6B881}"/>
                </a:ext>
              </a:extLst>
            </p:cNvPr>
            <p:cNvSpPr txBox="1">
              <a:spLocks noChangeArrowheads="1"/>
            </p:cNvSpPr>
            <p:nvPr/>
          </p:nvSpPr>
          <p:spPr bwMode="auto">
            <a:xfrm>
              <a:off x="5012603" y="3793208"/>
              <a:ext cx="6600825" cy="61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eaLnBrk="1" fontAlgn="base" latinLnBrk="0" hangingPunct="1">
                <a:lnSpc>
                  <a:spcPct val="150000"/>
                </a:lnSpc>
                <a:spcBef>
                  <a:spcPts val="105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具有使用价值和价值两个因素或两种属性</a:t>
              </a:r>
              <a:endParaRPr kumimoji="0" lang="en-US" altLang="zh-CN"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1">
              <a:extLst>
                <a:ext uri="{FF2B5EF4-FFF2-40B4-BE49-F238E27FC236}">
                  <a16:creationId xmlns:a16="http://schemas.microsoft.com/office/drawing/2014/main" id="{54E7D0B2-5981-4167-B235-FFCD22FB4C9C}"/>
                </a:ext>
              </a:extLst>
            </p:cNvPr>
            <p:cNvSpPr txBox="1">
              <a:spLocks noChangeArrowheads="1"/>
            </p:cNvSpPr>
            <p:nvPr/>
          </p:nvSpPr>
          <p:spPr bwMode="auto">
            <a:xfrm>
              <a:off x="5012603" y="4625058"/>
              <a:ext cx="6600825" cy="61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eaLnBrk="1" fontAlgn="base" latinLnBrk="0" hangingPunct="1">
                <a:lnSpc>
                  <a:spcPct val="150000"/>
                </a:lnSpc>
                <a:spcBef>
                  <a:spcPts val="105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使用价值和价值的矛盾统一体 </a:t>
              </a:r>
            </a:p>
          </p:txBody>
        </p:sp>
      </p:grpSp>
      <p:sp>
        <p:nvSpPr>
          <p:cNvPr id="41" name="矩形 4">
            <a:extLst>
              <a:ext uri="{FF2B5EF4-FFF2-40B4-BE49-F238E27FC236}">
                <a16:creationId xmlns:a16="http://schemas.microsoft.com/office/drawing/2014/main" id="{310F14CC-2CDD-4122-B212-0CDC507183C6}"/>
              </a:ext>
            </a:extLst>
          </p:cNvPr>
          <p:cNvSpPr>
            <a:spLocks noChangeArrowheads="1"/>
          </p:cNvSpPr>
          <p:nvPr/>
        </p:nvSpPr>
        <p:spPr bwMode="auto">
          <a:xfrm>
            <a:off x="2087282" y="1352458"/>
            <a:ext cx="1284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0" fontAlgn="base" hangingPunct="0">
              <a:spcBef>
                <a:spcPct val="0"/>
              </a:spcBef>
              <a:spcAft>
                <a:spcPct val="0"/>
              </a:spcAft>
            </a:pPr>
            <a:r>
              <a:rPr lang="zh-CN" altLang="en-US" b="1" dirty="0">
                <a:solidFill>
                  <a:srgbClr val="AE6836"/>
                </a:solidFill>
                <a:latin typeface="微软雅黑" panose="020B0503020204020204" pitchFamily="34" charset="-122"/>
                <a:ea typeface="微软雅黑" panose="020B0503020204020204" pitchFamily="34" charset="-122"/>
              </a:rPr>
              <a:t>商品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4345132"/>
            <a:ext cx="12192000" cy="1719584"/>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73309" y="1640198"/>
            <a:ext cx="9445382" cy="2517887"/>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76595" y="4486904"/>
            <a:ext cx="10438809" cy="1289905"/>
          </a:xfrm>
          <a:prstGeom prst="rect">
            <a:avLst/>
          </a:prstGeom>
          <a:noFill/>
        </p:spPr>
        <p:txBody>
          <a:bodyPr wrap="square" rtlCol="0" anchor="ctr">
            <a:spAutoFit/>
          </a:bodyPr>
          <a:lstStyle/>
          <a:p>
            <a:pPr algn="just" fontAlgn="auto">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2021</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年</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10</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月，美国智库</a:t>
            </a:r>
            <a:r>
              <a:rPr lang="zh-CN" altLang="en-US"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皮尤研究中心</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对美国、德国、韩国等</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17</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个发达经济体所作调查结果显示，美国被视为政治极化最严重国家，</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90%</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的美国受访者认为不同党派的支持者之间存在严重分歧，近六成美国受访者认为民众不仅在政策领域意见相左，在基本事实方面也难以达成共识。</a:t>
            </a:r>
          </a:p>
        </p:txBody>
      </p:sp>
      <p:sp>
        <p:nvSpPr>
          <p:cNvPr id="30" name="矩形 29"/>
          <p:cNvSpPr/>
          <p:nvPr/>
        </p:nvSpPr>
        <p:spPr>
          <a:xfrm>
            <a:off x="2027589" y="1833149"/>
            <a:ext cx="8136822" cy="2400657"/>
          </a:xfrm>
          <a:prstGeom prst="rect">
            <a:avLst/>
          </a:prstGeom>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 随着党争、政争日益极化，民主的权力制衡变成“为了反对而反对”的“否决政治”。政客关注的是保住党派利益，国家发展的宏图伟略早已抛诸脑后。政党痴迷于“否决”，陷入难以自拔的恶性循环，其结果必然是政府效能被弱化、公正法治被践踏、发展进步被迟滞、社会分裂被放大。</a:t>
            </a:r>
          </a:p>
        </p:txBody>
      </p:sp>
      <p:grpSp>
        <p:nvGrpSpPr>
          <p:cNvPr id="39" name="组合 38"/>
          <p:cNvGrpSpPr/>
          <p:nvPr/>
        </p:nvGrpSpPr>
        <p:grpSpPr>
          <a:xfrm>
            <a:off x="2275367" y="843378"/>
            <a:ext cx="7352477" cy="468000"/>
            <a:chOff x="1029852" y="4125852"/>
            <a:chExt cx="3474416" cy="468000"/>
          </a:xfrm>
        </p:grpSpPr>
        <p:sp>
          <p:nvSpPr>
            <p:cNvPr id="40" name="平行四边形 39"/>
            <p:cNvSpPr/>
            <p:nvPr/>
          </p:nvSpPr>
          <p:spPr>
            <a:xfrm flipH="1">
              <a:off x="1029852" y="4125852"/>
              <a:ext cx="3474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“金钱政治”使民主</a:t>
              </a:r>
              <a:r>
                <a:rPr lang="zh-CN" altLang="en-US" sz="2000" b="1" i="0" u="none" strike="noStrike" dirty="0">
                  <a:solidFill>
                    <a:srgbClr val="000000"/>
                  </a:solidFill>
                  <a:effectLst/>
                  <a:latin typeface="微软雅黑" panose="020B0503020204020204" charset="-122"/>
                  <a:ea typeface="微软雅黑" panose="020B0503020204020204" charset="-122"/>
                </a:rPr>
                <a:t>困于 “低效”</a:t>
              </a:r>
            </a:p>
            <a:p>
              <a:pPr algn="ctr"/>
              <a:endParaRPr lang="zh-CN" altLang="en-US" sz="2000" b="1" i="0" u="none" strike="noStrike" dirty="0">
                <a:solidFill>
                  <a:srgbClr val="000000"/>
                </a:solidFill>
                <a:effectLst/>
                <a:latin typeface="微软雅黑" panose="020B0503020204020204" charset="-122"/>
                <a:ea typeface="微软雅黑" panose="020B0503020204020204" charset="-122"/>
              </a:endParaRPr>
            </a:p>
            <a:p>
              <a:pPr algn="ctr"/>
              <a:endParaRPr lang="zh-CN" altLang="en-US"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41" name="任意多边形: 形状 40"/>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2" name="任意多边形: 形状 41"/>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4190794"/>
            <a:ext cx="12192000" cy="2264787"/>
          </a:xfrm>
          <a:prstGeom prst="rect">
            <a:avLst/>
          </a:prstGeom>
          <a:gradFill>
            <a:gsLst>
              <a:gs pos="16000">
                <a:srgbClr val="E17751"/>
              </a:gs>
              <a:gs pos="100000">
                <a:srgbClr val="FBC98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134561" y="1968348"/>
            <a:ext cx="5518795" cy="1823907"/>
          </a:xfrm>
          <a:prstGeom prst="rect">
            <a:avLst/>
          </a:prstGeom>
          <a:gradFill>
            <a:gsLst>
              <a:gs pos="60000">
                <a:schemeClr val="bg1"/>
              </a:gs>
              <a:gs pos="100000">
                <a:schemeClr val="bg1"/>
              </a:gs>
            </a:gsLst>
            <a:lin ang="2700000" scaled="0"/>
          </a:gradFill>
          <a:ln w="19050">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84791" y="4181614"/>
            <a:ext cx="11119258" cy="2264851"/>
          </a:xfrm>
          <a:prstGeom prst="rect">
            <a:avLst/>
          </a:prstGeom>
          <a:noFill/>
        </p:spPr>
        <p:txBody>
          <a:bodyPr wrap="square" rtlCol="0" anchor="ctr">
            <a:spAutoFit/>
          </a:bodyPr>
          <a:lstStyle/>
          <a:p>
            <a:pPr algn="just">
              <a:lnSpc>
                <a:spcPct val="150000"/>
              </a:lnSpc>
            </a:pP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en-US" altLang="zh-CN"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1812</a:t>
            </a: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年，美国马萨诸塞州州长杰利为谋求本党利益，签署法案将州内一个选区划成类似蝾螈的极不规则形状。这种做法后被称为“杰利蝾螈”，即通过不公平的选区划分，帮助本党在选举中获得优势，赢得尽可能多的议席。美国宪法和法律规定，各州立法机构有权划分选区，这为州议会多数党搞“杰利蝾螈”提供了操作空间。“杰利蝾螈”主要靠两种操作，一是“集中”，即尽可能将反对党选民集中划入少数特定选区，牺牲这些选区以换取其他选区绝对安全；二是“打散”，即将反对党选民相对集中的地区拆分划入周边不同选区，从而稀释反对党选票。 </a:t>
            </a:r>
            <a:r>
              <a:rPr lang="en-US" altLang="zh-CN"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200</a:t>
            </a: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多年来，“杰利蝾螈”这一美国特有的政治操作愈演愈烈。无论是民主党还是共和党，在本党控制的州都习惯于利用“杰利蝾螈”操弄选举。</a:t>
            </a:r>
          </a:p>
        </p:txBody>
      </p:sp>
      <p:sp>
        <p:nvSpPr>
          <p:cNvPr id="30" name="矩形 29"/>
          <p:cNvSpPr/>
          <p:nvPr/>
        </p:nvSpPr>
        <p:spPr>
          <a:xfrm>
            <a:off x="2326585" y="2119864"/>
            <a:ext cx="5120639" cy="1477328"/>
          </a:xfrm>
          <a:prstGeom prst="rect">
            <a:avLst/>
          </a:prstGeom>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民主被简化为选举，选举又进一步简化为投票，而对于决策是否民主、管理是否民主、监督是否民主等方面却并不感兴趣。</a:t>
            </a:r>
          </a:p>
        </p:txBody>
      </p:sp>
      <p:grpSp>
        <p:nvGrpSpPr>
          <p:cNvPr id="39" name="组合 38"/>
          <p:cNvGrpSpPr/>
          <p:nvPr/>
        </p:nvGrpSpPr>
        <p:grpSpPr>
          <a:xfrm>
            <a:off x="2275367" y="843378"/>
            <a:ext cx="7352477" cy="468000"/>
            <a:chOff x="1029852" y="4125852"/>
            <a:chExt cx="3474416" cy="468000"/>
          </a:xfrm>
        </p:grpSpPr>
        <p:sp>
          <p:nvSpPr>
            <p:cNvPr id="40" name="平行四边形 39"/>
            <p:cNvSpPr/>
            <p:nvPr/>
          </p:nvSpPr>
          <p:spPr>
            <a:xfrm flipH="1">
              <a:off x="1029852" y="4125852"/>
              <a:ext cx="3474416"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endParaRPr lang="en-US" altLang="zh-CN" sz="2000" b="1" dirty="0">
                <a:solidFill>
                  <a:schemeClr val="tx1">
                    <a:lumMod val="85000"/>
                    <a:lumOff val="15000"/>
                  </a:schemeClr>
                </a:solidFill>
                <a:latin typeface="微软雅黑" panose="020B0503020204020204" charset="-122"/>
                <a:ea typeface="微软雅黑" panose="020B0503020204020204" charset="-122"/>
              </a:endParaRPr>
            </a:p>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“金钱政治”使民主</a:t>
              </a:r>
              <a:r>
                <a:rPr lang="zh-CN" altLang="en-US" sz="2000" b="1" dirty="0">
                  <a:solidFill>
                    <a:srgbClr val="000000"/>
                  </a:solidFill>
                  <a:latin typeface="微软雅黑" panose="020B0503020204020204" charset="-122"/>
                  <a:ea typeface="微软雅黑" panose="020B0503020204020204" charset="-122"/>
                </a:rPr>
                <a:t>止于</a:t>
              </a:r>
              <a:r>
                <a:rPr lang="zh-CN" altLang="en-US" sz="2000" b="1" i="0" u="none" strike="noStrike" dirty="0">
                  <a:solidFill>
                    <a:srgbClr val="000000"/>
                  </a:solidFill>
                  <a:effectLst/>
                  <a:latin typeface="微软雅黑" panose="020B0503020204020204" charset="-122"/>
                  <a:ea typeface="微软雅黑" panose="020B0503020204020204" charset="-122"/>
                </a:rPr>
                <a:t> “</a:t>
              </a:r>
              <a:r>
                <a:rPr lang="zh-CN" altLang="en-US" sz="2000" b="1" dirty="0">
                  <a:solidFill>
                    <a:srgbClr val="000000"/>
                  </a:solidFill>
                  <a:latin typeface="微软雅黑" panose="020B0503020204020204" charset="-122"/>
                  <a:ea typeface="微软雅黑" panose="020B0503020204020204" charset="-122"/>
                </a:rPr>
                <a:t>选举</a:t>
              </a:r>
              <a:r>
                <a:rPr lang="zh-CN" altLang="en-US" sz="2000" b="1" i="0" u="none" strike="noStrike" dirty="0">
                  <a:solidFill>
                    <a:srgbClr val="000000"/>
                  </a:solidFill>
                  <a:effectLst/>
                  <a:latin typeface="微软雅黑" panose="020B0503020204020204" charset="-122"/>
                  <a:ea typeface="微软雅黑" panose="020B0503020204020204" charset="-122"/>
                </a:rPr>
                <a:t>”</a:t>
              </a:r>
            </a:p>
            <a:p>
              <a:pPr algn="ctr"/>
              <a:endParaRPr lang="zh-CN" altLang="en-US" sz="2000" b="1" i="0" u="none" strike="noStrike" dirty="0">
                <a:solidFill>
                  <a:srgbClr val="000000"/>
                </a:solidFill>
                <a:effectLst/>
                <a:latin typeface="微软雅黑" panose="020B0503020204020204" charset="-122"/>
                <a:ea typeface="微软雅黑" panose="020B0503020204020204" charset="-122"/>
              </a:endParaRPr>
            </a:p>
            <a:p>
              <a:pPr algn="ctr"/>
              <a:endParaRPr lang="zh-CN" altLang="en-US" sz="2000" b="1" dirty="0">
                <a:solidFill>
                  <a:schemeClr val="tx1">
                    <a:lumMod val="85000"/>
                    <a:lumOff val="15000"/>
                  </a:schemeClr>
                </a:solidFill>
                <a:latin typeface="微软雅黑" panose="020B0503020204020204" charset="-122"/>
                <a:ea typeface="微软雅黑" panose="020B0503020204020204" charset="-122"/>
              </a:endParaRPr>
            </a:p>
          </p:txBody>
        </p:sp>
        <p:sp>
          <p:nvSpPr>
            <p:cNvPr id="41" name="任意多边形: 形状 40"/>
            <p:cNvSpPr>
              <a:spLocks noChangeAspect="1"/>
            </p:cNvSpPr>
            <p:nvPr/>
          </p:nvSpPr>
          <p:spPr>
            <a:xfrm flipH="1">
              <a:off x="4301683" y="4125852"/>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2" name="任意多边形: 形状 41"/>
            <p:cNvSpPr>
              <a:spLocks noChangeAspect="1"/>
            </p:cNvSpPr>
            <p:nvPr/>
          </p:nvSpPr>
          <p:spPr>
            <a:xfrm rot="10800000" flipH="1">
              <a:off x="1131852" y="4261514"/>
              <a:ext cx="202585" cy="332338"/>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2914" y="1458845"/>
            <a:ext cx="2609624" cy="27319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平行四边形 9"/>
          <p:cNvSpPr/>
          <p:nvPr/>
        </p:nvSpPr>
        <p:spPr>
          <a:xfrm>
            <a:off x="-1919717" y="4064928"/>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489648" y="1761086"/>
            <a:ext cx="8640000" cy="2880000"/>
            <a:chOff x="2502900" y="1565452"/>
            <a:chExt cx="8640000" cy="2880000"/>
          </a:xfrm>
        </p:grpSpPr>
        <p:sp>
          <p:nvSpPr>
            <p:cNvPr id="12"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12"/>
            <p:cNvSpPr>
              <a:spLocks noChangeAspect="1"/>
            </p:cNvSpPr>
            <p:nvPr/>
          </p:nvSpPr>
          <p:spPr>
            <a:xfrm>
              <a:off x="10721070" y="4067723"/>
              <a:ext cx="360000" cy="371117"/>
            </a:xfrm>
            <a:prstGeom prst="triangle">
              <a:avLst>
                <a:gd name="adj" fmla="val 100000"/>
              </a:avLst>
            </a:prstGeom>
            <a:solidFill>
              <a:srgbClr val="8F51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11017600" y="1665225"/>
              <a:ext cx="0" cy="1800000"/>
            </a:xfrm>
            <a:prstGeom prst="line">
              <a:avLst/>
            </a:prstGeom>
            <a:ln w="12700">
              <a:gradFill>
                <a:gsLst>
                  <a:gs pos="0">
                    <a:srgbClr val="8F5145"/>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10159026" y="800495"/>
              <a:ext cx="0" cy="1800000"/>
            </a:xfrm>
            <a:prstGeom prst="line">
              <a:avLst/>
            </a:prstGeom>
            <a:ln w="12700">
              <a:gradFill>
                <a:gsLst>
                  <a:gs pos="0">
                    <a:srgbClr val="8F5145"/>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189745" y="2404753"/>
            <a:ext cx="1872000" cy="2528595"/>
          </a:xfrm>
          <a:prstGeom prst="foldedCorner">
            <a:avLst/>
          </a:prstGeom>
          <a:solidFill>
            <a:srgbClr val="FEFCFA"/>
          </a:solidFill>
          <a:ln w="12700">
            <a:solidFill>
              <a:schemeClr val="bg1">
                <a:lumMod val="85000"/>
              </a:schemeClr>
            </a:solidFill>
          </a:ln>
          <a:effectLst>
            <a:outerShdw dist="63500" dir="18900000" algn="bl" rotWithShape="0">
              <a:srgbClr val="89483C"/>
            </a:outerShdw>
          </a:effectLst>
        </p:spPr>
      </p:pic>
      <p:sp>
        <p:nvSpPr>
          <p:cNvPr id="26" name="矩形 25"/>
          <p:cNvSpPr/>
          <p:nvPr/>
        </p:nvSpPr>
        <p:spPr>
          <a:xfrm>
            <a:off x="3297876" y="2201140"/>
            <a:ext cx="7595641" cy="2210435"/>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“资产阶级民主同中世纪制度比较起来，在历史上是一大进步，但它始终是而且在资本主义制度下不能不是狭隘的、残缺不全的、虚伪的、骗人的民主，对富人是天堂，对被剥削者、对穷人是陷阱和骗局。”</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indent="457200" algn="r">
              <a:lnSpc>
                <a:spcPct val="130000"/>
              </a:lnSpc>
            </a:pP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列宁：</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无产阶级革命和叛徒考茨基</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一群穿着西装的男人的黑白照片&#10;&#10;描述已自动生成">
            <a:extLst>
              <a:ext uri="{FF2B5EF4-FFF2-40B4-BE49-F238E27FC236}">
                <a16:creationId xmlns:a16="http://schemas.microsoft.com/office/drawing/2014/main" id="{A3C48036-7093-49DA-8F9B-B08D56A6C5A9}"/>
              </a:ext>
            </a:extLst>
          </p:cNvPr>
          <p:cNvPicPr>
            <a:picLocks noChangeAspect="1"/>
          </p:cNvPicPr>
          <p:nvPr/>
        </p:nvPicPr>
        <p:blipFill rotWithShape="1">
          <a:blip r:embed="rId3">
            <a:extLst>
              <a:ext uri="{28A0092B-C50C-407E-A947-70E740481C1C}">
                <a14:useLocalDpi xmlns:a14="http://schemas.microsoft.com/office/drawing/2010/main" val="0"/>
              </a:ext>
            </a:extLst>
          </a:blip>
          <a:srcRect t="10559" b="10559"/>
          <a:stretch/>
        </p:blipFill>
        <p:spPr>
          <a:xfrm>
            <a:off x="0" y="1"/>
            <a:ext cx="12224894" cy="6858000"/>
          </a:xfrm>
          <a:prstGeom prst="rect">
            <a:avLst/>
          </a:prstGeom>
        </p:spPr>
      </p:pic>
      <p:sp>
        <p:nvSpPr>
          <p:cNvPr id="7" name="矩形 6"/>
          <p:cNvSpPr/>
          <p:nvPr/>
        </p:nvSpPr>
        <p:spPr>
          <a:xfrm>
            <a:off x="9575" y="0"/>
            <a:ext cx="12192000" cy="3676261"/>
          </a:xfrm>
          <a:prstGeom prst="rect">
            <a:avLst/>
          </a:prstGeom>
          <a:gradFill>
            <a:gsLst>
              <a:gs pos="0">
                <a:schemeClr val="accent1">
                  <a:lumMod val="5000"/>
                  <a:lumOff val="95000"/>
                  <a:alpha val="0"/>
                </a:schemeClr>
              </a:gs>
              <a:gs pos="67000">
                <a:srgbClr val="FCFDFE"/>
              </a:gs>
              <a:gs pos="95000">
                <a:srgbClr val="FFFCF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1207" y="4236098"/>
            <a:ext cx="12214414" cy="2628194"/>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12466" y="4494177"/>
            <a:ext cx="10767067" cy="2051050"/>
          </a:xfrm>
          <a:prstGeom prst="rect">
            <a:avLst/>
          </a:prstGeom>
          <a:noFill/>
        </p:spPr>
        <p:txBody>
          <a:bodyPr wrap="square">
            <a:spAutoFit/>
          </a:bodyPr>
          <a:lstStyle>
            <a:defPPr>
              <a:defRPr lang="zh-CN"/>
            </a:defPPr>
            <a:lvl1pPr algn="just">
              <a:lnSpc>
                <a:spcPct val="130000"/>
              </a:lnSpc>
              <a:defRPr sz="1600">
                <a:solidFill>
                  <a:schemeClr val="tx1">
                    <a:lumMod val="85000"/>
                    <a:lumOff val="15000"/>
                  </a:schemeClr>
                </a:solidFill>
                <a:latin typeface="微软雅黑" panose="020B0503020204020204" charset="-122"/>
                <a:ea typeface="微软雅黑" panose="020B0503020204020204" charset="-122"/>
              </a:defRPr>
            </a:lvl1pPr>
          </a:lstStyle>
          <a:p>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所有一切压迫阶级，为了维持自己的统治，都需要两种社会职能：一种是刽子手的职能，另一种是牧师的职能。刽子手的任务是镇压被压迫者的反抗和暴乱。牧师的使命是安慰被压迫者，给他们描绘一幅在保存阶级统治的条件下减少苦难和牺牲的前景</a:t>
            </a:r>
            <a:r>
              <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从而使他们顺从这种统治，使他们放弃革命行动，打消他们的革命热情，破坏他们的革命决心。”            </a:t>
            </a:r>
            <a:endPar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r"/>
            <a:r>
              <a:rPr lang="en-US" altLang="zh-CN"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列宁：</a:t>
            </a:r>
            <a:r>
              <a:rPr lang="en-US" altLang="zh-CN"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第二国际的破产</a:t>
            </a:r>
            <a:r>
              <a:rPr lang="en-US" altLang="zh-CN"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1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5" name="TextBox 12"/>
          <p:cNvSpPr txBox="1"/>
          <p:nvPr/>
        </p:nvSpPr>
        <p:spPr>
          <a:xfrm>
            <a:off x="1587064" y="519615"/>
            <a:ext cx="9017873" cy="525657"/>
          </a:xfrm>
          <a:prstGeom prst="rect">
            <a:avLst/>
          </a:prstGeom>
          <a:noFill/>
        </p:spPr>
        <p:txBody>
          <a:bodyPr wrap="square" rtlCol="0">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三、如何用辩证的观点分析资本主义意识形态？ </a:t>
            </a:r>
          </a:p>
        </p:txBody>
      </p:sp>
      <p:sp>
        <p:nvSpPr>
          <p:cNvPr id="8" name="文本框 7"/>
          <p:cNvSpPr txBox="1"/>
          <p:nvPr/>
        </p:nvSpPr>
        <p:spPr>
          <a:xfrm>
            <a:off x="45719" y="194477"/>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charset="-122"/>
                <a:ea typeface="微软雅黑" panose="020B0503020204020204" charset="-122"/>
              </a:rPr>
              <a:t>第三讲  资本主义政治制度本质 </a:t>
            </a:r>
          </a:p>
        </p:txBody>
      </p:sp>
      <p:sp>
        <p:nvSpPr>
          <p:cNvPr id="10" name="矩形 9"/>
          <p:cNvSpPr/>
          <p:nvPr/>
        </p:nvSpPr>
        <p:spPr>
          <a:xfrm>
            <a:off x="0" y="184281"/>
            <a:ext cx="45719" cy="298672"/>
          </a:xfrm>
          <a:prstGeom prst="rect">
            <a:avLst/>
          </a:prstGeom>
          <a:solidFill>
            <a:srgbClr val="E17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29195" y="202812"/>
            <a:ext cx="2760645"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charset="-122"/>
                <a:ea typeface="微软雅黑" panose="020B0503020204020204" charset="-122"/>
              </a:rPr>
              <a:t>专题五 资本主义论（上）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11296" y="2105183"/>
            <a:ext cx="11602486" cy="3989586"/>
          </a:xfrm>
          <a:prstGeom prst="rect">
            <a:avLst/>
          </a:prstGeom>
          <a:gradFill>
            <a:gsLst>
              <a:gs pos="60000">
                <a:schemeClr val="bg1"/>
              </a:gs>
              <a:gs pos="100000">
                <a:schemeClr val="bg1"/>
              </a:gs>
            </a:gsLst>
            <a:lin ang="2700000" scaled="0"/>
          </a:gradFill>
          <a:ln w="19050">
            <a:gradFill>
              <a:gsLst>
                <a:gs pos="0">
                  <a:schemeClr val="accent5">
                    <a:lumMod val="60000"/>
                    <a:lumOff val="40000"/>
                  </a:schemeClr>
                </a:gs>
                <a:gs pos="32743">
                  <a:srgbClr val="E55003">
                    <a:alpha val="0"/>
                    <a:lumMod val="0"/>
                    <a:lumOff val="100000"/>
                  </a:srgbClr>
                </a:gs>
                <a:gs pos="70000">
                  <a:srgbClr val="E55003">
                    <a:alpha val="0"/>
                    <a:lumMod val="0"/>
                    <a:lumOff val="100000"/>
                  </a:srgbClr>
                </a:gs>
                <a:gs pos="100000">
                  <a:schemeClr val="accent1">
                    <a:lumMod val="75000"/>
                  </a:schemeClr>
                </a:gs>
              </a:gsLst>
              <a:lin ang="3600000" scaled="0"/>
            </a:gradFill>
          </a:ln>
          <a:effectLst>
            <a:outerShdw blurRad="63500" dist="139700" dir="2700000" algn="tl"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4" cstate="print"/>
          <a:srcRect l="13538"/>
          <a:stretch>
            <a:fillRect/>
          </a:stretch>
        </p:blipFill>
        <p:spPr>
          <a:xfrm>
            <a:off x="10181161" y="2495065"/>
            <a:ext cx="1674574" cy="2187658"/>
          </a:xfrm>
          <a:prstGeom prst="ellipse">
            <a:avLst/>
          </a:prstGeom>
          <a:ln>
            <a:noFill/>
          </a:ln>
          <a:effectLst>
            <a:softEdge rad="112500"/>
          </a:effectLst>
        </p:spPr>
      </p:pic>
      <p:pic>
        <p:nvPicPr>
          <p:cNvPr id="5" name="图片 4"/>
          <p:cNvPicPr>
            <a:picLocks noChangeAspect="1"/>
          </p:cNvPicPr>
          <p:nvPr/>
        </p:nvPicPr>
        <p:blipFill>
          <a:blip r:embed="rId5" cstate="print"/>
          <a:stretch>
            <a:fillRect/>
          </a:stretch>
        </p:blipFill>
        <p:spPr>
          <a:xfrm>
            <a:off x="8304244" y="2495065"/>
            <a:ext cx="1775570" cy="2270485"/>
          </a:xfrm>
          <a:prstGeom prst="ellipse">
            <a:avLst/>
          </a:prstGeom>
          <a:ln>
            <a:noFill/>
          </a:ln>
          <a:effectLst>
            <a:softEdge rad="112500"/>
          </a:effectLst>
        </p:spPr>
      </p:pic>
      <p:pic>
        <p:nvPicPr>
          <p:cNvPr id="8" name="图片 7"/>
          <p:cNvPicPr>
            <a:picLocks noChangeAspect="1"/>
          </p:cNvPicPr>
          <p:nvPr/>
        </p:nvPicPr>
        <p:blipFill>
          <a:blip r:embed="rId6" cstate="print"/>
          <a:stretch>
            <a:fillRect/>
          </a:stretch>
        </p:blipFill>
        <p:spPr>
          <a:xfrm>
            <a:off x="6345877" y="2495065"/>
            <a:ext cx="1857021" cy="2228425"/>
          </a:xfrm>
          <a:prstGeom prst="ellipse">
            <a:avLst/>
          </a:prstGeom>
          <a:ln>
            <a:noFill/>
          </a:ln>
          <a:effectLst>
            <a:softEdge rad="112500"/>
          </a:effectLst>
        </p:spPr>
      </p:pic>
      <p:sp>
        <p:nvSpPr>
          <p:cNvPr id="144393" name="文本框 13"/>
          <p:cNvSpPr txBox="1">
            <a:spLocks noChangeArrowheads="1"/>
          </p:cNvSpPr>
          <p:nvPr/>
        </p:nvSpPr>
        <p:spPr bwMode="auto">
          <a:xfrm>
            <a:off x="2284698" y="52623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buFont typeface="Arial" panose="020B0604020202020204" pitchFamily="34" charset="0"/>
              <a:buNone/>
            </a:pPr>
            <a:r>
              <a:rPr lang="zh-CN" altLang="en-US" sz="2400" b="1">
                <a:solidFill>
                  <a:schemeClr val="tx1">
                    <a:lumMod val="85000"/>
                    <a:lumOff val="15000"/>
                  </a:schemeClr>
                </a:solidFill>
                <a:latin typeface="华文中宋" panose="02010600040101010101" pitchFamily="2" charset="-122"/>
                <a:ea typeface="华文中宋" panose="02010600040101010101" pitchFamily="2" charset="-122"/>
              </a:rPr>
              <a:t>文艺复兴</a:t>
            </a:r>
          </a:p>
        </p:txBody>
      </p:sp>
      <p:sp>
        <p:nvSpPr>
          <p:cNvPr id="144394" name="文本框 14"/>
          <p:cNvSpPr txBox="1">
            <a:spLocks noChangeArrowheads="1"/>
          </p:cNvSpPr>
          <p:nvPr/>
        </p:nvSpPr>
        <p:spPr bwMode="auto">
          <a:xfrm>
            <a:off x="8663391" y="52623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buFont typeface="Arial" panose="020B0604020202020204" pitchFamily="34" charset="0"/>
              <a:buNone/>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启蒙运动</a:t>
            </a:r>
          </a:p>
        </p:txBody>
      </p:sp>
      <p:grpSp>
        <p:nvGrpSpPr>
          <p:cNvPr id="12" name="组合 11"/>
          <p:cNvGrpSpPr/>
          <p:nvPr/>
        </p:nvGrpSpPr>
        <p:grpSpPr>
          <a:xfrm>
            <a:off x="326572" y="763231"/>
            <a:ext cx="11645622" cy="845167"/>
            <a:chOff x="1767685" y="1844922"/>
            <a:chExt cx="6237305" cy="655891"/>
          </a:xfrm>
        </p:grpSpPr>
        <p:sp>
          <p:nvSpPr>
            <p:cNvPr id="13" name="矩形: 剪去单角 20"/>
            <p:cNvSpPr/>
            <p:nvPr/>
          </p:nvSpPr>
          <p:spPr>
            <a:xfrm>
              <a:off x="1817758" y="1844922"/>
              <a:ext cx="6187232" cy="648000"/>
            </a:xfrm>
            <a:prstGeom prst="snip1Rect">
              <a:avLst/>
            </a:prstGeom>
            <a:gradFill>
              <a:gsLst>
                <a:gs pos="0">
                  <a:srgbClr val="F0963D"/>
                </a:gs>
                <a:gs pos="42000">
                  <a:srgbClr val="E58A05"/>
                </a:gs>
                <a:gs pos="100000">
                  <a:srgbClr val="E55003"/>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4" name="组合 13"/>
            <p:cNvGrpSpPr/>
            <p:nvPr/>
          </p:nvGrpSpPr>
          <p:grpSpPr>
            <a:xfrm>
              <a:off x="1767685" y="2152004"/>
              <a:ext cx="318425" cy="348809"/>
              <a:chOff x="554119" y="2426037"/>
              <a:chExt cx="402542" cy="432609"/>
            </a:xfrm>
          </p:grpSpPr>
          <p:sp>
            <p:nvSpPr>
              <p:cNvPr id="16" name="矩形 15"/>
              <p:cNvSpPr/>
              <p:nvPr/>
            </p:nvSpPr>
            <p:spPr>
              <a:xfrm>
                <a:off x="554119" y="2426037"/>
                <a:ext cx="102084" cy="385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矩形 16"/>
              <p:cNvSpPr/>
              <p:nvPr/>
            </p:nvSpPr>
            <p:spPr>
              <a:xfrm rot="16200000">
                <a:off x="704350" y="2606335"/>
                <a:ext cx="102083" cy="4025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5" name="矩形 14"/>
            <p:cNvSpPr/>
            <p:nvPr/>
          </p:nvSpPr>
          <p:spPr>
            <a:xfrm>
              <a:off x="2061098" y="2008291"/>
              <a:ext cx="5700553" cy="298562"/>
            </a:xfrm>
            <a:prstGeom prst="rect">
              <a:avLst/>
            </a:prstGeom>
          </p:spPr>
          <p:txBody>
            <a:bodyPr wrap="square">
              <a:spAutoFit/>
            </a:bodyPr>
            <a:lstStyle/>
            <a:p>
              <a:pPr algn="ctr"/>
              <a:r>
                <a:rPr lang="zh-CN" altLang="en-US" sz="19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一方面，资本主义意识形态在反对封建主义和宗教神学，推动资本主义发展过程中曾起过积极作用</a:t>
              </a:r>
            </a:p>
          </p:txBody>
        </p:sp>
      </p:gr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2391" y="2360202"/>
            <a:ext cx="1847933" cy="2710059"/>
          </a:xfrm>
          <a:prstGeom prst="rect">
            <a:avLst/>
          </a:prstGeom>
          <a:ln w="31750">
            <a:solidFill>
              <a:schemeClr val="bg1"/>
            </a:solidFill>
            <a:miter lim="800000"/>
            <a:headEnd/>
            <a:tailEnd/>
          </a:ln>
          <a:effectLst>
            <a:outerShdw blurRad="63500" algn="ctr" rotWithShape="0">
              <a:prstClr val="black">
                <a:alpha val="40000"/>
              </a:prstClr>
            </a:outerShdw>
          </a:effectLst>
        </p:spPr>
      </p:pic>
      <p:cxnSp>
        <p:nvCxnSpPr>
          <p:cNvPr id="7" name="直接连接符 6"/>
          <p:cNvCxnSpPr/>
          <p:nvPr/>
        </p:nvCxnSpPr>
        <p:spPr>
          <a:xfrm>
            <a:off x="6188360" y="2360203"/>
            <a:ext cx="0" cy="3240497"/>
          </a:xfrm>
          <a:prstGeom prst="line">
            <a:avLst/>
          </a:prstGeom>
          <a:ln>
            <a:solidFill>
              <a:schemeClr val="accent1">
                <a:alpha val="6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4" name="图片 3" descr="教堂里的人们&#10;&#10;描述已自动生成">
            <a:extLst>
              <a:ext uri="{FF2B5EF4-FFF2-40B4-BE49-F238E27FC236}">
                <a16:creationId xmlns:a16="http://schemas.microsoft.com/office/drawing/2014/main" id="{5A9B804E-A38B-4405-88A7-E43E55F18A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191" y="2360203"/>
            <a:ext cx="3382738" cy="2696241"/>
          </a:xfrm>
          <a:prstGeom prst="rect">
            <a:avLst/>
          </a:prstGeom>
          <a:ln w="31750">
            <a:solidFill>
              <a:schemeClr val="bg1"/>
            </a:solidFill>
            <a:miter lim="800000"/>
            <a:headEnd/>
            <a:tailEnd/>
          </a:ln>
          <a:effectLst>
            <a:outerShdw blurRad="63500" algn="ctr" rotWithShape="0">
              <a:prstClr val="black">
                <a:alpha val="40000"/>
              </a:prst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1944565" y="4431553"/>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464800" y="2390952"/>
            <a:ext cx="8640000" cy="2880000"/>
            <a:chOff x="2502900" y="1565452"/>
            <a:chExt cx="8640000" cy="2880000"/>
          </a:xfrm>
        </p:grpSpPr>
        <p:sp>
          <p:nvSpPr>
            <p:cNvPr id="9"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a:spLocks noChangeAspect="1"/>
            </p:cNvSpPr>
            <p:nvPr/>
          </p:nvSpPr>
          <p:spPr>
            <a:xfrm>
              <a:off x="10721070" y="4067723"/>
              <a:ext cx="360000" cy="371117"/>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3357925" y="3008480"/>
            <a:ext cx="7020000" cy="1407795"/>
          </a:xfrm>
          <a:prstGeom prst="rect">
            <a:avLst/>
          </a:prstGeom>
        </p:spPr>
        <p:txBody>
          <a:bodyPr wrap="square">
            <a:spAutoFit/>
          </a:bodyPr>
          <a:lstStyle/>
          <a:p>
            <a:pPr indent="575945" algn="just">
              <a:lnSpc>
                <a:spcPct val="130000"/>
              </a:lnSpc>
              <a:spcBef>
                <a:spcPts val="600"/>
              </a:spcBef>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“资产者的假仁假义的虚伪的意识形态用歪曲的形式把自己的特殊利益冒充为普遍的利益。”</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indent="575945" algn="just">
              <a:lnSpc>
                <a:spcPct val="130000"/>
              </a:lnSpc>
              <a:spcBef>
                <a:spcPts val="600"/>
              </a:spcBef>
            </a:pPr>
            <a:r>
              <a:rPr lang="zh-CN" altLang="en-US" b="1" dirty="0">
                <a:solidFill>
                  <a:schemeClr val="tx1">
                    <a:lumMod val="65000"/>
                    <a:lumOff val="35000"/>
                  </a:schemeClr>
                </a:solidFill>
                <a:latin typeface="楷体" panose="02010609060101010101" pitchFamily="49" charset="-122"/>
                <a:ea typeface="楷体" panose="02010609060101010101" pitchFamily="49" charset="-122"/>
              </a:rPr>
              <a:t>           </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马克思、恩格斯：</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德意志意识形态</a:t>
            </a:r>
            <a:r>
              <a:rPr lang="en-US" altLang="zh-CN" b="1" dirty="0">
                <a:solidFill>
                  <a:schemeClr val="tx1">
                    <a:lumMod val="65000"/>
                    <a:lumOff val="35000"/>
                  </a:schemeClr>
                </a:solidFill>
                <a:latin typeface="楷体" panose="02010609060101010101" pitchFamily="49" charset="-122"/>
                <a:ea typeface="楷体" panose="02010609060101010101" pitchFamily="49" charset="-122"/>
              </a:rPr>
              <a:t>》</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pic>
        <p:nvPicPr>
          <p:cNvPr id="15" name="图片 14"/>
          <p:cNvPicPr>
            <a:picLocks noChangeAspect="1" noChangeArrowheads="1"/>
          </p:cNvPicPr>
          <p:nvPr/>
        </p:nvPicPr>
        <p:blipFill>
          <a:blip r:embed="rId3" cstate="print">
            <a:extLst>
              <a:ext uri="{28A0092B-C50C-407E-A947-70E740481C1C}">
                <a14:useLocalDpi xmlns:a14="http://schemas.microsoft.com/office/drawing/2010/main" val="0"/>
              </a:ext>
            </a:extLst>
          </a:blip>
          <a:srcRect l="14158" r="14158"/>
          <a:stretch>
            <a:fillRect/>
          </a:stretch>
        </p:blipFill>
        <p:spPr bwMode="auto">
          <a:xfrm>
            <a:off x="786009" y="2525995"/>
            <a:ext cx="2248759" cy="3035824"/>
          </a:xfrm>
          <a:prstGeom prst="foldedCorner">
            <a:avLst/>
          </a:prstGeom>
          <a:solidFill>
            <a:srgbClr val="FEFCFA"/>
          </a:solidFill>
          <a:ln w="12700">
            <a:solidFill>
              <a:schemeClr val="bg1">
                <a:lumMod val="85000"/>
              </a:schemeClr>
            </a:solidFill>
          </a:ln>
          <a:effectLst>
            <a:outerShdw dist="63500" dir="18900000" algn="bl" rotWithShape="0">
              <a:srgbClr val="335256"/>
            </a:outerShdw>
          </a:effectLst>
        </p:spPr>
      </p:pic>
      <p:grpSp>
        <p:nvGrpSpPr>
          <p:cNvPr id="23" name="组合 22"/>
          <p:cNvGrpSpPr/>
          <p:nvPr/>
        </p:nvGrpSpPr>
        <p:grpSpPr>
          <a:xfrm>
            <a:off x="1776000" y="801368"/>
            <a:ext cx="8640000" cy="845167"/>
            <a:chOff x="1767685" y="1844922"/>
            <a:chExt cx="6237305" cy="655891"/>
          </a:xfrm>
        </p:grpSpPr>
        <p:sp>
          <p:nvSpPr>
            <p:cNvPr id="24" name="矩形: 剪去单角 20"/>
            <p:cNvSpPr/>
            <p:nvPr/>
          </p:nvSpPr>
          <p:spPr>
            <a:xfrm>
              <a:off x="1817758" y="1844922"/>
              <a:ext cx="6187232" cy="648000"/>
            </a:xfrm>
            <a:prstGeom prst="snip1Rect">
              <a:avLst/>
            </a:prstGeom>
            <a:gradFill>
              <a:gsLst>
                <a:gs pos="0">
                  <a:srgbClr val="F0963D"/>
                </a:gs>
                <a:gs pos="42000">
                  <a:srgbClr val="E58A05"/>
                </a:gs>
                <a:gs pos="100000">
                  <a:srgbClr val="E55003"/>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25" name="组合 24"/>
            <p:cNvGrpSpPr/>
            <p:nvPr/>
          </p:nvGrpSpPr>
          <p:grpSpPr>
            <a:xfrm>
              <a:off x="1767685" y="2152004"/>
              <a:ext cx="318425" cy="348809"/>
              <a:chOff x="554119" y="2426037"/>
              <a:chExt cx="402542" cy="432609"/>
            </a:xfrm>
          </p:grpSpPr>
          <p:sp>
            <p:nvSpPr>
              <p:cNvPr id="27" name="矩形 26"/>
              <p:cNvSpPr/>
              <p:nvPr/>
            </p:nvSpPr>
            <p:spPr>
              <a:xfrm>
                <a:off x="554119" y="2426037"/>
                <a:ext cx="102084" cy="385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27"/>
              <p:cNvSpPr/>
              <p:nvPr/>
            </p:nvSpPr>
            <p:spPr>
              <a:xfrm rot="16200000">
                <a:off x="704350" y="2606335"/>
                <a:ext cx="102083" cy="4025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6" name="矩形 25"/>
            <p:cNvSpPr/>
            <p:nvPr/>
          </p:nvSpPr>
          <p:spPr>
            <a:xfrm>
              <a:off x="2061098" y="2036449"/>
              <a:ext cx="5700553" cy="31050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另一方面，资本主义意识形态具有欺骗性和虚伪性</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建筑与房屋的城市空拍图&#10;&#10;描述已自动生成"/>
          <p:cNvPicPr>
            <a:picLocks noChangeAspect="1"/>
          </p:cNvPicPr>
          <p:nvPr/>
        </p:nvPicPr>
        <p:blipFill rotWithShape="1">
          <a:blip r:embed="rId3">
            <a:extLst>
              <a:ext uri="{28A0092B-C50C-407E-A947-70E740481C1C}">
                <a14:useLocalDpi xmlns:a14="http://schemas.microsoft.com/office/drawing/2010/main" val="0"/>
              </a:ext>
            </a:extLst>
          </a:blip>
          <a:srcRect b="7580"/>
          <a:stretch>
            <a:fillRect/>
          </a:stretch>
        </p:blipFill>
        <p:spPr>
          <a:xfrm>
            <a:off x="0" y="0"/>
            <a:ext cx="12192000" cy="6858000"/>
          </a:xfrm>
          <a:prstGeom prst="rect">
            <a:avLst/>
          </a:prstGeom>
        </p:spPr>
      </p:pic>
      <p:sp>
        <p:nvSpPr>
          <p:cNvPr id="3" name="文本框 2"/>
          <p:cNvSpPr txBox="1"/>
          <p:nvPr/>
        </p:nvSpPr>
        <p:spPr>
          <a:xfrm>
            <a:off x="1296690" y="1591515"/>
            <a:ext cx="9319220" cy="499560"/>
          </a:xfrm>
          <a:prstGeom prst="rect">
            <a:avLst/>
          </a:prstGeom>
          <a:noFill/>
        </p:spPr>
        <p:txBody>
          <a:bodyPr wrap="square" rtlCol="0">
            <a:spAutoFit/>
          </a:bodyPr>
          <a:lstStyle/>
          <a:p>
            <a:pPr algn="ctr">
              <a:lnSpc>
                <a:spcPct val="150000"/>
              </a:lnSpc>
            </a:pPr>
            <a:r>
              <a:rPr lang="zh-CN" altLang="en-US" sz="2000" dirty="0">
                <a:latin typeface="微软雅黑" panose="020B0503020204020204" charset="-122"/>
                <a:ea typeface="微软雅黑" panose="020B0503020204020204" charset="-122"/>
              </a:rPr>
              <a:t> </a:t>
            </a:r>
            <a:r>
              <a:rPr lang="zh-CN" altLang="en-US" sz="2000" b="1" dirty="0">
                <a:latin typeface="微软雅黑" panose="020B0503020204020204" charset="-122"/>
                <a:ea typeface="微软雅黑" panose="020B0503020204020204" charset="-122"/>
              </a:rPr>
              <a:t>美国霸权主义的意识形态支撑</a:t>
            </a:r>
          </a:p>
        </p:txBody>
      </p:sp>
      <p:grpSp>
        <p:nvGrpSpPr>
          <p:cNvPr id="17" name="组合 16"/>
          <p:cNvGrpSpPr/>
          <p:nvPr/>
        </p:nvGrpSpPr>
        <p:grpSpPr>
          <a:xfrm>
            <a:off x="1256061" y="2421953"/>
            <a:ext cx="9679878" cy="2014093"/>
            <a:chOff x="1489600" y="2532482"/>
            <a:chExt cx="9296666" cy="2596830"/>
          </a:xfrm>
        </p:grpSpPr>
        <p:sp>
          <p:nvSpPr>
            <p:cNvPr id="18" name="矩形 17"/>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2000">
                <a:latin typeface="微软雅黑" panose="020B0503020204020204" charset="-122"/>
                <a:ea typeface="微软雅黑" panose="020B0503020204020204" charset="-122"/>
              </a:endParaRPr>
            </a:p>
          </p:txBody>
        </p:sp>
        <p:sp>
          <p:nvSpPr>
            <p:cNvPr id="19" name="矩形 18"/>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2000">
                <a:latin typeface="微软雅黑" panose="020B0503020204020204" charset="-122"/>
                <a:ea typeface="微软雅黑" panose="020B0503020204020204" charset="-122"/>
              </a:endParaRPr>
            </a:p>
          </p:txBody>
        </p:sp>
      </p:grpSp>
      <p:sp>
        <p:nvSpPr>
          <p:cNvPr id="20" name="文本框 19"/>
          <p:cNvSpPr txBox="1"/>
          <p:nvPr/>
        </p:nvSpPr>
        <p:spPr>
          <a:xfrm>
            <a:off x="1713253" y="2652263"/>
            <a:ext cx="8765495" cy="1477328"/>
          </a:xfrm>
          <a:prstGeom prst="rect">
            <a:avLst/>
          </a:prstGeom>
          <a:noFill/>
        </p:spPr>
        <p:txBody>
          <a:bodyPr wrap="square">
            <a:spAutoFit/>
          </a:bodyPr>
          <a:lstStyle/>
          <a:p>
            <a:pPr indent="504190">
              <a:lnSpc>
                <a:spcPct val="150000"/>
              </a:lnSpc>
            </a:pPr>
            <a:r>
              <a:rPr lang="zh-CN" altLang="en-US" sz="2000" dirty="0">
                <a:solidFill>
                  <a:srgbClr val="222222"/>
                </a:solidFill>
                <a:latin typeface="微软雅黑" panose="020B0503020204020204" charset="-122"/>
                <a:ea typeface="微软雅黑" panose="020B0503020204020204" charset="-122"/>
              </a:rPr>
              <a:t> 美国对外政策以所谓民主、自由、人权等名义包装其殖民、掠夺、屠杀等行径，并将对外政策的“理想”作为谋取自身利益最大化的工具，运用利益交换、力量对抗和权力制衡等手段，构建和强化其世界霸权体系。</a:t>
            </a:r>
            <a:endParaRPr lang="zh-CN" altLang="en-US" sz="2000" b="0" i="0" u="none" strike="noStrike" dirty="0">
              <a:solidFill>
                <a:srgbClr val="222222"/>
              </a:solidFill>
              <a:effectLst/>
              <a:latin typeface="微软雅黑" panose="020B0503020204020204" charset="-122"/>
              <a:ea typeface="微软雅黑" panose="020B0503020204020204" charset="-122"/>
            </a:endParaRPr>
          </a:p>
        </p:txBody>
      </p:sp>
      <p:grpSp>
        <p:nvGrpSpPr>
          <p:cNvPr id="11" name="组合 10"/>
          <p:cNvGrpSpPr/>
          <p:nvPr/>
        </p:nvGrpSpPr>
        <p:grpSpPr>
          <a:xfrm>
            <a:off x="3029247" y="958076"/>
            <a:ext cx="6133506" cy="468000"/>
            <a:chOff x="5093294" y="4125852"/>
            <a:chExt cx="3372416" cy="468000"/>
          </a:xfrm>
        </p:grpSpPr>
        <p:sp>
          <p:nvSpPr>
            <p:cNvPr id="12" name="平行四边形 11"/>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意识形态也是资产阶级剥削和压迫的工具</a:t>
              </a:r>
            </a:p>
          </p:txBody>
        </p:sp>
        <p:sp>
          <p:nvSpPr>
            <p:cNvPr id="13" name="任意多边形: 形状 1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4" name="任意多边形: 形状 13"/>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şlídê"/>
          <p:cNvSpPr/>
          <p:nvPr/>
        </p:nvSpPr>
        <p:spPr>
          <a:xfrm>
            <a:off x="495300" y="1167414"/>
            <a:ext cx="11201400" cy="515718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下 14">
            <a:extLst>
              <a:ext uri="{FF2B5EF4-FFF2-40B4-BE49-F238E27FC236}">
                <a16:creationId xmlns:a16="http://schemas.microsoft.com/office/drawing/2014/main" id="{EFD138D7-36DA-4818-89C4-AB98E6D5C896}"/>
              </a:ext>
            </a:extLst>
          </p:cNvPr>
          <p:cNvSpPr/>
          <p:nvPr/>
        </p:nvSpPr>
        <p:spPr>
          <a:xfrm flipV="1">
            <a:off x="7927261" y="3306674"/>
            <a:ext cx="337901" cy="439332"/>
          </a:xfrm>
          <a:prstGeom prst="downArrow">
            <a:avLst>
              <a:gd name="adj1" fmla="val 50000"/>
              <a:gd name="adj2" fmla="val 48888"/>
            </a:avLst>
          </a:prstGeom>
          <a:gradFill>
            <a:gsLst>
              <a:gs pos="0">
                <a:schemeClr val="accent6">
                  <a:lumMod val="67000"/>
                </a:schemeClr>
              </a:gs>
              <a:gs pos="48000">
                <a:schemeClr val="accent5">
                  <a:lumMod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029247" y="958076"/>
            <a:ext cx="6133506" cy="468000"/>
            <a:chOff x="5093294" y="4125852"/>
            <a:chExt cx="3372416" cy="468000"/>
          </a:xfrm>
        </p:grpSpPr>
        <p:sp>
          <p:nvSpPr>
            <p:cNvPr id="24" name="平行四边形 23"/>
            <p:cNvSpPr/>
            <p:nvPr/>
          </p:nvSpPr>
          <p:spPr>
            <a:xfrm flipH="1">
              <a:off x="5093294" y="4125852"/>
              <a:ext cx="3372416"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资本主义意识形态的本质</a:t>
              </a:r>
            </a:p>
          </p:txBody>
        </p:sp>
        <p:sp>
          <p:nvSpPr>
            <p:cNvPr id="25" name="任意多边形: 形状 24"/>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6" name="任意多边形: 形状 25"/>
            <p:cNvSpPr>
              <a:spLocks noChangeAspect="1"/>
            </p:cNvSpPr>
            <p:nvPr/>
          </p:nvSpPr>
          <p:spPr>
            <a:xfrm rot="10800000">
              <a:off x="8263125" y="4125852"/>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5" name="组合 4"/>
          <p:cNvGrpSpPr/>
          <p:nvPr/>
        </p:nvGrpSpPr>
        <p:grpSpPr>
          <a:xfrm>
            <a:off x="1056167" y="4748090"/>
            <a:ext cx="10079665" cy="1213880"/>
            <a:chOff x="1767685" y="1937422"/>
            <a:chExt cx="6237305" cy="896398"/>
          </a:xfrm>
        </p:grpSpPr>
        <p:sp>
          <p:nvSpPr>
            <p:cNvPr id="7" name="矩形: 剪去单角 20"/>
            <p:cNvSpPr/>
            <p:nvPr/>
          </p:nvSpPr>
          <p:spPr>
            <a:xfrm>
              <a:off x="1817758" y="1937422"/>
              <a:ext cx="6187232" cy="867212"/>
            </a:xfrm>
            <a:prstGeom prst="snip1Rect">
              <a:avLst/>
            </a:prstGeom>
            <a:gradFill>
              <a:gsLst>
                <a:gs pos="0">
                  <a:srgbClr val="F0963D"/>
                </a:gs>
                <a:gs pos="42000">
                  <a:srgbClr val="E58A05"/>
                </a:gs>
                <a:gs pos="100000">
                  <a:srgbClr val="E55003"/>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8" name="组合 7"/>
            <p:cNvGrpSpPr/>
            <p:nvPr/>
          </p:nvGrpSpPr>
          <p:grpSpPr>
            <a:xfrm>
              <a:off x="1767685" y="2485007"/>
              <a:ext cx="318425" cy="348813"/>
              <a:chOff x="554119" y="2839036"/>
              <a:chExt cx="402542" cy="432613"/>
            </a:xfrm>
          </p:grpSpPr>
          <p:sp>
            <p:nvSpPr>
              <p:cNvPr id="10" name="矩形 9"/>
              <p:cNvSpPr/>
              <p:nvPr/>
            </p:nvSpPr>
            <p:spPr>
              <a:xfrm>
                <a:off x="554119" y="2839036"/>
                <a:ext cx="102084" cy="385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矩形 10"/>
              <p:cNvSpPr/>
              <p:nvPr/>
            </p:nvSpPr>
            <p:spPr>
              <a:xfrm rot="16200000">
                <a:off x="704350" y="3019338"/>
                <a:ext cx="102083" cy="4025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9" name="矩形 8"/>
            <p:cNvSpPr/>
            <p:nvPr/>
          </p:nvSpPr>
          <p:spPr>
            <a:xfrm>
              <a:off x="1952722" y="1969031"/>
              <a:ext cx="5700553" cy="709873"/>
            </a:xfrm>
            <a:prstGeom prst="rect">
              <a:avLst/>
            </a:prstGeom>
          </p:spPr>
          <p:txBody>
            <a:bodyPr wrap="square">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第一，资本主义意识形态是资本主义社会的观念上层建筑，是为资本主义的经济基础服务的，因而是为资本主义国家的政治上层建筑服务的。 </a:t>
              </a:r>
            </a:p>
          </p:txBody>
        </p:sp>
      </p:grpSp>
      <p:grpSp>
        <p:nvGrpSpPr>
          <p:cNvPr id="12" name="组合 11">
            <a:extLst>
              <a:ext uri="{FF2B5EF4-FFF2-40B4-BE49-F238E27FC236}">
                <a16:creationId xmlns:a16="http://schemas.microsoft.com/office/drawing/2014/main" id="{61F9DADC-44CE-41C2-9658-DD949AA83FC6}"/>
              </a:ext>
            </a:extLst>
          </p:cNvPr>
          <p:cNvGrpSpPr/>
          <p:nvPr/>
        </p:nvGrpSpPr>
        <p:grpSpPr>
          <a:xfrm>
            <a:off x="5030578" y="2891861"/>
            <a:ext cx="2813163" cy="729082"/>
            <a:chOff x="4689418" y="2776526"/>
            <a:chExt cx="2813163" cy="729082"/>
          </a:xfrm>
          <a:effectLst>
            <a:outerShdw blurRad="76200" dir="13500000" sy="23000" kx="1200000" algn="br" rotWithShape="0">
              <a:prstClr val="black">
                <a:alpha val="20000"/>
              </a:prstClr>
            </a:outerShdw>
          </a:effectLst>
        </p:grpSpPr>
        <p:sp>
          <p:nvSpPr>
            <p:cNvPr id="28" name="平行四边形 27">
              <a:extLst>
                <a:ext uri="{FF2B5EF4-FFF2-40B4-BE49-F238E27FC236}">
                  <a16:creationId xmlns:a16="http://schemas.microsoft.com/office/drawing/2014/main" id="{ED947A12-4ACD-4504-AAE0-3C2ADFF613D6}"/>
                </a:ext>
              </a:extLst>
            </p:cNvPr>
            <p:cNvSpPr/>
            <p:nvPr/>
          </p:nvSpPr>
          <p:spPr>
            <a:xfrm>
              <a:off x="4689418" y="2776526"/>
              <a:ext cx="2813163" cy="729082"/>
            </a:xfrm>
            <a:prstGeom prst="parallelogram">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BA76CEE-A828-4EF8-88C5-43DEB1BC46DF}"/>
                </a:ext>
              </a:extLst>
            </p:cNvPr>
            <p:cNvSpPr txBox="1"/>
            <p:nvPr/>
          </p:nvSpPr>
          <p:spPr>
            <a:xfrm>
              <a:off x="4772938" y="2941012"/>
              <a:ext cx="2646123" cy="400110"/>
            </a:xfrm>
            <a:prstGeom prst="rect">
              <a:avLst/>
            </a:prstGeom>
            <a:noFill/>
          </p:spPr>
          <p:txBody>
            <a:bodyPr wrap="square">
              <a:spAutoFit/>
            </a:bodyPr>
            <a:lstStyle/>
            <a:p>
              <a:pPr algn="ctr" eaLnBrk="1" hangingPunct="1">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政治上层建筑</a:t>
              </a:r>
            </a:p>
          </p:txBody>
        </p:sp>
      </p:grpSp>
      <p:grpSp>
        <p:nvGrpSpPr>
          <p:cNvPr id="13" name="组合 12">
            <a:extLst>
              <a:ext uri="{FF2B5EF4-FFF2-40B4-BE49-F238E27FC236}">
                <a16:creationId xmlns:a16="http://schemas.microsoft.com/office/drawing/2014/main" id="{9B9D3A34-7B42-4A72-B20E-52940A69B616}"/>
              </a:ext>
            </a:extLst>
          </p:cNvPr>
          <p:cNvGrpSpPr/>
          <p:nvPr/>
        </p:nvGrpSpPr>
        <p:grpSpPr>
          <a:xfrm>
            <a:off x="6257994" y="3862940"/>
            <a:ext cx="2813163" cy="729082"/>
            <a:chOff x="5871829" y="3891551"/>
            <a:chExt cx="2813163" cy="729082"/>
          </a:xfrm>
          <a:effectLst>
            <a:outerShdw blurRad="76200" dir="13500000" sy="23000" kx="1200000" algn="br" rotWithShape="0">
              <a:prstClr val="black">
                <a:alpha val="20000"/>
              </a:prstClr>
            </a:outerShdw>
          </a:effectLst>
        </p:grpSpPr>
        <p:sp>
          <p:nvSpPr>
            <p:cNvPr id="29" name="平行四边形 28">
              <a:extLst>
                <a:ext uri="{FF2B5EF4-FFF2-40B4-BE49-F238E27FC236}">
                  <a16:creationId xmlns:a16="http://schemas.microsoft.com/office/drawing/2014/main" id="{B5F8D74A-DB18-4123-8656-367D36C40F18}"/>
                </a:ext>
              </a:extLst>
            </p:cNvPr>
            <p:cNvSpPr/>
            <p:nvPr/>
          </p:nvSpPr>
          <p:spPr>
            <a:xfrm>
              <a:off x="5871829" y="3891551"/>
              <a:ext cx="2813163" cy="72908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2CA7193-F3C5-4E79-9332-1488CCC4E3E7}"/>
                </a:ext>
              </a:extLst>
            </p:cNvPr>
            <p:cNvSpPr txBox="1"/>
            <p:nvPr/>
          </p:nvSpPr>
          <p:spPr>
            <a:xfrm>
              <a:off x="5955349" y="4056037"/>
              <a:ext cx="2646123" cy="400110"/>
            </a:xfrm>
            <a:prstGeom prst="rect">
              <a:avLst/>
            </a:prstGeom>
            <a:noFill/>
          </p:spPr>
          <p:txBody>
            <a:bodyPr wrap="square">
              <a:spAutoFit/>
            </a:bodyPr>
            <a:lstStyle/>
            <a:p>
              <a:pPr algn="ctr" eaLnBrk="1" hangingPunct="1">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资本主义经济基础</a:t>
              </a:r>
            </a:p>
          </p:txBody>
        </p:sp>
      </p:grpSp>
      <p:grpSp>
        <p:nvGrpSpPr>
          <p:cNvPr id="14" name="组合 13">
            <a:extLst>
              <a:ext uri="{FF2B5EF4-FFF2-40B4-BE49-F238E27FC236}">
                <a16:creationId xmlns:a16="http://schemas.microsoft.com/office/drawing/2014/main" id="{89D3EC9C-4F75-40FB-B52B-1F939BA00925}"/>
              </a:ext>
            </a:extLst>
          </p:cNvPr>
          <p:cNvGrpSpPr/>
          <p:nvPr/>
        </p:nvGrpSpPr>
        <p:grpSpPr>
          <a:xfrm>
            <a:off x="3397694" y="1832848"/>
            <a:ext cx="3218632" cy="817016"/>
            <a:chOff x="3019330" y="1631302"/>
            <a:chExt cx="3218632" cy="817016"/>
          </a:xfrm>
          <a:effectLst>
            <a:outerShdw blurRad="76200" dir="13500000" sy="23000" kx="1200000" algn="br" rotWithShape="0">
              <a:prstClr val="black">
                <a:alpha val="20000"/>
              </a:prstClr>
            </a:outerShdw>
          </a:effectLst>
        </p:grpSpPr>
        <p:sp>
          <p:nvSpPr>
            <p:cNvPr id="3" name="平行四边形 2">
              <a:extLst>
                <a:ext uri="{FF2B5EF4-FFF2-40B4-BE49-F238E27FC236}">
                  <a16:creationId xmlns:a16="http://schemas.microsoft.com/office/drawing/2014/main" id="{37640CFF-3DBC-4CFA-9124-3404C668858B}"/>
                </a:ext>
              </a:extLst>
            </p:cNvPr>
            <p:cNvSpPr/>
            <p:nvPr/>
          </p:nvSpPr>
          <p:spPr>
            <a:xfrm>
              <a:off x="3019330" y="1631302"/>
              <a:ext cx="3218632" cy="817016"/>
            </a:xfrm>
            <a:prstGeom prst="parallelogram">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47C4368-6FF0-42EA-8F57-272722D96886}"/>
                </a:ext>
              </a:extLst>
            </p:cNvPr>
            <p:cNvSpPr txBox="1"/>
            <p:nvPr/>
          </p:nvSpPr>
          <p:spPr>
            <a:xfrm>
              <a:off x="3305585" y="1685867"/>
              <a:ext cx="2646123" cy="707886"/>
            </a:xfrm>
            <a:prstGeom prst="rect">
              <a:avLst/>
            </a:prstGeom>
            <a:noFill/>
          </p:spPr>
          <p:txBody>
            <a:bodyPr wrap="square">
              <a:spAutoFit/>
            </a:bodyPr>
            <a:lstStyle/>
            <a:p>
              <a:pPr algn="ctr" eaLnBrk="1" hangingPunct="1">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意识形态</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eaLnBrk="1" hangingPunct="1">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（观念上层建筑）</a:t>
              </a:r>
            </a:p>
          </p:txBody>
        </p:sp>
      </p:grpSp>
      <p:sp>
        <p:nvSpPr>
          <p:cNvPr id="30" name="箭头: 下 29">
            <a:extLst>
              <a:ext uri="{FF2B5EF4-FFF2-40B4-BE49-F238E27FC236}">
                <a16:creationId xmlns:a16="http://schemas.microsoft.com/office/drawing/2014/main" id="{271445F0-AEC9-4EC0-B082-3EC81D67D928}"/>
              </a:ext>
            </a:extLst>
          </p:cNvPr>
          <p:cNvSpPr/>
          <p:nvPr/>
        </p:nvSpPr>
        <p:spPr>
          <a:xfrm flipV="1">
            <a:off x="6733630" y="2342521"/>
            <a:ext cx="337901" cy="439332"/>
          </a:xfrm>
          <a:prstGeom prst="downArrow">
            <a:avLst>
              <a:gd name="adj1" fmla="val 50000"/>
              <a:gd name="adj2" fmla="val 48888"/>
            </a:avLst>
          </a:prstGeom>
          <a:gradFill>
            <a:gsLst>
              <a:gs pos="100000">
                <a:schemeClr val="accent6">
                  <a:lumMod val="67000"/>
                </a:schemeClr>
              </a:gs>
              <a:gs pos="0">
                <a:srgbClr val="E1775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şlídê"/>
          <p:cNvSpPr/>
          <p:nvPr/>
        </p:nvSpPr>
        <p:spPr>
          <a:xfrm>
            <a:off x="495300" y="1290414"/>
            <a:ext cx="11201400" cy="4897735"/>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6440" name="矩形 20"/>
          <p:cNvSpPr>
            <a:spLocks noChangeArrowheads="1"/>
          </p:cNvSpPr>
          <p:nvPr/>
        </p:nvSpPr>
        <p:spPr bwMode="auto">
          <a:xfrm>
            <a:off x="4927411" y="2766040"/>
            <a:ext cx="2073810" cy="591145"/>
          </a:xfrm>
          <a:prstGeom prst="parallelogram">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38100">
            <a:noFill/>
            <a:miter lim="800000"/>
          </a:ln>
          <a:effectLst>
            <a:outerShdw blurRad="76200" dir="13500000" sy="23000" kx="1200000" algn="br" rotWithShape="0">
              <a:prstClr val="black">
                <a:alpha val="20000"/>
              </a:prstClr>
            </a:outerShdw>
          </a:effec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阶级意识</a:t>
            </a:r>
          </a:p>
        </p:txBody>
      </p:sp>
      <p:sp>
        <p:nvSpPr>
          <p:cNvPr id="146441" name="矩形 21"/>
          <p:cNvSpPr>
            <a:spLocks noChangeArrowheads="1"/>
          </p:cNvSpPr>
          <p:nvPr/>
        </p:nvSpPr>
        <p:spPr bwMode="auto">
          <a:xfrm>
            <a:off x="1364904" y="2509490"/>
            <a:ext cx="2722491" cy="1104245"/>
          </a:xfrm>
          <a:prstGeom prst="parallelogram">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9525">
            <a:noFill/>
            <a:miter lim="800000"/>
          </a:ln>
          <a:effectLst>
            <a:outerShdw blurRad="76200" dir="13500000" sy="23000" kx="1200000" algn="br" rotWithShape="0">
              <a:prstClr val="black">
                <a:alpha val="20000"/>
              </a:prstClr>
            </a:outerShdw>
          </a:effec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资产阶级</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eaLnBrk="1" hangingPunct="1">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阶级统治实践</a:t>
            </a:r>
          </a:p>
        </p:txBody>
      </p:sp>
      <p:sp>
        <p:nvSpPr>
          <p:cNvPr id="146442" name="矩形 22"/>
          <p:cNvSpPr>
            <a:spLocks noChangeArrowheads="1"/>
          </p:cNvSpPr>
          <p:nvPr/>
        </p:nvSpPr>
        <p:spPr bwMode="auto">
          <a:xfrm>
            <a:off x="7841237" y="2501453"/>
            <a:ext cx="2389539" cy="1120319"/>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9525">
            <a:noFill/>
            <a:miter lim="800000"/>
          </a:ln>
          <a:effectLst>
            <a:outerShdw blurRad="76200" dir="13500000" sy="23000" kx="1200000" algn="br" rotWithShape="0">
              <a:prstClr val="black">
                <a:alpha val="20000"/>
              </a:prstClr>
            </a:outerShdw>
          </a:effec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资本主义</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eaLnBrk="1" hangingPunct="1">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意识形态</a:t>
            </a:r>
          </a:p>
        </p:txBody>
      </p:sp>
      <p:cxnSp>
        <p:nvCxnSpPr>
          <p:cNvPr id="28" name="连接符: 肘形 27"/>
          <p:cNvCxnSpPr/>
          <p:nvPr/>
        </p:nvCxnSpPr>
        <p:spPr>
          <a:xfrm rot="5400000" flipH="1">
            <a:off x="5705232" y="488585"/>
            <a:ext cx="73621" cy="6307848"/>
          </a:xfrm>
          <a:prstGeom prst="bentConnector3">
            <a:avLst>
              <a:gd name="adj1" fmla="val -46364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9E4F9BD3-1719-496A-A20C-4346AA665D92}"/>
              </a:ext>
            </a:extLst>
          </p:cNvPr>
          <p:cNvGrpSpPr/>
          <p:nvPr/>
        </p:nvGrpSpPr>
        <p:grpSpPr>
          <a:xfrm>
            <a:off x="1207070" y="4667205"/>
            <a:ext cx="9716215" cy="976265"/>
            <a:chOff x="1767685" y="1937422"/>
            <a:chExt cx="7475773" cy="896398"/>
          </a:xfrm>
        </p:grpSpPr>
        <p:sp>
          <p:nvSpPr>
            <p:cNvPr id="29" name="矩形: 剪去单角 20">
              <a:extLst>
                <a:ext uri="{FF2B5EF4-FFF2-40B4-BE49-F238E27FC236}">
                  <a16:creationId xmlns:a16="http://schemas.microsoft.com/office/drawing/2014/main" id="{1159CB1F-6ED9-4087-904F-72146713110B}"/>
                </a:ext>
              </a:extLst>
            </p:cNvPr>
            <p:cNvSpPr/>
            <p:nvPr/>
          </p:nvSpPr>
          <p:spPr>
            <a:xfrm>
              <a:off x="1817758" y="1937422"/>
              <a:ext cx="7425700" cy="867212"/>
            </a:xfrm>
            <a:prstGeom prst="snip1Rect">
              <a:avLst/>
            </a:prstGeom>
            <a:gradFill>
              <a:gsLst>
                <a:gs pos="0">
                  <a:srgbClr val="F0963D"/>
                </a:gs>
                <a:gs pos="42000">
                  <a:srgbClr val="E58A05"/>
                </a:gs>
                <a:gs pos="100000">
                  <a:srgbClr val="E55003"/>
                </a:gs>
              </a:gsLst>
              <a:lin ang="7200000" scaled="0"/>
            </a:gradFill>
            <a:ln w="15875" cap="rnd">
              <a:noFill/>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30" name="组合 29">
              <a:extLst>
                <a:ext uri="{FF2B5EF4-FFF2-40B4-BE49-F238E27FC236}">
                  <a16:creationId xmlns:a16="http://schemas.microsoft.com/office/drawing/2014/main" id="{B4E553EA-C041-41BD-8713-1AEE5F28AA61}"/>
                </a:ext>
              </a:extLst>
            </p:cNvPr>
            <p:cNvGrpSpPr/>
            <p:nvPr/>
          </p:nvGrpSpPr>
          <p:grpSpPr>
            <a:xfrm>
              <a:off x="1767685" y="2485007"/>
              <a:ext cx="318425" cy="348813"/>
              <a:chOff x="554119" y="2839036"/>
              <a:chExt cx="402542" cy="432613"/>
            </a:xfrm>
          </p:grpSpPr>
          <p:sp>
            <p:nvSpPr>
              <p:cNvPr id="32" name="矩形 31">
                <a:extLst>
                  <a:ext uri="{FF2B5EF4-FFF2-40B4-BE49-F238E27FC236}">
                    <a16:creationId xmlns:a16="http://schemas.microsoft.com/office/drawing/2014/main" id="{DA3E87E2-7104-46BF-B8ED-818C1A9B5AFE}"/>
                  </a:ext>
                </a:extLst>
              </p:cNvPr>
              <p:cNvSpPr/>
              <p:nvPr/>
            </p:nvSpPr>
            <p:spPr>
              <a:xfrm>
                <a:off x="554119" y="2839036"/>
                <a:ext cx="102084" cy="385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32">
                <a:extLst>
                  <a:ext uri="{FF2B5EF4-FFF2-40B4-BE49-F238E27FC236}">
                    <a16:creationId xmlns:a16="http://schemas.microsoft.com/office/drawing/2014/main" id="{18CC18B0-5691-4EFF-BDAC-10FDEEB65CC5}"/>
                  </a:ext>
                </a:extLst>
              </p:cNvPr>
              <p:cNvSpPr/>
              <p:nvPr/>
            </p:nvSpPr>
            <p:spPr>
              <a:xfrm rot="16200000">
                <a:off x="704350" y="3019338"/>
                <a:ext cx="102083" cy="4025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sp>
        <p:nvSpPr>
          <p:cNvPr id="5" name="矩形 4"/>
          <p:cNvSpPr/>
          <p:nvPr/>
        </p:nvSpPr>
        <p:spPr>
          <a:xfrm>
            <a:off x="1459048" y="4955282"/>
            <a:ext cx="9212258" cy="400110"/>
          </a:xfrm>
          <a:prstGeom prst="rect">
            <a:avLst/>
          </a:prstGeom>
        </p:spPr>
        <p:txBody>
          <a:bodyPr wrap="squar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第二，资本主义意识形态是资产阶级的阶级意识的集中体现。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6" name="直接箭头连接符 15">
            <a:extLst>
              <a:ext uri="{FF2B5EF4-FFF2-40B4-BE49-F238E27FC236}">
                <a16:creationId xmlns:a16="http://schemas.microsoft.com/office/drawing/2014/main" id="{2970D816-F5F5-408B-B04D-7AF0D1F1F0CE}"/>
              </a:ext>
            </a:extLst>
          </p:cNvPr>
          <p:cNvCxnSpPr>
            <a:stCxn id="146441" idx="2"/>
            <a:endCxn id="146440" idx="5"/>
          </p:cNvCxnSpPr>
          <p:nvPr/>
        </p:nvCxnSpPr>
        <p:spPr>
          <a:xfrm>
            <a:off x="3949364" y="3061613"/>
            <a:ext cx="10519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28FD8EF-5D59-44DE-9305-D7CBD31AD76A}"/>
              </a:ext>
            </a:extLst>
          </p:cNvPr>
          <p:cNvCxnSpPr>
            <a:cxnSpLocks/>
            <a:stCxn id="146440" idx="2"/>
            <a:endCxn id="146442" idx="5"/>
          </p:cNvCxnSpPr>
          <p:nvPr/>
        </p:nvCxnSpPr>
        <p:spPr>
          <a:xfrm>
            <a:off x="6927328" y="3061613"/>
            <a:ext cx="10539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连接符: 肘形 133"/>
          <p:cNvCxnSpPr>
            <a:endCxn id="78" idx="1"/>
          </p:cNvCxnSpPr>
          <p:nvPr/>
        </p:nvCxnSpPr>
        <p:spPr>
          <a:xfrm flipV="1">
            <a:off x="4884798" y="1462397"/>
            <a:ext cx="4196769" cy="207180"/>
          </a:xfrm>
          <a:prstGeom prst="bentConnector3">
            <a:avLst>
              <a:gd name="adj1" fmla="val 63769"/>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36" name="连接符: 肘形 135"/>
          <p:cNvCxnSpPr>
            <a:endCxn id="81" idx="1"/>
          </p:cNvCxnSpPr>
          <p:nvPr/>
        </p:nvCxnSpPr>
        <p:spPr>
          <a:xfrm>
            <a:off x="4884798" y="1669577"/>
            <a:ext cx="4196768" cy="197813"/>
          </a:xfrm>
          <a:prstGeom prst="bentConnector3">
            <a:avLst>
              <a:gd name="adj1" fmla="val 63769"/>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0" name="直接箭头连接符 139"/>
          <p:cNvCxnSpPr>
            <a:endCxn id="75" idx="1"/>
          </p:cNvCxnSpPr>
          <p:nvPr/>
        </p:nvCxnSpPr>
        <p:spPr>
          <a:xfrm flipV="1">
            <a:off x="4899967" y="536640"/>
            <a:ext cx="2356591" cy="26401"/>
          </a:xfrm>
          <a:prstGeom prst="straightConnector1">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3" name="直接箭头连接符 142"/>
          <p:cNvCxnSpPr>
            <a:stCxn id="51" idx="3"/>
            <a:endCxn id="84" idx="1"/>
          </p:cNvCxnSpPr>
          <p:nvPr/>
        </p:nvCxnSpPr>
        <p:spPr>
          <a:xfrm>
            <a:off x="4863146" y="2555873"/>
            <a:ext cx="452852" cy="0"/>
          </a:xfrm>
          <a:prstGeom prst="straightConnector1">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5" name="连接符: 肘形 144"/>
          <p:cNvCxnSpPr>
            <a:stCxn id="54" idx="3"/>
            <a:endCxn id="87" idx="1"/>
          </p:cNvCxnSpPr>
          <p:nvPr/>
        </p:nvCxnSpPr>
        <p:spPr>
          <a:xfrm flipV="1">
            <a:off x="4863146" y="3064515"/>
            <a:ext cx="452852" cy="159165"/>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8" name="连接符: 肘形 147"/>
          <p:cNvCxnSpPr>
            <a:stCxn id="54" idx="3"/>
            <a:endCxn id="90" idx="1"/>
          </p:cNvCxnSpPr>
          <p:nvPr/>
        </p:nvCxnSpPr>
        <p:spPr>
          <a:xfrm>
            <a:off x="4863146" y="3223680"/>
            <a:ext cx="452852" cy="308974"/>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50" name="连接符: 肘形 149"/>
          <p:cNvCxnSpPr>
            <a:stCxn id="54" idx="3"/>
            <a:endCxn id="93" idx="1"/>
          </p:cNvCxnSpPr>
          <p:nvPr/>
        </p:nvCxnSpPr>
        <p:spPr>
          <a:xfrm>
            <a:off x="4863146" y="3223680"/>
            <a:ext cx="452852" cy="952599"/>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57" name="连接符: 肘形 156"/>
          <p:cNvCxnSpPr>
            <a:stCxn id="57" idx="3"/>
            <a:endCxn id="99" idx="1"/>
          </p:cNvCxnSpPr>
          <p:nvPr/>
        </p:nvCxnSpPr>
        <p:spPr>
          <a:xfrm flipV="1">
            <a:off x="4863146" y="3571296"/>
            <a:ext cx="4531321" cy="320191"/>
          </a:xfrm>
          <a:prstGeom prst="bentConnector3">
            <a:avLst>
              <a:gd name="adj1" fmla="val 85104"/>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61" name="连接符: 肘形 160"/>
          <p:cNvCxnSpPr>
            <a:stCxn id="57" idx="3"/>
            <a:endCxn id="96" idx="1"/>
          </p:cNvCxnSpPr>
          <p:nvPr/>
        </p:nvCxnSpPr>
        <p:spPr>
          <a:xfrm flipV="1">
            <a:off x="4863146" y="3035390"/>
            <a:ext cx="4531321" cy="856097"/>
          </a:xfrm>
          <a:prstGeom prst="bentConnector3">
            <a:avLst>
              <a:gd name="adj1" fmla="val 8510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64" name="连接符: 肘形 163"/>
          <p:cNvCxnSpPr>
            <a:stCxn id="57" idx="3"/>
            <a:endCxn id="102" idx="1"/>
          </p:cNvCxnSpPr>
          <p:nvPr/>
        </p:nvCxnSpPr>
        <p:spPr>
          <a:xfrm>
            <a:off x="4863146" y="3891487"/>
            <a:ext cx="4528923" cy="259631"/>
          </a:xfrm>
          <a:prstGeom prst="bentConnector3">
            <a:avLst>
              <a:gd name="adj1" fmla="val 8512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67" name="连接符: 肘形 166"/>
          <p:cNvCxnSpPr>
            <a:stCxn id="57" idx="3"/>
            <a:endCxn id="105" idx="1"/>
          </p:cNvCxnSpPr>
          <p:nvPr/>
        </p:nvCxnSpPr>
        <p:spPr>
          <a:xfrm>
            <a:off x="4863146" y="3891487"/>
            <a:ext cx="4528923" cy="771660"/>
          </a:xfrm>
          <a:prstGeom prst="bentConnector3">
            <a:avLst>
              <a:gd name="adj1" fmla="val 8512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70" name="连接符: 肘形 169"/>
          <p:cNvCxnSpPr>
            <a:stCxn id="60" idx="3"/>
            <a:endCxn id="108" idx="1"/>
          </p:cNvCxnSpPr>
          <p:nvPr/>
        </p:nvCxnSpPr>
        <p:spPr>
          <a:xfrm>
            <a:off x="4863146" y="4559295"/>
            <a:ext cx="475078" cy="406309"/>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72" name="直接箭头连接符 171"/>
          <p:cNvCxnSpPr>
            <a:stCxn id="63" idx="3"/>
            <a:endCxn id="111" idx="1"/>
          </p:cNvCxnSpPr>
          <p:nvPr/>
        </p:nvCxnSpPr>
        <p:spPr>
          <a:xfrm>
            <a:off x="4868171" y="5621537"/>
            <a:ext cx="447827" cy="0"/>
          </a:xfrm>
          <a:prstGeom prst="straightConnector1">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74" name="连接符: 肘形 173"/>
          <p:cNvCxnSpPr>
            <a:cxnSpLocks/>
            <a:stCxn id="66" idx="3"/>
            <a:endCxn id="120" idx="1"/>
          </p:cNvCxnSpPr>
          <p:nvPr/>
        </p:nvCxnSpPr>
        <p:spPr>
          <a:xfrm flipV="1">
            <a:off x="4868171" y="5694994"/>
            <a:ext cx="4403638" cy="474217"/>
          </a:xfrm>
          <a:prstGeom prst="bentConnector3">
            <a:avLst>
              <a:gd name="adj1" fmla="val 94990"/>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77" name="连接符: 肘形 176"/>
          <p:cNvCxnSpPr>
            <a:cxnSpLocks/>
            <a:stCxn id="66" idx="3"/>
            <a:endCxn id="123" idx="1"/>
          </p:cNvCxnSpPr>
          <p:nvPr/>
        </p:nvCxnSpPr>
        <p:spPr>
          <a:xfrm>
            <a:off x="4868171" y="6169211"/>
            <a:ext cx="4392066" cy="172736"/>
          </a:xfrm>
          <a:prstGeom prst="bentConnector3">
            <a:avLst>
              <a:gd name="adj1" fmla="val 95290"/>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grpSp>
        <p:nvGrpSpPr>
          <p:cNvPr id="19" name="组合 18"/>
          <p:cNvGrpSpPr/>
          <p:nvPr/>
        </p:nvGrpSpPr>
        <p:grpSpPr>
          <a:xfrm>
            <a:off x="3305827" y="356258"/>
            <a:ext cx="1581394" cy="432000"/>
            <a:chOff x="4715590" y="553243"/>
            <a:chExt cx="3312000" cy="432000"/>
          </a:xfrm>
        </p:grpSpPr>
        <p:sp>
          <p:nvSpPr>
            <p:cNvPr id="25" name="îṣľîďê"/>
            <p:cNvSpPr/>
            <p:nvPr/>
          </p:nvSpPr>
          <p:spPr>
            <a:xfrm>
              <a:off x="4715590" y="55324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本质</a:t>
              </a:r>
            </a:p>
          </p:txBody>
        </p:sp>
        <p:cxnSp>
          <p:nvCxnSpPr>
            <p:cNvPr id="26" name="直接连接符 25"/>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3305827" y="930741"/>
            <a:ext cx="1581394" cy="432000"/>
            <a:chOff x="4715590" y="1442898"/>
            <a:chExt cx="3312000" cy="432000"/>
          </a:xfrm>
        </p:grpSpPr>
        <p:sp>
          <p:nvSpPr>
            <p:cNvPr id="2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对内职能</a:t>
              </a:r>
            </a:p>
          </p:txBody>
        </p:sp>
        <p:cxnSp>
          <p:nvCxnSpPr>
            <p:cNvPr id="24" name="直接连接符 2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344758" y="752640"/>
            <a:ext cx="1581394" cy="828000"/>
            <a:chOff x="2073419" y="858311"/>
            <a:chExt cx="2232000" cy="828000"/>
          </a:xfrm>
        </p:grpSpPr>
        <p:sp>
          <p:nvSpPr>
            <p:cNvPr id="44" name="iṣ1ïḑé"/>
            <p:cNvSpPr/>
            <p:nvPr/>
          </p:nvSpPr>
          <p:spPr>
            <a:xfrm>
              <a:off x="2073419" y="858311"/>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资本主义</a:t>
              </a:r>
              <a:r>
                <a:rPr lang="zh-CN" altLang="en-US" sz="1400">
                  <a:solidFill>
                    <a:schemeClr val="tx1">
                      <a:lumMod val="85000"/>
                      <a:lumOff val="15000"/>
                    </a:schemeClr>
                  </a:solidFill>
                  <a:latin typeface="微软雅黑" panose="020B0503020204020204" charset="-122"/>
                  <a:ea typeface="微软雅黑" panose="020B0503020204020204" charset="-122"/>
                </a:rPr>
                <a:t>国家的本质和职能</a:t>
              </a:r>
              <a:endParaRPr lang="zh-CN" altLang="en-US" sz="1400" dirty="0">
                <a:solidFill>
                  <a:schemeClr val="tx1">
                    <a:lumMod val="85000"/>
                    <a:lumOff val="15000"/>
                  </a:schemeClr>
                </a:solidFill>
                <a:latin typeface="微软雅黑" panose="020B0503020204020204" charset="-122"/>
                <a:ea typeface="微软雅黑" panose="020B0503020204020204" charset="-122"/>
              </a:endParaRPr>
            </a:p>
          </p:txBody>
        </p:sp>
        <p:cxnSp>
          <p:nvCxnSpPr>
            <p:cNvPr id="45" name="直接连接符 44"/>
            <p:cNvCxnSpPr/>
            <p:nvPr/>
          </p:nvCxnSpPr>
          <p:spPr>
            <a:xfrm>
              <a:off x="2076838" y="966311"/>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353994" y="2927630"/>
            <a:ext cx="1581394" cy="828000"/>
            <a:chOff x="2073419" y="910582"/>
            <a:chExt cx="2232000" cy="828000"/>
          </a:xfrm>
        </p:grpSpPr>
        <p:sp>
          <p:nvSpPr>
            <p:cNvPr id="42" name="iṣ1ïḑé"/>
            <p:cNvSpPr/>
            <p:nvPr/>
          </p:nvSpPr>
          <p:spPr>
            <a:xfrm>
              <a:off x="2073419" y="910582"/>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资本主义的民主制度及本质</a:t>
              </a:r>
            </a:p>
          </p:txBody>
        </p:sp>
        <p:cxnSp>
          <p:nvCxnSpPr>
            <p:cNvPr id="43" name="直接连接符 42"/>
            <p:cNvCxnSpPr/>
            <p:nvPr/>
          </p:nvCxnSpPr>
          <p:spPr>
            <a:xfrm>
              <a:off x="2076838" y="1018582"/>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344758" y="5488232"/>
            <a:ext cx="1457441" cy="828000"/>
            <a:chOff x="2073419" y="910582"/>
            <a:chExt cx="2232000" cy="828000"/>
          </a:xfrm>
        </p:grpSpPr>
        <p:sp>
          <p:nvSpPr>
            <p:cNvPr id="38" name="iṣ1ïḑé"/>
            <p:cNvSpPr/>
            <p:nvPr/>
          </p:nvSpPr>
          <p:spPr>
            <a:xfrm>
              <a:off x="2073419" y="910582"/>
              <a:ext cx="2232000" cy="828000"/>
            </a:xfrm>
            <a:prstGeom prst="cube">
              <a:avLst>
                <a:gd name="adj" fmla="val 4796"/>
              </a:avLst>
            </a:prstGeom>
            <a:solidFill>
              <a:schemeClr val="bg1"/>
            </a:solidFill>
            <a:ln w="6350" cap="rnd">
              <a:solidFill>
                <a:schemeClr val="bg1">
                  <a:lumMod val="85000"/>
                </a:schemeClr>
              </a:solid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pPr>
              <a:r>
                <a:rPr lang="zh-CN" altLang="en-US" sz="1400" dirty="0">
                  <a:solidFill>
                    <a:schemeClr val="tx1">
                      <a:lumMod val="85000"/>
                      <a:lumOff val="15000"/>
                    </a:schemeClr>
                  </a:solidFill>
                  <a:latin typeface="微软雅黑" panose="020B0503020204020204" charset="-122"/>
                  <a:ea typeface="微软雅黑" panose="020B0503020204020204" charset="-122"/>
                </a:rPr>
                <a:t>资本主义意识形态及本质</a:t>
              </a:r>
            </a:p>
          </p:txBody>
        </p:sp>
        <p:cxnSp>
          <p:nvCxnSpPr>
            <p:cNvPr id="39" name="直接连接符 38"/>
            <p:cNvCxnSpPr/>
            <p:nvPr/>
          </p:nvCxnSpPr>
          <p:spPr>
            <a:xfrm>
              <a:off x="2076838" y="1018582"/>
              <a:ext cx="0" cy="612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sp>
        <p:nvSpPr>
          <p:cNvPr id="46" name="iṧļiḑe"/>
          <p:cNvSpPr/>
          <p:nvPr/>
        </p:nvSpPr>
        <p:spPr>
          <a:xfrm>
            <a:off x="340062" y="1553062"/>
            <a:ext cx="648000" cy="3654272"/>
          </a:xfrm>
          <a:prstGeom prst="cube">
            <a:avLst>
              <a:gd name="adj" fmla="val 6295"/>
            </a:avLst>
          </a:prstGeom>
          <a:solidFill>
            <a:schemeClr val="bg1"/>
          </a:solidFill>
          <a:ln w="6350" cap="rnd">
            <a:solidFill>
              <a:schemeClr val="bg1">
                <a:lumMod val="8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normAutofit/>
          </a:bodyPr>
          <a:lstStyle/>
          <a:p>
            <a:pPr algn="ctr"/>
            <a:r>
              <a:rPr lang="zh-CN" altLang="en-US" b="1" spc="300" dirty="0">
                <a:solidFill>
                  <a:srgbClr val="E17751"/>
                </a:solidFill>
                <a:latin typeface="微软雅黑" panose="020B0503020204020204" charset="-122"/>
                <a:ea typeface="微软雅黑" panose="020B0503020204020204" charset="-122"/>
              </a:rPr>
              <a:t>资本主义政治制度本质</a:t>
            </a:r>
          </a:p>
        </p:txBody>
      </p:sp>
      <p:grpSp>
        <p:nvGrpSpPr>
          <p:cNvPr id="47" name="组合 46"/>
          <p:cNvGrpSpPr/>
          <p:nvPr/>
        </p:nvGrpSpPr>
        <p:grpSpPr>
          <a:xfrm>
            <a:off x="3305827" y="1445061"/>
            <a:ext cx="1581394" cy="432000"/>
            <a:chOff x="4715590" y="1442898"/>
            <a:chExt cx="3312000" cy="432000"/>
          </a:xfrm>
        </p:grpSpPr>
        <p:sp>
          <p:nvSpPr>
            <p:cNvPr id="4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对外职能</a:t>
              </a:r>
            </a:p>
          </p:txBody>
        </p:sp>
        <p:cxnSp>
          <p:nvCxnSpPr>
            <p:cNvPr id="49" name="直接连接符 48"/>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281752" y="2339873"/>
            <a:ext cx="1581394" cy="432000"/>
            <a:chOff x="4715590" y="553243"/>
            <a:chExt cx="3312000" cy="432000"/>
          </a:xfrm>
        </p:grpSpPr>
        <p:sp>
          <p:nvSpPr>
            <p:cNvPr id="51" name="îṣľîďê"/>
            <p:cNvSpPr/>
            <p:nvPr/>
          </p:nvSpPr>
          <p:spPr>
            <a:xfrm>
              <a:off x="4715590" y="55324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主要内容</a:t>
              </a:r>
            </a:p>
          </p:txBody>
        </p:sp>
        <p:cxnSp>
          <p:nvCxnSpPr>
            <p:cNvPr id="52" name="直接连接符 51"/>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3281752" y="3007680"/>
            <a:ext cx="1581394" cy="432000"/>
            <a:chOff x="4715590" y="1442898"/>
            <a:chExt cx="3312000" cy="432000"/>
          </a:xfrm>
        </p:grpSpPr>
        <p:sp>
          <p:nvSpPr>
            <p:cNvPr id="54"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进步作用</a:t>
              </a:r>
            </a:p>
          </p:txBody>
        </p:sp>
        <p:cxnSp>
          <p:nvCxnSpPr>
            <p:cNvPr id="55" name="直接连接符 54"/>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3281752" y="3675487"/>
            <a:ext cx="1581394" cy="432000"/>
            <a:chOff x="4715590" y="1442898"/>
            <a:chExt cx="3312000" cy="432000"/>
          </a:xfrm>
        </p:grpSpPr>
        <p:sp>
          <p:nvSpPr>
            <p:cNvPr id="57"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历史局限性</a:t>
              </a:r>
            </a:p>
          </p:txBody>
        </p:sp>
        <p:cxnSp>
          <p:nvCxnSpPr>
            <p:cNvPr id="58" name="直接连接符 57"/>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3281752" y="4343295"/>
            <a:ext cx="1581394" cy="432000"/>
            <a:chOff x="4715590" y="553243"/>
            <a:chExt cx="3312000" cy="432000"/>
          </a:xfrm>
        </p:grpSpPr>
        <p:sp>
          <p:nvSpPr>
            <p:cNvPr id="60" name="îṣľîďê"/>
            <p:cNvSpPr/>
            <p:nvPr/>
          </p:nvSpPr>
          <p:spPr>
            <a:xfrm>
              <a:off x="4715590" y="55324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本质</a:t>
              </a:r>
            </a:p>
          </p:txBody>
        </p:sp>
        <p:cxnSp>
          <p:nvCxnSpPr>
            <p:cNvPr id="61" name="直接连接符 60"/>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3286777" y="5405537"/>
            <a:ext cx="1581394" cy="432000"/>
            <a:chOff x="4715590" y="1442898"/>
            <a:chExt cx="3312000" cy="432000"/>
          </a:xfrm>
        </p:grpSpPr>
        <p:sp>
          <p:nvSpPr>
            <p:cNvPr id="6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核心思想</a:t>
              </a:r>
            </a:p>
          </p:txBody>
        </p:sp>
        <p:cxnSp>
          <p:nvCxnSpPr>
            <p:cNvPr id="64" name="直接连接符 6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3286777" y="5953211"/>
            <a:ext cx="1581394" cy="432000"/>
            <a:chOff x="4715590" y="1442898"/>
            <a:chExt cx="3312000" cy="432000"/>
          </a:xfrm>
        </p:grpSpPr>
        <p:sp>
          <p:nvSpPr>
            <p:cNvPr id="66"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85000"/>
                      <a:lumOff val="15000"/>
                    </a:schemeClr>
                  </a:solidFill>
                  <a:latin typeface="微软雅黑" panose="020B0503020204020204" charset="-122"/>
                  <a:ea typeface="微软雅黑" panose="020B0503020204020204" charset="-122"/>
                </a:rPr>
                <a:t>本质</a:t>
              </a:r>
            </a:p>
          </p:txBody>
        </p:sp>
        <p:cxnSp>
          <p:nvCxnSpPr>
            <p:cNvPr id="67" name="直接连接符 66"/>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56558" y="320640"/>
            <a:ext cx="2943467" cy="432000"/>
            <a:chOff x="6899115" y="318477"/>
            <a:chExt cx="3312000" cy="432000"/>
          </a:xfrm>
        </p:grpSpPr>
        <p:sp>
          <p:nvSpPr>
            <p:cNvPr id="75" name="iṩ1ïḓé"/>
            <p:cNvSpPr/>
            <p:nvPr/>
          </p:nvSpPr>
          <p:spPr>
            <a:xfrm>
              <a:off x="6899115" y="318477"/>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资产阶级进行阶级统治的工具</a:t>
              </a:r>
            </a:p>
          </p:txBody>
        </p:sp>
        <p:cxnSp>
          <p:nvCxnSpPr>
            <p:cNvPr id="76" name="直接连接符 75"/>
            <p:cNvCxnSpPr/>
            <p:nvPr/>
          </p:nvCxnSpPr>
          <p:spPr>
            <a:xfrm>
              <a:off x="10211115" y="426477"/>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081566" y="1302324"/>
            <a:ext cx="2447605" cy="320145"/>
            <a:chOff x="4712311" y="1076079"/>
            <a:chExt cx="3312000" cy="320145"/>
          </a:xfrm>
        </p:grpSpPr>
        <p:sp>
          <p:nvSpPr>
            <p:cNvPr id="78" name="îṣľîďê"/>
            <p:cNvSpPr/>
            <p:nvPr/>
          </p:nvSpPr>
          <p:spPr>
            <a:xfrm>
              <a:off x="4712311" y="1076079"/>
              <a:ext cx="3312000" cy="320145"/>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国际交往</a:t>
              </a:r>
            </a:p>
          </p:txBody>
        </p:sp>
        <p:cxnSp>
          <p:nvCxnSpPr>
            <p:cNvPr id="79" name="直接连接符 78"/>
            <p:cNvCxnSpPr/>
            <p:nvPr/>
          </p:nvCxnSpPr>
          <p:spPr>
            <a:xfrm>
              <a:off x="8024311" y="1145979"/>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9081566" y="1651390"/>
            <a:ext cx="2447609" cy="432000"/>
            <a:chOff x="4712311" y="1937159"/>
            <a:chExt cx="3312000" cy="432000"/>
          </a:xfrm>
        </p:grpSpPr>
        <p:sp>
          <p:nvSpPr>
            <p:cNvPr id="81" name="iṩ1ïḓé"/>
            <p:cNvSpPr/>
            <p:nvPr/>
          </p:nvSpPr>
          <p:spPr>
            <a:xfrm>
              <a:off x="4712311" y="1937159"/>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维护国家安全及利益</a:t>
              </a:r>
            </a:p>
          </p:txBody>
        </p:sp>
        <p:cxnSp>
          <p:nvCxnSpPr>
            <p:cNvPr id="82" name="直接连接符 81"/>
            <p:cNvCxnSpPr/>
            <p:nvPr/>
          </p:nvCxnSpPr>
          <p:spPr>
            <a:xfrm>
              <a:off x="8024311" y="2073734"/>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5315998" y="2339873"/>
            <a:ext cx="4743693" cy="432000"/>
            <a:chOff x="4715590" y="1442898"/>
            <a:chExt cx="3312000" cy="432000"/>
          </a:xfrm>
        </p:grpSpPr>
        <p:sp>
          <p:nvSpPr>
            <p:cNvPr id="84"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资本主义法律制度、政权组织形式、选举制度、政党制度</a:t>
              </a:r>
            </a:p>
          </p:txBody>
        </p:sp>
        <p:cxnSp>
          <p:nvCxnSpPr>
            <p:cNvPr id="85" name="直接连接符 84"/>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5315998" y="2848515"/>
            <a:ext cx="3129359" cy="432000"/>
            <a:chOff x="4715590" y="1442898"/>
            <a:chExt cx="3817656" cy="432000"/>
          </a:xfrm>
        </p:grpSpPr>
        <p:sp>
          <p:nvSpPr>
            <p:cNvPr id="87" name="iṩ1ïḓé"/>
            <p:cNvSpPr/>
            <p:nvPr/>
          </p:nvSpPr>
          <p:spPr>
            <a:xfrm>
              <a:off x="4715590" y="1442898"/>
              <a:ext cx="3817656"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保护、促进、完善资本主义生产方式</a:t>
              </a:r>
            </a:p>
          </p:txBody>
        </p:sp>
        <p:cxnSp>
          <p:nvCxnSpPr>
            <p:cNvPr id="88" name="直接连接符 87"/>
            <p:cNvCxnSpPr/>
            <p:nvPr/>
          </p:nvCxnSpPr>
          <p:spPr>
            <a:xfrm>
              <a:off x="8533246"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5315998" y="3316654"/>
            <a:ext cx="3129359" cy="432000"/>
            <a:chOff x="4715590" y="1442898"/>
            <a:chExt cx="3312000" cy="432000"/>
          </a:xfrm>
        </p:grpSpPr>
        <p:sp>
          <p:nvSpPr>
            <p:cNvPr id="90"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比封建主义条件下更多政治自由</a:t>
              </a:r>
            </a:p>
          </p:txBody>
        </p:sp>
        <p:cxnSp>
          <p:nvCxnSpPr>
            <p:cNvPr id="91" name="直接连接符 90"/>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5315998" y="3960279"/>
            <a:ext cx="3129359" cy="432000"/>
            <a:chOff x="4715590" y="1442898"/>
            <a:chExt cx="3312000" cy="432000"/>
          </a:xfrm>
        </p:grpSpPr>
        <p:sp>
          <p:nvSpPr>
            <p:cNvPr id="93"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积累了政治统治和社会管理经验</a:t>
              </a:r>
            </a:p>
          </p:txBody>
        </p:sp>
        <p:cxnSp>
          <p:nvCxnSpPr>
            <p:cNvPr id="94" name="直接连接符 9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9394467" y="2819390"/>
            <a:ext cx="2345801" cy="432000"/>
            <a:chOff x="4715590" y="1512348"/>
            <a:chExt cx="3312000" cy="432000"/>
          </a:xfrm>
        </p:grpSpPr>
        <p:sp>
          <p:nvSpPr>
            <p:cNvPr id="96" name="iṩ1ïḓé"/>
            <p:cNvSpPr/>
            <p:nvPr/>
          </p:nvSpPr>
          <p:spPr>
            <a:xfrm>
              <a:off x="4715590" y="151234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金钱操纵下的民主</a:t>
              </a:r>
            </a:p>
          </p:txBody>
        </p:sp>
        <p:cxnSp>
          <p:nvCxnSpPr>
            <p:cNvPr id="97" name="直接连接符 96"/>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9394467" y="3275927"/>
            <a:ext cx="2345801" cy="590737"/>
            <a:chOff x="4715590" y="1442898"/>
            <a:chExt cx="3312000" cy="432000"/>
          </a:xfrm>
        </p:grpSpPr>
        <p:sp>
          <p:nvSpPr>
            <p:cNvPr id="99"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法律名义上的平等掩盖着事实上的不平等</a:t>
              </a:r>
            </a:p>
          </p:txBody>
        </p:sp>
        <p:cxnSp>
          <p:nvCxnSpPr>
            <p:cNvPr id="100" name="直接连接符 99"/>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9392069" y="3902776"/>
            <a:ext cx="2367547" cy="496684"/>
            <a:chOff x="4684887" y="1496899"/>
            <a:chExt cx="3342703" cy="292616"/>
          </a:xfrm>
        </p:grpSpPr>
        <p:sp>
          <p:nvSpPr>
            <p:cNvPr id="102" name="iṩ1ïḓé"/>
            <p:cNvSpPr/>
            <p:nvPr/>
          </p:nvSpPr>
          <p:spPr>
            <a:xfrm>
              <a:off x="4684887" y="1496899"/>
              <a:ext cx="3312000" cy="292616"/>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维护资产阶级统治的政治制度</a:t>
              </a:r>
            </a:p>
          </p:txBody>
        </p:sp>
        <p:cxnSp>
          <p:nvCxnSpPr>
            <p:cNvPr id="103" name="直接连接符 102"/>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9392069" y="4447147"/>
            <a:ext cx="2345801" cy="432000"/>
            <a:chOff x="4715590" y="1477623"/>
            <a:chExt cx="3312000" cy="432000"/>
          </a:xfrm>
        </p:grpSpPr>
        <p:sp>
          <p:nvSpPr>
            <p:cNvPr id="105" name="iṩ1ïḓé"/>
            <p:cNvSpPr/>
            <p:nvPr/>
          </p:nvSpPr>
          <p:spPr>
            <a:xfrm>
              <a:off x="4715590" y="147762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政党恶斗相互掣肘</a:t>
              </a:r>
            </a:p>
          </p:txBody>
        </p:sp>
        <p:cxnSp>
          <p:nvCxnSpPr>
            <p:cNvPr id="106" name="直接连接符 105"/>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5338224" y="4749604"/>
            <a:ext cx="3569470" cy="432000"/>
            <a:chOff x="4715590" y="1442898"/>
            <a:chExt cx="3312000" cy="432000"/>
          </a:xfrm>
        </p:grpSpPr>
        <p:sp>
          <p:nvSpPr>
            <p:cNvPr id="108" name="iṩ1ïḓé"/>
            <p:cNvSpPr/>
            <p:nvPr/>
          </p:nvSpPr>
          <p:spPr>
            <a:xfrm>
              <a:off x="4715590" y="1442898"/>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资产阶级实行政治统治和社会管理的手段和方式</a:t>
              </a:r>
            </a:p>
          </p:txBody>
        </p:sp>
        <p:cxnSp>
          <p:nvCxnSpPr>
            <p:cNvPr id="109" name="直接连接符 108"/>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5315998" y="5382400"/>
            <a:ext cx="3591696" cy="478274"/>
            <a:chOff x="4715590" y="1442898"/>
            <a:chExt cx="3175387" cy="478274"/>
          </a:xfrm>
        </p:grpSpPr>
        <p:sp>
          <p:nvSpPr>
            <p:cNvPr id="111" name="iṩ1ïḓé"/>
            <p:cNvSpPr/>
            <p:nvPr/>
          </p:nvSpPr>
          <p:spPr>
            <a:xfrm>
              <a:off x="4715590" y="1442898"/>
              <a:ext cx="3173767" cy="478274"/>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私有制神圣不可侵犯观念和个人主义价值观本质</a:t>
              </a:r>
            </a:p>
          </p:txBody>
        </p:sp>
        <p:cxnSp>
          <p:nvCxnSpPr>
            <p:cNvPr id="112" name="直接连接符 111"/>
            <p:cNvCxnSpPr/>
            <p:nvPr/>
          </p:nvCxnSpPr>
          <p:spPr>
            <a:xfrm>
              <a:off x="7890977" y="158562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9271809" y="5399625"/>
            <a:ext cx="2447609" cy="590737"/>
            <a:chOff x="4715590" y="604032"/>
            <a:chExt cx="3312000" cy="432000"/>
          </a:xfrm>
        </p:grpSpPr>
        <p:sp>
          <p:nvSpPr>
            <p:cNvPr id="120" name="îṣľîďê"/>
            <p:cNvSpPr/>
            <p:nvPr/>
          </p:nvSpPr>
          <p:spPr>
            <a:xfrm>
              <a:off x="4715590" y="604032"/>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资本主义观念上层建筑，服务于资本主义经济基础</a:t>
              </a:r>
            </a:p>
          </p:txBody>
        </p:sp>
        <p:cxnSp>
          <p:nvCxnSpPr>
            <p:cNvPr id="121" name="直接连接符 120"/>
            <p:cNvCxnSpPr/>
            <p:nvPr/>
          </p:nvCxnSpPr>
          <p:spPr>
            <a:xfrm>
              <a:off x="8027590" y="661243"/>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9260237" y="6125947"/>
            <a:ext cx="2459181" cy="432000"/>
            <a:chOff x="4699933" y="1439933"/>
            <a:chExt cx="3327657" cy="432000"/>
          </a:xfrm>
        </p:grpSpPr>
        <p:sp>
          <p:nvSpPr>
            <p:cNvPr id="123" name="iṩ1ïḓé"/>
            <p:cNvSpPr/>
            <p:nvPr/>
          </p:nvSpPr>
          <p:spPr>
            <a:xfrm>
              <a:off x="4699933" y="1439933"/>
              <a:ext cx="3312000" cy="432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200" dirty="0">
                  <a:solidFill>
                    <a:schemeClr val="tx1">
                      <a:lumMod val="75000"/>
                      <a:lumOff val="25000"/>
                    </a:schemeClr>
                  </a:solidFill>
                  <a:latin typeface="微软雅黑" panose="020B0503020204020204" charset="-122"/>
                  <a:ea typeface="微软雅黑" panose="020B0503020204020204" charset="-122"/>
                </a:rPr>
                <a:t>资产阶级的阶级意识的集中体现</a:t>
              </a:r>
            </a:p>
          </p:txBody>
        </p:sp>
        <p:cxnSp>
          <p:nvCxnSpPr>
            <p:cNvPr id="124" name="直接连接符 123"/>
            <p:cNvCxnSpPr/>
            <p:nvPr/>
          </p:nvCxnSpPr>
          <p:spPr>
            <a:xfrm>
              <a:off x="8027590" y="1550898"/>
              <a:ext cx="0" cy="216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grpSp>
      <p:grpSp>
        <p:nvGrpSpPr>
          <p:cNvPr id="181" name="组合 180"/>
          <p:cNvGrpSpPr/>
          <p:nvPr/>
        </p:nvGrpSpPr>
        <p:grpSpPr>
          <a:xfrm>
            <a:off x="988062" y="1186495"/>
            <a:ext cx="365932" cy="4735592"/>
            <a:chOff x="988062" y="1171797"/>
            <a:chExt cx="365932" cy="4735592"/>
          </a:xfrm>
        </p:grpSpPr>
        <p:cxnSp>
          <p:nvCxnSpPr>
            <p:cNvPr id="3" name="连接符: 肘形 2"/>
            <p:cNvCxnSpPr>
              <a:stCxn id="46" idx="5"/>
              <a:endCxn id="44" idx="2"/>
            </p:cNvCxnSpPr>
            <p:nvPr/>
          </p:nvCxnSpPr>
          <p:spPr>
            <a:xfrm flipV="1">
              <a:off x="988062" y="1171797"/>
              <a:ext cx="356696" cy="2173307"/>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 name="连接符: 肘形 4"/>
            <p:cNvCxnSpPr>
              <a:stCxn id="46" idx="5"/>
              <a:endCxn id="38" idx="2"/>
            </p:cNvCxnSpPr>
            <p:nvPr/>
          </p:nvCxnSpPr>
          <p:spPr>
            <a:xfrm>
              <a:off x="988062" y="3345104"/>
              <a:ext cx="356696" cy="2562285"/>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 name="连接符: 肘形 6"/>
            <p:cNvCxnSpPr>
              <a:stCxn id="46" idx="5"/>
              <a:endCxn id="42" idx="2"/>
            </p:cNvCxnSpPr>
            <p:nvPr/>
          </p:nvCxnSpPr>
          <p:spPr>
            <a:xfrm>
              <a:off x="988062" y="3345104"/>
              <a:ext cx="365932" cy="1683"/>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grpSp>
      <p:grpSp>
        <p:nvGrpSpPr>
          <p:cNvPr id="180" name="组合 179"/>
          <p:cNvGrpSpPr/>
          <p:nvPr/>
        </p:nvGrpSpPr>
        <p:grpSpPr>
          <a:xfrm>
            <a:off x="2802199" y="572258"/>
            <a:ext cx="503628" cy="5596953"/>
            <a:chOff x="2802199" y="557560"/>
            <a:chExt cx="503628" cy="5596953"/>
          </a:xfrm>
        </p:grpSpPr>
        <p:cxnSp>
          <p:nvCxnSpPr>
            <p:cNvPr id="17" name="连接符: 肘形 16"/>
            <p:cNvCxnSpPr>
              <a:stCxn id="44" idx="5"/>
              <a:endCxn id="25" idx="1"/>
            </p:cNvCxnSpPr>
            <p:nvPr/>
          </p:nvCxnSpPr>
          <p:spPr>
            <a:xfrm flipV="1">
              <a:off x="2926152" y="557560"/>
              <a:ext cx="379675" cy="574527"/>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1" name="连接符: 肘形 20"/>
            <p:cNvCxnSpPr>
              <a:stCxn id="44" idx="5"/>
              <a:endCxn id="23" idx="1"/>
            </p:cNvCxnSpPr>
            <p:nvPr/>
          </p:nvCxnSpPr>
          <p:spPr>
            <a:xfrm flipV="1">
              <a:off x="2926152" y="1132043"/>
              <a:ext cx="379675" cy="44"/>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 name="连接符: 肘形 26"/>
            <p:cNvCxnSpPr>
              <a:stCxn id="44" idx="5"/>
              <a:endCxn id="48" idx="1"/>
            </p:cNvCxnSpPr>
            <p:nvPr/>
          </p:nvCxnSpPr>
          <p:spPr>
            <a:xfrm>
              <a:off x="2926152" y="1132087"/>
              <a:ext cx="379675" cy="514276"/>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9" name="连接符: 肘形 28"/>
            <p:cNvCxnSpPr>
              <a:stCxn id="42" idx="5"/>
              <a:endCxn id="51" idx="1"/>
            </p:cNvCxnSpPr>
            <p:nvPr/>
          </p:nvCxnSpPr>
          <p:spPr>
            <a:xfrm flipV="1">
              <a:off x="2935388" y="2541175"/>
              <a:ext cx="346364" cy="765902"/>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31" name="连接符: 肘形 30"/>
            <p:cNvCxnSpPr>
              <a:stCxn id="42" idx="5"/>
              <a:endCxn id="57" idx="1"/>
            </p:cNvCxnSpPr>
            <p:nvPr/>
          </p:nvCxnSpPr>
          <p:spPr>
            <a:xfrm>
              <a:off x="2935388" y="3307077"/>
              <a:ext cx="346364" cy="569712"/>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33" name="连接符: 肘形 32"/>
            <p:cNvCxnSpPr>
              <a:stCxn id="42" idx="5"/>
              <a:endCxn id="54" idx="1"/>
            </p:cNvCxnSpPr>
            <p:nvPr/>
          </p:nvCxnSpPr>
          <p:spPr>
            <a:xfrm flipV="1">
              <a:off x="2935388" y="3208982"/>
              <a:ext cx="346364" cy="98095"/>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40" name="连接符: 肘形 39"/>
            <p:cNvCxnSpPr>
              <a:stCxn id="42" idx="5"/>
              <a:endCxn id="60" idx="1"/>
            </p:cNvCxnSpPr>
            <p:nvPr/>
          </p:nvCxnSpPr>
          <p:spPr>
            <a:xfrm>
              <a:off x="2935388" y="3307077"/>
              <a:ext cx="346364" cy="1237520"/>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25" name="连接符: 肘形 124"/>
            <p:cNvCxnSpPr>
              <a:stCxn id="38" idx="5"/>
              <a:endCxn id="63" idx="1"/>
            </p:cNvCxnSpPr>
            <p:nvPr/>
          </p:nvCxnSpPr>
          <p:spPr>
            <a:xfrm flipV="1">
              <a:off x="2802199" y="5606839"/>
              <a:ext cx="484578" cy="260840"/>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27" name="连接符: 肘形 126"/>
            <p:cNvCxnSpPr>
              <a:stCxn id="38" idx="5"/>
              <a:endCxn id="66" idx="1"/>
            </p:cNvCxnSpPr>
            <p:nvPr/>
          </p:nvCxnSpPr>
          <p:spPr>
            <a:xfrm>
              <a:off x="2802199" y="5867679"/>
              <a:ext cx="484578" cy="286834"/>
            </a:xfrm>
            <a:prstGeom prst="bentConnector3">
              <a:avLst/>
            </a:prstGeom>
            <a:ln>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grpSp>
      <p:grpSp>
        <p:nvGrpSpPr>
          <p:cNvPr id="126" name="组合 125"/>
          <p:cNvGrpSpPr/>
          <p:nvPr/>
        </p:nvGrpSpPr>
        <p:grpSpPr>
          <a:xfrm>
            <a:off x="491865" y="279352"/>
            <a:ext cx="1475815" cy="400110"/>
            <a:chOff x="1131850" y="3079821"/>
            <a:chExt cx="1475815" cy="400110"/>
          </a:xfrm>
        </p:grpSpPr>
        <p:sp>
          <p:nvSpPr>
            <p:cNvPr id="128" name="文本框 127"/>
            <p:cNvSpPr txBox="1"/>
            <p:nvPr/>
          </p:nvSpPr>
          <p:spPr>
            <a:xfrm>
              <a:off x="1383665" y="3079821"/>
              <a:ext cx="122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dirty="0">
                  <a:solidFill>
                    <a:prstClr val="black">
                      <a:lumMod val="95000"/>
                      <a:lumOff val="5000"/>
                    </a:prstClr>
                  </a:solidFill>
                  <a:latin typeface="微软雅黑" panose="020B0503020204020204" charset="-122"/>
                  <a:ea typeface="微软雅黑" panose="020B0503020204020204" charset="-122"/>
                </a:rPr>
                <a:t>本讲</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小结</a:t>
              </a:r>
            </a:p>
          </p:txBody>
        </p:sp>
        <p:grpSp>
          <p:nvGrpSpPr>
            <p:cNvPr id="130" name="组合 129"/>
            <p:cNvGrpSpPr/>
            <p:nvPr/>
          </p:nvGrpSpPr>
          <p:grpSpPr>
            <a:xfrm>
              <a:off x="1131850" y="3158981"/>
              <a:ext cx="263338" cy="243183"/>
              <a:chOff x="1164218" y="3158981"/>
              <a:chExt cx="263338" cy="243183"/>
            </a:xfrm>
          </p:grpSpPr>
          <p:grpSp>
            <p:nvGrpSpPr>
              <p:cNvPr id="132" name="组合 131"/>
              <p:cNvGrpSpPr/>
              <p:nvPr/>
            </p:nvGrpSpPr>
            <p:grpSpPr>
              <a:xfrm>
                <a:off x="1164220" y="3158981"/>
                <a:ext cx="263336" cy="240802"/>
                <a:chOff x="1164220" y="3158981"/>
                <a:chExt cx="263336" cy="240802"/>
              </a:xfrm>
            </p:grpSpPr>
            <p:sp>
              <p:nvSpPr>
                <p:cNvPr id="135" name="平行四边形 13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7" name="直角三角形 13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8" name="平行四边形 13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33" name="直角三角形 132"/>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cxnSp>
        <p:nvCxnSpPr>
          <p:cNvPr id="139" name="连接符: 肘形 128"/>
          <p:cNvCxnSpPr>
            <a:endCxn id="142" idx="1"/>
          </p:cNvCxnSpPr>
          <p:nvPr/>
        </p:nvCxnSpPr>
        <p:spPr>
          <a:xfrm flipV="1">
            <a:off x="4930581" y="967025"/>
            <a:ext cx="443175" cy="169119"/>
          </a:xfrm>
          <a:prstGeom prst="bentConnector3">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1" name="连接符: 肘形 130"/>
          <p:cNvCxnSpPr>
            <a:endCxn id="146" idx="1"/>
          </p:cNvCxnSpPr>
          <p:nvPr/>
        </p:nvCxnSpPr>
        <p:spPr>
          <a:xfrm>
            <a:off x="4930581" y="1136144"/>
            <a:ext cx="464682" cy="280002"/>
          </a:xfrm>
          <a:prstGeom prst="bentConnector3">
            <a:avLst>
              <a:gd name="adj1" fmla="val 48178"/>
            </a:avLst>
          </a:prstGeom>
          <a:ln w="3175">
            <a:solidFill>
              <a:schemeClr val="bg2">
                <a:lumMod val="90000"/>
              </a:schemeClr>
            </a:solidFill>
            <a:tailEnd type="none"/>
          </a:ln>
        </p:spPr>
        <p:style>
          <a:lnRef idx="1">
            <a:schemeClr val="accent3"/>
          </a:lnRef>
          <a:fillRef idx="0">
            <a:schemeClr val="accent3"/>
          </a:fillRef>
          <a:effectRef idx="0">
            <a:schemeClr val="accent3"/>
          </a:effectRef>
          <a:fontRef idx="minor">
            <a:schemeClr val="tx1"/>
          </a:fontRef>
        </p:style>
      </p:cxnSp>
      <p:sp>
        <p:nvSpPr>
          <p:cNvPr id="142" name="îṣľîďê"/>
          <p:cNvSpPr/>
          <p:nvPr/>
        </p:nvSpPr>
        <p:spPr>
          <a:xfrm>
            <a:off x="5373756" y="787025"/>
            <a:ext cx="1450226"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政治统治</a:t>
            </a:r>
          </a:p>
        </p:txBody>
      </p:sp>
      <p:cxnSp>
        <p:nvCxnSpPr>
          <p:cNvPr id="144" name="直接连接符 143"/>
          <p:cNvCxnSpPr/>
          <p:nvPr/>
        </p:nvCxnSpPr>
        <p:spPr>
          <a:xfrm>
            <a:off x="6823982" y="861632"/>
            <a:ext cx="0" cy="180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sp>
        <p:nvSpPr>
          <p:cNvPr id="146" name="iṩ1ïḓé"/>
          <p:cNvSpPr/>
          <p:nvPr/>
        </p:nvSpPr>
        <p:spPr>
          <a:xfrm>
            <a:off x="5395263" y="1236146"/>
            <a:ext cx="1450226" cy="360000"/>
          </a:xfrm>
          <a:prstGeom prst="roundRect">
            <a:avLst/>
          </a:prstGeom>
          <a:solidFill>
            <a:schemeClr val="bg1"/>
          </a:solidFill>
          <a:ln w="12700" cap="rnd">
            <a:noFill/>
            <a:prstDash val="solid"/>
            <a:roun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6195" defTabSz="914400"/>
            <a:r>
              <a:rPr lang="zh-CN" altLang="en-US" sz="1400" dirty="0">
                <a:solidFill>
                  <a:schemeClr val="tx1">
                    <a:lumMod val="75000"/>
                    <a:lumOff val="25000"/>
                  </a:schemeClr>
                </a:solidFill>
                <a:latin typeface="微软雅黑" panose="020B0503020204020204" charset="-122"/>
                <a:ea typeface="微软雅黑" panose="020B0503020204020204" charset="-122"/>
              </a:rPr>
              <a:t>社会管理</a:t>
            </a:r>
          </a:p>
        </p:txBody>
      </p:sp>
      <p:cxnSp>
        <p:nvCxnSpPr>
          <p:cNvPr id="147" name="直接连接符 146"/>
          <p:cNvCxnSpPr/>
          <p:nvPr/>
        </p:nvCxnSpPr>
        <p:spPr>
          <a:xfrm>
            <a:off x="6845489" y="1326146"/>
            <a:ext cx="0" cy="180000"/>
          </a:xfrm>
          <a:prstGeom prst="line">
            <a:avLst/>
          </a:prstGeom>
          <a:ln w="25400" cap="rnd">
            <a:solidFill>
              <a:srgbClr val="E1775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925A3-DADA-4198-B130-E8E7B212E8CE}"/>
              </a:ext>
            </a:extLst>
          </p:cNvPr>
          <p:cNvSpPr/>
          <p:nvPr/>
        </p:nvSpPr>
        <p:spPr>
          <a:xfrm>
            <a:off x="1524001" y="1214439"/>
            <a:ext cx="155575" cy="3587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46">
              <a:defRPr/>
            </a:pPr>
            <a:endParaRPr lang="zh-CN" altLang="en-US">
              <a:solidFill>
                <a:srgbClr val="000000">
                  <a:lumMod val="50000"/>
                  <a:lumOff val="50000"/>
                </a:srgbClr>
              </a:solidFill>
              <a:latin typeface="Calibri" panose="020F0502020204030204"/>
              <a:ea typeface="宋体"/>
            </a:endParaRPr>
          </a:p>
        </p:txBody>
      </p:sp>
      <p:sp>
        <p:nvSpPr>
          <p:cNvPr id="4" name="矩形 3">
            <a:extLst>
              <a:ext uri="{FF2B5EF4-FFF2-40B4-BE49-F238E27FC236}">
                <a16:creationId xmlns:a16="http://schemas.microsoft.com/office/drawing/2014/main" id="{3ABE9150-DB63-428D-9157-421686BF1718}"/>
              </a:ext>
            </a:extLst>
          </p:cNvPr>
          <p:cNvSpPr/>
          <p:nvPr/>
        </p:nvSpPr>
        <p:spPr>
          <a:xfrm>
            <a:off x="1709739" y="1214439"/>
            <a:ext cx="34925" cy="3587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46">
              <a:defRPr/>
            </a:pPr>
            <a:endParaRPr lang="zh-CN" altLang="en-US">
              <a:solidFill>
                <a:srgbClr val="000000">
                  <a:lumMod val="50000"/>
                  <a:lumOff val="50000"/>
                </a:srgbClr>
              </a:solidFill>
              <a:latin typeface="Calibri" panose="020F0502020204030204"/>
              <a:ea typeface="宋体"/>
            </a:endParaRPr>
          </a:p>
        </p:txBody>
      </p:sp>
      <p:sp>
        <p:nvSpPr>
          <p:cNvPr id="164868" name="Rectangle 3">
            <a:extLst>
              <a:ext uri="{FF2B5EF4-FFF2-40B4-BE49-F238E27FC236}">
                <a16:creationId xmlns:a16="http://schemas.microsoft.com/office/drawing/2014/main" id="{B5A78A63-D4C3-4ECB-BC5E-1B872AF305B2}"/>
              </a:ext>
            </a:extLst>
          </p:cNvPr>
          <p:cNvSpPr txBox="1">
            <a:spLocks noChangeArrowheads="1"/>
          </p:cNvSpPr>
          <p:nvPr/>
        </p:nvSpPr>
        <p:spPr bwMode="auto">
          <a:xfrm>
            <a:off x="3071814" y="2228850"/>
            <a:ext cx="7058025" cy="8651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fontAlgn="base">
              <a:spcBef>
                <a:spcPct val="0"/>
              </a:spcBef>
              <a:spcAft>
                <a:spcPct val="0"/>
              </a:spcAft>
              <a:buClrTx/>
              <a:buNone/>
            </a:pPr>
            <a:r>
              <a:rPr lang="zh-CN" altLang="en-US" sz="3800" b="1">
                <a:solidFill>
                  <a:srgbClr val="000000"/>
                </a:solidFill>
              </a:rPr>
              <a:t>商品是使用价值与价值的统一体</a:t>
            </a:r>
          </a:p>
        </p:txBody>
      </p:sp>
    </p:spTree>
  </p:cSld>
  <p:clrMapOvr>
    <a:masterClrMapping/>
  </p:clrMapOvr>
  <p:transition advTm="312">
    <p:push/>
    <p:sndAc>
      <p:stSnd>
        <p:snd r:embed="rId3" name="chimes.wav"/>
      </p:stSnd>
    </p:sndAc>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155415" y="1728972"/>
            <a:ext cx="7539799" cy="3416320"/>
          </a:xfrm>
          <a:prstGeom prst="rect">
            <a:avLst/>
          </a:prstGeom>
          <a:noFill/>
        </p:spPr>
        <p:txBody>
          <a:bodyPr wrap="square" rtlCol="0">
            <a:spAutoFit/>
          </a:bodyPr>
          <a:lstStyle/>
          <a:p>
            <a:pPr indent="457200" algn="just">
              <a:lnSpc>
                <a:spcPct val="150000"/>
              </a:lnSpc>
            </a:pPr>
            <a:r>
              <a:rPr lang="zh-CN" altLang="en-US" spc="15" dirty="0">
                <a:solidFill>
                  <a:schemeClr val="tx1">
                    <a:lumMod val="85000"/>
                    <a:lumOff val="15000"/>
                  </a:schemeClr>
                </a:solidFill>
                <a:latin typeface="微软雅黑" panose="020B0503020204020204" charset="-122"/>
                <a:ea typeface="微软雅黑" panose="020B0503020204020204" charset="-122"/>
                <a:cs typeface="Toppan Bunkyu Gothic Regular" panose="020B0400000000000000" pitchFamily="34" charset="-128"/>
              </a:rPr>
              <a:t> 从人类历史的大视野来看，资本主义生产方式代替封建制生产方式，无疑是人类社会的历史进步。但是，资产阶级的发家史就是一部罪恶的掠夺史，资本主义生产方式的存在具有历史的暂时性。马克思的劳动价值论揭示了资本主义商品生产、商品交换的内在矛盾，马克思的剩余价值理论揭示了资本主义剥削的秘密，马克思的经济危机理论表明资本主义社会具有自身无法克服的内在矛盾。经济基础决定上层建筑。作为反对封建专制主义的产物，资本主义民主制度具有历史进步性，但其本质上是</a:t>
            </a:r>
            <a:r>
              <a:rPr lang="zh-CN" altLang="en-US" dirty="0">
                <a:solidFill>
                  <a:schemeClr val="tx1">
                    <a:lumMod val="85000"/>
                    <a:lumOff val="15000"/>
                  </a:schemeClr>
                </a:solidFill>
                <a:latin typeface="微软雅黑" panose="020B0503020204020204" charset="-122"/>
                <a:ea typeface="微软雅黑" panose="020B0503020204020204" charset="-122"/>
                <a:cs typeface="FZShuSong-Z01S"/>
              </a:rPr>
              <a:t>资产阶级进行统治和压迫的政治工具</a:t>
            </a:r>
            <a:r>
              <a:rPr lang="zh-CN" altLang="en-US" spc="15" dirty="0">
                <a:solidFill>
                  <a:schemeClr val="tx1">
                    <a:lumMod val="85000"/>
                    <a:lumOff val="15000"/>
                  </a:schemeClr>
                </a:solidFill>
                <a:latin typeface="微软雅黑" panose="020B0503020204020204" charset="-122"/>
                <a:ea typeface="微软雅黑" panose="020B0503020204020204" charset="-122"/>
                <a:cs typeface="Toppan Bunkyu Gothic Regular" panose="020B0400000000000000" pitchFamily="34" charset="-128"/>
              </a:rPr>
              <a:t>，也具有历史的局限性。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4097" y="1640305"/>
            <a:ext cx="8148726" cy="3577326"/>
          </a:xfrm>
          <a:prstGeom prst="rect">
            <a:avLst/>
          </a:prstGeom>
        </p:spPr>
        <p:txBody>
          <a:bodyPr wrap="square">
            <a:spAutoFit/>
          </a:bodyPr>
          <a:lstStyle/>
          <a:p>
            <a:pPr marL="342900" indent="-342900" algn="just">
              <a:lnSpc>
                <a:spcPct val="150000"/>
              </a:lnSpc>
              <a:spcBef>
                <a:spcPts val="1200"/>
              </a:spcBef>
              <a:buClr>
                <a:srgbClr val="F46500"/>
              </a:buClr>
              <a:buSzPct val="80000"/>
              <a:buFont typeface="Wingdings" panose="05000000000000000000" pitchFamily="2" charset="2"/>
              <a:buChar char="u"/>
            </a:pPr>
            <a:r>
              <a:rPr lang="zh-CN" altLang="en-US" sz="2000" dirty="0">
                <a:latin typeface="微软雅黑" panose="020B0503020204020204" charset="-122"/>
                <a:ea typeface="微软雅黑" panose="020B0503020204020204" charset="-122"/>
                <a:sym typeface="+mn-ea"/>
              </a:rPr>
              <a:t>在商品经济高度发达的今天，在生产社会化程度日益提高、劳动种类和价值存在形式日益多样化、劳动力要素日益复杂化的情况下如何深化对马克思劳动价值论的认识？</a:t>
            </a:r>
            <a:endParaRPr lang="en-US" altLang="zh-CN" sz="2000" dirty="0">
              <a:latin typeface="微软雅黑" panose="020B0503020204020204" charset="-122"/>
              <a:ea typeface="微软雅黑" panose="020B0503020204020204" charset="-122"/>
              <a:sym typeface="+mn-ea"/>
            </a:endParaRPr>
          </a:p>
          <a:p>
            <a:pPr marL="342900" indent="-342900" algn="just">
              <a:lnSpc>
                <a:spcPct val="150000"/>
              </a:lnSpc>
              <a:spcBef>
                <a:spcPts val="1200"/>
              </a:spcBef>
              <a:buClr>
                <a:srgbClr val="F46500"/>
              </a:buClr>
              <a:buSzPct val="80000"/>
              <a:buFont typeface="Wingdings" panose="05000000000000000000" pitchFamily="2" charset="2"/>
              <a:buChar char="u"/>
            </a:pPr>
            <a:r>
              <a:rPr lang="zh-CN" altLang="en-US" sz="2000" dirty="0">
                <a:latin typeface="微软雅黑" panose="020B0503020204020204" charset="-122"/>
                <a:ea typeface="微软雅黑" panose="020B0503020204020204" charset="-122"/>
                <a:cs typeface="+mn-ea"/>
                <a:sym typeface="+mn-ea"/>
              </a:rPr>
              <a:t>通过本专题所学内容对美国</a:t>
            </a:r>
            <a:r>
              <a:rPr lang="en-US" altLang="zh-CN" sz="2000" dirty="0">
                <a:latin typeface="微软雅黑" panose="020B0503020204020204" charset="-122"/>
                <a:ea typeface="微软雅黑" panose="020B0503020204020204" charset="-122"/>
                <a:cs typeface="+mn-ea"/>
                <a:sym typeface="+mn-ea"/>
              </a:rPr>
              <a:t>2008</a:t>
            </a:r>
            <a:r>
              <a:rPr lang="zh-CN" altLang="en-US" sz="2000" dirty="0">
                <a:latin typeface="微软雅黑" panose="020B0503020204020204" charset="-122"/>
                <a:ea typeface="微软雅黑" panose="020B0503020204020204" charset="-122"/>
                <a:cs typeface="+mn-ea"/>
                <a:sym typeface="+mn-ea"/>
              </a:rPr>
              <a:t>年金融危机发生的根本原因进行阐释。</a:t>
            </a:r>
            <a:endParaRPr lang="en-US" altLang="zh-CN" sz="2000" dirty="0">
              <a:latin typeface="微软雅黑" panose="020B0503020204020204" charset="-122"/>
              <a:ea typeface="微软雅黑" panose="020B0503020204020204" charset="-122"/>
              <a:cs typeface="+mn-ea"/>
              <a:sym typeface="+mn-ea"/>
            </a:endParaRPr>
          </a:p>
          <a:p>
            <a:pPr marL="342900" indent="-342900" algn="just">
              <a:lnSpc>
                <a:spcPct val="150000"/>
              </a:lnSpc>
              <a:spcBef>
                <a:spcPts val="1200"/>
              </a:spcBef>
              <a:buClr>
                <a:srgbClr val="F46500"/>
              </a:buClr>
              <a:buSzPct val="80000"/>
              <a:buFont typeface="Wingdings" panose="05000000000000000000" pitchFamily="2" charset="2"/>
              <a:buChar char="u"/>
            </a:pPr>
            <a:r>
              <a:rPr lang="zh-CN" altLang="en-US" sz="2000" dirty="0">
                <a:latin typeface="微软雅黑" panose="020B0503020204020204" charset="-122"/>
                <a:ea typeface="微软雅黑" panose="020B0503020204020204" charset="-122"/>
                <a:cs typeface="+mn-ea"/>
                <a:sym typeface="+mn-ea"/>
              </a:rPr>
              <a:t>运用本专题所学内容，如何认识世界百年未有之大变局下的资本主义政治制度和意识形态？</a:t>
            </a:r>
            <a:endParaRPr lang="zh-CN" altLang="en-US" sz="2000"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68680" y="1076073"/>
            <a:ext cx="3845741" cy="4816703"/>
          </a:xfrm>
          <a:prstGeom prst="rect">
            <a:avLst/>
          </a:prstGeom>
        </p:spPr>
        <p:txBody>
          <a:bodyPr wrap="square">
            <a:spAutoFit/>
            <a:scene3d>
              <a:camera prst="perspectiveRelaxed" fov="900000">
                <a:rot lat="0" lon="20399994" rev="0"/>
              </a:camera>
              <a:lightRig rig="threePt" dir="t"/>
            </a:scene3d>
          </a:bodyPr>
          <a:lstStyle/>
          <a:p>
            <a:pPr marL="342900" indent="-342900" algn="just">
              <a:lnSpc>
                <a:spcPct val="150000"/>
              </a:lnSpc>
              <a:spcAft>
                <a:spcPts val="600"/>
              </a:spcAft>
              <a:buFont typeface="+mj-lt"/>
              <a:buAutoNum type="arabicPeriod"/>
            </a:pPr>
            <a:r>
              <a:rPr lang="zh-CN" altLang="en-US" dirty="0">
                <a:latin typeface="华文中宋" panose="02010600040101010101" pitchFamily="2" charset="-122"/>
                <a:ea typeface="华文中宋" panose="02010600040101010101" pitchFamily="2" charset="-122"/>
              </a:rPr>
              <a:t>马克思：</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资本论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，人民出版社</a:t>
            </a:r>
            <a:r>
              <a:rPr lang="en-US" altLang="zh-CN" dirty="0">
                <a:latin typeface="华文中宋" panose="02010600040101010101" pitchFamily="2" charset="-122"/>
                <a:ea typeface="华文中宋" panose="02010600040101010101" pitchFamily="2" charset="-122"/>
              </a:rPr>
              <a:t>2004</a:t>
            </a:r>
            <a:r>
              <a:rPr lang="zh-CN" altLang="en-US" dirty="0">
                <a:latin typeface="华文中宋" panose="02010600040101010101" pitchFamily="2" charset="-122"/>
                <a:ea typeface="华文中宋" panose="02010600040101010101" pitchFamily="2" charset="-122"/>
              </a:rPr>
              <a:t>年版。</a:t>
            </a:r>
            <a:endParaRPr lang="en-US" altLang="zh-CN" dirty="0">
              <a:latin typeface="华文中宋" panose="02010600040101010101" pitchFamily="2" charset="-122"/>
              <a:ea typeface="华文中宋" panose="02010600040101010101" pitchFamily="2" charset="-122"/>
            </a:endParaRPr>
          </a:p>
          <a:p>
            <a:pPr marL="342900" indent="-342900" algn="just">
              <a:lnSpc>
                <a:spcPct val="150000"/>
              </a:lnSpc>
              <a:spcAft>
                <a:spcPts val="600"/>
              </a:spcAft>
              <a:buFont typeface="+mj-lt"/>
              <a:buAutoNum type="arabicPeriod"/>
            </a:pPr>
            <a:r>
              <a:rPr lang="zh-CN" altLang="en-US" dirty="0">
                <a:latin typeface="华文中宋" panose="02010600040101010101" pitchFamily="2" charset="-122"/>
                <a:ea typeface="华文中宋" panose="02010600040101010101" pitchFamily="2" charset="-122"/>
              </a:rPr>
              <a:t>［美］保罗</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斯威齐：</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资本主义发展论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马克思主义政治经济学原理</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第三篇</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危机与萧条</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，陈观烈、秦亚男译，商务印书馆</a:t>
            </a:r>
            <a:r>
              <a:rPr lang="en-US" altLang="zh-CN" dirty="0">
                <a:latin typeface="华文中宋" panose="02010600040101010101" pitchFamily="2" charset="-122"/>
                <a:ea typeface="华文中宋" panose="02010600040101010101" pitchFamily="2" charset="-122"/>
              </a:rPr>
              <a:t>1962</a:t>
            </a:r>
            <a:r>
              <a:rPr lang="zh-CN" altLang="en-US" dirty="0">
                <a:latin typeface="华文中宋" panose="02010600040101010101" pitchFamily="2" charset="-122"/>
                <a:ea typeface="华文中宋" panose="02010600040101010101" pitchFamily="2" charset="-122"/>
              </a:rPr>
              <a:t>年版。    </a:t>
            </a:r>
            <a:endParaRPr lang="en-US" altLang="zh-CN" dirty="0">
              <a:latin typeface="华文中宋" panose="02010600040101010101" pitchFamily="2" charset="-122"/>
              <a:ea typeface="华文中宋" panose="02010600040101010101" pitchFamily="2" charset="-122"/>
            </a:endParaRPr>
          </a:p>
          <a:p>
            <a:pPr marL="342900" indent="-342900" algn="just">
              <a:lnSpc>
                <a:spcPct val="150000"/>
              </a:lnSpc>
              <a:spcAft>
                <a:spcPts val="600"/>
              </a:spcAft>
              <a:buFont typeface="+mj-lt"/>
              <a:buAutoNum type="arabicPeriod"/>
            </a:pPr>
            <a:r>
              <a:rPr lang="zh-CN" altLang="en-US" dirty="0">
                <a:latin typeface="华文中宋" panose="02010600040101010101" pitchFamily="2" charset="-122"/>
                <a:ea typeface="华文中宋" panose="02010600040101010101" pitchFamily="2" charset="-122"/>
              </a:rPr>
              <a:t>［美］大卫</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哈维：</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跟大卫</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哈维读</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资本论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第二卷，谢富胜、李连波等译，上海译文出版社</a:t>
            </a:r>
            <a:r>
              <a:rPr lang="en-US" altLang="zh-CN" dirty="0">
                <a:latin typeface="华文中宋" panose="02010600040101010101" pitchFamily="2" charset="-122"/>
                <a:ea typeface="华文中宋" panose="02010600040101010101" pitchFamily="2" charset="-122"/>
              </a:rPr>
              <a:t>2014</a:t>
            </a:r>
            <a:r>
              <a:rPr lang="zh-CN" altLang="en-US" dirty="0">
                <a:latin typeface="华文中宋" panose="02010600040101010101" pitchFamily="2" charset="-122"/>
                <a:ea typeface="华文中宋" panose="02010600040101010101" pitchFamily="2" charset="-122"/>
              </a:rPr>
              <a:t>年版。</a:t>
            </a:r>
            <a:endParaRPr lang="en-US" altLang="zh-CN" dirty="0">
              <a:latin typeface="华文中宋" panose="02010600040101010101" pitchFamily="2" charset="-122"/>
              <a:ea typeface="华文中宋" panose="02010600040101010101" pitchFamily="2" charset="-122"/>
            </a:endParaRPr>
          </a:p>
        </p:txBody>
      </p:sp>
      <p:sp>
        <p:nvSpPr>
          <p:cNvPr id="13" name="矩形 12"/>
          <p:cNvSpPr/>
          <p:nvPr/>
        </p:nvSpPr>
        <p:spPr>
          <a:xfrm>
            <a:off x="6947317" y="1076073"/>
            <a:ext cx="4140000" cy="874278"/>
          </a:xfrm>
          <a:prstGeom prst="rect">
            <a:avLst/>
          </a:prstGeom>
        </p:spPr>
        <p:txBody>
          <a:bodyPr wrap="square">
            <a:spAutoFit/>
            <a:scene3d>
              <a:camera prst="perspectiveRelaxed" fov="900000">
                <a:rot lat="0" lon="1200000" rev="0"/>
              </a:camera>
              <a:lightRig rig="threePt" dir="t"/>
            </a:scene3d>
          </a:bodyPr>
          <a:lstStyle/>
          <a:p>
            <a:pPr marL="342900" indent="-342900" algn="just">
              <a:lnSpc>
                <a:spcPct val="150000"/>
              </a:lnSpc>
              <a:spcAft>
                <a:spcPts val="600"/>
              </a:spcAft>
              <a:buFont typeface="+mj-lt"/>
              <a:buAutoNum type="arabicPeriod" startAt="4"/>
            </a:pPr>
            <a:r>
              <a:rPr lang="zh-CN" altLang="en-US" dirty="0">
                <a:latin typeface="华文中宋" panose="02010600040101010101" pitchFamily="2" charset="-122"/>
                <a:ea typeface="华文中宋" panose="02010600040101010101" pitchFamily="2" charset="-122"/>
              </a:rPr>
              <a:t>本书编写组：</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西式民主怎么了 </a:t>
            </a:r>
            <a:r>
              <a:rPr lang="en-US" altLang="zh-CN" dirty="0">
                <a:latin typeface="华文中宋" panose="02010600040101010101" pitchFamily="2" charset="-122"/>
                <a:ea typeface="华文中宋" panose="02010600040101010101" pitchFamily="2" charset="-122"/>
              </a:rPr>
              <a:t>Ⅳ》</a:t>
            </a:r>
            <a:r>
              <a:rPr lang="zh-CN" altLang="en-US" dirty="0">
                <a:latin typeface="华文中宋" panose="02010600040101010101" pitchFamily="2" charset="-122"/>
                <a:ea typeface="华文中宋" panose="02010600040101010101" pitchFamily="2" charset="-122"/>
              </a:rPr>
              <a:t>，学习出版社</a:t>
            </a:r>
            <a:r>
              <a:rPr lang="en-US" altLang="zh-CN" dirty="0">
                <a:latin typeface="华文中宋" panose="02010600040101010101" pitchFamily="2" charset="-122"/>
                <a:ea typeface="华文中宋" panose="02010600040101010101" pitchFamily="2" charset="-122"/>
              </a:rPr>
              <a:t>2016</a:t>
            </a:r>
            <a:r>
              <a:rPr lang="zh-CN" altLang="en-US" dirty="0">
                <a:latin typeface="华文中宋" panose="02010600040101010101" pitchFamily="2" charset="-122"/>
                <a:ea typeface="华文中宋" panose="02010600040101010101" pitchFamily="2" charset="-122"/>
              </a:rPr>
              <a:t>年版。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4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50694D-3A31-403B-911F-52D0A001CB93}"/>
              </a:ext>
            </a:extLst>
          </p:cNvPr>
          <p:cNvSpPr/>
          <p:nvPr>
            <p:custDataLst>
              <p:tags r:id="rId1"/>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algn="ctr">
              <a:defRPr/>
            </a:pPr>
            <a:endParaRPr lang="zh-CN" altLang="en-US" kern="0">
              <a:solidFill>
                <a:prstClr val="white"/>
              </a:solidFill>
              <a:latin typeface="Calibri" panose="020F0502020204030204"/>
              <a:ea typeface="等线" panose="02010600030101010101" pitchFamily="2" charset="-122"/>
            </a:endParaRPr>
          </a:p>
        </p:txBody>
      </p:sp>
      <p:sp>
        <p:nvSpPr>
          <p:cNvPr id="3" name="任意多边形 4">
            <a:extLst>
              <a:ext uri="{FF2B5EF4-FFF2-40B4-BE49-F238E27FC236}">
                <a16:creationId xmlns:a16="http://schemas.microsoft.com/office/drawing/2014/main" id="{00B233C7-B4F3-4BD3-A25D-CEED2105820A}"/>
              </a:ext>
            </a:extLst>
          </p:cNvPr>
          <p:cNvSpPr/>
          <p:nvPr/>
        </p:nvSpPr>
        <p:spPr>
          <a:xfrm rot="5400000">
            <a:off x="1673226" y="133351"/>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
        <p:nvSpPr>
          <p:cNvPr id="4" name="文本框 39">
            <a:extLst>
              <a:ext uri="{FF2B5EF4-FFF2-40B4-BE49-F238E27FC236}">
                <a16:creationId xmlns:a16="http://schemas.microsoft.com/office/drawing/2014/main" id="{0D7C7CD6-F7FF-4829-BC9B-7E185329B01F}"/>
              </a:ext>
            </a:extLst>
          </p:cNvPr>
          <p:cNvSpPr txBox="1"/>
          <p:nvPr/>
        </p:nvSpPr>
        <p:spPr>
          <a:xfrm>
            <a:off x="8248651" y="176214"/>
            <a:ext cx="2379663" cy="446087"/>
          </a:xfrm>
          <a:prstGeom prst="rect">
            <a:avLst/>
          </a:prstGeom>
          <a:solidFill>
            <a:srgbClr val="D95127"/>
          </a:solidFill>
        </p:spPr>
        <p:txBody>
          <a:bodyPr lIns="105403" tIns="52701" rIns="105403" bIns="52701">
            <a:spAutoFit/>
          </a:bodyPr>
          <a:lstStyle/>
          <a:p>
            <a:pPr algn="r" defTabSz="1054100">
              <a:defRPr/>
            </a:pPr>
            <a:r>
              <a:rPr lang="zh-CN" altLang="en-US" sz="1400" b="1" kern="0" spc="100" dirty="0">
                <a:solidFill>
                  <a:prstClr val="white"/>
                </a:solidFill>
                <a:latin typeface="微软雅黑" panose="020B0503020204020204" pitchFamily="34" charset="-122"/>
                <a:ea typeface="微软雅黑" panose="020B0503020204020204" pitchFamily="34" charset="-122"/>
              </a:rPr>
              <a:t>马克思主义学院</a:t>
            </a:r>
            <a:endParaRPr lang="en-US" altLang="zh-CN" sz="1400" b="1" kern="0" spc="100" dirty="0">
              <a:solidFill>
                <a:prstClr val="white"/>
              </a:solidFill>
              <a:latin typeface="微软雅黑" panose="020B0503020204020204" pitchFamily="34" charset="-122"/>
              <a:ea typeface="微软雅黑" panose="020B0503020204020204" pitchFamily="34" charset="-122"/>
            </a:endParaRPr>
          </a:p>
          <a:p>
            <a:pPr algn="r" defTabSz="1054100">
              <a:defRPr/>
            </a:pPr>
            <a:r>
              <a:rPr lang="en-US" altLang="zh-CN" sz="8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6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66917" name="图片 38">
            <a:extLst>
              <a:ext uri="{FF2B5EF4-FFF2-40B4-BE49-F238E27FC236}">
                <a16:creationId xmlns:a16="http://schemas.microsoft.com/office/drawing/2014/main" id="{D877E0E7-BB0D-45E2-809F-D4F76CAF96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588" y="22226"/>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id="{C0438883-A822-40E6-91AD-0758F2B3DC4D}"/>
              </a:ext>
            </a:extLst>
          </p:cNvPr>
          <p:cNvSpPr/>
          <p:nvPr/>
        </p:nvSpPr>
        <p:spPr>
          <a:xfrm>
            <a:off x="2074864" y="1773239"/>
            <a:ext cx="5038725" cy="3311525"/>
          </a:xfrm>
          <a:prstGeom prst="roundRect">
            <a:avLst/>
          </a:prstGeom>
          <a:solidFill>
            <a:srgbClr val="E7E6E6"/>
          </a:solidFill>
          <a:ln w="38100" cap="flat" cmpd="sng" algn="ctr">
            <a:solidFill>
              <a:srgbClr val="E53238"/>
            </a:solidFill>
            <a:prstDash val="lgDash"/>
            <a:miter lim="800000"/>
          </a:ln>
          <a:effectLst/>
        </p:spPr>
        <p:txBody>
          <a:bodyPr anchor="ctr"/>
          <a:lstStyle/>
          <a:p>
            <a:pPr indent="457200" algn="just" defTabSz="457200">
              <a:defRPr/>
            </a:pPr>
            <a:r>
              <a:rPr lang="zh-CN" altLang="en-US" sz="2400" b="1" kern="0" dirty="0">
                <a:solidFill>
                  <a:srgbClr val="000000"/>
                </a:solidFill>
                <a:latin typeface="仿宋" panose="02010609060101010101" pitchFamily="49" charset="-122"/>
                <a:ea typeface="仿宋" panose="02010609060101010101" pitchFamily="49" charset="-122"/>
              </a:rPr>
              <a:t>资本主义生产方式占统治地位的社会的财富，表现为“庞大的</a:t>
            </a:r>
            <a:r>
              <a:rPr lang="zh-CN" altLang="en-US" sz="2400" b="1" kern="0" dirty="0">
                <a:solidFill>
                  <a:srgbClr val="FF0000"/>
                </a:solidFill>
                <a:latin typeface="仿宋" panose="02010609060101010101" pitchFamily="49" charset="-122"/>
                <a:ea typeface="仿宋" panose="02010609060101010101" pitchFamily="49" charset="-122"/>
              </a:rPr>
              <a:t>商品</a:t>
            </a:r>
            <a:r>
              <a:rPr lang="zh-CN" altLang="en-US" sz="2400" b="1" kern="0" dirty="0">
                <a:solidFill>
                  <a:srgbClr val="000000"/>
                </a:solidFill>
                <a:latin typeface="仿宋" panose="02010609060101010101" pitchFamily="49" charset="-122"/>
                <a:ea typeface="仿宋" panose="02010609060101010101" pitchFamily="49" charset="-122"/>
              </a:rPr>
              <a:t>堆积”，单个的</a:t>
            </a:r>
            <a:r>
              <a:rPr lang="zh-CN" altLang="en-US" sz="2400" b="1" kern="0" dirty="0">
                <a:solidFill>
                  <a:srgbClr val="FF0000"/>
                </a:solidFill>
                <a:latin typeface="仿宋" panose="02010609060101010101" pitchFamily="49" charset="-122"/>
                <a:ea typeface="仿宋" panose="02010609060101010101" pitchFamily="49" charset="-122"/>
              </a:rPr>
              <a:t>商品</a:t>
            </a:r>
            <a:r>
              <a:rPr lang="zh-CN" altLang="en-US" sz="2400" b="1" kern="0" dirty="0">
                <a:solidFill>
                  <a:srgbClr val="000000"/>
                </a:solidFill>
                <a:latin typeface="仿宋" panose="02010609060101010101" pitchFamily="49" charset="-122"/>
                <a:ea typeface="仿宋" panose="02010609060101010101" pitchFamily="49" charset="-122"/>
              </a:rPr>
              <a:t>表现为这种财富的元素形式。因此，我们的研究就从分析</a:t>
            </a:r>
            <a:r>
              <a:rPr lang="zh-CN" altLang="en-US" sz="2400" b="1" kern="0" dirty="0">
                <a:solidFill>
                  <a:srgbClr val="FF0000"/>
                </a:solidFill>
                <a:latin typeface="仿宋" panose="02010609060101010101" pitchFamily="49" charset="-122"/>
                <a:ea typeface="仿宋" panose="02010609060101010101" pitchFamily="49" charset="-122"/>
              </a:rPr>
              <a:t>商品</a:t>
            </a:r>
            <a:r>
              <a:rPr lang="zh-CN" altLang="en-US" sz="2400" b="1" kern="0" dirty="0">
                <a:solidFill>
                  <a:srgbClr val="000000"/>
                </a:solidFill>
                <a:latin typeface="仿宋" panose="02010609060101010101" pitchFamily="49" charset="-122"/>
                <a:ea typeface="仿宋" panose="02010609060101010101" pitchFamily="49" charset="-122"/>
              </a:rPr>
              <a:t>开始。</a:t>
            </a:r>
          </a:p>
          <a:p>
            <a:pPr indent="457200" algn="just" defTabSz="457200">
              <a:defRPr/>
            </a:pPr>
            <a:endParaRPr lang="en-US" altLang="zh-CN" b="1" kern="0" dirty="0">
              <a:solidFill>
                <a:srgbClr val="000000"/>
              </a:solidFill>
              <a:latin typeface="楷体" panose="02010609060101010101" pitchFamily="49" charset="-122"/>
              <a:ea typeface="楷体" panose="02010609060101010101" pitchFamily="49" charset="-122"/>
            </a:endParaRPr>
          </a:p>
          <a:p>
            <a:pPr indent="457200" algn="just" defTabSz="457200">
              <a:defRPr/>
            </a:pPr>
            <a:r>
              <a:rPr lang="en-US" altLang="zh-CN" b="1" kern="0" dirty="0">
                <a:solidFill>
                  <a:srgbClr val="000000"/>
                </a:solidFill>
                <a:latin typeface="楷体" panose="02010609060101010101" pitchFamily="49" charset="-122"/>
                <a:ea typeface="楷体" panose="02010609060101010101" pitchFamily="49" charset="-122"/>
              </a:rPr>
              <a:t>——</a:t>
            </a:r>
            <a:r>
              <a:rPr lang="zh-CN" altLang="en-US" b="1" kern="0" dirty="0">
                <a:solidFill>
                  <a:srgbClr val="000000"/>
                </a:solidFill>
                <a:latin typeface="楷体" panose="02010609060101010101" pitchFamily="49" charset="-122"/>
                <a:ea typeface="楷体" panose="02010609060101010101" pitchFamily="49" charset="-122"/>
              </a:rPr>
              <a:t>马克思：</a:t>
            </a:r>
            <a:r>
              <a:rPr lang="en-US" altLang="zh-CN" b="1" kern="0" dirty="0">
                <a:solidFill>
                  <a:srgbClr val="000000"/>
                </a:solidFill>
                <a:latin typeface="楷体" panose="02010609060101010101" pitchFamily="49" charset="-122"/>
                <a:ea typeface="楷体" panose="02010609060101010101" pitchFamily="49" charset="-122"/>
              </a:rPr>
              <a:t>《</a:t>
            </a:r>
            <a:r>
              <a:rPr lang="zh-CN" altLang="en-US" b="1" kern="0" dirty="0">
                <a:solidFill>
                  <a:srgbClr val="000000"/>
                </a:solidFill>
                <a:latin typeface="楷体" panose="02010609060101010101" pitchFamily="49" charset="-122"/>
                <a:ea typeface="楷体" panose="02010609060101010101" pitchFamily="49" charset="-122"/>
              </a:rPr>
              <a:t>资本论</a:t>
            </a:r>
            <a:r>
              <a:rPr lang="en-US" altLang="zh-CN" b="1" kern="0" dirty="0">
                <a:solidFill>
                  <a:srgbClr val="000000"/>
                </a:solidFill>
                <a:latin typeface="楷体" panose="02010609060101010101" pitchFamily="49" charset="-122"/>
                <a:ea typeface="楷体" panose="02010609060101010101" pitchFamily="49" charset="-122"/>
              </a:rPr>
              <a:t>》</a:t>
            </a:r>
            <a:r>
              <a:rPr lang="zh-CN" altLang="en-US" b="1" kern="0" dirty="0">
                <a:solidFill>
                  <a:srgbClr val="000000"/>
                </a:solidFill>
                <a:latin typeface="楷体" panose="02010609060101010101" pitchFamily="49" charset="-122"/>
                <a:ea typeface="楷体" panose="02010609060101010101" pitchFamily="49" charset="-122"/>
              </a:rPr>
              <a:t>第</a:t>
            </a:r>
            <a:r>
              <a:rPr lang="en-US" altLang="zh-CN" b="1" kern="0" dirty="0">
                <a:solidFill>
                  <a:srgbClr val="000000"/>
                </a:solidFill>
                <a:latin typeface="楷体" panose="02010609060101010101" pitchFamily="49" charset="-122"/>
                <a:ea typeface="楷体" panose="02010609060101010101" pitchFamily="49" charset="-122"/>
              </a:rPr>
              <a:t>1</a:t>
            </a:r>
            <a:r>
              <a:rPr lang="zh-CN" altLang="en-US" b="1" kern="0" dirty="0">
                <a:solidFill>
                  <a:srgbClr val="000000"/>
                </a:solidFill>
                <a:latin typeface="楷体" panose="02010609060101010101" pitchFamily="49" charset="-122"/>
                <a:ea typeface="楷体" panose="02010609060101010101" pitchFamily="49" charset="-122"/>
              </a:rPr>
              <a:t>卷，人民出版社</a:t>
            </a:r>
            <a:r>
              <a:rPr lang="en-US" altLang="zh-CN" b="1" kern="0" dirty="0">
                <a:solidFill>
                  <a:srgbClr val="000000"/>
                </a:solidFill>
                <a:latin typeface="楷体" panose="02010609060101010101" pitchFamily="49" charset="-122"/>
                <a:ea typeface="楷体" panose="02010609060101010101" pitchFamily="49" charset="-122"/>
              </a:rPr>
              <a:t>2004</a:t>
            </a:r>
            <a:r>
              <a:rPr lang="zh-CN" altLang="en-US" b="1" kern="0" dirty="0">
                <a:solidFill>
                  <a:srgbClr val="000000"/>
                </a:solidFill>
                <a:latin typeface="楷体" panose="02010609060101010101" pitchFamily="49" charset="-122"/>
                <a:ea typeface="楷体" panose="02010609060101010101" pitchFamily="49" charset="-122"/>
              </a:rPr>
              <a:t>年版，第</a:t>
            </a:r>
            <a:r>
              <a:rPr lang="en-US" altLang="zh-CN" b="1" kern="0" dirty="0">
                <a:solidFill>
                  <a:srgbClr val="000000"/>
                </a:solidFill>
                <a:latin typeface="楷体" panose="02010609060101010101" pitchFamily="49" charset="-122"/>
                <a:ea typeface="楷体" panose="02010609060101010101" pitchFamily="49" charset="-122"/>
              </a:rPr>
              <a:t>47</a:t>
            </a:r>
            <a:r>
              <a:rPr lang="zh-CN" altLang="en-US" b="1" kern="0" dirty="0">
                <a:solidFill>
                  <a:srgbClr val="000000"/>
                </a:solidFill>
                <a:latin typeface="楷体" panose="02010609060101010101" pitchFamily="49" charset="-122"/>
                <a:ea typeface="楷体" panose="02010609060101010101" pitchFamily="49" charset="-122"/>
              </a:rPr>
              <a:t>页。</a:t>
            </a:r>
            <a:endParaRPr lang="en-US" altLang="zh-CN" b="1" kern="0" dirty="0">
              <a:solidFill>
                <a:srgbClr val="000000"/>
              </a:solidFill>
              <a:latin typeface="楷体" panose="02010609060101010101" pitchFamily="49" charset="-122"/>
              <a:ea typeface="楷体" panose="02010609060101010101" pitchFamily="49" charset="-122"/>
            </a:endParaRPr>
          </a:p>
        </p:txBody>
      </p:sp>
      <p:pic>
        <p:nvPicPr>
          <p:cNvPr id="166919" name="图片 14">
            <a:extLst>
              <a:ext uri="{FF2B5EF4-FFF2-40B4-BE49-F238E27FC236}">
                <a16:creationId xmlns:a16="http://schemas.microsoft.com/office/drawing/2014/main" id="{BF02920E-0FF0-45BA-91D6-2B670B7AF31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6726" y="1347789"/>
            <a:ext cx="416242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18"/>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4" name="Picture 2">
            <a:extLst>
              <a:ext uri="{FF2B5EF4-FFF2-40B4-BE49-F238E27FC236}">
                <a16:creationId xmlns:a16="http://schemas.microsoft.com/office/drawing/2014/main" id="{A30C9E93-3A58-4E66-B955-1ACEE80DB24E}"/>
              </a:ext>
            </a:extLst>
          </p:cNvPr>
          <p:cNvPicPr>
            <a:picLocks noChangeAspect="1" noChangeArrowheads="1"/>
          </p:cNvPicPr>
          <p:nvPr/>
        </p:nvPicPr>
        <p:blipFill>
          <a:blip r:embed="rId2"/>
          <a:srcRect/>
          <a:stretch>
            <a:fillRect/>
          </a:stretch>
        </p:blipFill>
        <p:spPr bwMode="auto">
          <a:xfrm>
            <a:off x="2233701" y="370012"/>
            <a:ext cx="3816424" cy="3384376"/>
          </a:xfrm>
          <a:prstGeom prst="rect">
            <a:avLst/>
          </a:prstGeom>
          <a:noFill/>
          <a:effectLst>
            <a:softEdge rad="127000"/>
          </a:effectLst>
        </p:spPr>
      </p:pic>
      <p:pic>
        <p:nvPicPr>
          <p:cNvPr id="417796" name="Picture 4">
            <a:extLst>
              <a:ext uri="{FF2B5EF4-FFF2-40B4-BE49-F238E27FC236}">
                <a16:creationId xmlns:a16="http://schemas.microsoft.com/office/drawing/2014/main" id="{5159AD4D-AF4E-419E-94AF-BED6C2744872}"/>
              </a:ext>
            </a:extLst>
          </p:cNvPr>
          <p:cNvPicPr>
            <a:picLocks noChangeAspect="1" noChangeArrowheads="1"/>
          </p:cNvPicPr>
          <p:nvPr/>
        </p:nvPicPr>
        <p:blipFill>
          <a:blip r:embed="rId3"/>
          <a:srcRect/>
          <a:stretch>
            <a:fillRect/>
          </a:stretch>
        </p:blipFill>
        <p:spPr bwMode="auto">
          <a:xfrm>
            <a:off x="6537426" y="370508"/>
            <a:ext cx="3816424" cy="3384376"/>
          </a:xfrm>
          <a:prstGeom prst="rect">
            <a:avLst/>
          </a:prstGeom>
          <a:noFill/>
          <a:effectLst>
            <a:softEdge rad="63500"/>
          </a:effectLst>
        </p:spPr>
      </p:pic>
      <p:pic>
        <p:nvPicPr>
          <p:cNvPr id="417798" name="Picture 6">
            <a:extLst>
              <a:ext uri="{FF2B5EF4-FFF2-40B4-BE49-F238E27FC236}">
                <a16:creationId xmlns:a16="http://schemas.microsoft.com/office/drawing/2014/main" id="{507AB5A0-64E7-49D8-9C93-65E882CE524B}"/>
              </a:ext>
            </a:extLst>
          </p:cNvPr>
          <p:cNvPicPr>
            <a:picLocks noChangeAspect="1" noChangeArrowheads="1"/>
          </p:cNvPicPr>
          <p:nvPr/>
        </p:nvPicPr>
        <p:blipFill>
          <a:blip r:embed="rId4"/>
          <a:srcRect/>
          <a:stretch>
            <a:fillRect/>
          </a:stretch>
        </p:blipFill>
        <p:spPr bwMode="auto">
          <a:xfrm>
            <a:off x="2071435" y="3754388"/>
            <a:ext cx="4222341" cy="2857500"/>
          </a:xfrm>
          <a:prstGeom prst="rect">
            <a:avLst/>
          </a:prstGeom>
          <a:noFill/>
          <a:effectLst>
            <a:softEdge rad="127000"/>
          </a:effectLst>
        </p:spPr>
      </p:pic>
      <p:pic>
        <p:nvPicPr>
          <p:cNvPr id="417800" name="Picture 8">
            <a:extLst>
              <a:ext uri="{FF2B5EF4-FFF2-40B4-BE49-F238E27FC236}">
                <a16:creationId xmlns:a16="http://schemas.microsoft.com/office/drawing/2014/main" id="{3D37F69F-F61B-439B-99AB-B708BFCDBC13}"/>
              </a:ext>
            </a:extLst>
          </p:cNvPr>
          <p:cNvPicPr>
            <a:picLocks noChangeAspect="1" noChangeArrowheads="1"/>
          </p:cNvPicPr>
          <p:nvPr/>
        </p:nvPicPr>
        <p:blipFill>
          <a:blip r:embed="rId5"/>
          <a:srcRect/>
          <a:stretch>
            <a:fillRect/>
          </a:stretch>
        </p:blipFill>
        <p:spPr bwMode="auto">
          <a:xfrm>
            <a:off x="6293776" y="3958146"/>
            <a:ext cx="4091031" cy="2653742"/>
          </a:xfrm>
          <a:prstGeom prst="rect">
            <a:avLst/>
          </a:prstGeom>
          <a:noFill/>
          <a:effectLst>
            <a:softEdge rad="127000"/>
          </a:effectLst>
        </p:spPr>
      </p:pic>
    </p:spTree>
  </p:cSld>
  <p:clrMapOvr>
    <a:masterClrMapping/>
  </p:clrMapOvr>
  <p:transition advTm="17">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A6D10C-4EE8-46A3-93DD-D4A38E50340F}"/>
              </a:ext>
            </a:extLst>
          </p:cNvPr>
          <p:cNvPicPr>
            <a:picLocks noChangeAspect="1"/>
          </p:cNvPicPr>
          <p:nvPr/>
        </p:nvPicPr>
        <p:blipFill>
          <a:blip r:embed="rId3"/>
          <a:srcRect/>
          <a:stretch>
            <a:fillRect/>
          </a:stretch>
        </p:blipFill>
        <p:spPr bwMode="auto">
          <a:xfrm>
            <a:off x="2443673" y="113876"/>
            <a:ext cx="2664296" cy="2843566"/>
          </a:xfrm>
          <a:prstGeom prst="rect">
            <a:avLst/>
          </a:prstGeom>
          <a:noFill/>
          <a:effectLst>
            <a:softEdge rad="127000"/>
          </a:effectLst>
        </p:spPr>
      </p:pic>
      <p:pic>
        <p:nvPicPr>
          <p:cNvPr id="3" name="图片 2">
            <a:extLst>
              <a:ext uri="{FF2B5EF4-FFF2-40B4-BE49-F238E27FC236}">
                <a16:creationId xmlns:a16="http://schemas.microsoft.com/office/drawing/2014/main" id="{43743D6D-6B44-4248-94F1-FAB21337269B}"/>
              </a:ext>
            </a:extLst>
          </p:cNvPr>
          <p:cNvPicPr>
            <a:picLocks noChangeAspect="1"/>
          </p:cNvPicPr>
          <p:nvPr/>
        </p:nvPicPr>
        <p:blipFill>
          <a:blip r:embed="rId4"/>
          <a:srcRect/>
          <a:stretch>
            <a:fillRect/>
          </a:stretch>
        </p:blipFill>
        <p:spPr bwMode="auto">
          <a:xfrm>
            <a:off x="6342962" y="296297"/>
            <a:ext cx="3798980" cy="2736304"/>
          </a:xfrm>
          <a:prstGeom prst="rect">
            <a:avLst/>
          </a:prstGeom>
          <a:noFill/>
          <a:effectLst>
            <a:softEdge rad="127000"/>
          </a:effectLst>
        </p:spPr>
      </p:pic>
      <p:sp>
        <p:nvSpPr>
          <p:cNvPr id="168964" name="文本框 4">
            <a:extLst>
              <a:ext uri="{FF2B5EF4-FFF2-40B4-BE49-F238E27FC236}">
                <a16:creationId xmlns:a16="http://schemas.microsoft.com/office/drawing/2014/main" id="{352D501C-7FA0-4358-8C42-1FE9F2BA2060}"/>
              </a:ext>
            </a:extLst>
          </p:cNvPr>
          <p:cNvSpPr txBox="1">
            <a:spLocks noChangeArrowheads="1"/>
          </p:cNvSpPr>
          <p:nvPr/>
        </p:nvSpPr>
        <p:spPr bwMode="auto">
          <a:xfrm>
            <a:off x="4781550" y="6254750"/>
            <a:ext cx="23066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en-US" sz="2800">
                <a:solidFill>
                  <a:srgbClr val="000000"/>
                </a:solidFill>
                <a:latin typeface="黑体" panose="02010609060101010101" pitchFamily="49" charset="-122"/>
                <a:ea typeface="黑体" panose="02010609060101010101" pitchFamily="49" charset="-122"/>
                <a:cs typeface="Times New Roman" panose="02020603050405020304" pitchFamily="18" charset="0"/>
              </a:rPr>
              <a:t>书籍  知识</a:t>
            </a:r>
            <a:endParaRPr lang="zh-CN" altLang="en-US" sz="2800">
              <a:solidFill>
                <a:srgbClr val="000000"/>
              </a:solidFill>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9AF6120F-6CBC-4E5F-87B3-F5BAE3B44BEE}"/>
              </a:ext>
            </a:extLst>
          </p:cNvPr>
          <p:cNvPicPr>
            <a:picLocks noChangeAspect="1"/>
          </p:cNvPicPr>
          <p:nvPr/>
        </p:nvPicPr>
        <p:blipFill>
          <a:blip r:embed="rId5" cstate="print"/>
          <a:srcRect/>
          <a:stretch>
            <a:fillRect/>
          </a:stretch>
        </p:blipFill>
        <p:spPr bwMode="auto">
          <a:xfrm>
            <a:off x="2204945" y="3871959"/>
            <a:ext cx="2867516" cy="2372000"/>
          </a:xfrm>
          <a:prstGeom prst="rect">
            <a:avLst/>
          </a:prstGeom>
          <a:noFill/>
          <a:effectLst>
            <a:softEdge rad="127000"/>
          </a:effectLst>
        </p:spPr>
      </p:pic>
      <p:pic>
        <p:nvPicPr>
          <p:cNvPr id="7" name="图片 6">
            <a:extLst>
              <a:ext uri="{FF2B5EF4-FFF2-40B4-BE49-F238E27FC236}">
                <a16:creationId xmlns:a16="http://schemas.microsoft.com/office/drawing/2014/main" id="{4C3F68CE-02DB-4595-B7C0-D40112DF1CBF}"/>
              </a:ext>
            </a:extLst>
          </p:cNvPr>
          <p:cNvPicPr>
            <a:picLocks noChangeAspect="1"/>
          </p:cNvPicPr>
          <p:nvPr/>
        </p:nvPicPr>
        <p:blipFill>
          <a:blip r:embed="rId6" cstate="print"/>
          <a:srcRect/>
          <a:stretch>
            <a:fillRect/>
          </a:stretch>
        </p:blipFill>
        <p:spPr bwMode="auto">
          <a:xfrm>
            <a:off x="6096000" y="3927434"/>
            <a:ext cx="4176464" cy="2372000"/>
          </a:xfrm>
          <a:prstGeom prst="rect">
            <a:avLst/>
          </a:prstGeom>
          <a:noFill/>
          <a:ln>
            <a:noFill/>
          </a:ln>
          <a:effectLst>
            <a:softEdge rad="127000"/>
          </a:effectLst>
        </p:spPr>
      </p:pic>
      <p:sp>
        <p:nvSpPr>
          <p:cNvPr id="168967" name="文本框 7">
            <a:extLst>
              <a:ext uri="{FF2B5EF4-FFF2-40B4-BE49-F238E27FC236}">
                <a16:creationId xmlns:a16="http://schemas.microsoft.com/office/drawing/2014/main" id="{9E6A6A34-1692-4330-89C8-E33C4BD7815A}"/>
              </a:ext>
            </a:extLst>
          </p:cNvPr>
          <p:cNvSpPr txBox="1">
            <a:spLocks noChangeArrowheads="1"/>
          </p:cNvSpPr>
          <p:nvPr/>
        </p:nvSpPr>
        <p:spPr bwMode="auto">
          <a:xfrm>
            <a:off x="7459664" y="3154364"/>
            <a:ext cx="1565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en-US" sz="2800">
                <a:solidFill>
                  <a:srgbClr val="000000"/>
                </a:solidFill>
                <a:latin typeface="黑体" panose="02010609060101010101" pitchFamily="49" charset="-122"/>
                <a:ea typeface="黑体" panose="02010609060101010101" pitchFamily="49" charset="-122"/>
                <a:cs typeface="Times New Roman" panose="02020603050405020304" pitchFamily="18" charset="0"/>
              </a:rPr>
              <a:t>字  画</a:t>
            </a:r>
            <a:r>
              <a:rPr lang="zh-CN" altLang="zh-CN" sz="2800">
                <a:solidFill>
                  <a:srgbClr val="000000"/>
                </a:solidFill>
                <a:ea typeface="黑体" panose="02010609060101010101" pitchFamily="49" charset="-122"/>
                <a:cs typeface="Times New Roman" panose="02020603050405020304" pitchFamily="18" charset="0"/>
              </a:rPr>
              <a:t> </a:t>
            </a:r>
            <a:endParaRPr lang="zh-CN" altLang="en-US" sz="2800">
              <a:solidFill>
                <a:srgbClr val="000000"/>
              </a:solidFill>
              <a:ea typeface="黑体" panose="02010609060101010101" pitchFamily="49" charset="-122"/>
              <a:cs typeface="Times New Roman" panose="02020603050405020304" pitchFamily="18" charset="0"/>
            </a:endParaRPr>
          </a:p>
        </p:txBody>
      </p:sp>
      <p:sp>
        <p:nvSpPr>
          <p:cNvPr id="168968" name="文本框 8">
            <a:extLst>
              <a:ext uri="{FF2B5EF4-FFF2-40B4-BE49-F238E27FC236}">
                <a16:creationId xmlns:a16="http://schemas.microsoft.com/office/drawing/2014/main" id="{D10ED8E8-E129-4526-8EBD-1803EA337174}"/>
              </a:ext>
            </a:extLst>
          </p:cNvPr>
          <p:cNvSpPr txBox="1">
            <a:spLocks noChangeArrowheads="1"/>
          </p:cNvSpPr>
          <p:nvPr/>
        </p:nvSpPr>
        <p:spPr bwMode="auto">
          <a:xfrm>
            <a:off x="3184526" y="2986089"/>
            <a:ext cx="156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zh-CN" sz="2800">
                <a:solidFill>
                  <a:srgbClr val="000000"/>
                </a:solidFill>
                <a:latin typeface="黑体" panose="02010609060101010101" pitchFamily="49" charset="-122"/>
                <a:ea typeface="黑体" panose="02010609060101010101" pitchFamily="49" charset="-122"/>
                <a:cs typeface="Times New Roman" panose="02020603050405020304" pitchFamily="18" charset="0"/>
              </a:rPr>
              <a:t>古  董</a:t>
            </a:r>
            <a:r>
              <a:rPr lang="zh-CN" altLang="zh-CN" sz="2800">
                <a:solidFill>
                  <a:srgbClr val="000000"/>
                </a:solidFill>
                <a:ea typeface="黑体" panose="02010609060101010101" pitchFamily="49" charset="-122"/>
                <a:cs typeface="Times New Roman" panose="02020603050405020304" pitchFamily="18" charset="0"/>
              </a:rPr>
              <a:t> </a:t>
            </a:r>
            <a:endParaRPr lang="zh-CN" altLang="en-US" sz="2800">
              <a:solidFill>
                <a:srgbClr val="000000"/>
              </a:solidFill>
              <a:ea typeface="黑体" panose="02010609060101010101" pitchFamily="49" charset="-122"/>
              <a:cs typeface="Times New Roman" panose="02020603050405020304" pitchFamily="18" charset="0"/>
            </a:endParaRPr>
          </a:p>
        </p:txBody>
      </p:sp>
    </p:spTree>
  </p:cSld>
  <p:clrMapOvr>
    <a:masterClrMapping/>
  </p:clrMapOvr>
  <p:transition advTm="9">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BF5C61-6E37-4C9E-A6E4-FE000B1C7C7F}"/>
              </a:ext>
            </a:extLst>
          </p:cNvPr>
          <p:cNvPicPr>
            <a:picLocks noChangeAspect="1"/>
          </p:cNvPicPr>
          <p:nvPr/>
        </p:nvPicPr>
        <p:blipFill>
          <a:blip r:embed="rId2"/>
          <a:srcRect/>
          <a:stretch>
            <a:fillRect/>
          </a:stretch>
        </p:blipFill>
        <p:spPr bwMode="auto">
          <a:xfrm>
            <a:off x="1772940" y="404665"/>
            <a:ext cx="4754880" cy="3970311"/>
          </a:xfrm>
          <a:prstGeom prst="rect">
            <a:avLst/>
          </a:prstGeom>
          <a:noFill/>
          <a:effectLst>
            <a:softEdge rad="127000"/>
          </a:effectLst>
        </p:spPr>
      </p:pic>
      <p:sp>
        <p:nvSpPr>
          <p:cNvPr id="171011" name="文本框 3">
            <a:extLst>
              <a:ext uri="{FF2B5EF4-FFF2-40B4-BE49-F238E27FC236}">
                <a16:creationId xmlns:a16="http://schemas.microsoft.com/office/drawing/2014/main" id="{39361E63-1850-47C8-8BFA-B30B8AB2AEEB}"/>
              </a:ext>
            </a:extLst>
          </p:cNvPr>
          <p:cNvSpPr txBox="1">
            <a:spLocks noChangeArrowheads="1"/>
          </p:cNvSpPr>
          <p:nvPr/>
        </p:nvSpPr>
        <p:spPr bwMode="auto">
          <a:xfrm>
            <a:off x="2782888" y="4646614"/>
            <a:ext cx="33131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zh-CN" sz="3200">
                <a:solidFill>
                  <a:srgbClr val="000000"/>
                </a:solidFill>
                <a:cs typeface="Times New Roman" panose="02020603050405020304" pitchFamily="18" charset="0"/>
              </a:rPr>
              <a:t>股票是商品吗？</a:t>
            </a:r>
            <a:endParaRPr lang="zh-CN" altLang="en-US" sz="3200">
              <a:solidFill>
                <a:srgbClr val="000000"/>
              </a:solidFill>
            </a:endParaRPr>
          </a:p>
        </p:txBody>
      </p:sp>
      <p:pic>
        <p:nvPicPr>
          <p:cNvPr id="5" name="图片 4">
            <a:extLst>
              <a:ext uri="{FF2B5EF4-FFF2-40B4-BE49-F238E27FC236}">
                <a16:creationId xmlns:a16="http://schemas.microsoft.com/office/drawing/2014/main" id="{B04C4D65-8E3A-4E4D-9FA8-2A5AB55B88FD}"/>
              </a:ext>
            </a:extLst>
          </p:cNvPr>
          <p:cNvPicPr>
            <a:picLocks noChangeAspect="1"/>
          </p:cNvPicPr>
          <p:nvPr/>
        </p:nvPicPr>
        <p:blipFill>
          <a:blip r:embed="rId3"/>
          <a:srcRect/>
          <a:stretch>
            <a:fillRect/>
          </a:stretch>
        </p:blipFill>
        <p:spPr bwMode="auto">
          <a:xfrm>
            <a:off x="6816080" y="476672"/>
            <a:ext cx="3635896" cy="3898303"/>
          </a:xfrm>
          <a:prstGeom prst="rect">
            <a:avLst/>
          </a:prstGeom>
          <a:noFill/>
          <a:effectLst>
            <a:softEdge rad="127000"/>
          </a:effectLst>
        </p:spPr>
      </p:pic>
      <p:sp>
        <p:nvSpPr>
          <p:cNvPr id="171013" name="文本框 6">
            <a:extLst>
              <a:ext uri="{FF2B5EF4-FFF2-40B4-BE49-F238E27FC236}">
                <a16:creationId xmlns:a16="http://schemas.microsoft.com/office/drawing/2014/main" id="{9A6F1631-3CFB-42FB-95C0-934F7D954E3A}"/>
              </a:ext>
            </a:extLst>
          </p:cNvPr>
          <p:cNvSpPr txBox="1">
            <a:spLocks noChangeArrowheads="1"/>
          </p:cNvSpPr>
          <p:nvPr/>
        </p:nvSpPr>
        <p:spPr bwMode="auto">
          <a:xfrm>
            <a:off x="7175501" y="4446588"/>
            <a:ext cx="33131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zh-CN" sz="3200">
                <a:solidFill>
                  <a:srgbClr val="000000"/>
                </a:solidFill>
                <a:cs typeface="Times New Roman" panose="02020603050405020304" pitchFamily="18" charset="0"/>
              </a:rPr>
              <a:t>游戏中的虚拟道具是商品吗？</a:t>
            </a:r>
            <a:endParaRPr lang="zh-CN" altLang="en-US" sz="3200">
              <a:solidFill>
                <a:srgbClr val="000000"/>
              </a:solidFill>
            </a:endParaRPr>
          </a:p>
        </p:txBody>
      </p:sp>
    </p:spTree>
  </p:cSld>
  <p:clrMapOvr>
    <a:masterClrMapping/>
  </p:clrMapOvr>
  <p:transition advTm="17">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CEDA2CC-D0B6-4EF7-8E09-18816BDBC570}"/>
              </a:ext>
            </a:extLst>
          </p:cNvPr>
          <p:cNvSpPr/>
          <p:nvPr/>
        </p:nvSpPr>
        <p:spPr>
          <a:xfrm flipH="1">
            <a:off x="2061449" y="116632"/>
            <a:ext cx="8496612" cy="6624736"/>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srgbClr val="FFFFFF"/>
              </a:solidFill>
              <a:latin typeface="微软雅黑"/>
              <a:ea typeface="Microsoft YaHei"/>
              <a:cs typeface="思源宋体" panose="02020400000000000000" charset="-122"/>
            </a:endParaRPr>
          </a:p>
        </p:txBody>
      </p:sp>
      <p:grpSp>
        <p:nvGrpSpPr>
          <p:cNvPr id="172037" name="组合 7">
            <a:extLst>
              <a:ext uri="{FF2B5EF4-FFF2-40B4-BE49-F238E27FC236}">
                <a16:creationId xmlns:a16="http://schemas.microsoft.com/office/drawing/2014/main" id="{96FCB197-B260-4270-9EEC-51975D21197F}"/>
              </a:ext>
            </a:extLst>
          </p:cNvPr>
          <p:cNvGrpSpPr>
            <a:grpSpLocks/>
          </p:cNvGrpSpPr>
          <p:nvPr/>
        </p:nvGrpSpPr>
        <p:grpSpPr bwMode="auto">
          <a:xfrm>
            <a:off x="5540375" y="2308225"/>
            <a:ext cx="395288" cy="395288"/>
            <a:chOff x="4488872" y="1012229"/>
            <a:chExt cx="434008" cy="434008"/>
          </a:xfrm>
        </p:grpSpPr>
        <p:sp>
          <p:nvSpPr>
            <p:cNvPr id="67" name="椭圆 66">
              <a:extLst>
                <a:ext uri="{FF2B5EF4-FFF2-40B4-BE49-F238E27FC236}">
                  <a16:creationId xmlns:a16="http://schemas.microsoft.com/office/drawing/2014/main" id="{16288175-B428-4F84-902C-1BE03EB15770}"/>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2A53130D-D753-49F6-88C5-AAF93C8347CD}"/>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99335" name="组合 9">
            <a:extLst>
              <a:ext uri="{FF2B5EF4-FFF2-40B4-BE49-F238E27FC236}">
                <a16:creationId xmlns:a16="http://schemas.microsoft.com/office/drawing/2014/main" id="{CB305DF3-DABE-48A3-90E0-E2E585E1261D}"/>
              </a:ext>
            </a:extLst>
          </p:cNvPr>
          <p:cNvGrpSpPr>
            <a:grpSpLocks/>
          </p:cNvGrpSpPr>
          <p:nvPr/>
        </p:nvGrpSpPr>
        <p:grpSpPr bwMode="auto">
          <a:xfrm>
            <a:off x="6096000" y="2301874"/>
            <a:ext cx="4065588" cy="431116"/>
            <a:chOff x="5341828" y="1130254"/>
            <a:chExt cx="4461083" cy="471857"/>
          </a:xfrm>
          <a:solidFill>
            <a:schemeClr val="accent2"/>
          </a:solidFill>
        </p:grpSpPr>
        <p:sp>
          <p:nvSpPr>
            <p:cNvPr id="7" name="矩形 6">
              <a:extLst>
                <a:ext uri="{FF2B5EF4-FFF2-40B4-BE49-F238E27FC236}">
                  <a16:creationId xmlns:a16="http://schemas.microsoft.com/office/drawing/2014/main" id="{42A81E1B-DCE2-4CF0-A464-3932FFD18673}"/>
                </a:ext>
              </a:extLst>
            </p:cNvPr>
            <p:cNvSpPr/>
            <p:nvPr/>
          </p:nvSpPr>
          <p:spPr>
            <a:xfrm>
              <a:off x="5341828" y="1130254"/>
              <a:ext cx="4461083" cy="446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srgbClr val="FFFFFF"/>
                </a:solidFill>
                <a:latin typeface="微软雅黑"/>
                <a:ea typeface="Microsoft YaHei"/>
                <a:cs typeface="思源宋体" panose="02020400000000000000" charset="-122"/>
              </a:endParaRPr>
            </a:p>
          </p:txBody>
        </p:sp>
        <p:sp>
          <p:nvSpPr>
            <p:cNvPr id="99358" name="Text Box 11">
              <a:extLst>
                <a:ext uri="{FF2B5EF4-FFF2-40B4-BE49-F238E27FC236}">
                  <a16:creationId xmlns:a16="http://schemas.microsoft.com/office/drawing/2014/main" id="{87458C15-0E0A-48D3-B3A8-C4C85662C493}"/>
                </a:ext>
              </a:extLst>
            </p:cNvPr>
            <p:cNvSpPr txBox="1">
              <a:spLocks noChangeArrowheads="1"/>
            </p:cNvSpPr>
            <p:nvPr/>
          </p:nvSpPr>
          <p:spPr bwMode="auto">
            <a:xfrm>
              <a:off x="5383628" y="1163671"/>
              <a:ext cx="1055645" cy="405022"/>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一、</a:t>
              </a:r>
              <a:endParaRPr lang="en-US" altLang="zh-CN" b="1" dirty="0">
                <a:solidFill>
                  <a:srgbClr val="FFFFFF"/>
                </a:solidFill>
                <a:latin typeface="微软雅黑" panose="020B0503020204020204" pitchFamily="34" charset="-122"/>
                <a:ea typeface="微软雅黑" panose="020B0503020204020204" pitchFamily="34" charset="-122"/>
                <a:cs typeface="思源宋体"/>
              </a:endParaRPr>
            </a:p>
          </p:txBody>
        </p:sp>
        <p:sp>
          <p:nvSpPr>
            <p:cNvPr id="99359" name="Text Box 11">
              <a:hlinkClick r:id="rId4" action="ppaction://hlinksldjump"/>
              <a:extLst>
                <a:ext uri="{FF2B5EF4-FFF2-40B4-BE49-F238E27FC236}">
                  <a16:creationId xmlns:a16="http://schemas.microsoft.com/office/drawing/2014/main" id="{CAB2E6EA-CA29-46FD-9660-78502C451EA4}"/>
                </a:ext>
              </a:extLst>
            </p:cNvPr>
            <p:cNvSpPr txBox="1">
              <a:spLocks noChangeArrowheads="1"/>
            </p:cNvSpPr>
            <p:nvPr/>
          </p:nvSpPr>
          <p:spPr bwMode="auto">
            <a:xfrm>
              <a:off x="6061796" y="1197089"/>
              <a:ext cx="3183291" cy="405022"/>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商品的使用价值</a:t>
              </a:r>
            </a:p>
          </p:txBody>
        </p:sp>
      </p:grpSp>
      <p:grpSp>
        <p:nvGrpSpPr>
          <p:cNvPr id="172039" name="组合 36">
            <a:extLst>
              <a:ext uri="{FF2B5EF4-FFF2-40B4-BE49-F238E27FC236}">
                <a16:creationId xmlns:a16="http://schemas.microsoft.com/office/drawing/2014/main" id="{26B29E31-D50D-41C6-AD3D-C4BA7A97CF78}"/>
              </a:ext>
            </a:extLst>
          </p:cNvPr>
          <p:cNvGrpSpPr>
            <a:grpSpLocks/>
          </p:cNvGrpSpPr>
          <p:nvPr/>
        </p:nvGrpSpPr>
        <p:grpSpPr bwMode="auto">
          <a:xfrm>
            <a:off x="5540375" y="3170239"/>
            <a:ext cx="395288" cy="395287"/>
            <a:chOff x="4488872" y="1012229"/>
            <a:chExt cx="434008" cy="434008"/>
          </a:xfrm>
        </p:grpSpPr>
        <p:sp>
          <p:nvSpPr>
            <p:cNvPr id="38" name="椭圆 37">
              <a:extLst>
                <a:ext uri="{FF2B5EF4-FFF2-40B4-BE49-F238E27FC236}">
                  <a16:creationId xmlns:a16="http://schemas.microsoft.com/office/drawing/2014/main" id="{8BB68F33-9528-4851-A210-B4FF6A31150C}"/>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id="{C2FD92A6-A5CF-4AA9-AD95-36CE25255B0D}"/>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99339" name="组合 39">
            <a:extLst>
              <a:ext uri="{FF2B5EF4-FFF2-40B4-BE49-F238E27FC236}">
                <a16:creationId xmlns:a16="http://schemas.microsoft.com/office/drawing/2014/main" id="{F60DACEC-118E-4469-BAD0-9C1786AD4699}"/>
              </a:ext>
            </a:extLst>
          </p:cNvPr>
          <p:cNvGrpSpPr>
            <a:grpSpLocks/>
          </p:cNvGrpSpPr>
          <p:nvPr/>
        </p:nvGrpSpPr>
        <p:grpSpPr bwMode="auto">
          <a:xfrm>
            <a:off x="6096000" y="3163887"/>
            <a:ext cx="4065588" cy="439346"/>
            <a:chOff x="5341827" y="1130254"/>
            <a:chExt cx="4461083" cy="480866"/>
          </a:xfrm>
          <a:solidFill>
            <a:schemeClr val="accent2"/>
          </a:solidFill>
        </p:grpSpPr>
        <p:sp>
          <p:nvSpPr>
            <p:cNvPr id="41" name="矩形 40">
              <a:extLst>
                <a:ext uri="{FF2B5EF4-FFF2-40B4-BE49-F238E27FC236}">
                  <a16:creationId xmlns:a16="http://schemas.microsoft.com/office/drawing/2014/main" id="{1B7ED14E-F9E0-41A1-ACD3-AAD073379205}"/>
                </a:ext>
              </a:extLst>
            </p:cNvPr>
            <p:cNvSpPr/>
            <p:nvPr/>
          </p:nvSpPr>
          <p:spPr>
            <a:xfrm>
              <a:off x="5341827" y="1130254"/>
              <a:ext cx="4461083" cy="446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srgbClr val="FFFFFF"/>
                </a:solidFill>
                <a:latin typeface="微软雅黑"/>
                <a:ea typeface="Microsoft YaHei"/>
                <a:cs typeface="思源宋体" panose="02020400000000000000" charset="-122"/>
              </a:endParaRPr>
            </a:p>
          </p:txBody>
        </p:sp>
        <p:sp>
          <p:nvSpPr>
            <p:cNvPr id="99353" name="Text Box 11">
              <a:extLst>
                <a:ext uri="{FF2B5EF4-FFF2-40B4-BE49-F238E27FC236}">
                  <a16:creationId xmlns:a16="http://schemas.microsoft.com/office/drawing/2014/main" id="{CDC39BF4-E6F1-432E-8BE9-D20920645836}"/>
                </a:ext>
              </a:extLst>
            </p:cNvPr>
            <p:cNvSpPr txBox="1">
              <a:spLocks noChangeArrowheads="1"/>
            </p:cNvSpPr>
            <p:nvPr/>
          </p:nvSpPr>
          <p:spPr bwMode="auto">
            <a:xfrm>
              <a:off x="5383628" y="1163671"/>
              <a:ext cx="1055645" cy="405022"/>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二、</a:t>
              </a:r>
              <a:endParaRPr lang="en-US" altLang="zh-CN" b="1" dirty="0">
                <a:solidFill>
                  <a:srgbClr val="FFFFFF"/>
                </a:solidFill>
                <a:latin typeface="微软雅黑" panose="020B0503020204020204" pitchFamily="34" charset="-122"/>
                <a:ea typeface="微软雅黑" panose="020B0503020204020204" pitchFamily="34" charset="-122"/>
                <a:cs typeface="思源宋体"/>
              </a:endParaRPr>
            </a:p>
          </p:txBody>
        </p:sp>
        <p:sp>
          <p:nvSpPr>
            <p:cNvPr id="99354" name="Text Box 11">
              <a:hlinkClick r:id="" action="ppaction://noaction"/>
              <a:extLst>
                <a:ext uri="{FF2B5EF4-FFF2-40B4-BE49-F238E27FC236}">
                  <a16:creationId xmlns:a16="http://schemas.microsoft.com/office/drawing/2014/main" id="{F6DCC191-6E2E-4BD7-8707-2B5B601C8DDF}"/>
                </a:ext>
              </a:extLst>
            </p:cNvPr>
            <p:cNvSpPr txBox="1">
              <a:spLocks noChangeArrowheads="1"/>
            </p:cNvSpPr>
            <p:nvPr/>
          </p:nvSpPr>
          <p:spPr bwMode="auto">
            <a:xfrm>
              <a:off x="6061431" y="1206098"/>
              <a:ext cx="3035214" cy="405022"/>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商品的价值</a:t>
              </a:r>
            </a:p>
          </p:txBody>
        </p:sp>
      </p:grpSp>
      <p:grpSp>
        <p:nvGrpSpPr>
          <p:cNvPr id="172041" name="组合 43">
            <a:extLst>
              <a:ext uri="{FF2B5EF4-FFF2-40B4-BE49-F238E27FC236}">
                <a16:creationId xmlns:a16="http://schemas.microsoft.com/office/drawing/2014/main" id="{FA4D6E8E-2B62-4F7B-BDD4-AF80DC948E5E}"/>
              </a:ext>
            </a:extLst>
          </p:cNvPr>
          <p:cNvGrpSpPr>
            <a:grpSpLocks/>
          </p:cNvGrpSpPr>
          <p:nvPr/>
        </p:nvGrpSpPr>
        <p:grpSpPr bwMode="auto">
          <a:xfrm>
            <a:off x="5540375" y="4189414"/>
            <a:ext cx="395288" cy="395287"/>
            <a:chOff x="4488872" y="1012229"/>
            <a:chExt cx="434008" cy="434008"/>
          </a:xfrm>
        </p:grpSpPr>
        <p:sp>
          <p:nvSpPr>
            <p:cNvPr id="45" name="椭圆 44">
              <a:extLst>
                <a:ext uri="{FF2B5EF4-FFF2-40B4-BE49-F238E27FC236}">
                  <a16:creationId xmlns:a16="http://schemas.microsoft.com/office/drawing/2014/main" id="{F32F0114-21B6-4AC6-8A54-2F9577BB9F8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sp>
          <p:nvSpPr>
            <p:cNvPr id="46" name="椭圆 45">
              <a:extLst>
                <a:ext uri="{FF2B5EF4-FFF2-40B4-BE49-F238E27FC236}">
                  <a16:creationId xmlns:a16="http://schemas.microsoft.com/office/drawing/2014/main" id="{4DF8690D-1499-4C55-9718-E175E9A0311E}"/>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algn="ctr" defTabSz="685800">
                <a:defRPr/>
              </a:pPr>
              <a:endParaRPr lang="zh-CN" altLang="en-US" sz="1350" kern="0" dirty="0">
                <a:solidFill>
                  <a:sysClr val="window" lastClr="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99341" name="组合 46">
            <a:extLst>
              <a:ext uri="{FF2B5EF4-FFF2-40B4-BE49-F238E27FC236}">
                <a16:creationId xmlns:a16="http://schemas.microsoft.com/office/drawing/2014/main" id="{71335BA6-F69B-466E-89E2-970E3B70B490}"/>
              </a:ext>
            </a:extLst>
          </p:cNvPr>
          <p:cNvGrpSpPr>
            <a:grpSpLocks/>
          </p:cNvGrpSpPr>
          <p:nvPr/>
        </p:nvGrpSpPr>
        <p:grpSpPr bwMode="auto">
          <a:xfrm>
            <a:off x="6096000" y="4038601"/>
            <a:ext cx="4105706" cy="696913"/>
            <a:chOff x="5341827" y="1130253"/>
            <a:chExt cx="4505103" cy="764281"/>
          </a:xfrm>
          <a:solidFill>
            <a:schemeClr val="accent2"/>
          </a:solidFill>
        </p:grpSpPr>
        <p:sp>
          <p:nvSpPr>
            <p:cNvPr id="48" name="矩形 47">
              <a:extLst>
                <a:ext uri="{FF2B5EF4-FFF2-40B4-BE49-F238E27FC236}">
                  <a16:creationId xmlns:a16="http://schemas.microsoft.com/office/drawing/2014/main" id="{EF30136B-E602-415F-B9D2-FDB110059C97}"/>
                </a:ext>
              </a:extLst>
            </p:cNvPr>
            <p:cNvSpPr/>
            <p:nvPr/>
          </p:nvSpPr>
          <p:spPr>
            <a:xfrm>
              <a:off x="5341827" y="1130253"/>
              <a:ext cx="4461083" cy="764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srgbClr val="FFFFFF"/>
                </a:solidFill>
                <a:latin typeface="微软雅黑"/>
                <a:ea typeface="Microsoft YaHei"/>
                <a:cs typeface="思源宋体" panose="02020400000000000000" charset="-122"/>
              </a:endParaRPr>
            </a:p>
          </p:txBody>
        </p:sp>
        <p:sp>
          <p:nvSpPr>
            <p:cNvPr id="99348" name="Text Box 11">
              <a:extLst>
                <a:ext uri="{FF2B5EF4-FFF2-40B4-BE49-F238E27FC236}">
                  <a16:creationId xmlns:a16="http://schemas.microsoft.com/office/drawing/2014/main" id="{41C5D91D-810D-42E6-8428-8503A07A66D0}"/>
                </a:ext>
              </a:extLst>
            </p:cNvPr>
            <p:cNvSpPr txBox="1">
              <a:spLocks noChangeArrowheads="1"/>
            </p:cNvSpPr>
            <p:nvPr/>
          </p:nvSpPr>
          <p:spPr bwMode="auto">
            <a:xfrm>
              <a:off x="5383628" y="1322539"/>
              <a:ext cx="1055645" cy="405023"/>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三、</a:t>
              </a:r>
              <a:endParaRPr lang="en-US" altLang="zh-CN" b="1" dirty="0">
                <a:solidFill>
                  <a:srgbClr val="FFFFFF"/>
                </a:solidFill>
                <a:latin typeface="微软雅黑" panose="020B0503020204020204" pitchFamily="34" charset="-122"/>
                <a:ea typeface="微软雅黑" panose="020B0503020204020204" pitchFamily="34" charset="-122"/>
                <a:cs typeface="思源宋体"/>
              </a:endParaRPr>
            </a:p>
          </p:txBody>
        </p:sp>
        <p:sp>
          <p:nvSpPr>
            <p:cNvPr id="99349" name="Text Box 11">
              <a:hlinkClick r:id="" action="ppaction://noaction"/>
              <a:extLst>
                <a:ext uri="{FF2B5EF4-FFF2-40B4-BE49-F238E27FC236}">
                  <a16:creationId xmlns:a16="http://schemas.microsoft.com/office/drawing/2014/main" id="{022E7F78-2913-4011-808A-C92C557382E0}"/>
                </a:ext>
              </a:extLst>
            </p:cNvPr>
            <p:cNvSpPr txBox="1">
              <a:spLocks noChangeArrowheads="1"/>
            </p:cNvSpPr>
            <p:nvPr/>
          </p:nvSpPr>
          <p:spPr bwMode="auto">
            <a:xfrm>
              <a:off x="5996823" y="1328146"/>
              <a:ext cx="3850107" cy="405034"/>
            </a:xfrm>
            <a:prstGeom prst="rect">
              <a:avLst/>
            </a:prstGeom>
            <a:grpFill/>
            <a:ln>
              <a:noFill/>
            </a:ln>
            <a:effec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spcBef>
                  <a:spcPct val="5000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cs typeface="思源宋体"/>
                </a:rPr>
                <a:t>商品是使用价值与价值的统一体</a:t>
              </a:r>
            </a:p>
          </p:txBody>
        </p:sp>
      </p:grpSp>
      <p:sp>
        <p:nvSpPr>
          <p:cNvPr id="27" name="矩形 26">
            <a:extLst>
              <a:ext uri="{FF2B5EF4-FFF2-40B4-BE49-F238E27FC236}">
                <a16:creationId xmlns:a16="http://schemas.microsoft.com/office/drawing/2014/main" id="{DB6DDDF7-3C16-4770-B560-1D2686F710D2}"/>
              </a:ext>
            </a:extLst>
          </p:cNvPr>
          <p:cNvSpPr/>
          <p:nvPr>
            <p:custDataLst>
              <p:tags r:id="rId2"/>
            </p:custDataLst>
          </p:nvPr>
        </p:nvSpPr>
        <p:spPr>
          <a:xfrm>
            <a:off x="0" y="28576"/>
            <a:ext cx="12120282" cy="696913"/>
          </a:xfrm>
          <a:prstGeom prst="rect">
            <a:avLst/>
          </a:prstGeom>
          <a:solidFill>
            <a:srgbClr val="D95127"/>
          </a:solidFill>
          <a:ln w="12700" cap="flat" cmpd="sng" algn="ctr">
            <a:solidFill>
              <a:srgbClr val="FF0000"/>
            </a:solidFill>
            <a:prstDash val="solid"/>
            <a:miter lim="800000"/>
          </a:ln>
          <a:effectLst/>
        </p:spPr>
        <p:txBody>
          <a:bodyPr anchor="ctr"/>
          <a:lstStyle/>
          <a:p>
            <a:pPr algn="ctr">
              <a:defRPr/>
            </a:pPr>
            <a:endParaRPr lang="zh-CN" altLang="en-US" kern="0">
              <a:solidFill>
                <a:prstClr val="white"/>
              </a:solidFill>
              <a:latin typeface="Calibri" panose="020F0502020204030204"/>
              <a:ea typeface="等线" panose="02010600030101010101" pitchFamily="2" charset="-122"/>
            </a:endParaRPr>
          </a:p>
        </p:txBody>
      </p:sp>
      <p:sp>
        <p:nvSpPr>
          <p:cNvPr id="28" name="任意多边形 4">
            <a:extLst>
              <a:ext uri="{FF2B5EF4-FFF2-40B4-BE49-F238E27FC236}">
                <a16:creationId xmlns:a16="http://schemas.microsoft.com/office/drawing/2014/main" id="{06606D50-B2FB-499D-A7AA-952DEB7B5E8B}"/>
              </a:ext>
            </a:extLst>
          </p:cNvPr>
          <p:cNvSpPr/>
          <p:nvPr/>
        </p:nvSpPr>
        <p:spPr>
          <a:xfrm rot="5400000">
            <a:off x="328520" y="97493"/>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
        <p:nvSpPr>
          <p:cNvPr id="30" name="文本框 39">
            <a:extLst>
              <a:ext uri="{FF2B5EF4-FFF2-40B4-BE49-F238E27FC236}">
                <a16:creationId xmlns:a16="http://schemas.microsoft.com/office/drawing/2014/main" id="{17E04E60-89BF-473C-8407-5A5D38EE929E}"/>
              </a:ext>
            </a:extLst>
          </p:cNvPr>
          <p:cNvSpPr txBox="1"/>
          <p:nvPr/>
        </p:nvSpPr>
        <p:spPr>
          <a:xfrm>
            <a:off x="9680287" y="153988"/>
            <a:ext cx="2379663" cy="446087"/>
          </a:xfrm>
          <a:prstGeom prst="rect">
            <a:avLst/>
          </a:prstGeom>
          <a:solidFill>
            <a:srgbClr val="D95127"/>
          </a:solidFill>
        </p:spPr>
        <p:txBody>
          <a:bodyPr lIns="105403" tIns="52701" rIns="105403" bIns="52701">
            <a:spAutoFit/>
          </a:bodyPr>
          <a:lstStyle/>
          <a:p>
            <a:pPr algn="r" defTabSz="1054100">
              <a:defRPr/>
            </a:pPr>
            <a:r>
              <a:rPr lang="zh-CN" altLang="en-US" sz="1400" b="1" kern="0" spc="100" dirty="0">
                <a:solidFill>
                  <a:prstClr val="white"/>
                </a:solidFill>
                <a:latin typeface="微软雅黑" panose="020B0503020204020204" pitchFamily="34" charset="-122"/>
                <a:ea typeface="微软雅黑" panose="020B0503020204020204" pitchFamily="34" charset="-122"/>
              </a:rPr>
              <a:t>马克思主义学院</a:t>
            </a:r>
            <a:endParaRPr lang="en-US" altLang="zh-CN" sz="1400" b="1" kern="0" spc="100" dirty="0">
              <a:solidFill>
                <a:prstClr val="white"/>
              </a:solidFill>
              <a:latin typeface="微软雅黑" panose="020B0503020204020204" pitchFamily="34" charset="-122"/>
              <a:ea typeface="微软雅黑" panose="020B0503020204020204" pitchFamily="34" charset="-122"/>
            </a:endParaRPr>
          </a:p>
          <a:p>
            <a:pPr algn="r" defTabSz="1054100">
              <a:defRPr/>
            </a:pPr>
            <a:r>
              <a:rPr lang="en-US" altLang="zh-CN" sz="8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6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72046" name="图片 38">
            <a:extLst>
              <a:ext uri="{FF2B5EF4-FFF2-40B4-BE49-F238E27FC236}">
                <a16:creationId xmlns:a16="http://schemas.microsoft.com/office/drawing/2014/main" id="{832AE926-1687-445B-8F70-534839E73E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522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2047" name="图片 4">
            <a:extLst>
              <a:ext uri="{FF2B5EF4-FFF2-40B4-BE49-F238E27FC236}">
                <a16:creationId xmlns:a16="http://schemas.microsoft.com/office/drawing/2014/main" id="{AB17D96F-A576-47B6-9C1D-F79FBECFF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9615" r="21605"/>
          <a:stretch>
            <a:fillRect/>
          </a:stretch>
        </p:blipFill>
        <p:spPr bwMode="auto">
          <a:xfrm>
            <a:off x="1516063" y="779464"/>
            <a:ext cx="3954463"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文本框 33">
            <a:extLst>
              <a:ext uri="{FF2B5EF4-FFF2-40B4-BE49-F238E27FC236}">
                <a16:creationId xmlns:a16="http://schemas.microsoft.com/office/drawing/2014/main" id="{07F8B9E8-EDFD-4DBE-AF64-1E658D4C1008}"/>
              </a:ext>
            </a:extLst>
          </p:cNvPr>
          <p:cNvSpPr txBox="1">
            <a:spLocks noChangeArrowheads="1"/>
          </p:cNvSpPr>
          <p:nvPr/>
        </p:nvSpPr>
        <p:spPr bwMode="auto">
          <a:xfrm>
            <a:off x="2366964" y="2724151"/>
            <a:ext cx="2187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dist" fontAlgn="base">
              <a:spcBef>
                <a:spcPct val="0"/>
              </a:spcBef>
              <a:spcAft>
                <a:spcPct val="0"/>
              </a:spcAft>
            </a:pPr>
            <a:r>
              <a:rPr lang="en-US" altLang="zh-CN" sz="2400" b="1">
                <a:solidFill>
                  <a:srgbClr val="FF0000"/>
                </a:solidFill>
                <a:latin typeface="微软雅黑" panose="020B0503020204020204" pitchFamily="34" charset="-122"/>
                <a:ea typeface="微软雅黑" panose="020B0503020204020204" pitchFamily="34" charset="-122"/>
                <a:cs typeface="思源宋体" charset="-122"/>
              </a:rPr>
              <a:t>CONTENTS</a:t>
            </a:r>
          </a:p>
        </p:txBody>
      </p:sp>
      <p:sp>
        <p:nvSpPr>
          <p:cNvPr id="35" name="文本框 34">
            <a:extLst>
              <a:ext uri="{FF2B5EF4-FFF2-40B4-BE49-F238E27FC236}">
                <a16:creationId xmlns:a16="http://schemas.microsoft.com/office/drawing/2014/main" id="{11EE8A6C-8630-4B2A-BD44-E8355E75D314}"/>
              </a:ext>
            </a:extLst>
          </p:cNvPr>
          <p:cNvSpPr txBox="1"/>
          <p:nvPr/>
        </p:nvSpPr>
        <p:spPr>
          <a:xfrm>
            <a:off x="2714625" y="1831976"/>
            <a:ext cx="1765300" cy="715963"/>
          </a:xfrm>
          <a:prstGeom prst="rect">
            <a:avLst/>
          </a:prstGeom>
          <a:noFill/>
        </p:spPr>
        <p:txBody>
          <a:bodyPr>
            <a:spAutoFit/>
          </a:bodyPr>
          <a:lstStyle/>
          <a:p>
            <a:pPr algn="ctr" defTabSz="685800">
              <a:defRPr/>
            </a:pPr>
            <a:r>
              <a:rPr lang="zh-CN" altLang="en-US" sz="4050" b="1" dirty="0">
                <a:solidFill>
                  <a:srgbClr val="FF0000"/>
                </a:solidFill>
                <a:latin typeface="微软雅黑" panose="020B0503020204020204" pitchFamily="34" charset="-122"/>
                <a:ea typeface="微软雅黑" panose="020B0503020204020204" pitchFamily="34" charset="-122"/>
                <a:cs typeface="思源宋体" panose="02020400000000000000" charset="-122"/>
              </a:rPr>
              <a:t>目</a:t>
            </a:r>
            <a:r>
              <a:rPr lang="en-US" altLang="zh-CN" sz="4050" b="1" dirty="0">
                <a:solidFill>
                  <a:srgbClr val="FF0000"/>
                </a:solidFill>
                <a:latin typeface="微软雅黑" panose="020B0503020204020204" pitchFamily="34" charset="-122"/>
                <a:ea typeface="微软雅黑" panose="020B0503020204020204" pitchFamily="34" charset="-122"/>
                <a:cs typeface="思源宋体" panose="02020400000000000000" charset="-122"/>
              </a:rPr>
              <a:t> </a:t>
            </a:r>
            <a:r>
              <a:rPr lang="zh-CN" altLang="en-US" sz="4050" b="1" dirty="0">
                <a:solidFill>
                  <a:srgbClr val="FF0000"/>
                </a:solidFill>
                <a:latin typeface="微软雅黑" panose="020B0503020204020204" pitchFamily="34" charset="-122"/>
                <a:ea typeface="微软雅黑" panose="020B0503020204020204" pitchFamily="34" charset="-122"/>
                <a:cs typeface="思源宋体" panose="02020400000000000000" charset="-122"/>
              </a:rPr>
              <a:t>录</a:t>
            </a:r>
          </a:p>
        </p:txBody>
      </p:sp>
      <p:sp>
        <p:nvSpPr>
          <p:cNvPr id="172050" name="文本框 1">
            <a:extLst>
              <a:ext uri="{FF2B5EF4-FFF2-40B4-BE49-F238E27FC236}">
                <a16:creationId xmlns:a16="http://schemas.microsoft.com/office/drawing/2014/main" id="{AB8B0E9A-4CD3-41C7-A2DB-33DDA75EBD11}"/>
              </a:ext>
            </a:extLst>
          </p:cNvPr>
          <p:cNvSpPr txBox="1">
            <a:spLocks noChangeArrowheads="1"/>
          </p:cNvSpPr>
          <p:nvPr/>
        </p:nvSpPr>
        <p:spPr bwMode="auto">
          <a:xfrm>
            <a:off x="863508" y="80031"/>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en-US" sz="3200" b="1" dirty="0">
                <a:solidFill>
                  <a:srgbClr val="FFFFFF"/>
                </a:solidFill>
                <a:latin typeface="黑体" panose="02010609060101010101" pitchFamily="49" charset="-122"/>
                <a:ea typeface="黑体" panose="02010609060101010101" pitchFamily="49" charset="-122"/>
              </a:rPr>
              <a:t>何谓商品？</a:t>
            </a:r>
          </a:p>
        </p:txBody>
      </p:sp>
    </p:spTree>
    <p:custDataLst>
      <p:tags r:id="rId1"/>
    </p:custDataLst>
  </p:cSld>
  <p:clrMapOvr>
    <a:masterClrMapping/>
  </p:clrMapOvr>
  <p:transition advTm="12">
    <p:wheel spokes="2"/>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074839" y="1889315"/>
            <a:ext cx="4787221" cy="3079369"/>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spcBef>
                <a:spcPts val="0"/>
              </a:spcBef>
            </a:pPr>
            <a:r>
              <a:rPr lang="zh-CN" altLang="en-US" dirty="0"/>
              <a:t>商品经济</a:t>
            </a:r>
          </a:p>
          <a:p>
            <a:pPr>
              <a:spcBef>
                <a:spcPts val="0"/>
              </a:spcBef>
            </a:pPr>
            <a:r>
              <a:rPr lang="zh-CN" altLang="en-US" dirty="0"/>
              <a:t>价值规律</a:t>
            </a:r>
            <a:endParaRPr lang="en-US" altLang="zh-CN" dirty="0"/>
          </a:p>
          <a:p>
            <a:pPr>
              <a:spcBef>
                <a:spcPts val="0"/>
              </a:spcBef>
            </a:pPr>
            <a:r>
              <a:rPr lang="zh-CN" altLang="en-US" dirty="0"/>
              <a:t>剩余价值规律</a:t>
            </a:r>
            <a:endParaRPr lang="en-US" altLang="zh-CN" dirty="0"/>
          </a:p>
          <a:p>
            <a:pPr>
              <a:spcBef>
                <a:spcPts val="0"/>
              </a:spcBef>
            </a:pPr>
            <a:r>
              <a:rPr lang="zh-CN" altLang="en-US" dirty="0"/>
              <a:t>资本主义经济危机</a:t>
            </a:r>
            <a:endParaRPr lang="en-US" altLang="zh-CN" dirty="0"/>
          </a:p>
          <a:p>
            <a:pPr>
              <a:spcBef>
                <a:spcPts val="0"/>
              </a:spcBef>
            </a:pPr>
            <a:r>
              <a:rPr lang="zh-CN" altLang="en-US" dirty="0"/>
              <a:t>资本主义政治制度</a:t>
            </a:r>
          </a:p>
          <a:p>
            <a:pPr>
              <a:spcBef>
                <a:spcPts val="0"/>
              </a:spcBef>
            </a:pPr>
            <a:r>
              <a:rPr lang="zh-CN" altLang="en-US" dirty="0"/>
              <a:t>资本主义意识形态</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4" name="Picture 2">
            <a:extLst>
              <a:ext uri="{FF2B5EF4-FFF2-40B4-BE49-F238E27FC236}">
                <a16:creationId xmlns:a16="http://schemas.microsoft.com/office/drawing/2014/main" id="{FE88CBAF-6A83-4444-B02F-648DEBEC87BD}"/>
              </a:ext>
            </a:extLst>
          </p:cNvPr>
          <p:cNvPicPr>
            <a:picLocks noChangeAspect="1" noChangeArrowheads="1"/>
          </p:cNvPicPr>
          <p:nvPr/>
        </p:nvPicPr>
        <p:blipFill>
          <a:blip r:embed="rId2"/>
          <a:srcRect/>
          <a:stretch>
            <a:fillRect/>
          </a:stretch>
        </p:blipFill>
        <p:spPr bwMode="auto">
          <a:xfrm>
            <a:off x="2233701" y="370012"/>
            <a:ext cx="3816424" cy="3384376"/>
          </a:xfrm>
          <a:prstGeom prst="rect">
            <a:avLst/>
          </a:prstGeom>
          <a:noFill/>
          <a:effectLst>
            <a:softEdge rad="127000"/>
          </a:effectLst>
        </p:spPr>
      </p:pic>
      <p:pic>
        <p:nvPicPr>
          <p:cNvPr id="417796" name="Picture 4">
            <a:extLst>
              <a:ext uri="{FF2B5EF4-FFF2-40B4-BE49-F238E27FC236}">
                <a16:creationId xmlns:a16="http://schemas.microsoft.com/office/drawing/2014/main" id="{97F1E1BD-7902-482B-AB93-B0FBEFCB77ED}"/>
              </a:ext>
            </a:extLst>
          </p:cNvPr>
          <p:cNvPicPr>
            <a:picLocks noChangeAspect="1" noChangeArrowheads="1"/>
          </p:cNvPicPr>
          <p:nvPr/>
        </p:nvPicPr>
        <p:blipFill>
          <a:blip r:embed="rId3"/>
          <a:srcRect/>
          <a:stretch>
            <a:fillRect/>
          </a:stretch>
        </p:blipFill>
        <p:spPr bwMode="auto">
          <a:xfrm>
            <a:off x="6537426" y="370508"/>
            <a:ext cx="3816424" cy="3384376"/>
          </a:xfrm>
          <a:prstGeom prst="rect">
            <a:avLst/>
          </a:prstGeom>
          <a:noFill/>
          <a:effectLst>
            <a:softEdge rad="63500"/>
          </a:effectLst>
        </p:spPr>
      </p:pic>
      <p:pic>
        <p:nvPicPr>
          <p:cNvPr id="417798" name="Picture 6">
            <a:extLst>
              <a:ext uri="{FF2B5EF4-FFF2-40B4-BE49-F238E27FC236}">
                <a16:creationId xmlns:a16="http://schemas.microsoft.com/office/drawing/2014/main" id="{D556FC0E-FE19-4675-B30A-53D29D03CDB7}"/>
              </a:ext>
            </a:extLst>
          </p:cNvPr>
          <p:cNvPicPr>
            <a:picLocks noChangeAspect="1" noChangeArrowheads="1"/>
          </p:cNvPicPr>
          <p:nvPr/>
        </p:nvPicPr>
        <p:blipFill>
          <a:blip r:embed="rId4"/>
          <a:srcRect/>
          <a:stretch>
            <a:fillRect/>
          </a:stretch>
        </p:blipFill>
        <p:spPr bwMode="auto">
          <a:xfrm>
            <a:off x="2071435" y="3754388"/>
            <a:ext cx="4222341" cy="2857500"/>
          </a:xfrm>
          <a:prstGeom prst="rect">
            <a:avLst/>
          </a:prstGeom>
          <a:noFill/>
          <a:effectLst>
            <a:softEdge rad="127000"/>
          </a:effectLst>
        </p:spPr>
      </p:pic>
      <p:pic>
        <p:nvPicPr>
          <p:cNvPr id="417800" name="Picture 8">
            <a:extLst>
              <a:ext uri="{FF2B5EF4-FFF2-40B4-BE49-F238E27FC236}">
                <a16:creationId xmlns:a16="http://schemas.microsoft.com/office/drawing/2014/main" id="{61D60A51-35C1-4DB9-9B9D-F35E99DA75A2}"/>
              </a:ext>
            </a:extLst>
          </p:cNvPr>
          <p:cNvPicPr>
            <a:picLocks noChangeAspect="1" noChangeArrowheads="1"/>
          </p:cNvPicPr>
          <p:nvPr/>
        </p:nvPicPr>
        <p:blipFill>
          <a:blip r:embed="rId5"/>
          <a:srcRect/>
          <a:stretch>
            <a:fillRect/>
          </a:stretch>
        </p:blipFill>
        <p:spPr bwMode="auto">
          <a:xfrm>
            <a:off x="6293776" y="3958146"/>
            <a:ext cx="4091031" cy="2653742"/>
          </a:xfrm>
          <a:prstGeom prst="rect">
            <a:avLst/>
          </a:prstGeom>
          <a:noFill/>
          <a:effectLst>
            <a:softEdge rad="127000"/>
          </a:effectLst>
        </p:spPr>
      </p:pic>
    </p:spTree>
  </p:cSld>
  <p:clrMapOvr>
    <a:masterClrMapping/>
  </p:clrMapOvr>
  <p:transition advTm="11">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46" name="组合 7">
            <a:extLst>
              <a:ext uri="{FF2B5EF4-FFF2-40B4-BE49-F238E27FC236}">
                <a16:creationId xmlns:a16="http://schemas.microsoft.com/office/drawing/2014/main" id="{65CA0807-0F23-4C09-85D0-E5989D6BBBB5}"/>
              </a:ext>
            </a:extLst>
          </p:cNvPr>
          <p:cNvGrpSpPr>
            <a:grpSpLocks/>
          </p:cNvGrpSpPr>
          <p:nvPr/>
        </p:nvGrpSpPr>
        <p:grpSpPr bwMode="auto">
          <a:xfrm>
            <a:off x="398045" y="955174"/>
            <a:ext cx="395288" cy="395288"/>
            <a:chOff x="4488872" y="1012229"/>
            <a:chExt cx="434008" cy="434008"/>
          </a:xfrm>
        </p:grpSpPr>
        <p:sp>
          <p:nvSpPr>
            <p:cNvPr id="67" name="椭圆 66">
              <a:extLst>
                <a:ext uri="{FF2B5EF4-FFF2-40B4-BE49-F238E27FC236}">
                  <a16:creationId xmlns:a16="http://schemas.microsoft.com/office/drawing/2014/main" id="{4EBBD05D-A707-4BD2-85EC-544C6FD7136E}"/>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7AE00D4F-53EE-4DFB-8EAC-2ABE72DB302C}"/>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7" name="矩形 26">
            <a:extLst>
              <a:ext uri="{FF2B5EF4-FFF2-40B4-BE49-F238E27FC236}">
                <a16:creationId xmlns:a16="http://schemas.microsoft.com/office/drawing/2014/main" id="{90941B4A-9972-4F52-835B-00B2405C8996}"/>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5952F666-4B5A-4039-BB19-23BB8614F48A}"/>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0" name="文本框 39">
            <a:extLst>
              <a:ext uri="{FF2B5EF4-FFF2-40B4-BE49-F238E27FC236}">
                <a16:creationId xmlns:a16="http://schemas.microsoft.com/office/drawing/2014/main" id="{B47112F6-B3E6-4924-A56A-DD014718746D}"/>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59750" name="图片 38">
            <a:extLst>
              <a:ext uri="{FF2B5EF4-FFF2-40B4-BE49-F238E27FC236}">
                <a16:creationId xmlns:a16="http://schemas.microsoft.com/office/drawing/2014/main" id="{74B6CCE2-CA0F-4902-A4BC-86DAB7C499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9751" name="文本框 1">
            <a:extLst>
              <a:ext uri="{FF2B5EF4-FFF2-40B4-BE49-F238E27FC236}">
                <a16:creationId xmlns:a16="http://schemas.microsoft.com/office/drawing/2014/main" id="{2588D4FF-BFD0-4F7A-870C-7D4148E08F4E}"/>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
        <p:nvSpPr>
          <p:cNvPr id="32" name="矩形: 圆角 31">
            <a:extLst>
              <a:ext uri="{FF2B5EF4-FFF2-40B4-BE49-F238E27FC236}">
                <a16:creationId xmlns:a16="http://schemas.microsoft.com/office/drawing/2014/main" id="{2A32921F-54C2-43D5-BD7D-BFB6B953CCFE}"/>
              </a:ext>
            </a:extLst>
          </p:cNvPr>
          <p:cNvSpPr/>
          <p:nvPr/>
        </p:nvSpPr>
        <p:spPr>
          <a:xfrm>
            <a:off x="945817" y="856448"/>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质</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上不同的规定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B695FE4A-EBA4-4B30-A997-0A43F762739D}"/>
              </a:ext>
            </a:extLst>
          </p:cNvPr>
          <p:cNvSpPr/>
          <p:nvPr/>
        </p:nvSpPr>
        <p:spPr>
          <a:xfrm>
            <a:off x="519765" y="2319688"/>
            <a:ext cx="3840479" cy="3677654"/>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“商品首先是一个外界的对象，一个靠自己的属性来满足人的需要的物。”这就是说，作为“物”，商品首先具有“</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几何的、物理的、化学的或其他的天然属性</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第</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卷，人民出版社</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2004</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年版，第</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50</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59754" name="文本框 3">
            <a:extLst>
              <a:ext uri="{FF2B5EF4-FFF2-40B4-BE49-F238E27FC236}">
                <a16:creationId xmlns:a16="http://schemas.microsoft.com/office/drawing/2014/main" id="{C831163A-98E8-45E2-811D-EE45E15DCC95}"/>
              </a:ext>
            </a:extLst>
          </p:cNvPr>
          <p:cNvSpPr txBox="1">
            <a:spLocks noChangeArrowheads="1"/>
          </p:cNvSpPr>
          <p:nvPr/>
        </p:nvSpPr>
        <p:spPr bwMode="auto">
          <a:xfrm>
            <a:off x="5082139" y="1998846"/>
            <a:ext cx="6756935" cy="83099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这些属性构成商品体的自然属性和物质存在，不以人的主观意志为转移，因而是“</a:t>
            </a:r>
            <a:r>
              <a:rPr kumimoji="0" lang="zh-CN" alt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客观</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的”</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p>
        </p:txBody>
      </p:sp>
      <p:pic>
        <p:nvPicPr>
          <p:cNvPr id="159755" name="图形 5" descr="帮助">
            <a:extLst>
              <a:ext uri="{FF2B5EF4-FFF2-40B4-BE49-F238E27FC236}">
                <a16:creationId xmlns:a16="http://schemas.microsoft.com/office/drawing/2014/main" id="{0706BF28-C5ED-4E34-B503-A3E23C746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3535" y="355827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6" name="文本框 7">
            <a:extLst>
              <a:ext uri="{FF2B5EF4-FFF2-40B4-BE49-F238E27FC236}">
                <a16:creationId xmlns:a16="http://schemas.microsoft.com/office/drawing/2014/main" id="{79D670DC-CA89-4DD7-A81B-81FD24031895}"/>
              </a:ext>
            </a:extLst>
          </p:cNvPr>
          <p:cNvSpPr txBox="1">
            <a:spLocks noChangeArrowheads="1"/>
          </p:cNvSpPr>
          <p:nvPr/>
        </p:nvSpPr>
        <p:spPr bwMode="auto">
          <a:xfrm>
            <a:off x="5473567" y="4313405"/>
            <a:ext cx="671843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空气、处女地、天然草地、野生林具有</a:t>
            </a:r>
            <a:r>
              <a:rPr kumimoji="0" lang="zh-CN" altLang="en-US" sz="28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使用价值</a:t>
            </a: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吗？</a:t>
            </a:r>
            <a:endPar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这些是</a:t>
            </a:r>
            <a:r>
              <a:rPr kumimoji="0" lang="zh-CN" altLang="en-US" sz="28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物品</a:t>
            </a: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endPar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没有以人的劳动为中介而对人有用的物。</a:t>
            </a:r>
          </a:p>
        </p:txBody>
      </p:sp>
    </p:spTree>
    <p:custDataLst>
      <p:tags r:id="rId1"/>
    </p:custDataLst>
  </p:cSld>
  <p:clrMapOvr>
    <a:masterClrMapping/>
  </p:clrMapOvr>
  <p:transition advTm="144">
    <p:wheel spokes="2"/>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0" name="组合 7">
            <a:extLst>
              <a:ext uri="{FF2B5EF4-FFF2-40B4-BE49-F238E27FC236}">
                <a16:creationId xmlns:a16="http://schemas.microsoft.com/office/drawing/2014/main" id="{B3DDF9A7-88D1-468C-A05B-B8F8E9525381}"/>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52E21483-D887-462A-BE14-DCB3B1C6E71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8C6F9FDD-FCD6-478F-A66B-1ACD0F43D207}"/>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8" name="任意多边形 4">
            <a:extLst>
              <a:ext uri="{FF2B5EF4-FFF2-40B4-BE49-F238E27FC236}">
                <a16:creationId xmlns:a16="http://schemas.microsoft.com/office/drawing/2014/main" id="{7D09AC83-1C4B-4264-8509-EABFF3F30B5A}"/>
              </a:ext>
            </a:extLst>
          </p:cNvPr>
          <p:cNvSpPr/>
          <p:nvPr/>
        </p:nvSpPr>
        <p:spPr>
          <a:xfrm rot="5400000">
            <a:off x="1673226" y="133351"/>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60775" name="文本框 1">
            <a:extLst>
              <a:ext uri="{FF2B5EF4-FFF2-40B4-BE49-F238E27FC236}">
                <a16:creationId xmlns:a16="http://schemas.microsoft.com/office/drawing/2014/main" id="{22A8E067-EAF0-4721-9F9B-42C0757D046C}"/>
              </a:ext>
            </a:extLst>
          </p:cNvPr>
          <p:cNvSpPr txBox="1">
            <a:spLocks noChangeArrowheads="1"/>
          </p:cNvSpPr>
          <p:nvPr/>
        </p:nvSpPr>
        <p:spPr bwMode="auto">
          <a:xfrm>
            <a:off x="2208214" y="115889"/>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一、商品的使用价值</a:t>
            </a:r>
          </a:p>
        </p:txBody>
      </p:sp>
      <p:sp>
        <p:nvSpPr>
          <p:cNvPr id="32" name="矩形: 圆角 31">
            <a:extLst>
              <a:ext uri="{FF2B5EF4-FFF2-40B4-BE49-F238E27FC236}">
                <a16:creationId xmlns:a16="http://schemas.microsoft.com/office/drawing/2014/main" id="{62D1A1E1-7FA1-4016-BF65-6A7B957617E9}"/>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质</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上不同的规定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5800EBD1-62E0-467F-B1C6-808FA06A2237}"/>
              </a:ext>
            </a:extLst>
          </p:cNvPr>
          <p:cNvSpPr/>
          <p:nvPr/>
        </p:nvSpPr>
        <p:spPr>
          <a:xfrm>
            <a:off x="5919537" y="5026025"/>
            <a:ext cx="5861785" cy="8763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不同的具体劳动</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形成不同的</a:t>
            </a:r>
            <a:r>
              <a:rPr kumimoji="0" lang="zh-CN" altLang="en-US" sz="24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使用价值</a:t>
            </a:r>
            <a:endPar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60778" name="文本框 3">
            <a:extLst>
              <a:ext uri="{FF2B5EF4-FFF2-40B4-BE49-F238E27FC236}">
                <a16:creationId xmlns:a16="http://schemas.microsoft.com/office/drawing/2014/main" id="{8AD36C79-1206-4401-8BD8-91C8D1F7EFE6}"/>
              </a:ext>
            </a:extLst>
          </p:cNvPr>
          <p:cNvSpPr txBox="1">
            <a:spLocks noChangeArrowheads="1"/>
          </p:cNvSpPr>
          <p:nvPr/>
        </p:nvSpPr>
        <p:spPr bwMode="auto">
          <a:xfrm>
            <a:off x="769736" y="3380924"/>
            <a:ext cx="4562659" cy="230832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人在劳动中有</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Times New Roman" panose="02020603050405020304" pitchFamily="18" charset="0"/>
              </a:rPr>
              <a:t>不同的目的，使用不同的手段和工具，采用不同的方式和方法</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，加工和改造不同的对象。这方面的劳动被马克思称为</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“具体劳动”</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。具体劳动的不同决定了使用价值的不同。</a:t>
            </a:r>
          </a:p>
        </p:txBody>
      </p:sp>
      <p:sp>
        <p:nvSpPr>
          <p:cNvPr id="160779" name="文本框 7">
            <a:extLst>
              <a:ext uri="{FF2B5EF4-FFF2-40B4-BE49-F238E27FC236}">
                <a16:creationId xmlns:a16="http://schemas.microsoft.com/office/drawing/2014/main" id="{50B3A128-BE4D-4DC4-A48D-5F7BA68EDE47}"/>
              </a:ext>
            </a:extLst>
          </p:cNvPr>
          <p:cNvSpPr txBox="1">
            <a:spLocks noChangeArrowheads="1"/>
          </p:cNvSpPr>
          <p:nvPr/>
        </p:nvSpPr>
        <p:spPr bwMode="auto">
          <a:xfrm>
            <a:off x="6732588" y="6108701"/>
            <a:ext cx="349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物品</a:t>
            </a:r>
            <a:r>
              <a:rPr kumimoji="0" lang="zh-CN" altLang="en-US"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转化为</a:t>
            </a:r>
            <a:r>
              <a:rPr kumimoji="0" lang="zh-CN" altLang="en-US"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劳动产品</a:t>
            </a:r>
            <a:endParaRPr kumimoji="0" lang="en-US" altLang="zh-CN"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p:txBody>
      </p:sp>
      <p:pic>
        <p:nvPicPr>
          <p:cNvPr id="497666" name="Picture 2">
            <a:extLst>
              <a:ext uri="{FF2B5EF4-FFF2-40B4-BE49-F238E27FC236}">
                <a16:creationId xmlns:a16="http://schemas.microsoft.com/office/drawing/2014/main" id="{A86A6F1D-49D6-4C34-B567-BB7E82D29814}"/>
              </a:ext>
            </a:extLst>
          </p:cNvPr>
          <p:cNvPicPr>
            <a:picLocks noChangeAspect="1" noChangeArrowheads="1"/>
          </p:cNvPicPr>
          <p:nvPr/>
        </p:nvPicPr>
        <p:blipFill>
          <a:blip r:embed="rId4"/>
          <a:srcRect/>
          <a:stretch>
            <a:fillRect/>
          </a:stretch>
        </p:blipFill>
        <p:spPr bwMode="auto">
          <a:xfrm>
            <a:off x="5617680" y="1812512"/>
            <a:ext cx="2517053" cy="2419413"/>
          </a:xfrm>
          <a:prstGeom prst="rect">
            <a:avLst/>
          </a:prstGeom>
          <a:noFill/>
          <a:effectLst>
            <a:softEdge rad="127000"/>
          </a:effectLst>
        </p:spPr>
      </p:pic>
      <p:pic>
        <p:nvPicPr>
          <p:cNvPr id="497668" name="Picture 4">
            <a:extLst>
              <a:ext uri="{FF2B5EF4-FFF2-40B4-BE49-F238E27FC236}">
                <a16:creationId xmlns:a16="http://schemas.microsoft.com/office/drawing/2014/main" id="{9A13AD55-964A-4A10-A13D-5FF5A4472E0B}"/>
              </a:ext>
            </a:extLst>
          </p:cNvPr>
          <p:cNvPicPr>
            <a:picLocks noChangeAspect="1" noChangeArrowheads="1"/>
          </p:cNvPicPr>
          <p:nvPr/>
        </p:nvPicPr>
        <p:blipFill>
          <a:blip r:embed="rId5"/>
          <a:srcRect/>
          <a:stretch>
            <a:fillRect/>
          </a:stretch>
        </p:blipFill>
        <p:spPr bwMode="auto">
          <a:xfrm>
            <a:off x="8130352" y="1803244"/>
            <a:ext cx="2513806" cy="2419413"/>
          </a:xfrm>
          <a:prstGeom prst="rect">
            <a:avLst/>
          </a:prstGeom>
          <a:noFill/>
          <a:effectLst>
            <a:softEdge rad="127000"/>
          </a:effectLst>
        </p:spPr>
      </p:pic>
      <p:sp>
        <p:nvSpPr>
          <p:cNvPr id="160782" name="文本框 2">
            <a:extLst>
              <a:ext uri="{FF2B5EF4-FFF2-40B4-BE49-F238E27FC236}">
                <a16:creationId xmlns:a16="http://schemas.microsoft.com/office/drawing/2014/main" id="{60CF361F-C118-4B52-803D-13C53CD1CF23}"/>
              </a:ext>
            </a:extLst>
          </p:cNvPr>
          <p:cNvSpPr txBox="1">
            <a:spLocks noChangeArrowheads="1"/>
          </p:cNvSpPr>
          <p:nvPr/>
        </p:nvSpPr>
        <p:spPr bwMode="auto">
          <a:xfrm>
            <a:off x="8789989" y="44513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制作面包的劳动</a:t>
            </a:r>
          </a:p>
        </p:txBody>
      </p:sp>
      <p:sp>
        <p:nvSpPr>
          <p:cNvPr id="160783" name="文本框 17">
            <a:extLst>
              <a:ext uri="{FF2B5EF4-FFF2-40B4-BE49-F238E27FC236}">
                <a16:creationId xmlns:a16="http://schemas.microsoft.com/office/drawing/2014/main" id="{04B4BA53-1BA1-45ED-9345-8448270AE8EE}"/>
              </a:ext>
            </a:extLst>
          </p:cNvPr>
          <p:cNvSpPr txBox="1">
            <a:spLocks noChangeArrowheads="1"/>
          </p:cNvSpPr>
          <p:nvPr/>
        </p:nvSpPr>
        <p:spPr bwMode="auto">
          <a:xfrm>
            <a:off x="6248400" y="4384675"/>
            <a:ext cx="129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纺纱劳动</a:t>
            </a:r>
          </a:p>
        </p:txBody>
      </p:sp>
      <p:pic>
        <p:nvPicPr>
          <p:cNvPr id="160784" name="图形 18" descr="帮助">
            <a:extLst>
              <a:ext uri="{FF2B5EF4-FFF2-40B4-BE49-F238E27FC236}">
                <a16:creationId xmlns:a16="http://schemas.microsoft.com/office/drawing/2014/main" id="{855878A9-50EE-433B-AC20-BF4CB3670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45" y="175527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85" name="文本框 4">
            <a:extLst>
              <a:ext uri="{FF2B5EF4-FFF2-40B4-BE49-F238E27FC236}">
                <a16:creationId xmlns:a16="http://schemas.microsoft.com/office/drawing/2014/main" id="{5A23C19A-8E87-4579-9AB6-21B7A62DE8F7}"/>
              </a:ext>
            </a:extLst>
          </p:cNvPr>
          <p:cNvSpPr txBox="1">
            <a:spLocks noChangeArrowheads="1"/>
          </p:cNvSpPr>
          <p:nvPr/>
        </p:nvSpPr>
        <p:spPr bwMode="auto">
          <a:xfrm>
            <a:off x="1380909" y="1729873"/>
            <a:ext cx="36146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作为商品的使用价值等于物的</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天然属性</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吗？</a:t>
            </a:r>
          </a:p>
        </p:txBody>
      </p:sp>
      <p:sp>
        <p:nvSpPr>
          <p:cNvPr id="20" name="矩形 19">
            <a:extLst>
              <a:ext uri="{FF2B5EF4-FFF2-40B4-BE49-F238E27FC236}">
                <a16:creationId xmlns:a16="http://schemas.microsoft.com/office/drawing/2014/main" id="{B200ECA2-041A-47AD-9CD2-6DDA7251F8D0}"/>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任意多边形 4">
            <a:extLst>
              <a:ext uri="{FF2B5EF4-FFF2-40B4-BE49-F238E27FC236}">
                <a16:creationId xmlns:a16="http://schemas.microsoft.com/office/drawing/2014/main" id="{4A4BAE6E-4EDB-4D69-8317-B7D82BD1394E}"/>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2" name="文本框 39">
            <a:extLst>
              <a:ext uri="{FF2B5EF4-FFF2-40B4-BE49-F238E27FC236}">
                <a16:creationId xmlns:a16="http://schemas.microsoft.com/office/drawing/2014/main" id="{9030534D-BA34-47BB-9FCA-B2985F73B3C2}"/>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3" name="图片 38">
            <a:extLst>
              <a:ext uri="{FF2B5EF4-FFF2-40B4-BE49-F238E27FC236}">
                <a16:creationId xmlns:a16="http://schemas.microsoft.com/office/drawing/2014/main" id="{438ED937-F798-4617-B285-4640E1C7FF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 name="文本框 1">
            <a:extLst>
              <a:ext uri="{FF2B5EF4-FFF2-40B4-BE49-F238E27FC236}">
                <a16:creationId xmlns:a16="http://schemas.microsoft.com/office/drawing/2014/main" id="{DEC05439-5883-4978-869A-9B874E924978}"/>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18">
    <p:wheel spokes="2"/>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组合 7">
            <a:extLst>
              <a:ext uri="{FF2B5EF4-FFF2-40B4-BE49-F238E27FC236}">
                <a16:creationId xmlns:a16="http://schemas.microsoft.com/office/drawing/2014/main" id="{4054E463-035C-40D7-BF83-FEBA76B08ACC}"/>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42F5A1E7-1FC2-4706-B3A0-C503D29BE6DD}"/>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67C9317F-D88A-49F5-B38E-2C86F551CFF7}"/>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F16EA13C-E41D-4154-936D-CDED5260CCF2}"/>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质</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上不同的规定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5B4BA55A-F158-4990-AE5C-B81A40C72BD8}"/>
              </a:ext>
            </a:extLst>
          </p:cNvPr>
          <p:cNvSpPr/>
          <p:nvPr/>
        </p:nvSpPr>
        <p:spPr>
          <a:xfrm>
            <a:off x="713841" y="1763914"/>
            <a:ext cx="3095625" cy="2011362"/>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劳动</a:t>
            </a:r>
            <a:r>
              <a:rPr kumimoji="0" lang="zh-CN" altLang="en-US" sz="18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首先是人和自然之间的过程，是人以自身的活动中介、调整和控制人和自然之间的物质变换过程。</a:t>
            </a:r>
            <a:r>
              <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资本论</a:t>
            </a:r>
            <a:r>
              <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卷，人民出版社</a:t>
            </a:r>
            <a:r>
              <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2004</a:t>
            </a:r>
            <a:r>
              <a:rPr kumimoji="0" lang="zh-CN" altLang="en-US"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年版，第</a:t>
            </a:r>
            <a:r>
              <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207-208</a:t>
            </a:r>
            <a:r>
              <a:rPr kumimoji="0" lang="zh-CN" altLang="en-US"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18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61802" name="文本框 3">
            <a:extLst>
              <a:ext uri="{FF2B5EF4-FFF2-40B4-BE49-F238E27FC236}">
                <a16:creationId xmlns:a16="http://schemas.microsoft.com/office/drawing/2014/main" id="{EB867806-498D-42A3-8FAE-7607688CC0E0}"/>
              </a:ext>
            </a:extLst>
          </p:cNvPr>
          <p:cNvSpPr txBox="1">
            <a:spLocks noChangeArrowheads="1"/>
          </p:cNvSpPr>
          <p:nvPr/>
        </p:nvSpPr>
        <p:spPr bwMode="auto">
          <a:xfrm>
            <a:off x="5852161" y="2024279"/>
            <a:ext cx="5750978" cy="83099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因此，</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使用价值</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表征人与自然之间的关系，与唯物史观的</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生产力</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概念相对应。</a:t>
            </a:r>
          </a:p>
        </p:txBody>
      </p:sp>
      <p:pic>
        <p:nvPicPr>
          <p:cNvPr id="161803" name="图形 18" descr="帮助">
            <a:extLst>
              <a:ext uri="{FF2B5EF4-FFF2-40B4-BE49-F238E27FC236}">
                <a16:creationId xmlns:a16="http://schemas.microsoft.com/office/drawing/2014/main" id="{83A166CD-190C-487C-86A0-2058525AE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41513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4" name="文本框 19">
            <a:extLst>
              <a:ext uri="{FF2B5EF4-FFF2-40B4-BE49-F238E27FC236}">
                <a16:creationId xmlns:a16="http://schemas.microsoft.com/office/drawing/2014/main" id="{374790D5-81AA-456C-B0BA-A6288245BB03}"/>
              </a:ext>
            </a:extLst>
          </p:cNvPr>
          <p:cNvSpPr txBox="1">
            <a:spLocks noChangeArrowheads="1"/>
          </p:cNvSpPr>
          <p:nvPr/>
        </p:nvSpPr>
        <p:spPr bwMode="auto">
          <a:xfrm>
            <a:off x="2814638" y="4294188"/>
            <a:ext cx="2762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任何具体劳动都能形成商品的使用价值吗？</a:t>
            </a:r>
          </a:p>
        </p:txBody>
      </p:sp>
      <p:sp>
        <p:nvSpPr>
          <p:cNvPr id="161805" name="文本框 20">
            <a:extLst>
              <a:ext uri="{FF2B5EF4-FFF2-40B4-BE49-F238E27FC236}">
                <a16:creationId xmlns:a16="http://schemas.microsoft.com/office/drawing/2014/main" id="{D500213A-F625-47AA-85BA-C38623E142E0}"/>
              </a:ext>
            </a:extLst>
          </p:cNvPr>
          <p:cNvSpPr txBox="1">
            <a:spLocks noChangeArrowheads="1"/>
          </p:cNvSpPr>
          <p:nvPr/>
        </p:nvSpPr>
        <p:spPr bwMode="auto">
          <a:xfrm>
            <a:off x="6271561" y="3712545"/>
            <a:ext cx="44148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“使用价值只是在</a:t>
            </a:r>
            <a:r>
              <a:rPr kumimoji="0" lang="zh-CN" altLang="zh-CN"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使用或消费</a:t>
            </a:r>
            <a:r>
              <a:rPr kumimoji="0" lang="zh-CN"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中得到实现”。没有被人使用或消费的使用价值，只是一种</a:t>
            </a:r>
            <a:r>
              <a:rPr kumimoji="0" lang="zh-CN" altLang="zh-CN"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“可能”</a:t>
            </a:r>
            <a:r>
              <a:rPr kumimoji="0" lang="zh-CN"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的使用价值，而不是</a:t>
            </a:r>
            <a:r>
              <a:rPr kumimoji="0" lang="zh-CN" altLang="zh-CN"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“现实”</a:t>
            </a:r>
            <a:r>
              <a:rPr kumimoji="0" lang="zh-CN"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Times New Roman" panose="02020603050405020304" pitchFamily="18" charset="0"/>
              </a:rPr>
              <a:t>的使用价值。</a:t>
            </a: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Times New Roman" panose="02020603050405020304" pitchFamily="18" charset="0"/>
            </a:endParaRPr>
          </a:p>
        </p:txBody>
      </p:sp>
      <p:sp>
        <p:nvSpPr>
          <p:cNvPr id="161806" name="文本框 5">
            <a:extLst>
              <a:ext uri="{FF2B5EF4-FFF2-40B4-BE49-F238E27FC236}">
                <a16:creationId xmlns:a16="http://schemas.microsoft.com/office/drawing/2014/main" id="{EAF3FAD9-7EE9-46BD-8DCD-A1EDB05945C8}"/>
              </a:ext>
            </a:extLst>
          </p:cNvPr>
          <p:cNvSpPr txBox="1">
            <a:spLocks noChangeArrowheads="1"/>
          </p:cNvSpPr>
          <p:nvPr/>
        </p:nvSpPr>
        <p:spPr bwMode="auto">
          <a:xfrm>
            <a:off x="1698224" y="5789798"/>
            <a:ext cx="8280400" cy="8302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结论：商品的有用性还取决于</a:t>
            </a:r>
            <a:r>
              <a:rPr kumimoji="0" lang="zh-CN" altLang="en-US" sz="24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人的需要</a:t>
            </a: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。离开人的需要，无所谓“有用”或“无用”。</a:t>
            </a:r>
          </a:p>
        </p:txBody>
      </p:sp>
      <p:sp>
        <p:nvSpPr>
          <p:cNvPr id="17" name="矩形 16">
            <a:extLst>
              <a:ext uri="{FF2B5EF4-FFF2-40B4-BE49-F238E27FC236}">
                <a16:creationId xmlns:a16="http://schemas.microsoft.com/office/drawing/2014/main" id="{6B75A7B3-2FF1-4D58-834C-C57194A4D30F}"/>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任意多边形 4">
            <a:extLst>
              <a:ext uri="{FF2B5EF4-FFF2-40B4-BE49-F238E27FC236}">
                <a16:creationId xmlns:a16="http://schemas.microsoft.com/office/drawing/2014/main" id="{CE39931B-FD70-4E84-848E-9A0CA16D502E}"/>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9" name="文本框 39">
            <a:extLst>
              <a:ext uri="{FF2B5EF4-FFF2-40B4-BE49-F238E27FC236}">
                <a16:creationId xmlns:a16="http://schemas.microsoft.com/office/drawing/2014/main" id="{2EA769B8-B374-477A-85D6-3E70B246BAEE}"/>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0" name="图片 38">
            <a:extLst>
              <a:ext uri="{FF2B5EF4-FFF2-40B4-BE49-F238E27FC236}">
                <a16:creationId xmlns:a16="http://schemas.microsoft.com/office/drawing/2014/main" id="{59611A0F-BDFF-4459-B7F3-1AE452C285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文本框 1">
            <a:extLst>
              <a:ext uri="{FF2B5EF4-FFF2-40B4-BE49-F238E27FC236}">
                <a16:creationId xmlns:a16="http://schemas.microsoft.com/office/drawing/2014/main" id="{AB6E2770-0114-4EC1-AD1B-FBAD3D7C0463}"/>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18">
    <p:wheel spokes="2"/>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组合 7">
            <a:extLst>
              <a:ext uri="{FF2B5EF4-FFF2-40B4-BE49-F238E27FC236}">
                <a16:creationId xmlns:a16="http://schemas.microsoft.com/office/drawing/2014/main" id="{6E19ABA9-D75A-4736-8CE5-5476CC39380A}"/>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882BB868-9A22-4FAF-99E2-8166E9C2ABCC}"/>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0FA82A27-95DE-462B-B222-01694597E270}"/>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6955B76F-AF29-4847-ACA4-4ED261BE2BC4}"/>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质</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上不同的规定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62825" name="文本框 5">
            <a:extLst>
              <a:ext uri="{FF2B5EF4-FFF2-40B4-BE49-F238E27FC236}">
                <a16:creationId xmlns:a16="http://schemas.microsoft.com/office/drawing/2014/main" id="{477620BA-D97A-4604-8BC8-1319B70EE4B3}"/>
              </a:ext>
            </a:extLst>
          </p:cNvPr>
          <p:cNvSpPr txBox="1">
            <a:spLocks noChangeArrowheads="1"/>
          </p:cNvSpPr>
          <p:nvPr/>
        </p:nvSpPr>
        <p:spPr bwMode="auto">
          <a:xfrm>
            <a:off x="2685448" y="2459039"/>
            <a:ext cx="6070134" cy="23083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结论：</a:t>
            </a:r>
            <a:endParaRPr kumimoji="0" lang="en-US" alt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商品使用价值的“质”的规定性：</a:t>
            </a:r>
            <a:endPar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物品的天然属性</a:t>
            </a:r>
            <a:endPar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劳动的具体形式（不同</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质</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的具体劳动）</a:t>
            </a:r>
            <a:endPar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人的需要（使用或消费）</a:t>
            </a:r>
            <a:endPar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2" name="矩形 11">
            <a:extLst>
              <a:ext uri="{FF2B5EF4-FFF2-40B4-BE49-F238E27FC236}">
                <a16:creationId xmlns:a16="http://schemas.microsoft.com/office/drawing/2014/main" id="{DCA9209C-6B49-4555-B135-898E4E83E0D2}"/>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任意多边形 4">
            <a:extLst>
              <a:ext uri="{FF2B5EF4-FFF2-40B4-BE49-F238E27FC236}">
                <a16:creationId xmlns:a16="http://schemas.microsoft.com/office/drawing/2014/main" id="{8EE5ECD9-467B-40FF-AC5D-7E142550E41E}"/>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4" name="文本框 39">
            <a:extLst>
              <a:ext uri="{FF2B5EF4-FFF2-40B4-BE49-F238E27FC236}">
                <a16:creationId xmlns:a16="http://schemas.microsoft.com/office/drawing/2014/main" id="{69DAE681-A0EA-4A64-A3EB-6378C14A9C14}"/>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图片 38">
            <a:extLst>
              <a:ext uri="{FF2B5EF4-FFF2-40B4-BE49-F238E27FC236}">
                <a16:creationId xmlns:a16="http://schemas.microsoft.com/office/drawing/2014/main" id="{CC45186C-3E67-4B55-8E61-C58B6EDAC3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文本框 1">
            <a:extLst>
              <a:ext uri="{FF2B5EF4-FFF2-40B4-BE49-F238E27FC236}">
                <a16:creationId xmlns:a16="http://schemas.microsoft.com/office/drawing/2014/main" id="{91F1A325-DEC3-40A1-8D69-4A4C3BD6D537}"/>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33">
    <p:wheel spokes="2"/>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42" name="组合 7">
            <a:extLst>
              <a:ext uri="{FF2B5EF4-FFF2-40B4-BE49-F238E27FC236}">
                <a16:creationId xmlns:a16="http://schemas.microsoft.com/office/drawing/2014/main" id="{E6FBFC46-D745-4390-960A-FD7B20670440}"/>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0077C356-ACA5-4411-B71F-CB715F7E29D3}"/>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896B1FA8-2CFC-4D71-941A-54F8C6BD646F}"/>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F5BCF5F7-DC02-4FE4-8375-6A20A34F10B4}"/>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量</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上不同的规定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F12E192F-107B-4B17-B66E-B40FBBCDED38}"/>
              </a:ext>
            </a:extLst>
          </p:cNvPr>
          <p:cNvSpPr/>
          <p:nvPr/>
        </p:nvSpPr>
        <p:spPr>
          <a:xfrm>
            <a:off x="442762" y="2204185"/>
            <a:ext cx="5284270" cy="3650516"/>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每一种有用物，如铁、纸等等，都可以从</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质和量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两个角度来考察。每一种这样的物都是许多属性的总和，因此可以在不同的方面有用。发现这些不同的方面，从而发现物的多种使用方式，是</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历史</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的事情。⑶为</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有用物的量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找到社会尺度，也是这样。商品尺度之所以不同，部分是由于被</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计量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的物的性质不同，部分是由于</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约定俗成。</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第</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卷，人民出版社</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2004</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年版，第</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50</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5" name="矩形: 圆角 14">
            <a:extLst>
              <a:ext uri="{FF2B5EF4-FFF2-40B4-BE49-F238E27FC236}">
                <a16:creationId xmlns:a16="http://schemas.microsoft.com/office/drawing/2014/main" id="{78AC138A-BE58-4BDB-B740-9582C87EDC79}"/>
              </a:ext>
            </a:extLst>
          </p:cNvPr>
          <p:cNvSpPr/>
          <p:nvPr/>
        </p:nvSpPr>
        <p:spPr>
          <a:xfrm>
            <a:off x="7132320" y="1828799"/>
            <a:ext cx="4525896" cy="4679717"/>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物的有用性使物成为使用价值。但这种有用性不是悬在空中的。它决定于商品体的属性，离开了商品体就不存在。因此，商品体本身，例如铁、小麦、金刚石等等，就是使用价值，或财物。商品体的这种性质，同人取得它的使用属性所耗费的劳动的多少没有关系。在考察使用价值时，总是以它们的量的规定性为前提，如</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一打表，一码布，一吨铁</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等等。商品的使用价值为商品学这门学科提供材料。</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第</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卷，人民出版社</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2004</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年版，第</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50</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3" name="矩形 12">
            <a:extLst>
              <a:ext uri="{FF2B5EF4-FFF2-40B4-BE49-F238E27FC236}">
                <a16:creationId xmlns:a16="http://schemas.microsoft.com/office/drawing/2014/main" id="{C0F52448-AB23-4FE3-89EE-90A7B0A6995A}"/>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任意多边形 4">
            <a:extLst>
              <a:ext uri="{FF2B5EF4-FFF2-40B4-BE49-F238E27FC236}">
                <a16:creationId xmlns:a16="http://schemas.microsoft.com/office/drawing/2014/main" id="{611E0F10-F69A-412B-9A89-11463BAC8FCB}"/>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6" name="文本框 39">
            <a:extLst>
              <a:ext uri="{FF2B5EF4-FFF2-40B4-BE49-F238E27FC236}">
                <a16:creationId xmlns:a16="http://schemas.microsoft.com/office/drawing/2014/main" id="{06F0F524-DCFD-447C-98EB-B14454BB169D}"/>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7" name="图片 38">
            <a:extLst>
              <a:ext uri="{FF2B5EF4-FFF2-40B4-BE49-F238E27FC236}">
                <a16:creationId xmlns:a16="http://schemas.microsoft.com/office/drawing/2014/main" id="{0D5E4E0B-453D-4548-AA87-D66F012DDD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 name="文本框 1">
            <a:extLst>
              <a:ext uri="{FF2B5EF4-FFF2-40B4-BE49-F238E27FC236}">
                <a16:creationId xmlns:a16="http://schemas.microsoft.com/office/drawing/2014/main" id="{4A233380-7032-4B7E-85BA-EA114023CB19}"/>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10">
    <p:wheel spokes="2"/>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7">
            <a:extLst>
              <a:ext uri="{FF2B5EF4-FFF2-40B4-BE49-F238E27FC236}">
                <a16:creationId xmlns:a16="http://schemas.microsoft.com/office/drawing/2014/main" id="{9EA4E491-3C17-4F11-B249-E8823F1BA840}"/>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7D36BBD8-74D1-4C14-ACEC-06FB5B9926CD}"/>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156CB7E5-8324-40D0-9C32-8249DB06C793}"/>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4AACDD2E-03C3-4060-8B18-EF302417A587}"/>
              </a:ext>
            </a:extLst>
          </p:cNvPr>
          <p:cNvSpPr/>
          <p:nvPr/>
        </p:nvSpPr>
        <p:spPr>
          <a:xfrm>
            <a:off x="3111500" y="933450"/>
            <a:ext cx="6872288"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具有“社会性”或“排己性”</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4F4A5670-99C0-4A13-93EA-C66DA414B279}"/>
              </a:ext>
            </a:extLst>
          </p:cNvPr>
          <p:cNvSpPr/>
          <p:nvPr/>
        </p:nvSpPr>
        <p:spPr>
          <a:xfrm>
            <a:off x="5957949" y="2187189"/>
            <a:ext cx="5159229" cy="2486377"/>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“谁用自己的产品来满足自己的需要，他生产的虽然是使用价值，但不是商品。要生产商品，他不仅要生产使用价值，而且要</a:t>
            </a:r>
            <a:r>
              <a:rPr kumimoji="0" lang="zh-CN" altLang="en-US" sz="2000" b="1" i="0" u="none" strike="noStrike" kern="0" cap="none" spc="0" normalizeH="0" baseline="0" noProof="0" dirty="0">
                <a:ln>
                  <a:noFill/>
                </a:ln>
                <a:solidFill>
                  <a:srgbClr val="FF0000"/>
                </a:solidFill>
                <a:effectLst/>
                <a:highlight>
                  <a:srgbClr val="FFFF00"/>
                </a:highlight>
                <a:uLnTx/>
                <a:uFillTx/>
                <a:latin typeface="仿宋" panose="02010609060101010101" pitchFamily="49" charset="-122"/>
                <a:ea typeface="仿宋" panose="02010609060101010101" pitchFamily="49" charset="-122"/>
                <a:cs typeface="+mn-cs"/>
              </a:rPr>
              <a:t>为别人</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生产使用价值，即生产</a:t>
            </a:r>
            <a:r>
              <a:rPr kumimoji="0" lang="zh-CN" altLang="en-US" sz="2000" b="1" i="0" u="none" strike="noStrike" kern="0" cap="none" spc="0" normalizeH="0" baseline="0" noProof="0" dirty="0">
                <a:ln>
                  <a:noFill/>
                </a:ln>
                <a:solidFill>
                  <a:srgbClr val="FF0000"/>
                </a:solidFill>
                <a:effectLst/>
                <a:highlight>
                  <a:srgbClr val="FFFF00"/>
                </a:highlight>
                <a:uLnTx/>
                <a:uFillTx/>
                <a:latin typeface="仿宋" panose="02010609060101010101" pitchFamily="49" charset="-122"/>
                <a:ea typeface="仿宋" panose="02010609060101010101" pitchFamily="49" charset="-122"/>
                <a:cs typeface="+mn-cs"/>
              </a:rPr>
              <a:t>社会的</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使用价值。”</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资本论</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卷，人民出版社</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2004</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年版，第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54</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64874" name="文本框 12">
            <a:extLst>
              <a:ext uri="{FF2B5EF4-FFF2-40B4-BE49-F238E27FC236}">
                <a16:creationId xmlns:a16="http://schemas.microsoft.com/office/drawing/2014/main" id="{120CF601-84A4-465B-ADE5-F1B2AFF206CC}"/>
              </a:ext>
            </a:extLst>
          </p:cNvPr>
          <p:cNvSpPr txBox="1">
            <a:spLocks noChangeArrowheads="1"/>
          </p:cNvSpPr>
          <p:nvPr/>
        </p:nvSpPr>
        <p:spPr bwMode="auto">
          <a:xfrm>
            <a:off x="6732588" y="6108701"/>
            <a:ext cx="3492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劳动产品</a:t>
            </a:r>
            <a:r>
              <a:rPr kumimoji="0" lang="zh-CN" altLang="en-US"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转化为</a:t>
            </a:r>
            <a:r>
              <a:rPr kumimoji="0" lang="zh-CN" altLang="en-US"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商品</a:t>
            </a:r>
            <a:endParaRPr kumimoji="0" lang="en-US" altLang="zh-CN" sz="2800" b="1"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endParaRPr>
          </a:p>
        </p:txBody>
      </p:sp>
      <p:pic>
        <p:nvPicPr>
          <p:cNvPr id="164875" name="图形 13" descr="帮助">
            <a:extLst>
              <a:ext uri="{FF2B5EF4-FFF2-40B4-BE49-F238E27FC236}">
                <a16:creationId xmlns:a16="http://schemas.microsoft.com/office/drawing/2014/main" id="{31CE941E-2356-4069-BEA0-4F35D8245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07" y="177332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6" name="文本框 15">
            <a:extLst>
              <a:ext uri="{FF2B5EF4-FFF2-40B4-BE49-F238E27FC236}">
                <a16:creationId xmlns:a16="http://schemas.microsoft.com/office/drawing/2014/main" id="{CDFA190D-F73F-4162-BF07-035DF67CAE98}"/>
              </a:ext>
            </a:extLst>
          </p:cNvPr>
          <p:cNvSpPr txBox="1">
            <a:spLocks noChangeArrowheads="1"/>
          </p:cNvSpPr>
          <p:nvPr/>
        </p:nvSpPr>
        <p:spPr bwMode="auto">
          <a:xfrm>
            <a:off x="1336007" y="1916196"/>
            <a:ext cx="2763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任何具体劳动都能形成商品的使用价值吗？</a:t>
            </a:r>
          </a:p>
        </p:txBody>
      </p:sp>
      <p:sp>
        <p:nvSpPr>
          <p:cNvPr id="164877" name="文本框 16">
            <a:extLst>
              <a:ext uri="{FF2B5EF4-FFF2-40B4-BE49-F238E27FC236}">
                <a16:creationId xmlns:a16="http://schemas.microsoft.com/office/drawing/2014/main" id="{316076DE-E592-4D9D-94C3-D1B5FA70E51B}"/>
              </a:ext>
            </a:extLst>
          </p:cNvPr>
          <p:cNvSpPr txBox="1">
            <a:spLocks noChangeArrowheads="1"/>
          </p:cNvSpPr>
          <p:nvPr/>
        </p:nvSpPr>
        <p:spPr bwMode="auto">
          <a:xfrm>
            <a:off x="664144" y="3964840"/>
            <a:ext cx="45949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在非商品经济条件下，如原始社会</a:t>
            </a:r>
            <a:r>
              <a:rPr kumimoji="0" lang="zh-CN"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劳动</a:t>
            </a: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、奴隶</a:t>
            </a:r>
            <a:r>
              <a:rPr kumimoji="0" lang="zh-CN"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劳动</a:t>
            </a: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、农民</a:t>
            </a:r>
            <a:r>
              <a:rPr kumimoji="0" lang="zh-CN"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劳动</a:t>
            </a: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等具体劳动的结果，形成的是</a:t>
            </a:r>
            <a:r>
              <a:rPr kumimoji="0" lang="zh-CN"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劳动产品</a:t>
            </a: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，而非</a:t>
            </a:r>
            <a:r>
              <a:rPr kumimoji="0" lang="zh-CN"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商品</a:t>
            </a:r>
            <a:r>
              <a:rPr kumimoji="0" lang="zh-CN"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73C174AD-EA04-4386-9E3D-1A01C7B5C355}"/>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任意多边形 4">
            <a:extLst>
              <a:ext uri="{FF2B5EF4-FFF2-40B4-BE49-F238E27FC236}">
                <a16:creationId xmlns:a16="http://schemas.microsoft.com/office/drawing/2014/main" id="{D2A53669-CB8C-408A-BAB0-A4D96C46E8E7}"/>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8" name="文本框 39">
            <a:extLst>
              <a:ext uri="{FF2B5EF4-FFF2-40B4-BE49-F238E27FC236}">
                <a16:creationId xmlns:a16="http://schemas.microsoft.com/office/drawing/2014/main" id="{FE0F032A-821E-4EEE-993D-0663D0022DF0}"/>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9" name="图片 38">
            <a:extLst>
              <a:ext uri="{FF2B5EF4-FFF2-40B4-BE49-F238E27FC236}">
                <a16:creationId xmlns:a16="http://schemas.microsoft.com/office/drawing/2014/main" id="{63B2D4DF-871C-41B3-9ECD-C27D5992B6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文本框 1">
            <a:extLst>
              <a:ext uri="{FF2B5EF4-FFF2-40B4-BE49-F238E27FC236}">
                <a16:creationId xmlns:a16="http://schemas.microsoft.com/office/drawing/2014/main" id="{BFC9FF25-6E93-4384-BD99-AB1E2BFA8FCC}"/>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33">
    <p:wheel spokes="2"/>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组合 7">
            <a:extLst>
              <a:ext uri="{FF2B5EF4-FFF2-40B4-BE49-F238E27FC236}">
                <a16:creationId xmlns:a16="http://schemas.microsoft.com/office/drawing/2014/main" id="{94F448C2-DDF4-4C93-B2D2-BFE35650BDF3}"/>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417E2B95-94B9-4E05-939B-A6432B90E221}"/>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5F9C3EC1-CF8A-4642-9686-E6392B7CA8D0}"/>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305C6690-F2F8-49DD-9D0A-502B3EC2DF28}"/>
              </a:ext>
            </a:extLst>
          </p:cNvPr>
          <p:cNvSpPr/>
          <p:nvPr/>
        </p:nvSpPr>
        <p:spPr>
          <a:xfrm>
            <a:off x="3143250" y="919163"/>
            <a:ext cx="4495800" cy="563562"/>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的地位和作用</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D695812C-E344-43E2-852D-9D87F93F3484}"/>
              </a:ext>
            </a:extLst>
          </p:cNvPr>
          <p:cNvSpPr/>
          <p:nvPr/>
        </p:nvSpPr>
        <p:spPr>
          <a:xfrm>
            <a:off x="6053139" y="1558925"/>
            <a:ext cx="5660806" cy="1944688"/>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“同经济的</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形式规定</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像这种无关的使用价值，就是说，作为使用价值的使用价值，不属于政治经济学的研究范围。”</a:t>
            </a:r>
            <a:endParaRPr kumimoji="0" lang="en-US" altLang="zh-CN"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马克思恩格斯全集</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31</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卷，人民出版社</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1998</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420</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165898" name="图形 13" descr="帮助">
            <a:extLst>
              <a:ext uri="{FF2B5EF4-FFF2-40B4-BE49-F238E27FC236}">
                <a16:creationId xmlns:a16="http://schemas.microsoft.com/office/drawing/2014/main" id="{C4D79E16-3C6C-4CCF-8F61-B75DB0C2C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26" y="1725195"/>
            <a:ext cx="104831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9" name="文本框 15">
            <a:extLst>
              <a:ext uri="{FF2B5EF4-FFF2-40B4-BE49-F238E27FC236}">
                <a16:creationId xmlns:a16="http://schemas.microsoft.com/office/drawing/2014/main" id="{D7D2E056-0B6E-47DB-A2FF-A0D8E83F3704}"/>
              </a:ext>
            </a:extLst>
          </p:cNvPr>
          <p:cNvSpPr txBox="1">
            <a:spLocks noChangeArrowheads="1"/>
          </p:cNvSpPr>
          <p:nvPr/>
        </p:nvSpPr>
        <p:spPr bwMode="auto">
          <a:xfrm>
            <a:off x="1191626" y="1868070"/>
            <a:ext cx="316861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问：马克思重视商品的使用价值吗？</a:t>
            </a:r>
          </a:p>
        </p:txBody>
      </p:sp>
      <p:sp>
        <p:nvSpPr>
          <p:cNvPr id="165900" name="文本框 16">
            <a:extLst>
              <a:ext uri="{FF2B5EF4-FFF2-40B4-BE49-F238E27FC236}">
                <a16:creationId xmlns:a16="http://schemas.microsoft.com/office/drawing/2014/main" id="{9B9AC95F-05CD-4D26-85E6-9496F4B557D3}"/>
              </a:ext>
            </a:extLst>
          </p:cNvPr>
          <p:cNvSpPr txBox="1">
            <a:spLocks noChangeArrowheads="1"/>
          </p:cNvSpPr>
          <p:nvPr/>
        </p:nvSpPr>
        <p:spPr bwMode="auto">
          <a:xfrm>
            <a:off x="269507" y="3192463"/>
            <a:ext cx="54185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第一，作为“使用价值”的使用价值，不是政治经济学研究的对象。</a:t>
            </a:r>
          </a:p>
        </p:txBody>
      </p:sp>
      <p:sp>
        <p:nvSpPr>
          <p:cNvPr id="18" name="矩形: 圆角 17">
            <a:extLst>
              <a:ext uri="{FF2B5EF4-FFF2-40B4-BE49-F238E27FC236}">
                <a16:creationId xmlns:a16="http://schemas.microsoft.com/office/drawing/2014/main" id="{F9E3372A-520F-4D5E-96CB-282FE49C9A1A}"/>
              </a:ext>
            </a:extLst>
          </p:cNvPr>
          <p:cNvSpPr/>
          <p:nvPr/>
        </p:nvSpPr>
        <p:spPr>
          <a:xfrm>
            <a:off x="6096001" y="3860800"/>
            <a:ext cx="5444690" cy="28702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“例如，这个商品作为使用价值，是一个钻石。从钻石本身看不出它是商品。当它作为使用价值时，不论是用在装饰方面还是机械方面，在娼妓胸前还是在玻璃匠手中，它是钻石，不是商品。”</a:t>
            </a:r>
            <a:endParaRPr kumimoji="0" lang="en-US" altLang="zh-CN"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马克思恩格斯全集</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31</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卷，人民出版社</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1998</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年，第</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420</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65902" name="文本框 18">
            <a:extLst>
              <a:ext uri="{FF2B5EF4-FFF2-40B4-BE49-F238E27FC236}">
                <a16:creationId xmlns:a16="http://schemas.microsoft.com/office/drawing/2014/main" id="{3F1447D1-FD3A-44E7-8CAE-86C154EEAC82}"/>
              </a:ext>
            </a:extLst>
          </p:cNvPr>
          <p:cNvSpPr txBox="1">
            <a:spLocks noChangeArrowheads="1"/>
          </p:cNvSpPr>
          <p:nvPr/>
        </p:nvSpPr>
        <p:spPr bwMode="auto">
          <a:xfrm>
            <a:off x="453958" y="4562960"/>
            <a:ext cx="4483802" cy="147732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这里的</a:t>
            </a:r>
            <a:r>
              <a:rPr kumimoji="0" lang="zh-CN" altLang="en-US" sz="1800"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“形式规定”</a:t>
            </a:r>
            <a:r>
              <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指生产关系作用于物质存在和物质关系之后的“经济</a:t>
            </a:r>
            <a:r>
              <a:rPr kumimoji="0" lang="en-US" altLang="zh-CN"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社会规定”。如果使用价值不承载一定的“生产关系”，就不具有“经济”意义，只是一种自然的物质存在。</a:t>
            </a:r>
          </a:p>
        </p:txBody>
      </p:sp>
      <p:sp>
        <p:nvSpPr>
          <p:cNvPr id="17" name="矩形 16">
            <a:extLst>
              <a:ext uri="{FF2B5EF4-FFF2-40B4-BE49-F238E27FC236}">
                <a16:creationId xmlns:a16="http://schemas.microsoft.com/office/drawing/2014/main" id="{3E72CE19-69C1-4684-AEBB-C489722C43BC}"/>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任意多边形 4">
            <a:extLst>
              <a:ext uri="{FF2B5EF4-FFF2-40B4-BE49-F238E27FC236}">
                <a16:creationId xmlns:a16="http://schemas.microsoft.com/office/drawing/2014/main" id="{5439C3D5-B45F-4AD8-98B9-3EEB9C81AA62}"/>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0" name="文本框 39">
            <a:extLst>
              <a:ext uri="{FF2B5EF4-FFF2-40B4-BE49-F238E27FC236}">
                <a16:creationId xmlns:a16="http://schemas.microsoft.com/office/drawing/2014/main" id="{00C083F1-19C8-4E27-9612-FD026260F6D6}"/>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1" name="图片 38">
            <a:extLst>
              <a:ext uri="{FF2B5EF4-FFF2-40B4-BE49-F238E27FC236}">
                <a16:creationId xmlns:a16="http://schemas.microsoft.com/office/drawing/2014/main" id="{3C6A7357-5F9F-4D62-AD15-36212BEEA2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文本框 1">
            <a:extLst>
              <a:ext uri="{FF2B5EF4-FFF2-40B4-BE49-F238E27FC236}">
                <a16:creationId xmlns:a16="http://schemas.microsoft.com/office/drawing/2014/main" id="{66D084CA-7ECC-4C0B-8E0B-3A7EF0CFCE14}"/>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18">
    <p:wheel spokes="2"/>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938" name="组合 7">
            <a:extLst>
              <a:ext uri="{FF2B5EF4-FFF2-40B4-BE49-F238E27FC236}">
                <a16:creationId xmlns:a16="http://schemas.microsoft.com/office/drawing/2014/main" id="{9522543B-B6E9-44D2-ABE6-D301BF0DC24A}"/>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11399A62-D561-40F8-A53D-EDD0E09D9A43}"/>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4AEEE6CA-C238-434B-A2D3-4631C256E025}"/>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1CFB9126-C83E-4B57-AF3C-A59BC6CDD6D8}"/>
              </a:ext>
            </a:extLst>
          </p:cNvPr>
          <p:cNvSpPr/>
          <p:nvPr/>
        </p:nvSpPr>
        <p:spPr>
          <a:xfrm>
            <a:off x="3143250" y="996951"/>
            <a:ext cx="4495800" cy="561975"/>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的地位和作用</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6E7EC744-BFDE-4B24-A944-DDF36BC654D1}"/>
              </a:ext>
            </a:extLst>
          </p:cNvPr>
          <p:cNvSpPr/>
          <p:nvPr/>
        </p:nvSpPr>
        <p:spPr>
          <a:xfrm>
            <a:off x="6718434" y="1616644"/>
            <a:ext cx="5088990" cy="1932102"/>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其一，使用价值</a:t>
            </a:r>
            <a:r>
              <a:rPr kumimoji="0" lang="zh-CN" altLang="en-US" sz="2000" b="1" i="0" u="none" strike="noStrike" kern="0" cap="none" spc="0" normalizeH="0" baseline="0" noProof="0" dirty="0">
                <a:ln>
                  <a:noFill/>
                </a:ln>
                <a:solidFill>
                  <a:srgbClr val="000000"/>
                </a:solidFill>
                <a:effectLst/>
                <a:highlight>
                  <a:srgbClr val="FFFF00"/>
                </a:highlight>
                <a:uLnTx/>
                <a:uFillTx/>
                <a:latin typeface="黑体" panose="02010609060101010101" pitchFamily="49" charset="-122"/>
                <a:ea typeface="黑体" panose="02010609060101010101" pitchFamily="49" charset="-122"/>
                <a:cs typeface="+mn-cs"/>
              </a:rPr>
              <a:t>为</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形式关系</a:t>
            </a:r>
            <a:r>
              <a:rPr kumimoji="0" lang="zh-CN" altLang="en-US" sz="2000" b="1" i="0" u="none" strike="noStrike" kern="0" cap="none" spc="0" normalizeH="0" baseline="0" noProof="0" dirty="0">
                <a:ln>
                  <a:noFill/>
                </a:ln>
                <a:solidFill>
                  <a:srgbClr val="000000"/>
                </a:solidFill>
                <a:effectLst/>
                <a:highlight>
                  <a:srgbClr val="FFFF00"/>
                </a:highlight>
                <a:uLnTx/>
                <a:uFillTx/>
                <a:latin typeface="黑体" panose="02010609060101010101" pitchFamily="49" charset="-122"/>
                <a:ea typeface="黑体" panose="02010609060101010101" pitchFamily="49" charset="-122"/>
                <a:cs typeface="+mn-cs"/>
              </a:rPr>
              <a:t>所改变</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，由此同形式规定发生联系。如一颗钻石，如果受</a:t>
            </a:r>
            <a:r>
              <a:rPr kumimoji="0" lang="zh-CN" altLang="en-US" sz="2000"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经济关系和生产关系</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的作用，承载、体现和反映着生产者特定的经济关系和生产关系，从而是“商品”的使用价值。</a:t>
            </a:r>
          </a:p>
        </p:txBody>
      </p:sp>
      <p:sp>
        <p:nvSpPr>
          <p:cNvPr id="167946" name="文本框 16">
            <a:extLst>
              <a:ext uri="{FF2B5EF4-FFF2-40B4-BE49-F238E27FC236}">
                <a16:creationId xmlns:a16="http://schemas.microsoft.com/office/drawing/2014/main" id="{C74AA003-1439-449A-A77A-64AE549A56ED}"/>
              </a:ext>
            </a:extLst>
          </p:cNvPr>
          <p:cNvSpPr txBox="1">
            <a:spLocks noChangeArrowheads="1"/>
          </p:cNvSpPr>
          <p:nvPr/>
        </p:nvSpPr>
        <p:spPr bwMode="auto">
          <a:xfrm>
            <a:off x="317634" y="2017713"/>
            <a:ext cx="55878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第二，同</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Times New Roman" panose="02020603050405020304" pitchFamily="18" charset="0"/>
              </a:rPr>
              <a:t>“形式规定”</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有关的使用价值，则是政治经济学研究的对象。</a:t>
            </a:r>
          </a:p>
        </p:txBody>
      </p:sp>
      <p:sp>
        <p:nvSpPr>
          <p:cNvPr id="18" name="矩形: 圆角 17">
            <a:extLst>
              <a:ext uri="{FF2B5EF4-FFF2-40B4-BE49-F238E27FC236}">
                <a16:creationId xmlns:a16="http://schemas.microsoft.com/office/drawing/2014/main" id="{B7F2E19E-534C-4680-AE32-6A681379D1F3}"/>
              </a:ext>
            </a:extLst>
          </p:cNvPr>
          <p:cNvSpPr/>
          <p:nvPr/>
        </p:nvSpPr>
        <p:spPr>
          <a:xfrm>
            <a:off x="6805061" y="4129238"/>
            <a:ext cx="5168767" cy="2340794"/>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其二，使用价值</a:t>
            </a:r>
            <a:r>
              <a:rPr kumimoji="0" lang="zh-CN" altLang="en-US" sz="2000" b="1" i="0" u="none" strike="noStrike" kern="0" cap="none" spc="0" normalizeH="0" baseline="0" noProof="0" dirty="0">
                <a:ln>
                  <a:noFill/>
                </a:ln>
                <a:solidFill>
                  <a:srgbClr val="000000"/>
                </a:solidFill>
                <a:effectLst/>
                <a:highlight>
                  <a:srgbClr val="FFFF00"/>
                </a:highlight>
                <a:uLnTx/>
                <a:uFillTx/>
                <a:latin typeface="黑体" panose="02010609060101010101" pitchFamily="49" charset="-122"/>
                <a:ea typeface="黑体" panose="02010609060101010101" pitchFamily="49" charset="-122"/>
                <a:cs typeface="+mn-cs"/>
              </a:rPr>
              <a:t>改变了</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形式关系，由此同形式规定发生联系。</a:t>
            </a:r>
            <a:endParaRPr kumimoji="0" lang="en-US" altLang="zh-CN"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如，资本本身是一种形式规定，它是“雇佣劳动制”这种生产关系和经济关系同各种自然存在的物质</a:t>
            </a:r>
            <a:r>
              <a:rPr kumimoji="0" lang="en-US" altLang="zh-CN"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a:ln>
                  <a:noFill/>
                </a:ln>
                <a:solidFill>
                  <a:srgbClr val="FF0000"/>
                </a:solidFill>
                <a:effectLst/>
                <a:highlight>
                  <a:srgbClr val="FFFF00"/>
                </a:highlight>
                <a:uLnTx/>
                <a:uFillTx/>
                <a:latin typeface="黑体" panose="02010609060101010101" pitchFamily="49" charset="-122"/>
                <a:ea typeface="黑体" panose="02010609060101010101" pitchFamily="49" charset="-122"/>
                <a:cs typeface="+mn-cs"/>
              </a:rPr>
              <a:t>生产资料和劳动力</a:t>
            </a:r>
            <a:r>
              <a:rPr kumimoji="0" lang="en-US" altLang="zh-CN"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相结合的产物。形成了“不变资本”和“可变资本”。</a:t>
            </a:r>
          </a:p>
        </p:txBody>
      </p:sp>
      <p:pic>
        <p:nvPicPr>
          <p:cNvPr id="167948" name="Picture 2">
            <a:extLst>
              <a:ext uri="{FF2B5EF4-FFF2-40B4-BE49-F238E27FC236}">
                <a16:creationId xmlns:a16="http://schemas.microsoft.com/office/drawing/2014/main" id="{DD30684D-E9C4-4740-9B1A-CEB76ED54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17" y="2974206"/>
            <a:ext cx="5356861" cy="388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D1792DD8-9FD7-49D9-B62A-303953378339}"/>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任意多边形 4">
            <a:extLst>
              <a:ext uri="{FF2B5EF4-FFF2-40B4-BE49-F238E27FC236}">
                <a16:creationId xmlns:a16="http://schemas.microsoft.com/office/drawing/2014/main" id="{3E9762FF-3422-426D-A83B-C2E8A63C687A}"/>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7" name="文本框 39">
            <a:extLst>
              <a:ext uri="{FF2B5EF4-FFF2-40B4-BE49-F238E27FC236}">
                <a16:creationId xmlns:a16="http://schemas.microsoft.com/office/drawing/2014/main" id="{86FBE5E1-312D-4D9A-8EC0-5C193BF16979}"/>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9" name="图片 38">
            <a:extLst>
              <a:ext uri="{FF2B5EF4-FFF2-40B4-BE49-F238E27FC236}">
                <a16:creationId xmlns:a16="http://schemas.microsoft.com/office/drawing/2014/main" id="{5C0661EE-740E-4059-844D-4DAAD6FCEE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文本框 1">
            <a:extLst>
              <a:ext uri="{FF2B5EF4-FFF2-40B4-BE49-F238E27FC236}">
                <a16:creationId xmlns:a16="http://schemas.microsoft.com/office/drawing/2014/main" id="{89D1C07D-A06B-440C-B67E-6DB457CB1CE0}"/>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438">
    <p:wheel spokes="2"/>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986" name="组合 7">
            <a:extLst>
              <a:ext uri="{FF2B5EF4-FFF2-40B4-BE49-F238E27FC236}">
                <a16:creationId xmlns:a16="http://schemas.microsoft.com/office/drawing/2014/main" id="{B4A4D347-D613-4A11-A0C2-E4C02F81DFEE}"/>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2066C92A-DE3A-4880-BB27-BD682C8D66A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B4BAF27F-3EF4-4FA6-A3E6-4241304AF3F5}"/>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C59086E6-0CC2-40EF-B53E-985DD3A132B4}"/>
              </a:ext>
            </a:extLst>
          </p:cNvPr>
          <p:cNvSpPr/>
          <p:nvPr/>
        </p:nvSpPr>
        <p:spPr>
          <a:xfrm>
            <a:off x="3143250" y="996951"/>
            <a:ext cx="4495800" cy="561975"/>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a:t>
            </a: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的地位和作用</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88D66583-E53F-42DC-B2B5-2F1198EE2D94}"/>
              </a:ext>
            </a:extLst>
          </p:cNvPr>
          <p:cNvSpPr/>
          <p:nvPr/>
        </p:nvSpPr>
        <p:spPr>
          <a:xfrm>
            <a:off x="7801210" y="2245579"/>
            <a:ext cx="3643313" cy="2160587"/>
          </a:xfrm>
          <a:prstGeom prst="roundRect">
            <a:avLst/>
          </a:prstGeom>
          <a:solidFill>
            <a:srgbClr val="E7E6E6"/>
          </a:solidFill>
          <a:ln w="9525"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不研究金银等贵金属的</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物理学、地质学和矿物学等自然属</a:t>
            </a: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性，就无法弄清楚金银何以将其他商品体排挤掉，最终取得对“一般等价物”的独占地位，也就无法弄清楚货币的起源和本质。</a:t>
            </a:r>
          </a:p>
        </p:txBody>
      </p:sp>
      <p:pic>
        <p:nvPicPr>
          <p:cNvPr id="169994" name="图形 13" descr="帮助">
            <a:extLst>
              <a:ext uri="{FF2B5EF4-FFF2-40B4-BE49-F238E27FC236}">
                <a16:creationId xmlns:a16="http://schemas.microsoft.com/office/drawing/2014/main" id="{0FA062AC-81EC-4FA6-B5DF-1788FBE3E8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33" y="175407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5" name="文本框 15">
            <a:extLst>
              <a:ext uri="{FF2B5EF4-FFF2-40B4-BE49-F238E27FC236}">
                <a16:creationId xmlns:a16="http://schemas.microsoft.com/office/drawing/2014/main" id="{162A0C48-9920-4966-AFA2-E9275B5765E7}"/>
              </a:ext>
            </a:extLst>
          </p:cNvPr>
          <p:cNvSpPr txBox="1">
            <a:spLocks noChangeArrowheads="1"/>
          </p:cNvSpPr>
          <p:nvPr/>
        </p:nvSpPr>
        <p:spPr bwMode="auto">
          <a:xfrm>
            <a:off x="1384133" y="1896945"/>
            <a:ext cx="27638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问：马克思重视商品的使用价值吗？</a:t>
            </a:r>
          </a:p>
        </p:txBody>
      </p:sp>
      <p:sp>
        <p:nvSpPr>
          <p:cNvPr id="169996" name="文本框 16">
            <a:extLst>
              <a:ext uri="{FF2B5EF4-FFF2-40B4-BE49-F238E27FC236}">
                <a16:creationId xmlns:a16="http://schemas.microsoft.com/office/drawing/2014/main" id="{BB7923B4-1C7C-426B-8A32-99E4C8554B1F}"/>
              </a:ext>
            </a:extLst>
          </p:cNvPr>
          <p:cNvSpPr txBox="1">
            <a:spLocks noChangeArrowheads="1"/>
          </p:cNvSpPr>
          <p:nvPr/>
        </p:nvSpPr>
        <p:spPr bwMode="auto">
          <a:xfrm>
            <a:off x="664143" y="3097214"/>
            <a:ext cx="62371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第三，一些特殊的使用价值本身就是政治经济学的研究对象。</a:t>
            </a:r>
            <a:r>
              <a:rPr kumimoji="0" lang="zh-CN" altLang="en-US" sz="24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Times New Roman" panose="02020603050405020304" pitchFamily="18" charset="0"/>
              </a:rPr>
              <a:t>如货币天生是金银。</a:t>
            </a:r>
          </a:p>
        </p:txBody>
      </p:sp>
      <p:pic>
        <p:nvPicPr>
          <p:cNvPr id="169997" name="图片 5">
            <a:extLst>
              <a:ext uri="{FF2B5EF4-FFF2-40B4-BE49-F238E27FC236}">
                <a16:creationId xmlns:a16="http://schemas.microsoft.com/office/drawing/2014/main" id="{E3010DC7-1360-4E31-BA84-113FE685BEF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47282" y="4045852"/>
            <a:ext cx="3543300" cy="24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D0BD0C0C-2AD2-4B82-B6A4-32FE1B38C3BC}"/>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任意多边形 4">
            <a:extLst>
              <a:ext uri="{FF2B5EF4-FFF2-40B4-BE49-F238E27FC236}">
                <a16:creationId xmlns:a16="http://schemas.microsoft.com/office/drawing/2014/main" id="{EBABD633-EE0F-4455-88BE-E9F620E0AD02}"/>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8" name="文本框 39">
            <a:extLst>
              <a:ext uri="{FF2B5EF4-FFF2-40B4-BE49-F238E27FC236}">
                <a16:creationId xmlns:a16="http://schemas.microsoft.com/office/drawing/2014/main" id="{6A51CFE2-33F0-4D7B-ACD0-18459AD3F7E1}"/>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9" name="图片 38">
            <a:extLst>
              <a:ext uri="{FF2B5EF4-FFF2-40B4-BE49-F238E27FC236}">
                <a16:creationId xmlns:a16="http://schemas.microsoft.com/office/drawing/2014/main" id="{530F5BB3-974F-496E-AE5D-1D012A2942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文本框 1">
            <a:extLst>
              <a:ext uri="{FF2B5EF4-FFF2-40B4-BE49-F238E27FC236}">
                <a16:creationId xmlns:a16="http://schemas.microsoft.com/office/drawing/2014/main" id="{B31DE3F3-0EDA-4C44-AB5B-CE3B78DB0DEA}"/>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47">
    <p:wheel spokes="2"/>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131086" y="3645181"/>
            <a:ext cx="5929828" cy="584775"/>
          </a:xfrm>
          <a:prstGeom prst="rect">
            <a:avLst/>
          </a:prstGeom>
        </p:spPr>
        <p:txBody>
          <a:bodyPr wrap="none">
            <a:spAutoFit/>
          </a:bodyPr>
          <a:lstStyle/>
          <a:p>
            <a:pPr algn="ctr"/>
            <a:r>
              <a:rPr lang="zh-CN" altLang="zh-CN" sz="4000" b="1" dirty="0">
                <a:solidFill>
                  <a:schemeClr val="tx1">
                    <a:lumMod val="95000"/>
                    <a:lumOff val="5000"/>
                  </a:schemeClr>
                </a:solidFill>
                <a:latin typeface="华文中宋" panose="02010600040101010101" pitchFamily="2" charset="-122"/>
                <a:ea typeface="华文中宋" panose="02010600040101010101" pitchFamily="2" charset="-122"/>
              </a:rPr>
              <a:t>马克思劳动价值论及其当代价值</a:t>
            </a:r>
            <a:endParaRPr lang="zh-CN" altLang="en-US" sz="4000" b="1" dirty="0">
              <a:solidFill>
                <a:schemeClr val="tx1">
                  <a:lumMod val="95000"/>
                  <a:lumOff val="5000"/>
                </a:schemeClr>
              </a:solidFill>
              <a:latin typeface="华文中宋" panose="02010600040101010101" pitchFamily="2" charset="-122"/>
              <a:ea typeface="华文中宋" panose="02010600040101010101" pitchFamily="2" charset="-122"/>
            </a:endParaRPr>
          </a:p>
        </p:txBody>
      </p:sp>
      <p:sp>
        <p:nvSpPr>
          <p:cNvPr id="28" name="矩形 27"/>
          <p:cNvSpPr/>
          <p:nvPr/>
        </p:nvSpPr>
        <p:spPr>
          <a:xfrm>
            <a:off x="5388114" y="2653675"/>
            <a:ext cx="1415772" cy="584775"/>
          </a:xfrm>
          <a:prstGeom prst="rect">
            <a:avLst/>
          </a:prstGeom>
        </p:spPr>
        <p:txBody>
          <a:bodyPr wrap="none">
            <a:spAutoFit/>
          </a:bodyPr>
          <a:lstStyle/>
          <a:p>
            <a:pPr algn="ctr"/>
            <a:r>
              <a:rPr lang="zh-CN" altLang="en-US" sz="3200" b="1" dirty="0">
                <a:solidFill>
                  <a:schemeClr val="tx1">
                    <a:lumMod val="95000"/>
                    <a:lumOff val="5000"/>
                  </a:schemeClr>
                </a:solidFill>
                <a:latin typeface="微软雅黑" panose="020B0503020204020204" charset="-122"/>
                <a:ea typeface="微软雅黑" panose="020B0503020204020204" charset="-122"/>
              </a:rPr>
              <a:t>第一讲</a:t>
            </a:r>
          </a:p>
        </p:txBody>
      </p:sp>
      <p:cxnSp>
        <p:nvCxnSpPr>
          <p:cNvPr id="29" name="直接连接符 28"/>
          <p:cNvCxnSpPr/>
          <p:nvPr/>
        </p:nvCxnSpPr>
        <p:spPr>
          <a:xfrm>
            <a:off x="5128405" y="3441816"/>
            <a:ext cx="1935190" cy="0"/>
          </a:xfrm>
          <a:prstGeom prst="line">
            <a:avLst/>
          </a:prstGeom>
          <a:ln w="22225">
            <a:solidFill>
              <a:srgbClr val="E17751"/>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6" presetClass="entr" presetSubtype="37"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250"/>
                                        <p:tgtEl>
                                          <p:spTgt spid="29"/>
                                        </p:tgtEl>
                                      </p:cBhvr>
                                    </p:animEffect>
                                  </p:childTnLst>
                                </p:cTn>
                              </p:par>
                            </p:childTnLst>
                          </p:cTn>
                        </p:par>
                        <p:par>
                          <p:cTn id="11" fill="hold">
                            <p:stCondLst>
                              <p:cond delay="550"/>
                            </p:stCondLst>
                            <p:childTnLst>
                              <p:par>
                                <p:cTn id="12" presetID="16" presetClass="entr" presetSubtype="37"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34" name="组合 7">
            <a:extLst>
              <a:ext uri="{FF2B5EF4-FFF2-40B4-BE49-F238E27FC236}">
                <a16:creationId xmlns:a16="http://schemas.microsoft.com/office/drawing/2014/main" id="{ECD3306F-EA0D-4F4D-A706-27403C66F64D}"/>
              </a:ext>
            </a:extLst>
          </p:cNvPr>
          <p:cNvGrpSpPr>
            <a:grpSpLocks/>
          </p:cNvGrpSpPr>
          <p:nvPr/>
        </p:nvGrpSpPr>
        <p:grpSpPr bwMode="auto">
          <a:xfrm>
            <a:off x="1865749" y="2000536"/>
            <a:ext cx="395287" cy="395287"/>
            <a:chOff x="4488872" y="1012229"/>
            <a:chExt cx="434008" cy="434008"/>
          </a:xfrm>
        </p:grpSpPr>
        <p:sp>
          <p:nvSpPr>
            <p:cNvPr id="67" name="椭圆 66">
              <a:extLst>
                <a:ext uri="{FF2B5EF4-FFF2-40B4-BE49-F238E27FC236}">
                  <a16:creationId xmlns:a16="http://schemas.microsoft.com/office/drawing/2014/main" id="{73E503AF-E1C2-41D1-B28D-5CBBF0A934A1}"/>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03E73065-F265-4943-AB7A-ADCD2DD534B4}"/>
                </a:ext>
              </a:extLst>
            </p:cNvPr>
            <p:cNvSpPr/>
            <p:nvPr/>
          </p:nvSpPr>
          <p:spPr>
            <a:xfrm flipV="1">
              <a:off x="4637027" y="1160384"/>
              <a:ext cx="137698"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72035" name="组合 36">
            <a:extLst>
              <a:ext uri="{FF2B5EF4-FFF2-40B4-BE49-F238E27FC236}">
                <a16:creationId xmlns:a16="http://schemas.microsoft.com/office/drawing/2014/main" id="{5B1D1297-5F1E-42B0-88B1-0FCA8155D3F8}"/>
              </a:ext>
            </a:extLst>
          </p:cNvPr>
          <p:cNvGrpSpPr>
            <a:grpSpLocks/>
          </p:cNvGrpSpPr>
          <p:nvPr/>
        </p:nvGrpSpPr>
        <p:grpSpPr bwMode="auto">
          <a:xfrm>
            <a:off x="1927660" y="3400711"/>
            <a:ext cx="395288" cy="395287"/>
            <a:chOff x="4488872" y="1012229"/>
            <a:chExt cx="434008" cy="434008"/>
          </a:xfrm>
        </p:grpSpPr>
        <p:sp>
          <p:nvSpPr>
            <p:cNvPr id="38" name="椭圆 37">
              <a:extLst>
                <a:ext uri="{FF2B5EF4-FFF2-40B4-BE49-F238E27FC236}">
                  <a16:creationId xmlns:a16="http://schemas.microsoft.com/office/drawing/2014/main" id="{C83FB3AA-2AD1-4EB9-9B8B-D44CA070AEF2}"/>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id="{B4C5EB58-CADE-459C-8992-84E1BE0A0FC2}"/>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72036" name="组合 43">
            <a:extLst>
              <a:ext uri="{FF2B5EF4-FFF2-40B4-BE49-F238E27FC236}">
                <a16:creationId xmlns:a16="http://schemas.microsoft.com/office/drawing/2014/main" id="{9FFC3F2D-16C7-40AA-ABF5-57B4682D8FCA}"/>
              </a:ext>
            </a:extLst>
          </p:cNvPr>
          <p:cNvGrpSpPr>
            <a:grpSpLocks/>
          </p:cNvGrpSpPr>
          <p:nvPr/>
        </p:nvGrpSpPr>
        <p:grpSpPr bwMode="auto">
          <a:xfrm>
            <a:off x="1927660" y="4786597"/>
            <a:ext cx="395288" cy="395288"/>
            <a:chOff x="4488872" y="1012229"/>
            <a:chExt cx="434008" cy="434008"/>
          </a:xfrm>
        </p:grpSpPr>
        <p:sp>
          <p:nvSpPr>
            <p:cNvPr id="45" name="椭圆 44">
              <a:extLst>
                <a:ext uri="{FF2B5EF4-FFF2-40B4-BE49-F238E27FC236}">
                  <a16:creationId xmlns:a16="http://schemas.microsoft.com/office/drawing/2014/main" id="{C0CDD68A-5369-42C5-8E0A-8CE6581AB82C}"/>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6" name="椭圆 45">
              <a:extLst>
                <a:ext uri="{FF2B5EF4-FFF2-40B4-BE49-F238E27FC236}">
                  <a16:creationId xmlns:a16="http://schemas.microsoft.com/office/drawing/2014/main" id="{36766253-19DA-4890-A7C0-CC52D8A1F52E}"/>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8" name="任意多边形 4">
            <a:extLst>
              <a:ext uri="{FF2B5EF4-FFF2-40B4-BE49-F238E27FC236}">
                <a16:creationId xmlns:a16="http://schemas.microsoft.com/office/drawing/2014/main" id="{4519AB01-C7D9-43A5-8BB0-4D4CE229C00C}"/>
              </a:ext>
            </a:extLst>
          </p:cNvPr>
          <p:cNvSpPr/>
          <p:nvPr/>
        </p:nvSpPr>
        <p:spPr>
          <a:xfrm rot="5400000">
            <a:off x="1673226" y="133351"/>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2" name="矩形: 圆角 31">
            <a:extLst>
              <a:ext uri="{FF2B5EF4-FFF2-40B4-BE49-F238E27FC236}">
                <a16:creationId xmlns:a16="http://schemas.microsoft.com/office/drawing/2014/main" id="{1FF08720-F7C6-4DA3-928A-2C0E87734ACD}"/>
              </a:ext>
            </a:extLst>
          </p:cNvPr>
          <p:cNvSpPr/>
          <p:nvPr/>
        </p:nvSpPr>
        <p:spPr>
          <a:xfrm>
            <a:off x="2721410" y="1689385"/>
            <a:ext cx="6624638" cy="9652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使用价值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是“质”与“量”的统一体</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36" name="矩形: 圆角 35">
            <a:extLst>
              <a:ext uri="{FF2B5EF4-FFF2-40B4-BE49-F238E27FC236}">
                <a16:creationId xmlns:a16="http://schemas.microsoft.com/office/drawing/2014/main" id="{F0FEFE4F-A267-48EE-AE5B-11E0D38CF7D2}"/>
              </a:ext>
            </a:extLst>
          </p:cNvPr>
          <p:cNvSpPr/>
          <p:nvPr/>
        </p:nvSpPr>
        <p:spPr>
          <a:xfrm>
            <a:off x="2818249" y="3238785"/>
            <a:ext cx="6624637" cy="963612"/>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商品的使用价值具有</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“社会性”</a:t>
            </a:r>
            <a:r>
              <a:rPr kumimoji="0" lang="zh-CN" altLang="en-US" sz="24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或“排己性”</a:t>
            </a:r>
            <a:endPar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37" name="矩形: 圆角 36">
            <a:extLst>
              <a:ext uri="{FF2B5EF4-FFF2-40B4-BE49-F238E27FC236}">
                <a16:creationId xmlns:a16="http://schemas.microsoft.com/office/drawing/2014/main" id="{AD69CE79-D239-480C-9916-C0FED7B06F11}"/>
              </a:ext>
            </a:extLst>
          </p:cNvPr>
          <p:cNvSpPr/>
          <p:nvPr/>
        </p:nvSpPr>
        <p:spPr>
          <a:xfrm>
            <a:off x="2853174" y="4786597"/>
            <a:ext cx="6624637" cy="9652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商品的使用价值的地位和作用</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9" name="矩形 18">
            <a:extLst>
              <a:ext uri="{FF2B5EF4-FFF2-40B4-BE49-F238E27FC236}">
                <a16:creationId xmlns:a16="http://schemas.microsoft.com/office/drawing/2014/main" id="{0BCA035B-4591-4DAA-A7D9-65520964E60F}"/>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任意多边形 4">
            <a:extLst>
              <a:ext uri="{FF2B5EF4-FFF2-40B4-BE49-F238E27FC236}">
                <a16:creationId xmlns:a16="http://schemas.microsoft.com/office/drawing/2014/main" id="{B2201C4A-3B38-47CA-9133-4F68EACB53AE}"/>
              </a:ext>
            </a:extLst>
          </p:cNvPr>
          <p:cNvSpPr/>
          <p:nvPr/>
        </p:nvSpPr>
        <p:spPr>
          <a:xfrm rot="5400000">
            <a:off x="267938" y="248855"/>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1" name="文本框 39">
            <a:extLst>
              <a:ext uri="{FF2B5EF4-FFF2-40B4-BE49-F238E27FC236}">
                <a16:creationId xmlns:a16="http://schemas.microsoft.com/office/drawing/2014/main" id="{FF78C4BD-CACF-4B84-A75E-ED12AC5A8F6D}"/>
              </a:ext>
            </a:extLst>
          </p:cNvPr>
          <p:cNvSpPr txBox="1"/>
          <p:nvPr/>
        </p:nvSpPr>
        <p:spPr>
          <a:xfrm>
            <a:off x="9812337" y="233966"/>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2" name="图片 38">
            <a:extLst>
              <a:ext uri="{FF2B5EF4-FFF2-40B4-BE49-F238E27FC236}">
                <a16:creationId xmlns:a16="http://schemas.microsoft.com/office/drawing/2014/main" id="{F9872C94-7445-4953-8AD0-40B53603C4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7274" y="79978"/>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 name="文本框 1">
            <a:extLst>
              <a:ext uri="{FF2B5EF4-FFF2-40B4-BE49-F238E27FC236}">
                <a16:creationId xmlns:a16="http://schemas.microsoft.com/office/drawing/2014/main" id="{655CB5CC-37FE-49FA-A5B1-CDDC2AB1E653}"/>
              </a:ext>
            </a:extLst>
          </p:cNvPr>
          <p:cNvSpPr txBox="1">
            <a:spLocks noChangeArrowheads="1"/>
          </p:cNvSpPr>
          <p:nvPr/>
        </p:nvSpPr>
        <p:spPr bwMode="auto">
          <a:xfrm>
            <a:off x="648922" y="86627"/>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(1)</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商品的使用价值</a:t>
            </a:r>
          </a:p>
        </p:txBody>
      </p:sp>
    </p:spTree>
    <p:custDataLst>
      <p:tags r:id="rId1"/>
    </p:custDataLst>
  </p:cSld>
  <p:clrMapOvr>
    <a:masterClrMapping/>
  </p:clrMapOvr>
  <p:transition advTm="11410">
    <p:wheel spokes="2"/>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06" name="组合 7">
            <a:extLst>
              <a:ext uri="{FF2B5EF4-FFF2-40B4-BE49-F238E27FC236}">
                <a16:creationId xmlns:a16="http://schemas.microsoft.com/office/drawing/2014/main" id="{11A126C1-D8D2-49FE-A2CF-B65E97F2A937}"/>
              </a:ext>
            </a:extLst>
          </p:cNvPr>
          <p:cNvGrpSpPr>
            <a:grpSpLocks/>
          </p:cNvGrpSpPr>
          <p:nvPr/>
        </p:nvGrpSpPr>
        <p:grpSpPr bwMode="auto">
          <a:xfrm>
            <a:off x="2332039" y="1681164"/>
            <a:ext cx="395287" cy="396875"/>
            <a:chOff x="4488872" y="1012229"/>
            <a:chExt cx="434008" cy="434008"/>
          </a:xfrm>
        </p:grpSpPr>
        <p:sp>
          <p:nvSpPr>
            <p:cNvPr id="67" name="椭圆 66">
              <a:extLst>
                <a:ext uri="{FF2B5EF4-FFF2-40B4-BE49-F238E27FC236}">
                  <a16:creationId xmlns:a16="http://schemas.microsoft.com/office/drawing/2014/main" id="{112C3F4B-3AAB-4E73-B142-4A277FB08C3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E8765EFD-2F10-4C95-87CC-D3EAA1ABFEB0}"/>
                </a:ext>
              </a:extLst>
            </p:cNvPr>
            <p:cNvSpPr/>
            <p:nvPr/>
          </p:nvSpPr>
          <p:spPr>
            <a:xfrm flipV="1">
              <a:off x="4637027" y="1159791"/>
              <a:ext cx="137698" cy="138883"/>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7" name="矩形 26">
            <a:extLst>
              <a:ext uri="{FF2B5EF4-FFF2-40B4-BE49-F238E27FC236}">
                <a16:creationId xmlns:a16="http://schemas.microsoft.com/office/drawing/2014/main" id="{0BF1C0FB-B04B-43E5-AF67-42AA759988D4}"/>
              </a:ext>
            </a:extLst>
          </p:cNvPr>
          <p:cNvSpPr/>
          <p:nvPr>
            <p:custDataLst>
              <p:tags r:id="rId2"/>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5308A86F-96EC-4F4E-A17C-95FEEB878552}"/>
              </a:ext>
            </a:extLst>
          </p:cNvPr>
          <p:cNvSpPr/>
          <p:nvPr/>
        </p:nvSpPr>
        <p:spPr>
          <a:xfrm rot="5400000">
            <a:off x="219812" y="219980"/>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0" name="文本框 39">
            <a:extLst>
              <a:ext uri="{FF2B5EF4-FFF2-40B4-BE49-F238E27FC236}">
                <a16:creationId xmlns:a16="http://schemas.microsoft.com/office/drawing/2014/main" id="{1C6AE8E2-FFC8-4863-BAB8-96F5802980D2}"/>
              </a:ext>
            </a:extLst>
          </p:cNvPr>
          <p:cNvSpPr txBox="1"/>
          <p:nvPr/>
        </p:nvSpPr>
        <p:spPr>
          <a:xfrm>
            <a:off x="9740567" y="262841"/>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75110" name="图片 38">
            <a:extLst>
              <a:ext uri="{FF2B5EF4-FFF2-40B4-BE49-F238E27FC236}">
                <a16:creationId xmlns:a16="http://schemas.microsoft.com/office/drawing/2014/main" id="{0342608A-A336-4C71-BB55-84DCA5B6F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5504" y="108853"/>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5111" name="文本框 1">
            <a:extLst>
              <a:ext uri="{FF2B5EF4-FFF2-40B4-BE49-F238E27FC236}">
                <a16:creationId xmlns:a16="http://schemas.microsoft.com/office/drawing/2014/main" id="{580DDD63-045B-4075-8D31-5E5CB2AC89EC}"/>
              </a:ext>
            </a:extLst>
          </p:cNvPr>
          <p:cNvSpPr txBox="1">
            <a:spLocks noChangeArrowheads="1"/>
          </p:cNvSpPr>
          <p:nvPr/>
        </p:nvSpPr>
        <p:spPr bwMode="auto">
          <a:xfrm>
            <a:off x="860678" y="106265"/>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(2)</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商品的交换价值</a:t>
            </a:r>
          </a:p>
        </p:txBody>
      </p:sp>
      <p:sp>
        <p:nvSpPr>
          <p:cNvPr id="32" name="矩形: 圆角 31">
            <a:extLst>
              <a:ext uri="{FF2B5EF4-FFF2-40B4-BE49-F238E27FC236}">
                <a16:creationId xmlns:a16="http://schemas.microsoft.com/office/drawing/2014/main" id="{7EFAAA92-03EE-4528-9427-2C5F10361FD4}"/>
              </a:ext>
            </a:extLst>
          </p:cNvPr>
          <p:cNvSpPr/>
          <p:nvPr/>
        </p:nvSpPr>
        <p:spPr>
          <a:xfrm>
            <a:off x="3036889" y="1368425"/>
            <a:ext cx="6624637" cy="9652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交换价值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显示的是商品交换的可能性，如何理解和把握这种“可能性”？</a:t>
            </a:r>
          </a:p>
        </p:txBody>
      </p:sp>
      <p:sp>
        <p:nvSpPr>
          <p:cNvPr id="36" name="矩形: 圆角 35">
            <a:extLst>
              <a:ext uri="{FF2B5EF4-FFF2-40B4-BE49-F238E27FC236}">
                <a16:creationId xmlns:a16="http://schemas.microsoft.com/office/drawing/2014/main" id="{7D1D6B37-F79F-40F3-B157-9D3BE4268493}"/>
              </a:ext>
            </a:extLst>
          </p:cNvPr>
          <p:cNvSpPr/>
          <p:nvPr/>
        </p:nvSpPr>
        <p:spPr>
          <a:xfrm>
            <a:off x="972152" y="4764506"/>
            <a:ext cx="4523873" cy="1907574"/>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“交换价值首先表现为一种使用价值与另一种使用价值相交换的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量的关系或比例</a:t>
            </a:r>
            <a:r>
              <a:rPr kumimoji="0" lang="zh-CN" altLang="en-US" sz="20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endParaRPr kumimoji="0" lang="en-US" altLang="zh-CN" sz="20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资本论</a:t>
            </a:r>
            <a:r>
              <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第</a:t>
            </a:r>
            <a:r>
              <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1</a:t>
            </a:r>
            <a:r>
              <a:rPr kumimoji="0" lang="zh-CN" altLang="en-US"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卷，人民出版社</a:t>
            </a:r>
            <a:r>
              <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2004</a:t>
            </a:r>
            <a:r>
              <a:rPr kumimoji="0" lang="zh-CN" altLang="en-US"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年版，第</a:t>
            </a:r>
            <a:r>
              <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49</a:t>
            </a:r>
            <a:r>
              <a:rPr kumimoji="0" lang="zh-CN" altLang="en-US"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页。</a:t>
            </a:r>
          </a:p>
        </p:txBody>
      </p:sp>
      <p:sp>
        <p:nvSpPr>
          <p:cNvPr id="37" name="矩形: 圆角 36">
            <a:extLst>
              <a:ext uri="{FF2B5EF4-FFF2-40B4-BE49-F238E27FC236}">
                <a16:creationId xmlns:a16="http://schemas.microsoft.com/office/drawing/2014/main" id="{0A9614F3-8A27-4D3B-A35E-D564B1821C9B}"/>
              </a:ext>
            </a:extLst>
          </p:cNvPr>
          <p:cNvSpPr/>
          <p:nvPr/>
        </p:nvSpPr>
        <p:spPr>
          <a:xfrm>
            <a:off x="6468206" y="3178744"/>
            <a:ext cx="4608512" cy="2964755"/>
          </a:xfrm>
          <a:prstGeom prst="roundRect">
            <a:avLst/>
          </a:prstGeom>
          <a:solidFill>
            <a:srgbClr val="E7E6E6"/>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如，</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夸特小麦与</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英担铁相交换</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等式表示：“</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夸特小麦</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英担铁相交换”</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表示的是两种商品体之间存在的“物质”的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量的“关系”</a:t>
            </a:r>
            <a:r>
              <a:rPr kumimoji="0" lang="zh-CN" altLang="en-US"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a:t>
            </a:r>
            <a:r>
              <a:rPr kumimoji="0" lang="en-US" altLang="zh-CN"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a:t>
            </a:r>
            <a:r>
              <a:rPr kumimoji="0" lang="zh-CN" altLang="en-US"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）或比例（</a:t>
            </a:r>
            <a:r>
              <a:rPr kumimoji="0" lang="en-US" altLang="zh-CN"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1</a:t>
            </a:r>
            <a:r>
              <a:rPr kumimoji="0" lang="zh-CN" altLang="en-US"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a:t>
            </a:r>
            <a:r>
              <a:rPr kumimoji="0" lang="en-US" altLang="zh-CN"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a</a:t>
            </a:r>
            <a:r>
              <a:rPr kumimoji="0" lang="zh-CN" altLang="en-US" sz="2400" b="1" i="0" u="none" strike="noStrike" kern="0" cap="none" spc="0" normalizeH="0" baseline="0" noProof="0" dirty="0">
                <a:ln>
                  <a:noFill/>
                </a:ln>
                <a:solidFill>
                  <a:srgbClr val="000000"/>
                </a:solidFill>
                <a:effectLst/>
                <a:highlight>
                  <a:srgbClr val="FFFF00"/>
                </a:highlight>
                <a:uLnTx/>
                <a:uFillTx/>
                <a:latin typeface="仿宋" panose="02010609060101010101" pitchFamily="49" charset="-122"/>
                <a:ea typeface="仿宋" panose="02010609060101010101" pitchFamily="49" charset="-122"/>
                <a:cs typeface="+mn-cs"/>
              </a:rPr>
              <a:t>）</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p>
        </p:txBody>
      </p:sp>
      <p:pic>
        <p:nvPicPr>
          <p:cNvPr id="13" name="图片 12" descr="timg (17)">
            <a:extLst>
              <a:ext uri="{FF2B5EF4-FFF2-40B4-BE49-F238E27FC236}">
                <a16:creationId xmlns:a16="http://schemas.microsoft.com/office/drawing/2014/main" id="{F57C2548-3401-420A-9BDB-A231C4E9D45E}"/>
              </a:ext>
            </a:extLst>
          </p:cNvPr>
          <p:cNvPicPr>
            <a:picLocks noChangeAspect="1"/>
          </p:cNvPicPr>
          <p:nvPr/>
        </p:nvPicPr>
        <p:blipFill>
          <a:blip r:embed="rId6"/>
          <a:stretch>
            <a:fillRect/>
          </a:stretch>
        </p:blipFill>
        <p:spPr>
          <a:xfrm>
            <a:off x="1755693" y="2373744"/>
            <a:ext cx="2954619" cy="2154885"/>
          </a:xfrm>
          <a:prstGeom prst="rect">
            <a:avLst/>
          </a:prstGeom>
          <a:ln>
            <a:noFill/>
          </a:ln>
          <a:effectLst>
            <a:softEdge rad="112500"/>
          </a:effectLst>
        </p:spPr>
      </p:pic>
    </p:spTree>
    <p:custDataLst>
      <p:tags r:id="rId1"/>
    </p:custDataLst>
  </p:cSld>
  <p:clrMapOvr>
    <a:masterClrMapping/>
  </p:clrMapOvr>
  <p:transition advTm="6565">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2" name="组合 7">
            <a:extLst>
              <a:ext uri="{FF2B5EF4-FFF2-40B4-BE49-F238E27FC236}">
                <a16:creationId xmlns:a16="http://schemas.microsoft.com/office/drawing/2014/main" id="{8D5B48E4-704A-4479-9F4E-6882741D4FA7}"/>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CF710565-BC16-453C-A71D-E37C016477A8}"/>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2E5F5006-4569-45A8-A588-0A835D4402B9}"/>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7" name="矩形 26">
            <a:extLst>
              <a:ext uri="{FF2B5EF4-FFF2-40B4-BE49-F238E27FC236}">
                <a16:creationId xmlns:a16="http://schemas.microsoft.com/office/drawing/2014/main" id="{37B91F18-51AF-41CA-BE81-554139C802AE}"/>
              </a:ext>
            </a:extLst>
          </p:cNvPr>
          <p:cNvSpPr/>
          <p:nvPr>
            <p:custDataLst>
              <p:tags r:id="rId2"/>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BBBBBEE8-EF1C-4F57-A7ED-C86D1ABCA8AF}"/>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0" name="文本框 39">
            <a:extLst>
              <a:ext uri="{FF2B5EF4-FFF2-40B4-BE49-F238E27FC236}">
                <a16:creationId xmlns:a16="http://schemas.microsoft.com/office/drawing/2014/main" id="{4E3918B0-6A30-4758-87E2-AA83949414BF}"/>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74086" name="图片 38">
            <a:extLst>
              <a:ext uri="{FF2B5EF4-FFF2-40B4-BE49-F238E27FC236}">
                <a16:creationId xmlns:a16="http://schemas.microsoft.com/office/drawing/2014/main" id="{89FF16E5-9452-48BC-98EC-B1B4E67611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087" name="文本框 1">
            <a:extLst>
              <a:ext uri="{FF2B5EF4-FFF2-40B4-BE49-F238E27FC236}">
                <a16:creationId xmlns:a16="http://schemas.microsoft.com/office/drawing/2014/main" id="{69811856-AA8B-40BB-8A47-AA5A3421FC8A}"/>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
        <p:nvSpPr>
          <p:cNvPr id="32" name="矩形: 圆角 31">
            <a:extLst>
              <a:ext uri="{FF2B5EF4-FFF2-40B4-BE49-F238E27FC236}">
                <a16:creationId xmlns:a16="http://schemas.microsoft.com/office/drawing/2014/main" id="{40E48F3D-57CA-456E-9CF9-C5CF0A561E21}"/>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74089" name="文本框 3">
            <a:extLst>
              <a:ext uri="{FF2B5EF4-FFF2-40B4-BE49-F238E27FC236}">
                <a16:creationId xmlns:a16="http://schemas.microsoft.com/office/drawing/2014/main" id="{C7155686-5E4B-4CDA-B335-E7CBB6F240D5}"/>
              </a:ext>
            </a:extLst>
          </p:cNvPr>
          <p:cNvSpPr txBox="1">
            <a:spLocks noChangeArrowheads="1"/>
          </p:cNvSpPr>
          <p:nvPr/>
        </p:nvSpPr>
        <p:spPr bwMode="auto">
          <a:xfrm>
            <a:off x="1524000" y="6367463"/>
            <a:ext cx="9144000" cy="461962"/>
          </a:xfrm>
          <a:prstGeom prst="rect">
            <a:avLst/>
          </a:prstGeom>
          <a:solidFill>
            <a:srgbClr val="FF0000"/>
          </a:solidFill>
          <a:ln w="19050">
            <a:solidFill>
              <a:srgbClr val="FF0000"/>
            </a:solidFill>
            <a:miter lim="800000"/>
            <a:headEnd/>
            <a:tailEnd/>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价值的规定：商品交换中量的“可比性”背后的质的“等同性”。</a:t>
            </a:r>
          </a:p>
        </p:txBody>
      </p:sp>
      <p:pic>
        <p:nvPicPr>
          <p:cNvPr id="20" name="图片 19" descr="timg (17)">
            <a:extLst>
              <a:ext uri="{FF2B5EF4-FFF2-40B4-BE49-F238E27FC236}">
                <a16:creationId xmlns:a16="http://schemas.microsoft.com/office/drawing/2014/main" id="{E5E824CB-E78D-450C-881B-0431B214ADB1}"/>
              </a:ext>
            </a:extLst>
          </p:cNvPr>
          <p:cNvPicPr>
            <a:picLocks noChangeAspect="1"/>
          </p:cNvPicPr>
          <p:nvPr/>
        </p:nvPicPr>
        <p:blipFill>
          <a:blip r:embed="rId6"/>
          <a:stretch>
            <a:fillRect/>
          </a:stretch>
        </p:blipFill>
        <p:spPr>
          <a:xfrm>
            <a:off x="1736442" y="1757728"/>
            <a:ext cx="2954619" cy="2154885"/>
          </a:xfrm>
          <a:prstGeom prst="rect">
            <a:avLst/>
          </a:prstGeom>
          <a:ln>
            <a:noFill/>
          </a:ln>
          <a:effectLst>
            <a:softEdge rad="112500"/>
          </a:effectLst>
        </p:spPr>
      </p:pic>
      <p:sp>
        <p:nvSpPr>
          <p:cNvPr id="21" name="文本框 12">
            <a:extLst>
              <a:ext uri="{FF2B5EF4-FFF2-40B4-BE49-F238E27FC236}">
                <a16:creationId xmlns:a16="http://schemas.microsoft.com/office/drawing/2014/main" id="{A5155C4D-32AE-4E2E-8A75-8B9DDF6E3594}"/>
              </a:ext>
            </a:extLst>
          </p:cNvPr>
          <p:cNvSpPr txBox="1"/>
          <p:nvPr>
            <p:custDataLst>
              <p:tags r:id="rId3"/>
            </p:custDataLst>
          </p:nvPr>
        </p:nvSpPr>
        <p:spPr>
          <a:xfrm>
            <a:off x="5485383" y="1945991"/>
            <a:ext cx="4002087" cy="1655762"/>
          </a:xfrm>
          <a:prstGeom prst="rect">
            <a:avLst/>
          </a:prstGeom>
          <a:solidFill>
            <a:schemeClr val="accent2">
              <a:lumMod val="40000"/>
              <a:lumOff val="60000"/>
            </a:schemeClr>
          </a:solidFill>
          <a:ln>
            <a:solidFill>
              <a:srgbClr val="FF0000"/>
            </a:solidFill>
          </a:ln>
        </p:spPr>
        <p:txBody>
          <a:bodyPr/>
          <a:lstStyle/>
          <a:p>
            <a:pPr marL="163949" marR="0" lvl="0" indent="-163949" algn="l" defTabSz="3429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等式是绵羊与斧子</a:t>
            </a:r>
            <a:r>
              <a:rPr kumimoji="0" lang="zh-CN" altLang="en-US" sz="1575" b="1" i="0" u="none" strike="noStrike" kern="1200" cap="none" spc="0" normalizeH="0" baseline="0" noProof="0" dirty="0">
                <a:ln>
                  <a:noFill/>
                </a:ln>
                <a:solidFill>
                  <a:srgbClr val="FF0000"/>
                </a:solidFill>
                <a:effectLst/>
                <a:uLnTx/>
                <a:uFillTx/>
                <a:latin typeface="方正魏碑简体" pitchFamily="2" charset="-122"/>
                <a:ea typeface="方正魏碑简体" pitchFamily="2" charset="-122"/>
                <a:cs typeface="+mn-cs"/>
              </a:rPr>
              <a:t>“比较”和计算</a:t>
            </a: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的结果</a:t>
            </a:r>
            <a:endPar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endParaRPr>
          </a:p>
          <a:p>
            <a:pPr marL="163949" marR="0" lvl="0" indent="-163949" algn="l" defTabSz="3429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endParaRP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绵羊与斧子之间具有</a:t>
            </a:r>
            <a:r>
              <a:rPr kumimoji="0" lang="zh-CN" altLang="en-US" sz="1575" b="1" i="0" u="none" strike="noStrike" kern="1200" cap="none" spc="0" normalizeH="0" baseline="0" noProof="0" dirty="0">
                <a:ln>
                  <a:noFill/>
                </a:ln>
                <a:solidFill>
                  <a:srgbClr val="FF0000"/>
                </a:solidFill>
                <a:effectLst/>
                <a:uLnTx/>
                <a:uFillTx/>
                <a:latin typeface="方正魏碑简体" pitchFamily="2" charset="-122"/>
                <a:ea typeface="方正魏碑简体" pitchFamily="2" charset="-122"/>
                <a:cs typeface="+mn-cs"/>
              </a:rPr>
              <a:t>“共同性”</a:t>
            </a: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endPar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endParaRP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“共同性”是绵羊与斧子</a:t>
            </a:r>
            <a:r>
              <a:rPr kumimoji="0" lang="zh-CN" altLang="en-US" sz="1575" b="1" i="0" u="none" strike="noStrike" kern="1200" cap="none" spc="0" normalizeH="0" baseline="0" noProof="0" dirty="0">
                <a:ln>
                  <a:noFill/>
                </a:ln>
                <a:solidFill>
                  <a:srgbClr val="FF0000"/>
                </a:solidFill>
                <a:effectLst/>
                <a:uLnTx/>
                <a:uFillTx/>
                <a:latin typeface="方正魏碑简体" pitchFamily="2" charset="-122"/>
                <a:ea typeface="方正魏碑简体" pitchFamily="2" charset="-122"/>
                <a:cs typeface="+mn-cs"/>
              </a:rPr>
              <a:t>“内在”</a:t>
            </a: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具有的  </a:t>
            </a:r>
            <a:r>
              <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 </a:t>
            </a:r>
          </a:p>
        </p:txBody>
      </p:sp>
      <p:sp>
        <p:nvSpPr>
          <p:cNvPr id="24" name="矩形: 圆角 23">
            <a:extLst>
              <a:ext uri="{FF2B5EF4-FFF2-40B4-BE49-F238E27FC236}">
                <a16:creationId xmlns:a16="http://schemas.microsoft.com/office/drawing/2014/main" id="{D9E5B225-9F87-4B97-9F9A-7EE3A6E76052}"/>
              </a:ext>
            </a:extLst>
          </p:cNvPr>
          <p:cNvSpPr/>
          <p:nvPr/>
        </p:nvSpPr>
        <p:spPr>
          <a:xfrm>
            <a:off x="895149" y="4100362"/>
            <a:ext cx="10193153" cy="2087028"/>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马克思：“这种共同东西不可能是商品的几何的、物理的、化学的或其他的自然属性”“这些物，作为它们共有的这个社会实体的结晶，就是价值</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商品价值”，“作为价值，一切商品都只是一定量的凝固的劳动时间”  </a:t>
            </a:r>
            <a:endPar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endParaRPr>
          </a:p>
          <a:p>
            <a:pPr marL="0" marR="0" lvl="0" indent="457200" algn="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 </a:t>
            </a: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第</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卷，人民出版社</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2004</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年，第</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50-53</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p>
        </p:txBody>
      </p:sp>
    </p:spTree>
    <p:custDataLst>
      <p:tags r:id="rId1"/>
    </p:custDataLst>
  </p:cSld>
  <p:clrMapOvr>
    <a:masterClrMapping/>
  </p:clrMapOvr>
  <p:transition advTm="2841">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4" name="组合 7">
            <a:extLst>
              <a:ext uri="{FF2B5EF4-FFF2-40B4-BE49-F238E27FC236}">
                <a16:creationId xmlns:a16="http://schemas.microsoft.com/office/drawing/2014/main" id="{F0153D0A-4093-4FAC-8916-527E72A1C06C}"/>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872052BB-E2F9-4D04-A17D-89B8308669B6}"/>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5DC7591B-00B6-4DF3-9151-B07AD71B3093}"/>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8" name="任意多边形 4">
            <a:extLst>
              <a:ext uri="{FF2B5EF4-FFF2-40B4-BE49-F238E27FC236}">
                <a16:creationId xmlns:a16="http://schemas.microsoft.com/office/drawing/2014/main" id="{8411CCA4-8AC2-4BD1-8746-5FBEA05696DB}"/>
              </a:ext>
            </a:extLst>
          </p:cNvPr>
          <p:cNvSpPr/>
          <p:nvPr/>
        </p:nvSpPr>
        <p:spPr>
          <a:xfrm rot="5400000">
            <a:off x="1684338" y="258763"/>
            <a:ext cx="271463" cy="350838"/>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77159" name="文本框 1">
            <a:extLst>
              <a:ext uri="{FF2B5EF4-FFF2-40B4-BE49-F238E27FC236}">
                <a16:creationId xmlns:a16="http://schemas.microsoft.com/office/drawing/2014/main" id="{065B2E35-DEBE-401B-B518-24011E2841AB}"/>
              </a:ext>
            </a:extLst>
          </p:cNvPr>
          <p:cNvSpPr txBox="1">
            <a:spLocks noChangeArrowheads="1"/>
          </p:cNvSpPr>
          <p:nvPr/>
        </p:nvSpPr>
        <p:spPr bwMode="auto">
          <a:xfrm>
            <a:off x="2208214" y="115889"/>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二、商品的价值</a:t>
            </a:r>
          </a:p>
        </p:txBody>
      </p:sp>
      <p:sp>
        <p:nvSpPr>
          <p:cNvPr id="32" name="矩形: 圆角 31">
            <a:extLst>
              <a:ext uri="{FF2B5EF4-FFF2-40B4-BE49-F238E27FC236}">
                <a16:creationId xmlns:a16="http://schemas.microsoft.com/office/drawing/2014/main" id="{B1B30CD9-0EF8-442F-BF54-EFA40E25845A}"/>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77161" name="文本框 3">
            <a:extLst>
              <a:ext uri="{FF2B5EF4-FFF2-40B4-BE49-F238E27FC236}">
                <a16:creationId xmlns:a16="http://schemas.microsoft.com/office/drawing/2014/main" id="{7630013E-2883-4B05-88C2-3403E5011063}"/>
              </a:ext>
            </a:extLst>
          </p:cNvPr>
          <p:cNvSpPr txBox="1">
            <a:spLocks noChangeArrowheads="1"/>
          </p:cNvSpPr>
          <p:nvPr/>
        </p:nvSpPr>
        <p:spPr bwMode="auto">
          <a:xfrm>
            <a:off x="2355850" y="6394451"/>
            <a:ext cx="7773988" cy="461963"/>
          </a:xfrm>
          <a:prstGeom prst="rect">
            <a:avLst/>
          </a:prstGeom>
          <a:solidFill>
            <a:srgbClr val="FF0000"/>
          </a:solidFill>
          <a:ln w="19050">
            <a:solidFill>
              <a:srgbClr val="FF0000"/>
            </a:solidFill>
            <a:miter lim="800000"/>
            <a:headEnd/>
            <a:tailEnd/>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价值的规定之二：对象化的一般人类劳动。</a:t>
            </a:r>
          </a:p>
        </p:txBody>
      </p:sp>
      <p:pic>
        <p:nvPicPr>
          <p:cNvPr id="20" name="图片 19" descr="timg (17)">
            <a:extLst>
              <a:ext uri="{FF2B5EF4-FFF2-40B4-BE49-F238E27FC236}">
                <a16:creationId xmlns:a16="http://schemas.microsoft.com/office/drawing/2014/main" id="{B86D086D-9047-4DD7-94D1-5E858D9F8274}"/>
              </a:ext>
            </a:extLst>
          </p:cNvPr>
          <p:cNvPicPr>
            <a:picLocks noChangeAspect="1"/>
          </p:cNvPicPr>
          <p:nvPr/>
        </p:nvPicPr>
        <p:blipFill>
          <a:blip r:embed="rId8"/>
          <a:stretch>
            <a:fillRect/>
          </a:stretch>
        </p:blipFill>
        <p:spPr>
          <a:xfrm>
            <a:off x="8724382" y="1430470"/>
            <a:ext cx="2954619" cy="2154885"/>
          </a:xfrm>
          <a:prstGeom prst="rect">
            <a:avLst/>
          </a:prstGeom>
          <a:ln>
            <a:noFill/>
          </a:ln>
          <a:effectLst>
            <a:softEdge rad="112500"/>
          </a:effectLst>
        </p:spPr>
      </p:pic>
      <p:sp>
        <p:nvSpPr>
          <p:cNvPr id="31" name="文本框 12">
            <a:extLst>
              <a:ext uri="{FF2B5EF4-FFF2-40B4-BE49-F238E27FC236}">
                <a16:creationId xmlns:a16="http://schemas.microsoft.com/office/drawing/2014/main" id="{DE924876-5FBA-4006-B7CC-ABC4E6A6CAFF}"/>
              </a:ext>
            </a:extLst>
          </p:cNvPr>
          <p:cNvSpPr txBox="1"/>
          <p:nvPr>
            <p:custDataLst>
              <p:tags r:id="rId2"/>
            </p:custDataLst>
          </p:nvPr>
        </p:nvSpPr>
        <p:spPr bwMode="auto">
          <a:xfrm>
            <a:off x="6594475" y="1806575"/>
            <a:ext cx="566738" cy="1392238"/>
          </a:xfrm>
          <a:prstGeom prst="rect">
            <a:avLst/>
          </a:prstGeom>
          <a:noFill/>
        </p:spPr>
        <p:txBody>
          <a:bodyPr/>
          <a:lstStyle/>
          <a:p>
            <a:pPr marL="163949" marR="0" lvl="0" indent="-163949" algn="l" defTabSz="3429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1</a:t>
            </a: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endPar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endParaRP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只</a:t>
            </a: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endPar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endParaRPr>
          </a:p>
          <a:p>
            <a:pPr marL="163949" marR="0" lvl="0" indent="-16394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羊      </a:t>
            </a:r>
            <a:r>
              <a:rPr kumimoji="0" lang="en-US" altLang="zh-CN" sz="1575" b="1" i="0" u="none" strike="noStrike" kern="1200" cap="none" spc="0" normalizeH="0" baseline="0" noProof="0" dirty="0">
                <a:ln>
                  <a:noFill/>
                </a:ln>
                <a:solidFill>
                  <a:prstClr val="black"/>
                </a:solidFill>
                <a:effectLst/>
                <a:uLnTx/>
                <a:uFillTx/>
                <a:latin typeface="方正魏碑简体" pitchFamily="2" charset="-122"/>
                <a:ea typeface="方正魏碑简体" pitchFamily="2" charset="-122"/>
                <a:cs typeface="+mn-cs"/>
              </a:rPr>
              <a:t> </a:t>
            </a:r>
          </a:p>
        </p:txBody>
      </p:sp>
      <p:sp>
        <p:nvSpPr>
          <p:cNvPr id="33" name="文本框 13">
            <a:extLst>
              <a:ext uri="{FF2B5EF4-FFF2-40B4-BE49-F238E27FC236}">
                <a16:creationId xmlns:a16="http://schemas.microsoft.com/office/drawing/2014/main" id="{7C313FF4-073D-4B23-A843-A68E97DBB23F}"/>
              </a:ext>
            </a:extLst>
          </p:cNvPr>
          <p:cNvSpPr txBox="1"/>
          <p:nvPr>
            <p:custDataLst>
              <p:tags r:id="rId3"/>
            </p:custDataLst>
          </p:nvPr>
        </p:nvSpPr>
        <p:spPr bwMode="auto">
          <a:xfrm>
            <a:off x="7673976" y="1758950"/>
            <a:ext cx="974725" cy="1487488"/>
          </a:xfrm>
          <a:prstGeom prst="rect">
            <a:avLst/>
          </a:prstGeom>
          <a:noFill/>
        </p:spPr>
        <p:txBody>
          <a:bodyPr/>
          <a:lstStyle>
            <a:defPPr>
              <a:defRPr lang="zh-CN"/>
            </a:defPPr>
            <a:lvl1pPr marL="291465" indent="-291465">
              <a:buFont typeface="Wingdings" panose="05000000000000000000" pitchFamily="2" charset="2"/>
              <a:buChar char="l"/>
              <a:defRPr sz="2400" b="1">
                <a:solidFill>
                  <a:srgbClr val="0070C0"/>
                </a:solidFill>
                <a:latin typeface="方正魏碑简体" pitchFamily="2" charset="-122"/>
                <a:ea typeface="方正魏碑简体" pitchFamily="2" charset="-122"/>
              </a:defRPr>
            </a:lvl1pPr>
          </a:lstStyle>
          <a:p>
            <a:pPr marL="218599" marR="0" lvl="0" indent="-21859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en-US" altLang="zh-CN" sz="1575" b="1" i="0" u="none" strike="noStrike" kern="0" cap="none" spc="0" normalizeH="0" baseline="0" noProof="0" dirty="0">
                <a:ln>
                  <a:noFill/>
                </a:ln>
                <a:solidFill>
                  <a:prstClr val="black"/>
                </a:solidFill>
                <a:effectLst/>
                <a:uLnTx/>
                <a:uFillTx/>
                <a:ea typeface="方正魏碑简体" pitchFamily="2" charset="-122"/>
                <a:cs typeface="+mn-cs"/>
              </a:rPr>
              <a:t>2</a:t>
            </a:r>
          </a:p>
          <a:p>
            <a:pPr marL="218599" marR="0" lvl="0" indent="-21859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endParaRPr kumimoji="0" lang="en-US" altLang="zh-CN" sz="1575" b="1" i="0" u="none" strike="noStrike" kern="0" cap="none" spc="0" normalizeH="0" baseline="0" noProof="0" dirty="0">
              <a:ln>
                <a:noFill/>
              </a:ln>
              <a:solidFill>
                <a:prstClr val="black"/>
              </a:solidFill>
              <a:effectLst/>
              <a:uLnTx/>
              <a:uFillTx/>
              <a:ea typeface="方正魏碑简体" pitchFamily="2" charset="-122"/>
              <a:cs typeface="+mn-cs"/>
            </a:endParaRPr>
          </a:p>
          <a:p>
            <a:pPr marL="218599" marR="0" lvl="0" indent="-21859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0" cap="none" spc="0" normalizeH="0" baseline="0" noProof="0" dirty="0">
                <a:ln>
                  <a:noFill/>
                </a:ln>
                <a:solidFill>
                  <a:prstClr val="black"/>
                </a:solidFill>
                <a:effectLst/>
                <a:uLnTx/>
                <a:uFillTx/>
                <a:ea typeface="方正魏碑简体" pitchFamily="2" charset="-122"/>
                <a:cs typeface="+mn-cs"/>
              </a:rPr>
              <a:t>把</a:t>
            </a:r>
          </a:p>
          <a:p>
            <a:pPr marL="218599" marR="0" lvl="0" indent="-21859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endParaRPr kumimoji="0" lang="zh-CN" altLang="en-US" sz="1575" b="1" i="0" u="none" strike="noStrike" kern="0" cap="none" spc="0" normalizeH="0" baseline="0" noProof="0" dirty="0">
              <a:ln>
                <a:noFill/>
              </a:ln>
              <a:solidFill>
                <a:prstClr val="black"/>
              </a:solidFill>
              <a:effectLst/>
              <a:uLnTx/>
              <a:uFillTx/>
              <a:ea typeface="方正魏碑简体" pitchFamily="2" charset="-122"/>
              <a:cs typeface="+mn-cs"/>
            </a:endParaRPr>
          </a:p>
          <a:p>
            <a:pPr marL="218599" marR="0" lvl="0" indent="-218599" algn="l" defTabSz="342900" rtl="0" eaLnBrk="1" fontAlgn="auto" latinLnBrk="0" hangingPunct="1">
              <a:lnSpc>
                <a:spcPts val="2194"/>
              </a:lnSpc>
              <a:spcBef>
                <a:spcPts val="0"/>
              </a:spcBef>
              <a:spcAft>
                <a:spcPts val="0"/>
              </a:spcAft>
              <a:buClrTx/>
              <a:buSzTx/>
              <a:buFont typeface="Wingdings" panose="05000000000000000000" pitchFamily="2" charset="2"/>
              <a:buChar char="l"/>
              <a:tabLst/>
              <a:defRPr/>
            </a:pPr>
            <a:r>
              <a:rPr kumimoji="0" lang="zh-CN" altLang="en-US" sz="1575" b="1" i="0" u="none" strike="noStrike" kern="0" cap="none" spc="0" normalizeH="0" baseline="0" noProof="0" dirty="0">
                <a:ln>
                  <a:noFill/>
                </a:ln>
                <a:solidFill>
                  <a:prstClr val="black"/>
                </a:solidFill>
                <a:effectLst/>
                <a:uLnTx/>
                <a:uFillTx/>
                <a:ea typeface="方正魏碑简体" pitchFamily="2" charset="-122"/>
                <a:cs typeface="+mn-cs"/>
              </a:rPr>
              <a:t>斧子</a:t>
            </a:r>
          </a:p>
        </p:txBody>
      </p:sp>
      <p:pic>
        <p:nvPicPr>
          <p:cNvPr id="34" name="图片 33" descr="timg (11)">
            <a:extLst>
              <a:ext uri="{FF2B5EF4-FFF2-40B4-BE49-F238E27FC236}">
                <a16:creationId xmlns:a16="http://schemas.microsoft.com/office/drawing/2014/main" id="{3CB6A193-55E2-44B8-81B8-CDAEB3B3696E}"/>
              </a:ext>
            </a:extLst>
          </p:cNvPr>
          <p:cNvPicPr>
            <a:picLocks noChangeAspect="1"/>
          </p:cNvPicPr>
          <p:nvPr/>
        </p:nvPicPr>
        <p:blipFill>
          <a:blip r:embed="rId9">
            <a:duotone>
              <a:srgbClr val="65D6A0">
                <a:shade val="45000"/>
                <a:satMod val="135000"/>
              </a:srgbClr>
              <a:prstClr val="white"/>
            </a:duotone>
          </a:blip>
          <a:srcRect t="9494" b="11175"/>
          <a:stretch>
            <a:fillRect/>
          </a:stretch>
        </p:blipFill>
        <p:spPr bwMode="auto">
          <a:xfrm>
            <a:off x="7175922" y="1861592"/>
            <a:ext cx="267450" cy="163070"/>
          </a:xfrm>
          <a:prstGeom prst="rect">
            <a:avLst/>
          </a:prstGeom>
        </p:spPr>
      </p:pic>
      <p:pic>
        <p:nvPicPr>
          <p:cNvPr id="35" name="图片 34" descr="timg (11)">
            <a:extLst>
              <a:ext uri="{FF2B5EF4-FFF2-40B4-BE49-F238E27FC236}">
                <a16:creationId xmlns:a16="http://schemas.microsoft.com/office/drawing/2014/main" id="{4610E4AD-F12A-4BDC-95F5-21D44D5EA328}"/>
              </a:ext>
            </a:extLst>
          </p:cNvPr>
          <p:cNvPicPr>
            <a:picLocks noChangeAspect="1"/>
          </p:cNvPicPr>
          <p:nvPr/>
        </p:nvPicPr>
        <p:blipFill>
          <a:blip r:embed="rId9">
            <a:duotone>
              <a:srgbClr val="65D6A0">
                <a:shade val="45000"/>
                <a:satMod val="135000"/>
              </a:srgbClr>
              <a:prstClr val="white"/>
            </a:duotone>
          </a:blip>
          <a:srcRect t="9494" b="11175"/>
          <a:stretch>
            <a:fillRect/>
          </a:stretch>
        </p:blipFill>
        <p:spPr bwMode="auto">
          <a:xfrm>
            <a:off x="7175922" y="2388282"/>
            <a:ext cx="267450" cy="163070"/>
          </a:xfrm>
          <a:prstGeom prst="rect">
            <a:avLst/>
          </a:prstGeom>
        </p:spPr>
      </p:pic>
      <p:pic>
        <p:nvPicPr>
          <p:cNvPr id="36" name="图片 35" descr="timg (11)">
            <a:extLst>
              <a:ext uri="{FF2B5EF4-FFF2-40B4-BE49-F238E27FC236}">
                <a16:creationId xmlns:a16="http://schemas.microsoft.com/office/drawing/2014/main" id="{45731DD0-799F-4922-8AB9-6B15A13F6BEA}"/>
              </a:ext>
            </a:extLst>
          </p:cNvPr>
          <p:cNvPicPr>
            <a:picLocks noChangeAspect="1"/>
          </p:cNvPicPr>
          <p:nvPr/>
        </p:nvPicPr>
        <p:blipFill>
          <a:blip r:embed="rId9">
            <a:duotone>
              <a:srgbClr val="65D6A0">
                <a:shade val="45000"/>
                <a:satMod val="135000"/>
              </a:srgbClr>
              <a:prstClr val="white"/>
            </a:duotone>
          </a:blip>
          <a:srcRect t="9494" b="11175"/>
          <a:stretch>
            <a:fillRect/>
          </a:stretch>
        </p:blipFill>
        <p:spPr bwMode="auto">
          <a:xfrm>
            <a:off x="7157103" y="2975643"/>
            <a:ext cx="267450" cy="163070"/>
          </a:xfrm>
          <a:prstGeom prst="rect">
            <a:avLst/>
          </a:prstGeom>
        </p:spPr>
      </p:pic>
      <p:sp>
        <p:nvSpPr>
          <p:cNvPr id="37" name="文本框 36">
            <a:extLst>
              <a:ext uri="{FF2B5EF4-FFF2-40B4-BE49-F238E27FC236}">
                <a16:creationId xmlns:a16="http://schemas.microsoft.com/office/drawing/2014/main" id="{AC84689E-4D70-4588-BD80-2C8FEC8AF94E}"/>
              </a:ext>
            </a:extLst>
          </p:cNvPr>
          <p:cNvSpPr txBox="1">
            <a:spLocks noChangeArrowheads="1"/>
          </p:cNvSpPr>
          <p:nvPr>
            <p:custDataLst>
              <p:tags r:id="rId4"/>
            </p:custDataLst>
          </p:nvPr>
        </p:nvSpPr>
        <p:spPr bwMode="auto">
          <a:xfrm>
            <a:off x="6962192" y="5833378"/>
            <a:ext cx="401060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257175" marR="0" lvl="0" indent="-257175" algn="l" defTabSz="514350" rtl="0" eaLnBrk="1" fontAlgn="base" latinLnBrk="0" hangingPunct="1">
              <a:lnSpc>
                <a:spcPct val="100000"/>
              </a:lnSpc>
              <a:spcBef>
                <a:spcPct val="0"/>
              </a:spcBef>
              <a:spcAft>
                <a:spcPct val="0"/>
              </a:spcAft>
              <a:buClrTx/>
              <a:buSzTx/>
              <a:buFont typeface="华文楷体" panose="02010600040101010101" pitchFamily="2" charset="-122"/>
              <a:buChar char="★"/>
              <a:tabLst/>
              <a:defRPr/>
            </a:pPr>
            <a:r>
              <a:rPr kumimoji="0" lang="zh-CN" altLang="en-US" sz="1800" b="1" i="0" u="none" strike="noStrike" kern="1200" cap="none" spc="0" normalizeH="0" baseline="0" noProof="0" dirty="0">
                <a:ln>
                  <a:noFill/>
                </a:ln>
                <a:solidFill>
                  <a:srgbClr val="000000"/>
                </a:solidFill>
                <a:effectLst/>
                <a:uLnTx/>
                <a:uFillTx/>
                <a:latin typeface="方正魏碑简体" pitchFamily="2" charset="-122"/>
                <a:ea typeface="方正魏碑简体" pitchFamily="2" charset="-122"/>
                <a:cs typeface="+mn-cs"/>
              </a:rPr>
              <a:t>抽象劳动形成价值的实体或载体</a:t>
            </a:r>
          </a:p>
        </p:txBody>
      </p:sp>
      <p:pic>
        <p:nvPicPr>
          <p:cNvPr id="38" name="图片 37" descr="timg (12)">
            <a:extLst>
              <a:ext uri="{FF2B5EF4-FFF2-40B4-BE49-F238E27FC236}">
                <a16:creationId xmlns:a16="http://schemas.microsoft.com/office/drawing/2014/main" id="{771CF62E-3BAF-4081-AD48-CE0CED779262}"/>
              </a:ext>
            </a:extLst>
          </p:cNvPr>
          <p:cNvPicPr>
            <a:picLocks noChangeAspect="1"/>
          </p:cNvPicPr>
          <p:nvPr/>
        </p:nvPicPr>
        <p:blipFill>
          <a:blip r:embed="rId10"/>
          <a:srcRect b="6448"/>
          <a:stretch>
            <a:fillRect/>
          </a:stretch>
        </p:blipFill>
        <p:spPr bwMode="auto">
          <a:xfrm>
            <a:off x="327259" y="1712687"/>
            <a:ext cx="2926080" cy="2174325"/>
          </a:xfrm>
          <a:prstGeom prst="rect">
            <a:avLst/>
          </a:prstGeom>
          <a:noFill/>
          <a:ln>
            <a:noFill/>
          </a:ln>
          <a:effectLst>
            <a:softEdge rad="127000"/>
          </a:effectLst>
        </p:spPr>
      </p:pic>
      <p:pic>
        <p:nvPicPr>
          <p:cNvPr id="39" name="图片 38" descr="003kYs3Bzy76UlthSfr3d">
            <a:extLst>
              <a:ext uri="{FF2B5EF4-FFF2-40B4-BE49-F238E27FC236}">
                <a16:creationId xmlns:a16="http://schemas.microsoft.com/office/drawing/2014/main" id="{66D93F46-F7EB-452C-B403-7045B0D57871}"/>
              </a:ext>
            </a:extLst>
          </p:cNvPr>
          <p:cNvPicPr>
            <a:picLocks noChangeAspect="1"/>
          </p:cNvPicPr>
          <p:nvPr/>
        </p:nvPicPr>
        <p:blipFill>
          <a:blip r:embed="rId11"/>
          <a:srcRect l="20296" r="20630"/>
          <a:stretch>
            <a:fillRect/>
          </a:stretch>
        </p:blipFill>
        <p:spPr bwMode="auto">
          <a:xfrm>
            <a:off x="3532471" y="3108960"/>
            <a:ext cx="2637322" cy="2242686"/>
          </a:xfrm>
          <a:prstGeom prst="rect">
            <a:avLst/>
          </a:prstGeom>
          <a:noFill/>
          <a:ln>
            <a:noFill/>
          </a:ln>
          <a:effectLst>
            <a:softEdge rad="127000"/>
          </a:effectLst>
        </p:spPr>
      </p:pic>
      <p:pic>
        <p:nvPicPr>
          <p:cNvPr id="41" name="图片 40" descr="timg (14)">
            <a:extLst>
              <a:ext uri="{FF2B5EF4-FFF2-40B4-BE49-F238E27FC236}">
                <a16:creationId xmlns:a16="http://schemas.microsoft.com/office/drawing/2014/main" id="{3FD15B7E-465C-4CD2-A4BE-3AF4F8136212}"/>
              </a:ext>
            </a:extLst>
          </p:cNvPr>
          <p:cNvPicPr>
            <a:picLocks noChangeAspect="1"/>
          </p:cNvPicPr>
          <p:nvPr/>
        </p:nvPicPr>
        <p:blipFill>
          <a:blip r:embed="rId12"/>
          <a:srcRect/>
          <a:stretch>
            <a:fillRect/>
          </a:stretch>
        </p:blipFill>
        <p:spPr bwMode="auto">
          <a:xfrm>
            <a:off x="224105" y="4071486"/>
            <a:ext cx="3250933" cy="1919715"/>
          </a:xfrm>
          <a:prstGeom prst="rect">
            <a:avLst/>
          </a:prstGeom>
          <a:noFill/>
          <a:ln>
            <a:noFill/>
          </a:ln>
          <a:effectLst>
            <a:softEdge rad="127000"/>
          </a:effectLst>
        </p:spPr>
      </p:pic>
      <p:pic>
        <p:nvPicPr>
          <p:cNvPr id="42" name="图片 41" descr="timg (15)">
            <a:extLst>
              <a:ext uri="{FF2B5EF4-FFF2-40B4-BE49-F238E27FC236}">
                <a16:creationId xmlns:a16="http://schemas.microsoft.com/office/drawing/2014/main" id="{05E1ECC2-F5BD-4B2F-A733-818C73E972BD}"/>
              </a:ext>
            </a:extLst>
          </p:cNvPr>
          <p:cNvPicPr>
            <a:picLocks noChangeAspect="1"/>
          </p:cNvPicPr>
          <p:nvPr/>
        </p:nvPicPr>
        <p:blipFill>
          <a:blip r:embed="rId13"/>
          <a:srcRect/>
          <a:stretch>
            <a:fillRect/>
          </a:stretch>
        </p:blipFill>
        <p:spPr bwMode="auto">
          <a:xfrm>
            <a:off x="7127993" y="3551911"/>
            <a:ext cx="2846304" cy="2145914"/>
          </a:xfrm>
          <a:prstGeom prst="rect">
            <a:avLst/>
          </a:prstGeom>
          <a:noFill/>
          <a:ln>
            <a:noFill/>
          </a:ln>
          <a:effectLst>
            <a:softEdge rad="127000"/>
          </a:effectLst>
        </p:spPr>
      </p:pic>
      <p:sp>
        <p:nvSpPr>
          <p:cNvPr id="43" name="右箭头 1">
            <a:extLst>
              <a:ext uri="{FF2B5EF4-FFF2-40B4-BE49-F238E27FC236}">
                <a16:creationId xmlns:a16="http://schemas.microsoft.com/office/drawing/2014/main" id="{874F231D-FCCA-431A-8A76-3383FE281003}"/>
              </a:ext>
            </a:extLst>
          </p:cNvPr>
          <p:cNvSpPr/>
          <p:nvPr/>
        </p:nvSpPr>
        <p:spPr bwMode="auto">
          <a:xfrm>
            <a:off x="6311851" y="4486359"/>
            <a:ext cx="677862" cy="304800"/>
          </a:xfrm>
          <a:prstGeom prst="rightArrow">
            <a:avLst/>
          </a:prstGeom>
          <a:solidFill>
            <a:srgbClr val="0070C0"/>
          </a:solidFill>
          <a:ln w="9525" cap="flat" cmpd="sng" algn="ctr">
            <a:solidFill>
              <a:sysClr val="window" lastClr="FFFFFF"/>
            </a:solidFill>
            <a:prstDash val="solid"/>
            <a:round/>
            <a:headEnd type="none" w="med" len="med"/>
            <a:tailEnd type="none" w="med" len="med"/>
          </a:ln>
        </p:spPr>
        <p:txBody>
          <a:bodyPr lIns="51435" tIns="25718" rIns="51435" bIns="25718"/>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24" name="矩形 23">
            <a:extLst>
              <a:ext uri="{FF2B5EF4-FFF2-40B4-BE49-F238E27FC236}">
                <a16:creationId xmlns:a16="http://schemas.microsoft.com/office/drawing/2014/main" id="{FAD0DDD1-9CA2-4DAA-AD05-C6AB381C9079}"/>
              </a:ext>
            </a:extLst>
          </p:cNvPr>
          <p:cNvSpPr/>
          <p:nvPr>
            <p:custDataLst>
              <p:tags r:id="rId5"/>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任意多边形 4">
            <a:extLst>
              <a:ext uri="{FF2B5EF4-FFF2-40B4-BE49-F238E27FC236}">
                <a16:creationId xmlns:a16="http://schemas.microsoft.com/office/drawing/2014/main" id="{A24A39CD-E0A6-4544-8E48-52E061710035}"/>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6" name="文本框 39">
            <a:extLst>
              <a:ext uri="{FF2B5EF4-FFF2-40B4-BE49-F238E27FC236}">
                <a16:creationId xmlns:a16="http://schemas.microsoft.com/office/drawing/2014/main" id="{FEE02B56-AC4A-4AC7-8FE4-3A3039A3B825}"/>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9" name="图片 38">
            <a:extLst>
              <a:ext uri="{FF2B5EF4-FFF2-40B4-BE49-F238E27FC236}">
                <a16:creationId xmlns:a16="http://schemas.microsoft.com/office/drawing/2014/main" id="{102CADD3-EF61-4607-8F5C-517B7A6FBC0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 name="文本框 1">
            <a:extLst>
              <a:ext uri="{FF2B5EF4-FFF2-40B4-BE49-F238E27FC236}">
                <a16:creationId xmlns:a16="http://schemas.microsoft.com/office/drawing/2014/main" id="{266F0535-C873-4C99-8AF8-2731A9CE2149}"/>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ustDataLst>
      <p:tags r:id="rId1"/>
    </p:custDataLst>
  </p:cSld>
  <p:clrMapOvr>
    <a:masterClrMapping/>
  </p:clrMapOvr>
  <p:transition advTm="4392">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1+#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outVertical)">
                                      <p:cBhvr>
                                        <p:cTn id="24" dur="500"/>
                                        <p:tgtEl>
                                          <p:spTgt spid="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1000"/>
                                        <p:tgtEl>
                                          <p:spTgt spid="42"/>
                                        </p:tgtEl>
                                      </p:cBhvr>
                                    </p:animEffect>
                                  </p:childTnLst>
                                </p:cTn>
                              </p:par>
                            </p:childTnLst>
                          </p:cTn>
                        </p:par>
                        <p:par>
                          <p:cTn id="34" fill="hold" nodeType="afterGroup">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165658E3-4AAB-4F7C-A384-2E4B73481F9D}"/>
              </a:ext>
            </a:extLst>
          </p:cNvPr>
          <p:cNvSpPr txBox="1">
            <a:spLocks noChangeArrowheads="1"/>
          </p:cNvSpPr>
          <p:nvPr/>
        </p:nvSpPr>
        <p:spPr bwMode="auto">
          <a:xfrm>
            <a:off x="2324602" y="3974967"/>
            <a:ext cx="7402513" cy="25431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908050" indent="-436563">
              <a:defRPr>
                <a:solidFill>
                  <a:schemeClr val="tx1"/>
                </a:solidFill>
                <a:latin typeface="Verdana" panose="020B0604030504040204" pitchFamily="34" charset="0"/>
                <a:ea typeface="宋体" panose="02010600030101010101" pitchFamily="2" charset="-122"/>
              </a:defRPr>
            </a:lvl2pPr>
            <a:lvl3pPr marL="1304925" indent="-395288">
              <a:defRPr>
                <a:solidFill>
                  <a:schemeClr val="tx1"/>
                </a:solidFill>
                <a:latin typeface="Verdana" panose="020B0604030504040204" pitchFamily="34" charset="0"/>
                <a:ea typeface="宋体" panose="02010600030101010101" pitchFamily="2" charset="-122"/>
              </a:defRPr>
            </a:lvl3pPr>
            <a:lvl4pPr marL="1693863" indent="-387350">
              <a:defRPr>
                <a:solidFill>
                  <a:schemeClr val="tx1"/>
                </a:solidFill>
                <a:latin typeface="Verdana" panose="020B0604030504040204" pitchFamily="34" charset="0"/>
                <a:ea typeface="宋体" panose="02010600030101010101" pitchFamily="2" charset="-122"/>
              </a:defRPr>
            </a:lvl4pPr>
            <a:lvl5pPr marL="2093913" indent="-398463">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劳动体系</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    产品 体系       →  需要体系</a:t>
            </a:r>
            <a:endPar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zh-CN"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 name="椭圆 5">
            <a:extLst>
              <a:ext uri="{FF2B5EF4-FFF2-40B4-BE49-F238E27FC236}">
                <a16:creationId xmlns:a16="http://schemas.microsoft.com/office/drawing/2014/main" id="{47F94A5E-33EC-436C-BDC0-18738F166BE1}"/>
              </a:ext>
            </a:extLst>
          </p:cNvPr>
          <p:cNvSpPr>
            <a:spLocks noChangeArrowheads="1"/>
          </p:cNvSpPr>
          <p:nvPr/>
        </p:nvSpPr>
        <p:spPr bwMode="auto">
          <a:xfrm>
            <a:off x="2541889" y="4089669"/>
            <a:ext cx="1071562" cy="1914525"/>
          </a:xfrm>
          <a:prstGeom prst="ellipse">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椭圆 6">
            <a:extLst>
              <a:ext uri="{FF2B5EF4-FFF2-40B4-BE49-F238E27FC236}">
                <a16:creationId xmlns:a16="http://schemas.microsoft.com/office/drawing/2014/main" id="{34C2368A-84F6-46A9-B788-7A83E7B7C409}"/>
              </a:ext>
            </a:extLst>
          </p:cNvPr>
          <p:cNvSpPr>
            <a:spLocks noChangeArrowheads="1"/>
          </p:cNvSpPr>
          <p:nvPr/>
        </p:nvSpPr>
        <p:spPr bwMode="auto">
          <a:xfrm>
            <a:off x="5360989" y="4103855"/>
            <a:ext cx="1057275" cy="2000250"/>
          </a:xfrm>
          <a:prstGeom prst="ellipse">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椭圆 7">
            <a:extLst>
              <a:ext uri="{FF2B5EF4-FFF2-40B4-BE49-F238E27FC236}">
                <a16:creationId xmlns:a16="http://schemas.microsoft.com/office/drawing/2014/main" id="{D5140839-5397-4BEC-8461-92971149A673}"/>
              </a:ext>
            </a:extLst>
          </p:cNvPr>
          <p:cNvSpPr>
            <a:spLocks noChangeArrowheads="1"/>
          </p:cNvSpPr>
          <p:nvPr/>
        </p:nvSpPr>
        <p:spPr bwMode="auto">
          <a:xfrm>
            <a:off x="8366426" y="4099294"/>
            <a:ext cx="1214438" cy="1914525"/>
          </a:xfrm>
          <a:prstGeom prst="ellipse">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79206" name="直接箭头连接符 9">
            <a:extLst>
              <a:ext uri="{FF2B5EF4-FFF2-40B4-BE49-F238E27FC236}">
                <a16:creationId xmlns:a16="http://schemas.microsoft.com/office/drawing/2014/main" id="{ABA0FC80-36EC-420A-A0DC-DF4CE3E9CB86}"/>
              </a:ext>
            </a:extLst>
          </p:cNvPr>
          <p:cNvCxnSpPr>
            <a:cxnSpLocks noChangeShapeType="1"/>
          </p:cNvCxnSpPr>
          <p:nvPr/>
        </p:nvCxnSpPr>
        <p:spPr bwMode="auto">
          <a:xfrm>
            <a:off x="3686176" y="5387975"/>
            <a:ext cx="1643063" cy="1588"/>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79207" name="直接箭头连接符 14">
            <a:extLst>
              <a:ext uri="{FF2B5EF4-FFF2-40B4-BE49-F238E27FC236}">
                <a16:creationId xmlns:a16="http://schemas.microsoft.com/office/drawing/2014/main" id="{86832C72-3DB0-4ADB-9644-14809FC40F30}"/>
              </a:ext>
            </a:extLst>
          </p:cNvPr>
          <p:cNvCxnSpPr>
            <a:cxnSpLocks noChangeShapeType="1"/>
          </p:cNvCxnSpPr>
          <p:nvPr/>
        </p:nvCxnSpPr>
        <p:spPr bwMode="auto">
          <a:xfrm>
            <a:off x="6489701" y="5386389"/>
            <a:ext cx="1857375" cy="1587"/>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8" name="矩形: 圆角 7">
            <a:extLst>
              <a:ext uri="{FF2B5EF4-FFF2-40B4-BE49-F238E27FC236}">
                <a16:creationId xmlns:a16="http://schemas.microsoft.com/office/drawing/2014/main" id="{AC835703-3635-4023-926C-7AA4D9B25CD4}"/>
              </a:ext>
            </a:extLst>
          </p:cNvPr>
          <p:cNvSpPr/>
          <p:nvPr/>
        </p:nvSpPr>
        <p:spPr>
          <a:xfrm>
            <a:off x="413887" y="836615"/>
            <a:ext cx="11386686" cy="2820986"/>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马克思：“任何一个民族，如果停止劳动，不用说一年，就是几个星期，也要灭亡，这是每一个小孩都知道的。</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  人人都同样知道，要想得到和各种不同的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需要量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相适应的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产品量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，就要付出各种不同的和一定数量的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社会总劳动量</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  这种</a:t>
            </a:r>
            <a:r>
              <a:rPr kumimoji="0" lang="zh-CN" altLang="en-US" sz="2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按一定比例分配社会劳动</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的必要性，绝不可能被社会生产的一定形式所取消，而可能改变的只是它的表现形式</a:t>
            </a: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而在</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社会劳动的联系</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体现为个人劳动产品的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私人交换</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的社会制度下，这种劳动按比例分配所借以实现的形式，正是这些产品的</a:t>
            </a:r>
            <a:r>
              <a:rPr kumimoji="0" lang="zh-CN" altLang="en-US" sz="20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交换价值</a:t>
            </a:r>
            <a:r>
              <a:rPr kumimoji="0" lang="zh-CN" altLang="en-US"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《&lt;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&gt;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书信集</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，人民出版社</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1976</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年版，第</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281-282</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p>
        </p:txBody>
      </p:sp>
      <p:sp>
        <p:nvSpPr>
          <p:cNvPr id="13" name="任意多边形 4">
            <a:extLst>
              <a:ext uri="{FF2B5EF4-FFF2-40B4-BE49-F238E27FC236}">
                <a16:creationId xmlns:a16="http://schemas.microsoft.com/office/drawing/2014/main" id="{1AE6EF0D-D0B0-40C2-B37E-414094E81D9B}"/>
              </a:ext>
            </a:extLst>
          </p:cNvPr>
          <p:cNvSpPr/>
          <p:nvPr/>
        </p:nvSpPr>
        <p:spPr>
          <a:xfrm rot="5400000">
            <a:off x="1711326" y="233364"/>
            <a:ext cx="271463"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79213" name="文本框 15">
            <a:extLst>
              <a:ext uri="{FF2B5EF4-FFF2-40B4-BE49-F238E27FC236}">
                <a16:creationId xmlns:a16="http://schemas.microsoft.com/office/drawing/2014/main" id="{24DC562B-7AAE-42AE-933F-608AABC70ACA}"/>
              </a:ext>
            </a:extLst>
          </p:cNvPr>
          <p:cNvSpPr txBox="1">
            <a:spLocks noChangeArrowheads="1"/>
          </p:cNvSpPr>
          <p:nvPr/>
        </p:nvSpPr>
        <p:spPr bwMode="auto">
          <a:xfrm>
            <a:off x="2208214" y="115889"/>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二、商品的价值</a:t>
            </a:r>
          </a:p>
        </p:txBody>
      </p:sp>
      <p:sp>
        <p:nvSpPr>
          <p:cNvPr id="15" name="矩形 14">
            <a:extLst>
              <a:ext uri="{FF2B5EF4-FFF2-40B4-BE49-F238E27FC236}">
                <a16:creationId xmlns:a16="http://schemas.microsoft.com/office/drawing/2014/main" id="{275ED513-AFBB-4D9F-96D0-A9B1833B8259}"/>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任意多边形 4">
            <a:extLst>
              <a:ext uri="{FF2B5EF4-FFF2-40B4-BE49-F238E27FC236}">
                <a16:creationId xmlns:a16="http://schemas.microsoft.com/office/drawing/2014/main" id="{682F92A2-5B1F-47CB-8D14-68B4E56F9C3D}"/>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7" name="文本框 39">
            <a:extLst>
              <a:ext uri="{FF2B5EF4-FFF2-40B4-BE49-F238E27FC236}">
                <a16:creationId xmlns:a16="http://schemas.microsoft.com/office/drawing/2014/main" id="{EA5817DE-456E-4594-BD37-E760879D5DA6}"/>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8" name="图片 38">
            <a:extLst>
              <a:ext uri="{FF2B5EF4-FFF2-40B4-BE49-F238E27FC236}">
                <a16:creationId xmlns:a16="http://schemas.microsoft.com/office/drawing/2014/main" id="{4ABE34DE-1E61-46E2-8CC3-06F4FAEE9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文本框 1">
            <a:extLst>
              <a:ext uri="{FF2B5EF4-FFF2-40B4-BE49-F238E27FC236}">
                <a16:creationId xmlns:a16="http://schemas.microsoft.com/office/drawing/2014/main" id="{DC193289-8BBB-4CE4-AAE2-22EDF988D72E}"/>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advTm="1344">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a:extLst>
              <a:ext uri="{FF2B5EF4-FFF2-40B4-BE49-F238E27FC236}">
                <a16:creationId xmlns:a16="http://schemas.microsoft.com/office/drawing/2014/main" id="{5002FB4E-2BC4-4A12-9B0E-624A7DF63358}"/>
              </a:ext>
            </a:extLst>
          </p:cNvPr>
          <p:cNvSpPr txBox="1">
            <a:spLocks noChangeArrowheads="1"/>
          </p:cNvSpPr>
          <p:nvPr/>
        </p:nvSpPr>
        <p:spPr bwMode="auto">
          <a:xfrm>
            <a:off x="1260910" y="1352550"/>
            <a:ext cx="9407092"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908050" indent="-436563">
              <a:defRPr>
                <a:solidFill>
                  <a:schemeClr val="tx1"/>
                </a:solidFill>
                <a:latin typeface="Verdana" panose="020B0604030504040204" pitchFamily="34" charset="0"/>
                <a:ea typeface="宋体" panose="02010600030101010101" pitchFamily="2" charset="-122"/>
              </a:defRPr>
            </a:lvl2pPr>
            <a:lvl3pPr marL="1304925" indent="-395288">
              <a:defRPr>
                <a:solidFill>
                  <a:schemeClr val="tx1"/>
                </a:solidFill>
                <a:latin typeface="Verdana" panose="020B0604030504040204" pitchFamily="34" charset="0"/>
                <a:ea typeface="宋体" panose="02010600030101010101" pitchFamily="2" charset="-122"/>
              </a:defRPr>
            </a:lvl3pPr>
            <a:lvl4pPr marL="1693863" indent="-387350">
              <a:defRPr>
                <a:solidFill>
                  <a:schemeClr val="tx1"/>
                </a:solidFill>
                <a:latin typeface="Verdana" panose="020B0604030504040204" pitchFamily="34" charset="0"/>
                <a:ea typeface="宋体" panose="02010600030101010101" pitchFamily="2" charset="-122"/>
              </a:defRPr>
            </a:lvl4pPr>
            <a:lvl5pPr marL="2093913" indent="-398463">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endPar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交换成功</a:t>
            </a: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三个</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体系集合    交换不成功</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endPar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进入                       排除    需求体系</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r>
              <a:rPr kumimoji="0"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直接</a:t>
            </a: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微软雅黑" panose="020B0503020204020204" pitchFamily="34" charset="-122"/>
                <a:cs typeface="Arial" panose="020B0604020202020204" pitchFamily="34" charset="0"/>
              </a:rPr>
              <a:t>私人性 </a:t>
            </a: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→（事后） </a:t>
            </a: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微软雅黑" panose="020B0503020204020204" pitchFamily="34" charset="-122"/>
                <a:cs typeface="Arial" panose="020B0604020202020204" pitchFamily="34" charset="0"/>
              </a:rPr>
              <a:t>社会性</a:t>
            </a:r>
            <a:endParaRPr kumimoji="0" lang="en-US" altLang="zh-CN" sz="2400" b="1" i="0" u="none" strike="noStrike" kern="1200" cap="none" spc="0" normalizeH="0" baseline="0" noProof="0" dirty="0">
              <a:ln>
                <a:noFill/>
              </a:ln>
              <a:solidFill>
                <a:srgbClr val="FF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l" defTabSz="914400" rtl="0" eaLnBrk="1" fontAlgn="base" latinLnBrk="0" hangingPunct="1">
              <a:lnSpc>
                <a:spcPct val="100000"/>
              </a:lnSpc>
              <a:spcBef>
                <a:spcPct val="20000"/>
              </a:spcBef>
              <a:spcAft>
                <a:spcPct val="0"/>
              </a:spcAft>
              <a:buClr>
                <a:srgbClr val="ED7D31"/>
              </a:buClr>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a:p>
            <a:pPr marL="469900" marR="0" lvl="0" indent="-469900" algn="r" defTabSz="914400" rtl="0" eaLnBrk="1" fontAlgn="base" latinLnBrk="0" hangingPunct="1">
              <a:lnSpc>
                <a:spcPct val="100000"/>
              </a:lnSpc>
              <a:spcBef>
                <a:spcPct val="20000"/>
              </a:spcBef>
              <a:spcAft>
                <a:spcPct val="0"/>
              </a:spcAft>
              <a:buClr>
                <a:srgbClr val="ED7D31"/>
              </a:buClr>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rPr>
              <a:t>自然经济与商品经济</a:t>
            </a:r>
            <a:endPar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微软雅黑" panose="020B0503020204020204" pitchFamily="34" charset="-122"/>
              <a:cs typeface="Arial" panose="020B0604020202020204" pitchFamily="34" charset="0"/>
            </a:endParaRPr>
          </a:p>
        </p:txBody>
      </p:sp>
      <p:sp>
        <p:nvSpPr>
          <p:cNvPr id="10" name="椭圆 3">
            <a:extLst>
              <a:ext uri="{FF2B5EF4-FFF2-40B4-BE49-F238E27FC236}">
                <a16:creationId xmlns:a16="http://schemas.microsoft.com/office/drawing/2014/main" id="{58AB74BA-D0FA-4359-A1D2-911129647503}"/>
              </a:ext>
            </a:extLst>
          </p:cNvPr>
          <p:cNvSpPr>
            <a:spLocks noChangeArrowheads="1"/>
          </p:cNvSpPr>
          <p:nvPr/>
        </p:nvSpPr>
        <p:spPr bwMode="auto">
          <a:xfrm>
            <a:off x="5039193" y="2385813"/>
            <a:ext cx="1143000" cy="2073275"/>
          </a:xfrm>
          <a:prstGeom prst="ellipse">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右箭头 4">
            <a:extLst>
              <a:ext uri="{FF2B5EF4-FFF2-40B4-BE49-F238E27FC236}">
                <a16:creationId xmlns:a16="http://schemas.microsoft.com/office/drawing/2014/main" id="{9D9FD84B-1712-42E2-B210-58C4E099949C}"/>
              </a:ext>
            </a:extLst>
          </p:cNvPr>
          <p:cNvSpPr>
            <a:spLocks noChangeArrowheads="1"/>
          </p:cNvSpPr>
          <p:nvPr/>
        </p:nvSpPr>
        <p:spPr bwMode="auto">
          <a:xfrm flipV="1">
            <a:off x="2480512" y="2741313"/>
            <a:ext cx="1928813" cy="357187"/>
          </a:xfrm>
          <a:prstGeom prst="rightArrow">
            <a:avLst>
              <a:gd name="adj1" fmla="val 50000"/>
              <a:gd name="adj2" fmla="val 50000"/>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右箭头 5">
            <a:extLst>
              <a:ext uri="{FF2B5EF4-FFF2-40B4-BE49-F238E27FC236}">
                <a16:creationId xmlns:a16="http://schemas.microsoft.com/office/drawing/2014/main" id="{97648FEB-A213-4B20-B6D1-13249AB24420}"/>
              </a:ext>
            </a:extLst>
          </p:cNvPr>
          <p:cNvSpPr>
            <a:spLocks noChangeArrowheads="1"/>
          </p:cNvSpPr>
          <p:nvPr/>
        </p:nvSpPr>
        <p:spPr bwMode="auto">
          <a:xfrm>
            <a:off x="6829023" y="2727626"/>
            <a:ext cx="1785938" cy="357188"/>
          </a:xfrm>
          <a:prstGeom prst="rightArrow">
            <a:avLst>
              <a:gd name="adj1" fmla="val 50000"/>
              <a:gd name="adj2" fmla="val 50000"/>
            </a:avLst>
          </a:prstGeom>
          <a:solidFill>
            <a:srgbClr val="A3B2C1"/>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1254" name="组合 7">
            <a:extLst>
              <a:ext uri="{FF2B5EF4-FFF2-40B4-BE49-F238E27FC236}">
                <a16:creationId xmlns:a16="http://schemas.microsoft.com/office/drawing/2014/main" id="{274E17F8-1940-4336-B4FF-7489E9B3375C}"/>
              </a:ext>
            </a:extLst>
          </p:cNvPr>
          <p:cNvGrpSpPr>
            <a:grpSpLocks/>
          </p:cNvGrpSpPr>
          <p:nvPr/>
        </p:nvGrpSpPr>
        <p:grpSpPr bwMode="auto">
          <a:xfrm>
            <a:off x="2419350" y="1003300"/>
            <a:ext cx="395288" cy="395288"/>
            <a:chOff x="4488872" y="1012229"/>
            <a:chExt cx="434008" cy="434008"/>
          </a:xfrm>
        </p:grpSpPr>
        <p:sp>
          <p:nvSpPr>
            <p:cNvPr id="14" name="椭圆 13">
              <a:extLst>
                <a:ext uri="{FF2B5EF4-FFF2-40B4-BE49-F238E27FC236}">
                  <a16:creationId xmlns:a16="http://schemas.microsoft.com/office/drawing/2014/main" id="{A48FA5A7-970F-4DC6-9493-F5BDE0F422B3}"/>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15" name="椭圆 14">
              <a:extLst>
                <a:ext uri="{FF2B5EF4-FFF2-40B4-BE49-F238E27FC236}">
                  <a16:creationId xmlns:a16="http://schemas.microsoft.com/office/drawing/2014/main" id="{95991201-2E94-4B82-BEF7-A37B3173853F}"/>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1" name="矩形: 圆角 20">
            <a:extLst>
              <a:ext uri="{FF2B5EF4-FFF2-40B4-BE49-F238E27FC236}">
                <a16:creationId xmlns:a16="http://schemas.microsoft.com/office/drawing/2014/main" id="{01354E0F-D445-4798-B7D1-52D48AEDA68D}"/>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2" name="矩形: 圆角 21">
            <a:extLst>
              <a:ext uri="{FF2B5EF4-FFF2-40B4-BE49-F238E27FC236}">
                <a16:creationId xmlns:a16="http://schemas.microsoft.com/office/drawing/2014/main" id="{BF02CDB4-DC98-4DEA-AD26-2C75AB0D0E54}"/>
              </a:ext>
            </a:extLst>
          </p:cNvPr>
          <p:cNvSpPr/>
          <p:nvPr/>
        </p:nvSpPr>
        <p:spPr>
          <a:xfrm>
            <a:off x="539015" y="4991101"/>
            <a:ext cx="7658835" cy="1787525"/>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使用物品成为商品，只是因为它们是彼此</a:t>
            </a:r>
            <a:r>
              <a:rPr kumimoji="0" lang="zh-CN" altLang="en-US" sz="18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独立</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进行的</a:t>
            </a:r>
            <a:r>
              <a:rPr kumimoji="0" lang="zh-CN" altLang="en-US" sz="18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私人劳动</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的产品。这种私人劳动的总和形成</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社会总劳动</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。因为生产者只有通过</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交换</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他们的劳动产品才发生</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社会</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接触，所以，他们的私人劳动的独特的</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社会性质</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只有在这种</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交换</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中才表现出来。</a:t>
            </a:r>
            <a:endPar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endParaRPr>
          </a:p>
          <a:p>
            <a:pPr marL="0" marR="0" lvl="0" indent="45720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资本论</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第</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1</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卷，人民出版社</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2004</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年版，第</a:t>
            </a:r>
            <a:r>
              <a:rPr kumimoji="0" lang="en-US" altLang="zh-CN"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90</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页。</a:t>
            </a:r>
          </a:p>
        </p:txBody>
      </p:sp>
      <p:sp>
        <p:nvSpPr>
          <p:cNvPr id="19" name="矩形 18">
            <a:extLst>
              <a:ext uri="{FF2B5EF4-FFF2-40B4-BE49-F238E27FC236}">
                <a16:creationId xmlns:a16="http://schemas.microsoft.com/office/drawing/2014/main" id="{B65F1B1E-B810-4607-9352-E71FCEB24176}"/>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任意多边形 4">
            <a:extLst>
              <a:ext uri="{FF2B5EF4-FFF2-40B4-BE49-F238E27FC236}">
                <a16:creationId xmlns:a16="http://schemas.microsoft.com/office/drawing/2014/main" id="{8593903C-DD79-43CA-A266-2894534FBC11}"/>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3" name="文本框 39">
            <a:extLst>
              <a:ext uri="{FF2B5EF4-FFF2-40B4-BE49-F238E27FC236}">
                <a16:creationId xmlns:a16="http://schemas.microsoft.com/office/drawing/2014/main" id="{E6B2BEB2-CB84-4BF6-A5CF-308EC538CEF2}"/>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4" name="图片 38">
            <a:extLst>
              <a:ext uri="{FF2B5EF4-FFF2-40B4-BE49-F238E27FC236}">
                <a16:creationId xmlns:a16="http://schemas.microsoft.com/office/drawing/2014/main" id="{9303EA73-2D5D-4152-8B96-6699A9E545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5" name="文本框 1">
            <a:extLst>
              <a:ext uri="{FF2B5EF4-FFF2-40B4-BE49-F238E27FC236}">
                <a16:creationId xmlns:a16="http://schemas.microsoft.com/office/drawing/2014/main" id="{6A6C0118-1952-4E11-9490-22DCE6942B75}"/>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advTm="2000">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组合 7">
            <a:extLst>
              <a:ext uri="{FF2B5EF4-FFF2-40B4-BE49-F238E27FC236}">
                <a16:creationId xmlns:a16="http://schemas.microsoft.com/office/drawing/2014/main" id="{349934C1-3860-4E6B-A147-D94E6747C266}"/>
              </a:ext>
            </a:extLst>
          </p:cNvPr>
          <p:cNvGrpSpPr>
            <a:grpSpLocks/>
          </p:cNvGrpSpPr>
          <p:nvPr/>
        </p:nvGrpSpPr>
        <p:grpSpPr bwMode="auto">
          <a:xfrm>
            <a:off x="2419350" y="1003300"/>
            <a:ext cx="395288" cy="395288"/>
            <a:chOff x="4488872" y="1012229"/>
            <a:chExt cx="434008" cy="434008"/>
          </a:xfrm>
        </p:grpSpPr>
        <p:sp>
          <p:nvSpPr>
            <p:cNvPr id="67" name="椭圆 66">
              <a:extLst>
                <a:ext uri="{FF2B5EF4-FFF2-40B4-BE49-F238E27FC236}">
                  <a16:creationId xmlns:a16="http://schemas.microsoft.com/office/drawing/2014/main" id="{BA6B92F4-B1AF-4A9F-829F-EB320DA939D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23A45145-3590-43EF-9F86-4AF6210CBCEB}"/>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A0511122-3218-40D0-9C69-6AB250748E4D}"/>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82281" name="文本框 3">
            <a:extLst>
              <a:ext uri="{FF2B5EF4-FFF2-40B4-BE49-F238E27FC236}">
                <a16:creationId xmlns:a16="http://schemas.microsoft.com/office/drawing/2014/main" id="{C6B529F6-A8A1-4C36-9111-419039D1DCC5}"/>
              </a:ext>
            </a:extLst>
          </p:cNvPr>
          <p:cNvSpPr txBox="1">
            <a:spLocks noChangeArrowheads="1"/>
          </p:cNvSpPr>
          <p:nvPr/>
        </p:nvSpPr>
        <p:spPr bwMode="auto">
          <a:xfrm>
            <a:off x="2259597" y="6240447"/>
            <a:ext cx="7773988" cy="461963"/>
          </a:xfrm>
          <a:prstGeom prst="rect">
            <a:avLst/>
          </a:prstGeom>
          <a:solidFill>
            <a:srgbClr val="FF0000"/>
          </a:solidFill>
          <a:ln w="19050">
            <a:solidFill>
              <a:srgbClr val="FF0000"/>
            </a:solidFill>
            <a:miter lim="800000"/>
            <a:headEnd/>
            <a:tailEnd/>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价值的规定之三：社会劳动实现的一种历史形式。</a:t>
            </a:r>
          </a:p>
        </p:txBody>
      </p:sp>
      <p:sp>
        <p:nvSpPr>
          <p:cNvPr id="24" name="Text Box 4">
            <a:extLst>
              <a:ext uri="{FF2B5EF4-FFF2-40B4-BE49-F238E27FC236}">
                <a16:creationId xmlns:a16="http://schemas.microsoft.com/office/drawing/2014/main" id="{5390C7FF-A9F3-4CA4-B8BF-1B1F5D8D032E}"/>
              </a:ext>
            </a:extLst>
          </p:cNvPr>
          <p:cNvSpPr txBox="1">
            <a:spLocks noChangeArrowheads="1"/>
          </p:cNvSpPr>
          <p:nvPr/>
        </p:nvSpPr>
        <p:spPr bwMode="auto">
          <a:xfrm>
            <a:off x="5137151" y="3160713"/>
            <a:ext cx="2016125" cy="3683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直接的</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“私人性”</a:t>
            </a:r>
          </a:p>
        </p:txBody>
      </p:sp>
      <p:sp>
        <p:nvSpPr>
          <p:cNvPr id="25" name="Text Box 5">
            <a:extLst>
              <a:ext uri="{FF2B5EF4-FFF2-40B4-BE49-F238E27FC236}">
                <a16:creationId xmlns:a16="http://schemas.microsoft.com/office/drawing/2014/main" id="{4B1FCA84-94C5-40B7-9D7B-E9D19ED22926}"/>
              </a:ext>
            </a:extLst>
          </p:cNvPr>
          <p:cNvSpPr txBox="1">
            <a:spLocks noChangeArrowheads="1"/>
          </p:cNvSpPr>
          <p:nvPr/>
        </p:nvSpPr>
        <p:spPr bwMode="auto">
          <a:xfrm>
            <a:off x="3052764" y="3613150"/>
            <a:ext cx="1804987" cy="73818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1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对象化的一般人类劳动</a:t>
            </a:r>
          </a:p>
        </p:txBody>
      </p:sp>
      <p:pic>
        <p:nvPicPr>
          <p:cNvPr id="26" name="图片 25" descr="263094_20160118205447842500_1">
            <a:extLst>
              <a:ext uri="{FF2B5EF4-FFF2-40B4-BE49-F238E27FC236}">
                <a16:creationId xmlns:a16="http://schemas.microsoft.com/office/drawing/2014/main" id="{1FDC40CE-3E53-4A83-A431-A4B8E98E5B72}"/>
              </a:ext>
            </a:extLst>
          </p:cNvPr>
          <p:cNvPicPr>
            <a:picLocks noChangeAspect="1"/>
          </p:cNvPicPr>
          <p:nvPr/>
        </p:nvPicPr>
        <p:blipFill>
          <a:blip r:embed="rId4"/>
          <a:srcRect t="3296" b="5371"/>
          <a:stretch>
            <a:fillRect/>
          </a:stretch>
        </p:blipFill>
        <p:spPr bwMode="auto">
          <a:xfrm>
            <a:off x="7721280" y="1721105"/>
            <a:ext cx="3424774" cy="2920991"/>
          </a:xfrm>
          <a:prstGeom prst="rect">
            <a:avLst/>
          </a:prstGeom>
          <a:noFill/>
          <a:ln>
            <a:noFill/>
          </a:ln>
          <a:effectLst>
            <a:softEdge rad="127000"/>
          </a:effectLst>
        </p:spPr>
      </p:pic>
      <p:sp>
        <p:nvSpPr>
          <p:cNvPr id="29" name="Text Box 5">
            <a:extLst>
              <a:ext uri="{FF2B5EF4-FFF2-40B4-BE49-F238E27FC236}">
                <a16:creationId xmlns:a16="http://schemas.microsoft.com/office/drawing/2014/main" id="{8E6F19B3-C727-4379-A3A0-3CFBB91600F9}"/>
              </a:ext>
            </a:extLst>
          </p:cNvPr>
          <p:cNvSpPr txBox="1">
            <a:spLocks noChangeArrowheads="1"/>
          </p:cNvSpPr>
          <p:nvPr/>
        </p:nvSpPr>
        <p:spPr bwMode="auto">
          <a:xfrm>
            <a:off x="5224464" y="4178300"/>
            <a:ext cx="1876425" cy="36988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间接的</a:t>
            </a:r>
            <a:r>
              <a:rPr kumimoji="0" lang="zh-CN" altLang="en-US" sz="18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“社会性”</a:t>
            </a:r>
          </a:p>
        </p:txBody>
      </p:sp>
      <p:pic>
        <p:nvPicPr>
          <p:cNvPr id="40" name="图片 39">
            <a:extLst>
              <a:ext uri="{FF2B5EF4-FFF2-40B4-BE49-F238E27FC236}">
                <a16:creationId xmlns:a16="http://schemas.microsoft.com/office/drawing/2014/main" id="{D3BEBBC8-764F-4635-A06C-38D47F7CB005}"/>
              </a:ext>
            </a:extLst>
          </p:cNvPr>
          <p:cNvPicPr>
            <a:picLocks noChangeAspect="1"/>
          </p:cNvPicPr>
          <p:nvPr/>
        </p:nvPicPr>
        <p:blipFill>
          <a:blip r:embed="rId5"/>
          <a:srcRect/>
          <a:stretch>
            <a:fillRect/>
          </a:stretch>
        </p:blipFill>
        <p:spPr bwMode="auto">
          <a:xfrm>
            <a:off x="163630" y="1401995"/>
            <a:ext cx="2737096" cy="2471803"/>
          </a:xfrm>
          <a:prstGeom prst="rect">
            <a:avLst/>
          </a:prstGeom>
          <a:noFill/>
          <a:ln>
            <a:noFill/>
          </a:ln>
          <a:effectLst>
            <a:softEdge rad="127000"/>
          </a:effectLst>
        </p:spPr>
      </p:pic>
      <p:sp>
        <p:nvSpPr>
          <p:cNvPr id="44" name="斜纹 43">
            <a:extLst>
              <a:ext uri="{FF2B5EF4-FFF2-40B4-BE49-F238E27FC236}">
                <a16:creationId xmlns:a16="http://schemas.microsoft.com/office/drawing/2014/main" id="{F462E68C-B9ED-4D4B-B18C-8A98C3E6F495}"/>
              </a:ext>
            </a:extLst>
          </p:cNvPr>
          <p:cNvSpPr/>
          <p:nvPr/>
        </p:nvSpPr>
        <p:spPr bwMode="auto">
          <a:xfrm flipH="1">
            <a:off x="4800601" y="4340226"/>
            <a:ext cx="411163" cy="239713"/>
          </a:xfrm>
          <a:prstGeom prst="diagStripe">
            <a:avLst/>
          </a:prstGeom>
          <a:solidFill>
            <a:srgbClr val="ACD433"/>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45" name="文本框 44">
            <a:extLst>
              <a:ext uri="{FF2B5EF4-FFF2-40B4-BE49-F238E27FC236}">
                <a16:creationId xmlns:a16="http://schemas.microsoft.com/office/drawing/2014/main" id="{E712772A-1651-4028-A475-1E67CE65E3B1}"/>
              </a:ext>
            </a:extLst>
          </p:cNvPr>
          <p:cNvSpPr txBox="1">
            <a:spLocks noChangeArrowheads="1"/>
          </p:cNvSpPr>
          <p:nvPr/>
        </p:nvSpPr>
        <p:spPr bwMode="auto">
          <a:xfrm>
            <a:off x="1106905" y="4906630"/>
            <a:ext cx="9524183" cy="415498"/>
          </a:xfrm>
          <a:prstGeom prst="rect">
            <a:avLst/>
          </a:prstGeom>
          <a:noFill/>
          <a:ln>
            <a:noFill/>
          </a:ln>
        </p:spPr>
        <p:txBody>
          <a:bodyPr wrap="square">
            <a:spAutoFit/>
          </a:bodyPr>
          <a:lstStyle>
            <a:lvl1pPr defTabSz="342900">
              <a:spcBef>
                <a:spcPts val="750"/>
              </a:spcBef>
              <a:buClr>
                <a:schemeClr val="accent1"/>
              </a:buClr>
              <a:buSzPct val="80000"/>
              <a:buFont typeface="Wingdings 3" panose="05040102010807070707" pitchFamily="18" charset="2"/>
              <a:buChar char=""/>
              <a:defRPr sz="1500">
                <a:solidFill>
                  <a:schemeClr val="tx1"/>
                </a:solidFill>
                <a:latin typeface="Century Gothic" panose="020B0502020202020204" pitchFamily="34" charset="0"/>
                <a:ea typeface="宋体" panose="02010600030101010101" pitchFamily="2" charset="-122"/>
              </a:defRPr>
            </a:lvl1pPr>
            <a:lvl2pPr marL="742950" indent="-285750" defTabSz="342900">
              <a:spcBef>
                <a:spcPts val="750"/>
              </a:spcBef>
              <a:buClr>
                <a:schemeClr val="accent1"/>
              </a:buClr>
              <a:buSzPct val="80000"/>
              <a:buFont typeface="Wingdings 3" panose="05040102010807070707" pitchFamily="18" charset="2"/>
              <a:buChar char=""/>
              <a:defRPr sz="1300">
                <a:solidFill>
                  <a:schemeClr val="tx1"/>
                </a:solidFill>
                <a:latin typeface="Century Gothic" panose="020B0502020202020204" pitchFamily="34" charset="0"/>
                <a:ea typeface="宋体" panose="02010600030101010101" pitchFamily="2" charset="-122"/>
              </a:defRPr>
            </a:lvl2pPr>
            <a:lvl3pPr marL="1143000" indent="-228600" defTabSz="342900">
              <a:spcBef>
                <a:spcPts val="750"/>
              </a:spcBef>
              <a:buClr>
                <a:schemeClr val="accent1"/>
              </a:buClr>
              <a:buSzPct val="80000"/>
              <a:buFont typeface="Wingdings 3" panose="05040102010807070707" pitchFamily="18" charset="2"/>
              <a:buChar char=""/>
              <a:defRPr sz="1200">
                <a:solidFill>
                  <a:schemeClr val="tx1"/>
                </a:solidFill>
                <a:latin typeface="Century Gothic" panose="020B0502020202020204" pitchFamily="34" charset="0"/>
                <a:ea typeface="宋体" panose="02010600030101010101" pitchFamily="2" charset="-122"/>
              </a:defRPr>
            </a:lvl3pPr>
            <a:lvl4pPr marL="16002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4pPr>
            <a:lvl5pPr marL="20574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5pPr>
            <a:lvl6pPr marL="25146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6pPr>
            <a:lvl7pPr marL="29718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7pPr>
            <a:lvl8pPr marL="34290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8pPr>
            <a:lvl9pPr marL="38862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9pPr>
          </a:lstStyle>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2100" b="0" i="0" u="none" strike="noStrike" kern="0" cap="none" spc="0" normalizeH="0" baseline="0" noProof="0" dirty="0">
                <a:ln>
                  <a:noFill/>
                </a:ln>
                <a:solidFill>
                  <a:prstClr val="black"/>
                </a:solidFill>
                <a:effectLst/>
                <a:uLnTx/>
                <a:uFillTx/>
                <a:latin typeface="Century Gothic" panose="020B0502020202020204" pitchFamily="34" charset="0"/>
                <a:ea typeface="宋体" panose="02010600030101010101" pitchFamily="2" charset="-122"/>
                <a:cs typeface="+mn-cs"/>
              </a:rPr>
              <a:t>对象化劳动的</a:t>
            </a:r>
            <a:r>
              <a:rPr kumimoji="0" lang="zh-CN" altLang="en-US" sz="2100" b="1" i="0" u="none" strike="noStrike" kern="0" cap="none" spc="0" normalizeH="0" baseline="0" noProof="0" dirty="0">
                <a:ln>
                  <a:noFill/>
                </a:ln>
                <a:solidFill>
                  <a:srgbClr val="FF0000"/>
                </a:solidFill>
                <a:effectLst/>
                <a:uLnTx/>
                <a:uFillTx/>
                <a:latin typeface="Century Gothic" panose="020B0502020202020204" pitchFamily="34" charset="0"/>
                <a:ea typeface="宋体" panose="02010600030101010101" pitchFamily="2" charset="-122"/>
                <a:cs typeface="+mn-cs"/>
              </a:rPr>
              <a:t>价值形式</a:t>
            </a:r>
            <a:r>
              <a:rPr kumimoji="0" lang="zh-CN" altLang="en-US" sz="2100" b="0" i="0" u="none" strike="noStrike" kern="0" cap="none" spc="0" normalizeH="0" baseline="0" noProof="0" dirty="0">
                <a:ln>
                  <a:noFill/>
                </a:ln>
                <a:solidFill>
                  <a:prstClr val="black"/>
                </a:solidFill>
                <a:effectLst/>
                <a:uLnTx/>
                <a:uFillTx/>
                <a:latin typeface="Century Gothic" panose="020B0502020202020204" pitchFamily="34" charset="0"/>
                <a:ea typeface="宋体" panose="02010600030101010101" pitchFamily="2" charset="-122"/>
                <a:cs typeface="+mn-cs"/>
              </a:rPr>
              <a:t>就是劳动的社会性和社会联系得以实现的一种方式和形式。</a:t>
            </a:r>
          </a:p>
        </p:txBody>
      </p:sp>
      <p:sp>
        <p:nvSpPr>
          <p:cNvPr id="46" name="斜纹 45">
            <a:extLst>
              <a:ext uri="{FF2B5EF4-FFF2-40B4-BE49-F238E27FC236}">
                <a16:creationId xmlns:a16="http://schemas.microsoft.com/office/drawing/2014/main" id="{D4E67231-7CE6-4893-AE43-ACB6C9139F0E}"/>
              </a:ext>
            </a:extLst>
          </p:cNvPr>
          <p:cNvSpPr/>
          <p:nvPr/>
        </p:nvSpPr>
        <p:spPr bwMode="auto">
          <a:xfrm>
            <a:off x="4864101" y="3411538"/>
            <a:ext cx="360363" cy="336550"/>
          </a:xfrm>
          <a:prstGeom prst="diagStripe">
            <a:avLst/>
          </a:prstGeom>
          <a:solidFill>
            <a:srgbClr val="ACD433"/>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20" name="矩形 19">
            <a:extLst>
              <a:ext uri="{FF2B5EF4-FFF2-40B4-BE49-F238E27FC236}">
                <a16:creationId xmlns:a16="http://schemas.microsoft.com/office/drawing/2014/main" id="{3B65ABE9-A8EE-4FA3-B263-14EABB732562}"/>
              </a:ext>
            </a:extLst>
          </p:cNvPr>
          <p:cNvSpPr/>
          <p:nvPr>
            <p:custDataLst>
              <p:tags r:id="rId2"/>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任意多边形 4">
            <a:extLst>
              <a:ext uri="{FF2B5EF4-FFF2-40B4-BE49-F238E27FC236}">
                <a16:creationId xmlns:a16="http://schemas.microsoft.com/office/drawing/2014/main" id="{5EA1F18A-4D50-411A-937E-DACAA7CEEC94}"/>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2" name="文本框 39">
            <a:extLst>
              <a:ext uri="{FF2B5EF4-FFF2-40B4-BE49-F238E27FC236}">
                <a16:creationId xmlns:a16="http://schemas.microsoft.com/office/drawing/2014/main" id="{B07C1444-8A9C-4597-ACAA-2AC12AC565F6}"/>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3" name="图片 38">
            <a:extLst>
              <a:ext uri="{FF2B5EF4-FFF2-40B4-BE49-F238E27FC236}">
                <a16:creationId xmlns:a16="http://schemas.microsoft.com/office/drawing/2014/main" id="{0DC64896-C1C0-4FC0-BC41-1041E92CA9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文本框 1">
            <a:extLst>
              <a:ext uri="{FF2B5EF4-FFF2-40B4-BE49-F238E27FC236}">
                <a16:creationId xmlns:a16="http://schemas.microsoft.com/office/drawing/2014/main" id="{51016E84-D562-42FD-AAE5-047EBECA7B35}"/>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ustDataLst>
      <p:tags r:id="rId1"/>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5"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000"/>
                                        <p:tgtEl>
                                          <p:spTgt spid="26"/>
                                        </p:tgtEl>
                                      </p:cBhvr>
                                    </p:animEffect>
                                    <p:anim calcmode="lin" valueType="num">
                                      <p:cBhvr>
                                        <p:cTn id="13" dur="2000" fill="hold"/>
                                        <p:tgtEl>
                                          <p:spTgt spid="26"/>
                                        </p:tgtEl>
                                        <p:attrNameLst>
                                          <p:attrName>ppt_w</p:attrName>
                                        </p:attrNameLst>
                                      </p:cBhvr>
                                      <p:tavLst>
                                        <p:tav tm="0" fmla="#ppt_w*sin(2.5*pi*$)">
                                          <p:val>
                                            <p:fltVal val="0"/>
                                          </p:val>
                                        </p:tav>
                                        <p:tav tm="100000">
                                          <p:val>
                                            <p:fltVal val="1"/>
                                          </p:val>
                                        </p:tav>
                                      </p:tavLst>
                                    </p:anim>
                                    <p:anim calcmode="lin" valueType="num">
                                      <p:cBhvr>
                                        <p:cTn id="1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ppt_x"/>
                                          </p:val>
                                        </p:tav>
                                        <p:tav tm="100000">
                                          <p:val>
                                            <p:strVal val="#ppt_x"/>
                                          </p:val>
                                        </p:tav>
                                      </p:tavLst>
                                    </p:anim>
                                    <p:anim calcmode="lin" valueType="num">
                                      <p:cBhvr additive="base">
                                        <p:cTn id="5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animBg="1"/>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CE07EB5C-880F-48D2-A3C1-033928E195BA}"/>
              </a:ext>
            </a:extLst>
          </p:cNvPr>
          <p:cNvSpPr txBox="1">
            <a:spLocks noChangeArrowheads="1"/>
          </p:cNvSpPr>
          <p:nvPr/>
        </p:nvSpPr>
        <p:spPr bwMode="auto">
          <a:xfrm>
            <a:off x="789272" y="3031959"/>
            <a:ext cx="3779120" cy="41549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经济关系和社会关系</a:t>
            </a:r>
          </a:p>
        </p:txBody>
      </p:sp>
      <p:sp>
        <p:nvSpPr>
          <p:cNvPr id="3" name="右大括号 2">
            <a:extLst>
              <a:ext uri="{FF2B5EF4-FFF2-40B4-BE49-F238E27FC236}">
                <a16:creationId xmlns:a16="http://schemas.microsoft.com/office/drawing/2014/main" id="{41A6E5CE-5594-4F9A-8C8E-889D05501524}"/>
              </a:ext>
            </a:extLst>
          </p:cNvPr>
          <p:cNvSpPr/>
          <p:nvPr/>
        </p:nvSpPr>
        <p:spPr bwMode="auto">
          <a:xfrm flipH="1">
            <a:off x="4494262" y="2527301"/>
            <a:ext cx="741880" cy="1262063"/>
          </a:xfrm>
          <a:prstGeom prst="rightBrace">
            <a:avLst/>
          </a:prstGeom>
          <a:solidFill>
            <a:srgbClr val="FF0000"/>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4" name="Text Box 5">
            <a:extLst>
              <a:ext uri="{FF2B5EF4-FFF2-40B4-BE49-F238E27FC236}">
                <a16:creationId xmlns:a16="http://schemas.microsoft.com/office/drawing/2014/main" id="{1EBCD83B-032E-4307-86C2-1CD22DD17150}"/>
              </a:ext>
            </a:extLst>
          </p:cNvPr>
          <p:cNvSpPr txBox="1">
            <a:spLocks noChangeArrowheads="1"/>
          </p:cNvSpPr>
          <p:nvPr/>
        </p:nvSpPr>
        <p:spPr bwMode="auto">
          <a:xfrm>
            <a:off x="5365750" y="3532189"/>
            <a:ext cx="2921000" cy="415925"/>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生产资料的私人所有制</a:t>
            </a:r>
          </a:p>
        </p:txBody>
      </p:sp>
      <p:sp>
        <p:nvSpPr>
          <p:cNvPr id="5" name="Text Box 5">
            <a:extLst>
              <a:ext uri="{FF2B5EF4-FFF2-40B4-BE49-F238E27FC236}">
                <a16:creationId xmlns:a16="http://schemas.microsoft.com/office/drawing/2014/main" id="{879D96AC-2521-4A8B-B046-F4C8C5D20B96}"/>
              </a:ext>
            </a:extLst>
          </p:cNvPr>
          <p:cNvSpPr txBox="1">
            <a:spLocks noChangeArrowheads="1"/>
          </p:cNvSpPr>
          <p:nvPr/>
        </p:nvSpPr>
        <p:spPr bwMode="auto">
          <a:xfrm>
            <a:off x="5407025" y="2266951"/>
            <a:ext cx="1341438" cy="415925"/>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a:ln>
                  <a:noFill/>
                </a:ln>
                <a:solidFill>
                  <a:srgbClr val="000000"/>
                </a:solidFill>
                <a:effectLst/>
                <a:uLnTx/>
                <a:uFillTx/>
                <a:latin typeface="隶书" panose="02010509060101010101" pitchFamily="49" charset="-122"/>
                <a:ea typeface="隶书" panose="02010509060101010101" pitchFamily="49" charset="-122"/>
                <a:cs typeface="+mn-cs"/>
              </a:rPr>
              <a:t>社会分工</a:t>
            </a:r>
          </a:p>
        </p:txBody>
      </p:sp>
      <p:sp>
        <p:nvSpPr>
          <p:cNvPr id="6" name="左大括号 5">
            <a:extLst>
              <a:ext uri="{FF2B5EF4-FFF2-40B4-BE49-F238E27FC236}">
                <a16:creationId xmlns:a16="http://schemas.microsoft.com/office/drawing/2014/main" id="{C621C097-FAF9-4D0E-BD6F-4731A83F77AD}"/>
              </a:ext>
            </a:extLst>
          </p:cNvPr>
          <p:cNvSpPr/>
          <p:nvPr/>
        </p:nvSpPr>
        <p:spPr bwMode="auto">
          <a:xfrm>
            <a:off x="6704014" y="2208214"/>
            <a:ext cx="396875" cy="681037"/>
          </a:xfrm>
          <a:prstGeom prst="leftBrace">
            <a:avLst/>
          </a:prstGeom>
          <a:solidFill>
            <a:srgbClr val="FF0000"/>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7" name="文本框 6">
            <a:extLst>
              <a:ext uri="{FF2B5EF4-FFF2-40B4-BE49-F238E27FC236}">
                <a16:creationId xmlns:a16="http://schemas.microsoft.com/office/drawing/2014/main" id="{BD676FC5-0F1B-4E49-A912-A1D53E5E555D}"/>
              </a:ext>
            </a:extLst>
          </p:cNvPr>
          <p:cNvSpPr txBox="1">
            <a:spLocks noChangeArrowheads="1"/>
          </p:cNvSpPr>
          <p:nvPr/>
        </p:nvSpPr>
        <p:spPr bwMode="auto">
          <a:xfrm>
            <a:off x="7786253" y="1835736"/>
            <a:ext cx="2921000" cy="646112"/>
          </a:xfrm>
          <a:prstGeom prst="rect">
            <a:avLst/>
          </a:prstGeom>
          <a:noFill/>
          <a:ln w="9525">
            <a:solidFill>
              <a:srgbClr val="000000"/>
            </a:solidFill>
            <a:miter lim="800000"/>
            <a:headEnd/>
            <a:tailEnd/>
          </a:ln>
        </p:spPr>
        <p:txBody>
          <a:bodyPr>
            <a:spAutoFit/>
          </a:bodyPr>
          <a:lstStyle>
            <a:lvl1pPr defTabSz="342900">
              <a:spcBef>
                <a:spcPts val="750"/>
              </a:spcBef>
              <a:buClr>
                <a:schemeClr val="accent1"/>
              </a:buClr>
              <a:buSzPct val="80000"/>
              <a:buFont typeface="Wingdings 3" panose="05040102010807070707" pitchFamily="18" charset="2"/>
              <a:buChar char=""/>
              <a:defRPr sz="1500">
                <a:solidFill>
                  <a:schemeClr val="tx1"/>
                </a:solidFill>
                <a:latin typeface="Century Gothic" panose="020B0502020202020204" pitchFamily="34" charset="0"/>
                <a:ea typeface="宋体" panose="02010600030101010101" pitchFamily="2" charset="-122"/>
              </a:defRPr>
            </a:lvl1pPr>
            <a:lvl2pPr marL="742950" indent="-285750" defTabSz="342900">
              <a:spcBef>
                <a:spcPts val="750"/>
              </a:spcBef>
              <a:buClr>
                <a:schemeClr val="accent1"/>
              </a:buClr>
              <a:buSzPct val="80000"/>
              <a:buFont typeface="Wingdings 3" panose="05040102010807070707" pitchFamily="18" charset="2"/>
              <a:buChar char=""/>
              <a:defRPr sz="1300">
                <a:solidFill>
                  <a:schemeClr val="tx1"/>
                </a:solidFill>
                <a:latin typeface="Century Gothic" panose="020B0502020202020204" pitchFamily="34" charset="0"/>
                <a:ea typeface="宋体" panose="02010600030101010101" pitchFamily="2" charset="-122"/>
              </a:defRPr>
            </a:lvl2pPr>
            <a:lvl3pPr marL="1143000" indent="-228600" defTabSz="342900">
              <a:spcBef>
                <a:spcPts val="750"/>
              </a:spcBef>
              <a:buClr>
                <a:schemeClr val="accent1"/>
              </a:buClr>
              <a:buSzPct val="80000"/>
              <a:buFont typeface="Wingdings 3" panose="05040102010807070707" pitchFamily="18" charset="2"/>
              <a:buChar char=""/>
              <a:defRPr sz="1200">
                <a:solidFill>
                  <a:schemeClr val="tx1"/>
                </a:solidFill>
                <a:latin typeface="Century Gothic" panose="020B0502020202020204" pitchFamily="34" charset="0"/>
                <a:ea typeface="宋体" panose="02010600030101010101" pitchFamily="2" charset="-122"/>
              </a:defRPr>
            </a:lvl3pPr>
            <a:lvl4pPr marL="16002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4pPr>
            <a:lvl5pPr marL="20574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5pPr>
            <a:lvl6pPr marL="25146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6pPr>
            <a:lvl7pPr marL="29718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7pPr>
            <a:lvl8pPr marL="34290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8pPr>
            <a:lvl9pPr marL="38862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9pPr>
          </a:lstStyle>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劳动的彼此分离和独立</a:t>
            </a:r>
            <a:endParaRPr kumimoji="0" lang="en-US" altLang="zh-CN"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单方面</a:t>
            </a: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的劳动产品</a:t>
            </a:r>
          </a:p>
        </p:txBody>
      </p:sp>
      <p:sp>
        <p:nvSpPr>
          <p:cNvPr id="8" name="文本框 7">
            <a:extLst>
              <a:ext uri="{FF2B5EF4-FFF2-40B4-BE49-F238E27FC236}">
                <a16:creationId xmlns:a16="http://schemas.microsoft.com/office/drawing/2014/main" id="{E4704F2A-A42D-459F-98C6-50E39EA2C6D8}"/>
              </a:ext>
            </a:extLst>
          </p:cNvPr>
          <p:cNvSpPr txBox="1">
            <a:spLocks noChangeArrowheads="1"/>
          </p:cNvSpPr>
          <p:nvPr/>
        </p:nvSpPr>
        <p:spPr bwMode="auto">
          <a:xfrm>
            <a:off x="7803716" y="2815440"/>
            <a:ext cx="2921000" cy="646112"/>
          </a:xfrm>
          <a:prstGeom prst="rect">
            <a:avLst/>
          </a:prstGeom>
          <a:noFill/>
          <a:ln w="9525">
            <a:solidFill>
              <a:srgbClr val="000000"/>
            </a:solidFill>
            <a:miter lim="800000"/>
            <a:headEnd/>
            <a:tailEnd/>
          </a:ln>
        </p:spPr>
        <p:txBody>
          <a:bodyPr>
            <a:spAutoFit/>
          </a:bodyPr>
          <a:lstStyle>
            <a:lvl1pPr defTabSz="342900">
              <a:spcBef>
                <a:spcPts val="750"/>
              </a:spcBef>
              <a:buClr>
                <a:schemeClr val="accent1"/>
              </a:buClr>
              <a:buSzPct val="80000"/>
              <a:buFont typeface="Wingdings 3" panose="05040102010807070707" pitchFamily="18" charset="2"/>
              <a:buChar char=""/>
              <a:defRPr sz="1500">
                <a:solidFill>
                  <a:schemeClr val="tx1"/>
                </a:solidFill>
                <a:latin typeface="Century Gothic" panose="020B0502020202020204" pitchFamily="34" charset="0"/>
                <a:ea typeface="宋体" panose="02010600030101010101" pitchFamily="2" charset="-122"/>
              </a:defRPr>
            </a:lvl1pPr>
            <a:lvl2pPr marL="742950" indent="-285750" defTabSz="342900">
              <a:spcBef>
                <a:spcPts val="750"/>
              </a:spcBef>
              <a:buClr>
                <a:schemeClr val="accent1"/>
              </a:buClr>
              <a:buSzPct val="80000"/>
              <a:buFont typeface="Wingdings 3" panose="05040102010807070707" pitchFamily="18" charset="2"/>
              <a:buChar char=""/>
              <a:defRPr sz="1300">
                <a:solidFill>
                  <a:schemeClr val="tx1"/>
                </a:solidFill>
                <a:latin typeface="Century Gothic" panose="020B0502020202020204" pitchFamily="34" charset="0"/>
                <a:ea typeface="宋体" panose="02010600030101010101" pitchFamily="2" charset="-122"/>
              </a:defRPr>
            </a:lvl2pPr>
            <a:lvl3pPr marL="1143000" indent="-228600" defTabSz="342900">
              <a:spcBef>
                <a:spcPts val="750"/>
              </a:spcBef>
              <a:buClr>
                <a:schemeClr val="accent1"/>
              </a:buClr>
              <a:buSzPct val="80000"/>
              <a:buFont typeface="Wingdings 3" panose="05040102010807070707" pitchFamily="18" charset="2"/>
              <a:buChar char=""/>
              <a:defRPr sz="1200">
                <a:solidFill>
                  <a:schemeClr val="tx1"/>
                </a:solidFill>
                <a:latin typeface="Century Gothic" panose="020B0502020202020204" pitchFamily="34" charset="0"/>
                <a:ea typeface="宋体" panose="02010600030101010101" pitchFamily="2" charset="-122"/>
              </a:defRPr>
            </a:lvl3pPr>
            <a:lvl4pPr marL="16002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4pPr>
            <a:lvl5pPr marL="20574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5pPr>
            <a:lvl6pPr marL="25146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6pPr>
            <a:lvl7pPr marL="29718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7pPr>
            <a:lvl8pPr marL="34290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8pPr>
            <a:lvl9pPr marL="38862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9pPr>
          </a:lstStyle>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劳动的依赖和联系</a:t>
            </a:r>
            <a:endParaRPr kumimoji="0" lang="en-US" altLang="zh-CN"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en-US" altLang="zh-CN"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劳动者</a:t>
            </a:r>
            <a:r>
              <a:rPr kumimoji="0" lang="zh-CN" altLang="en-US" sz="1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需要</a:t>
            </a:r>
            <a:r>
              <a:rPr kumimoji="0" lang="zh-CN" altLang="en-US" sz="18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的多方面</a:t>
            </a:r>
          </a:p>
        </p:txBody>
      </p:sp>
      <p:sp>
        <p:nvSpPr>
          <p:cNvPr id="9" name="左箭头 13">
            <a:extLst>
              <a:ext uri="{FF2B5EF4-FFF2-40B4-BE49-F238E27FC236}">
                <a16:creationId xmlns:a16="http://schemas.microsoft.com/office/drawing/2014/main" id="{41F0392C-502D-48B5-AF58-6AE3EFF62780}"/>
              </a:ext>
            </a:extLst>
          </p:cNvPr>
          <p:cNvSpPr/>
          <p:nvPr/>
        </p:nvSpPr>
        <p:spPr bwMode="auto">
          <a:xfrm>
            <a:off x="7270750" y="3094039"/>
            <a:ext cx="298450" cy="282575"/>
          </a:xfrm>
          <a:prstGeom prst="leftArrow">
            <a:avLst/>
          </a:prstGeom>
          <a:solidFill>
            <a:srgbClr val="FF0000"/>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10" name="下箭头 14">
            <a:extLst>
              <a:ext uri="{FF2B5EF4-FFF2-40B4-BE49-F238E27FC236}">
                <a16:creationId xmlns:a16="http://schemas.microsoft.com/office/drawing/2014/main" id="{8B907F50-F944-45C4-995D-D4501004B1DE}"/>
              </a:ext>
            </a:extLst>
          </p:cNvPr>
          <p:cNvSpPr/>
          <p:nvPr/>
        </p:nvSpPr>
        <p:spPr bwMode="auto">
          <a:xfrm>
            <a:off x="6257925" y="4006850"/>
            <a:ext cx="323850" cy="323850"/>
          </a:xfrm>
          <a:prstGeom prst="downArrow">
            <a:avLst/>
          </a:prstGeom>
          <a:solidFill>
            <a:srgbClr val="FF0000"/>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11" name="文本框 10">
            <a:extLst>
              <a:ext uri="{FF2B5EF4-FFF2-40B4-BE49-F238E27FC236}">
                <a16:creationId xmlns:a16="http://schemas.microsoft.com/office/drawing/2014/main" id="{55023AFD-585B-4C88-A2F0-52ADF30DBF5B}"/>
              </a:ext>
            </a:extLst>
          </p:cNvPr>
          <p:cNvSpPr txBox="1">
            <a:spLocks noChangeArrowheads="1"/>
          </p:cNvSpPr>
          <p:nvPr/>
        </p:nvSpPr>
        <p:spPr bwMode="auto">
          <a:xfrm>
            <a:off x="5811839" y="4283076"/>
            <a:ext cx="1216025" cy="646113"/>
          </a:xfrm>
          <a:prstGeom prst="rect">
            <a:avLst/>
          </a:prstGeom>
          <a:solidFill>
            <a:schemeClr val="bg1"/>
          </a:solidFill>
          <a:ln w="28575">
            <a:solidFill>
              <a:srgbClr val="FF0000"/>
            </a:solidFill>
            <a:prstDash val="dash"/>
            <a:miter lim="800000"/>
            <a:headEnd/>
            <a:tailEnd/>
          </a:ln>
        </p:spPr>
        <p:txBody>
          <a:bodyPr>
            <a:spAutoFit/>
          </a:bodyPr>
          <a:lstStyle>
            <a:lvl1pPr defTabSz="342900">
              <a:spcBef>
                <a:spcPts val="750"/>
              </a:spcBef>
              <a:buClr>
                <a:schemeClr val="accent1"/>
              </a:buClr>
              <a:buSzPct val="80000"/>
              <a:buFont typeface="Wingdings 3" panose="05040102010807070707" pitchFamily="18" charset="2"/>
              <a:buChar char=""/>
              <a:defRPr sz="1500">
                <a:solidFill>
                  <a:schemeClr val="tx1"/>
                </a:solidFill>
                <a:latin typeface="Century Gothic" panose="020B0502020202020204" pitchFamily="34" charset="0"/>
                <a:ea typeface="宋体" panose="02010600030101010101" pitchFamily="2" charset="-122"/>
              </a:defRPr>
            </a:lvl1pPr>
            <a:lvl2pPr marL="742950" indent="-285750" defTabSz="342900">
              <a:spcBef>
                <a:spcPts val="750"/>
              </a:spcBef>
              <a:buClr>
                <a:schemeClr val="accent1"/>
              </a:buClr>
              <a:buSzPct val="80000"/>
              <a:buFont typeface="Wingdings 3" panose="05040102010807070707" pitchFamily="18" charset="2"/>
              <a:buChar char=""/>
              <a:defRPr sz="1300">
                <a:solidFill>
                  <a:schemeClr val="tx1"/>
                </a:solidFill>
                <a:latin typeface="Century Gothic" panose="020B0502020202020204" pitchFamily="34" charset="0"/>
                <a:ea typeface="宋体" panose="02010600030101010101" pitchFamily="2" charset="-122"/>
              </a:defRPr>
            </a:lvl2pPr>
            <a:lvl3pPr marL="1143000" indent="-228600" defTabSz="342900">
              <a:spcBef>
                <a:spcPts val="750"/>
              </a:spcBef>
              <a:buClr>
                <a:schemeClr val="accent1"/>
              </a:buClr>
              <a:buSzPct val="80000"/>
              <a:buFont typeface="Wingdings 3" panose="05040102010807070707" pitchFamily="18" charset="2"/>
              <a:buChar char=""/>
              <a:defRPr sz="1200">
                <a:solidFill>
                  <a:schemeClr val="tx1"/>
                </a:solidFill>
                <a:latin typeface="Century Gothic" panose="020B0502020202020204" pitchFamily="34" charset="0"/>
                <a:ea typeface="宋体" panose="02010600030101010101" pitchFamily="2" charset="-122"/>
              </a:defRPr>
            </a:lvl3pPr>
            <a:lvl4pPr marL="16002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4pPr>
            <a:lvl5pPr marL="20574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5pPr>
            <a:lvl6pPr marL="25146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6pPr>
            <a:lvl7pPr marL="29718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7pPr>
            <a:lvl8pPr marL="34290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8pPr>
            <a:lvl9pPr marL="38862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9pPr>
          </a:lstStyle>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1800" b="1" i="0" u="none" strike="noStrike" kern="0" cap="none" spc="0" normalizeH="0" baseline="0" noProof="0" dirty="0">
                <a:ln>
                  <a:noFill/>
                </a:ln>
                <a:solidFill>
                  <a:srgbClr val="FF0000"/>
                </a:solidFill>
                <a:effectLst/>
                <a:uLnTx/>
                <a:uFillTx/>
                <a:latin typeface="Century Gothic" panose="020B0502020202020204" pitchFamily="34" charset="0"/>
                <a:ea typeface="宋体" panose="02010600030101010101" pitchFamily="2" charset="-122"/>
                <a:cs typeface="+mn-cs"/>
              </a:rPr>
              <a:t>使用价值的排己性</a:t>
            </a:r>
          </a:p>
        </p:txBody>
      </p:sp>
      <p:sp>
        <p:nvSpPr>
          <p:cNvPr id="12" name="下箭头 16">
            <a:extLst>
              <a:ext uri="{FF2B5EF4-FFF2-40B4-BE49-F238E27FC236}">
                <a16:creationId xmlns:a16="http://schemas.microsoft.com/office/drawing/2014/main" id="{6BF0086C-4B85-4105-B113-6EB3227D77DC}"/>
              </a:ext>
            </a:extLst>
          </p:cNvPr>
          <p:cNvSpPr/>
          <p:nvPr/>
        </p:nvSpPr>
        <p:spPr bwMode="auto">
          <a:xfrm>
            <a:off x="6257925" y="5095876"/>
            <a:ext cx="323850" cy="277813"/>
          </a:xfrm>
          <a:prstGeom prst="downArrow">
            <a:avLst/>
          </a:prstGeom>
          <a:solidFill>
            <a:srgbClr val="FF0000"/>
          </a:solidFill>
          <a:ln w="9525" cap="flat" cmpd="sng" algn="ctr">
            <a:solidFill>
              <a:sysClr val="window" lastClr="FFFFFF"/>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13" name="文本框 12">
            <a:extLst>
              <a:ext uri="{FF2B5EF4-FFF2-40B4-BE49-F238E27FC236}">
                <a16:creationId xmlns:a16="http://schemas.microsoft.com/office/drawing/2014/main" id="{2BB10205-BDC8-4B90-B0BF-D495CE508532}"/>
              </a:ext>
            </a:extLst>
          </p:cNvPr>
          <p:cNvSpPr txBox="1">
            <a:spLocks noChangeArrowheads="1"/>
          </p:cNvSpPr>
          <p:nvPr/>
        </p:nvSpPr>
        <p:spPr bwMode="auto">
          <a:xfrm>
            <a:off x="5254626" y="5503864"/>
            <a:ext cx="2314575" cy="369887"/>
          </a:xfrm>
          <a:prstGeom prst="rect">
            <a:avLst/>
          </a:prstGeom>
          <a:noFill/>
          <a:ln w="9525">
            <a:solidFill>
              <a:srgbClr val="FF0000"/>
            </a:solidFill>
            <a:prstDash val="lgDash"/>
            <a:miter lim="800000"/>
            <a:headEnd/>
            <a:tailEnd/>
          </a:ln>
        </p:spPr>
        <p:txBody>
          <a:bodyPr>
            <a:spAutoFit/>
          </a:bodyPr>
          <a:lstStyle>
            <a:lvl1pPr defTabSz="342900">
              <a:spcBef>
                <a:spcPts val="750"/>
              </a:spcBef>
              <a:buClr>
                <a:schemeClr val="accent1"/>
              </a:buClr>
              <a:buSzPct val="80000"/>
              <a:buFont typeface="Wingdings 3" panose="05040102010807070707" pitchFamily="18" charset="2"/>
              <a:buChar char=""/>
              <a:defRPr sz="1500">
                <a:solidFill>
                  <a:schemeClr val="tx1"/>
                </a:solidFill>
                <a:latin typeface="Century Gothic" panose="020B0502020202020204" pitchFamily="34" charset="0"/>
                <a:ea typeface="宋体" panose="02010600030101010101" pitchFamily="2" charset="-122"/>
              </a:defRPr>
            </a:lvl1pPr>
            <a:lvl2pPr marL="742950" indent="-285750" defTabSz="342900">
              <a:spcBef>
                <a:spcPts val="750"/>
              </a:spcBef>
              <a:buClr>
                <a:schemeClr val="accent1"/>
              </a:buClr>
              <a:buSzPct val="80000"/>
              <a:buFont typeface="Wingdings 3" panose="05040102010807070707" pitchFamily="18" charset="2"/>
              <a:buChar char=""/>
              <a:defRPr sz="1300">
                <a:solidFill>
                  <a:schemeClr val="tx1"/>
                </a:solidFill>
                <a:latin typeface="Century Gothic" panose="020B0502020202020204" pitchFamily="34" charset="0"/>
                <a:ea typeface="宋体" panose="02010600030101010101" pitchFamily="2" charset="-122"/>
              </a:defRPr>
            </a:lvl2pPr>
            <a:lvl3pPr marL="1143000" indent="-228600" defTabSz="342900">
              <a:spcBef>
                <a:spcPts val="750"/>
              </a:spcBef>
              <a:buClr>
                <a:schemeClr val="accent1"/>
              </a:buClr>
              <a:buSzPct val="80000"/>
              <a:buFont typeface="Wingdings 3" panose="05040102010807070707" pitchFamily="18" charset="2"/>
              <a:buChar char=""/>
              <a:defRPr sz="1200">
                <a:solidFill>
                  <a:schemeClr val="tx1"/>
                </a:solidFill>
                <a:latin typeface="Century Gothic" panose="020B0502020202020204" pitchFamily="34" charset="0"/>
                <a:ea typeface="宋体" panose="02010600030101010101" pitchFamily="2" charset="-122"/>
              </a:defRPr>
            </a:lvl3pPr>
            <a:lvl4pPr marL="16002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4pPr>
            <a:lvl5pPr marL="2057400" indent="-228600" defTabSz="342900">
              <a:spcBef>
                <a:spcPts val="750"/>
              </a:spcBef>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5pPr>
            <a:lvl6pPr marL="25146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6pPr>
            <a:lvl7pPr marL="29718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7pPr>
            <a:lvl8pPr marL="34290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8pPr>
            <a:lvl9pPr marL="3886200" indent="-228600" defTabSz="342900" eaLnBrk="0" fontAlgn="base" hangingPunct="0">
              <a:spcBef>
                <a:spcPts val="750"/>
              </a:spcBef>
              <a:spcAft>
                <a:spcPct val="0"/>
              </a:spcAft>
              <a:buClr>
                <a:schemeClr val="accent1"/>
              </a:buClr>
              <a:buSzPct val="80000"/>
              <a:buFont typeface="Wingdings 3" panose="05040102010807070707" pitchFamily="18" charset="2"/>
              <a:buChar char=""/>
              <a:defRPr sz="1000">
                <a:solidFill>
                  <a:schemeClr val="tx1"/>
                </a:solidFill>
                <a:latin typeface="Century Gothic" panose="020B0502020202020204" pitchFamily="34" charset="0"/>
                <a:ea typeface="宋体" panose="02010600030101010101" pitchFamily="2" charset="-122"/>
              </a:defRPr>
            </a:lvl9pPr>
          </a:lstStyle>
          <a:p>
            <a:pPr marL="0" marR="0" lvl="0" indent="0" algn="l" defTabSz="342900" rtl="0" eaLnBrk="1" fontAlgn="auto" latinLnBrk="0" hangingPunct="1">
              <a:lnSpc>
                <a:spcPct val="100000"/>
              </a:lnSpc>
              <a:spcBef>
                <a:spcPct val="0"/>
              </a:spcBef>
              <a:spcAft>
                <a:spcPts val="0"/>
              </a:spcAft>
              <a:buClrTx/>
              <a:buSzTx/>
              <a:buFont typeface="Wingdings 3" panose="05040102010807070707" pitchFamily="18" charset="2"/>
              <a:buNone/>
              <a:tabLst/>
              <a:defRPr/>
            </a:pPr>
            <a:r>
              <a:rPr kumimoji="0" lang="zh-CN" altLang="en-US" sz="1800" b="1" i="0" u="none" strike="noStrike" kern="0" cap="none" spc="0" normalizeH="0" baseline="0" noProof="0" dirty="0">
                <a:ln>
                  <a:noFill/>
                </a:ln>
                <a:solidFill>
                  <a:prstClr val="black"/>
                </a:solidFill>
                <a:effectLst/>
                <a:uLnTx/>
                <a:uFillTx/>
                <a:latin typeface="Century Gothic" panose="020B0502020202020204" pitchFamily="34" charset="0"/>
                <a:ea typeface="宋体" panose="02010600030101010101" pitchFamily="2" charset="-122"/>
                <a:cs typeface="+mn-cs"/>
              </a:rPr>
              <a:t>劳动产品转化为商品</a:t>
            </a:r>
          </a:p>
        </p:txBody>
      </p:sp>
      <p:grpSp>
        <p:nvGrpSpPr>
          <p:cNvPr id="183310" name="组合 7">
            <a:extLst>
              <a:ext uri="{FF2B5EF4-FFF2-40B4-BE49-F238E27FC236}">
                <a16:creationId xmlns:a16="http://schemas.microsoft.com/office/drawing/2014/main" id="{3F42C5D5-A1C6-4573-A426-F5AADC448337}"/>
              </a:ext>
            </a:extLst>
          </p:cNvPr>
          <p:cNvGrpSpPr>
            <a:grpSpLocks/>
          </p:cNvGrpSpPr>
          <p:nvPr/>
        </p:nvGrpSpPr>
        <p:grpSpPr bwMode="auto">
          <a:xfrm>
            <a:off x="2419350" y="1003300"/>
            <a:ext cx="395288" cy="395288"/>
            <a:chOff x="4488872" y="1012229"/>
            <a:chExt cx="434008" cy="434008"/>
          </a:xfrm>
        </p:grpSpPr>
        <p:sp>
          <p:nvSpPr>
            <p:cNvPr id="15" name="椭圆 14">
              <a:extLst>
                <a:ext uri="{FF2B5EF4-FFF2-40B4-BE49-F238E27FC236}">
                  <a16:creationId xmlns:a16="http://schemas.microsoft.com/office/drawing/2014/main" id="{C344AC0C-29CE-4035-833A-21E33A8129D4}"/>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16" name="椭圆 15">
              <a:extLst>
                <a:ext uri="{FF2B5EF4-FFF2-40B4-BE49-F238E27FC236}">
                  <a16:creationId xmlns:a16="http://schemas.microsoft.com/office/drawing/2014/main" id="{1B091010-76AB-4026-9000-EEDBED73B0BF}"/>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2" name="矩形: 圆角 21">
            <a:extLst>
              <a:ext uri="{FF2B5EF4-FFF2-40B4-BE49-F238E27FC236}">
                <a16:creationId xmlns:a16="http://schemas.microsoft.com/office/drawing/2014/main" id="{802AD503-BD58-4FE7-A70B-F124D7C3D45B}"/>
              </a:ext>
            </a:extLst>
          </p:cNvPr>
          <p:cNvSpPr/>
          <p:nvPr/>
        </p:nvSpPr>
        <p:spPr>
          <a:xfrm>
            <a:off x="3111501" y="933450"/>
            <a:ext cx="66262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3" name="右箭头 11">
            <a:extLst>
              <a:ext uri="{FF2B5EF4-FFF2-40B4-BE49-F238E27FC236}">
                <a16:creationId xmlns:a16="http://schemas.microsoft.com/office/drawing/2014/main" id="{382464EA-5DDC-45DC-BE3A-0D003D6B6598}"/>
              </a:ext>
            </a:extLst>
          </p:cNvPr>
          <p:cNvSpPr/>
          <p:nvPr/>
        </p:nvSpPr>
        <p:spPr bwMode="auto">
          <a:xfrm>
            <a:off x="7270750" y="2316164"/>
            <a:ext cx="298450" cy="211137"/>
          </a:xfrm>
          <a:prstGeom prst="rightArrow">
            <a:avLst/>
          </a:prstGeom>
          <a:solidFill>
            <a:srgbClr val="FF0000"/>
          </a:solidFill>
          <a:ln w="9525" cap="flat" cmpd="sng" algn="ctr">
            <a:solidFill>
              <a:srgbClr val="FF0000"/>
            </a:solidFill>
            <a:prstDash val="solid"/>
            <a:round/>
            <a:headEnd type="none" w="med" len="med"/>
            <a:tailEnd type="none" w="med" len="med"/>
          </a:ln>
        </p:spPr>
        <p:txBody>
          <a:bodyPr lIns="68580" tIns="34290" rIns="68580" bIns="3429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183318" name="文本框 23">
            <a:extLst>
              <a:ext uri="{FF2B5EF4-FFF2-40B4-BE49-F238E27FC236}">
                <a16:creationId xmlns:a16="http://schemas.microsoft.com/office/drawing/2014/main" id="{26578492-BBBC-49C1-9C7E-276943DA45AC}"/>
              </a:ext>
            </a:extLst>
          </p:cNvPr>
          <p:cNvSpPr txBox="1">
            <a:spLocks noChangeArrowheads="1"/>
          </p:cNvSpPr>
          <p:nvPr/>
        </p:nvSpPr>
        <p:spPr bwMode="auto">
          <a:xfrm>
            <a:off x="2814638" y="6269039"/>
            <a:ext cx="6178550" cy="473075"/>
          </a:xfrm>
          <a:prstGeom prst="rect">
            <a:avLst/>
          </a:prstGeom>
          <a:solidFill>
            <a:srgbClr val="FF0000"/>
          </a:solidFill>
          <a:ln w="19050">
            <a:solidFill>
              <a:srgbClr val="FF0000"/>
            </a:solidFill>
            <a:miter lim="800000"/>
            <a:headEnd/>
            <a:tailEnd/>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价值的规定之四：一种经济关系和生产关系</a:t>
            </a:r>
          </a:p>
        </p:txBody>
      </p:sp>
      <p:sp>
        <p:nvSpPr>
          <p:cNvPr id="25" name="文本框 24">
            <a:extLst>
              <a:ext uri="{FF2B5EF4-FFF2-40B4-BE49-F238E27FC236}">
                <a16:creationId xmlns:a16="http://schemas.microsoft.com/office/drawing/2014/main" id="{31AD107D-181C-462A-864A-3B5F8B9DB0F9}"/>
              </a:ext>
            </a:extLst>
          </p:cNvPr>
          <p:cNvSpPr txBox="1"/>
          <p:nvPr/>
        </p:nvSpPr>
        <p:spPr>
          <a:xfrm>
            <a:off x="5425281" y="2910717"/>
            <a:ext cx="1341438" cy="36933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cs typeface="+mn-cs"/>
              </a:rPr>
              <a:t>（可能性）</a:t>
            </a:r>
          </a:p>
        </p:txBody>
      </p:sp>
      <p:sp>
        <p:nvSpPr>
          <p:cNvPr id="26" name="文本框 25">
            <a:extLst>
              <a:ext uri="{FF2B5EF4-FFF2-40B4-BE49-F238E27FC236}">
                <a16:creationId xmlns:a16="http://schemas.microsoft.com/office/drawing/2014/main" id="{02362C73-7B9C-4B22-B036-5DAD7F337D35}"/>
              </a:ext>
            </a:extLst>
          </p:cNvPr>
          <p:cNvSpPr txBox="1"/>
          <p:nvPr/>
        </p:nvSpPr>
        <p:spPr>
          <a:xfrm>
            <a:off x="8302625" y="3532185"/>
            <a:ext cx="1341438" cy="36933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cs typeface="+mn-cs"/>
              </a:rPr>
              <a:t>（现实性）</a:t>
            </a:r>
          </a:p>
        </p:txBody>
      </p:sp>
      <p:sp>
        <p:nvSpPr>
          <p:cNvPr id="27" name="矩形 26">
            <a:extLst>
              <a:ext uri="{FF2B5EF4-FFF2-40B4-BE49-F238E27FC236}">
                <a16:creationId xmlns:a16="http://schemas.microsoft.com/office/drawing/2014/main" id="{D4074EF9-5302-404B-9243-5718F2AB18F2}"/>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4B3552E6-4319-48A9-AE49-6EBF6171E65E}"/>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9" name="文本框 39">
            <a:extLst>
              <a:ext uri="{FF2B5EF4-FFF2-40B4-BE49-F238E27FC236}">
                <a16:creationId xmlns:a16="http://schemas.microsoft.com/office/drawing/2014/main" id="{CDDF4F03-4E22-4636-9511-C2412F8315BA}"/>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0" name="图片 38">
            <a:extLst>
              <a:ext uri="{FF2B5EF4-FFF2-40B4-BE49-F238E27FC236}">
                <a16:creationId xmlns:a16="http://schemas.microsoft.com/office/drawing/2014/main" id="{AF26C4FC-D309-437F-949C-7E8D1AE776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文本框 1">
            <a:extLst>
              <a:ext uri="{FF2B5EF4-FFF2-40B4-BE49-F238E27FC236}">
                <a16:creationId xmlns:a16="http://schemas.microsoft.com/office/drawing/2014/main" id="{01D0658C-DE1C-41B2-AD3B-4794FD1C6F91}"/>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D5C488D0-BE10-4A26-BED6-D648F6267297}"/>
              </a:ext>
            </a:extLst>
          </p:cNvPr>
          <p:cNvSpPr txBox="1">
            <a:spLocks noChangeArrowheads="1"/>
          </p:cNvSpPr>
          <p:nvPr/>
        </p:nvSpPr>
        <p:spPr bwMode="auto">
          <a:xfrm>
            <a:off x="0" y="1753903"/>
            <a:ext cx="3714783" cy="41549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劳动者的社会地位和身家性命</a:t>
            </a:r>
          </a:p>
        </p:txBody>
      </p:sp>
      <p:sp>
        <p:nvSpPr>
          <p:cNvPr id="8" name="文本框 7">
            <a:extLst>
              <a:ext uri="{FF2B5EF4-FFF2-40B4-BE49-F238E27FC236}">
                <a16:creationId xmlns:a16="http://schemas.microsoft.com/office/drawing/2014/main" id="{A6204759-6915-497C-B81E-1CB7D98BDD69}"/>
              </a:ext>
            </a:extLst>
          </p:cNvPr>
          <p:cNvSpPr txBox="1"/>
          <p:nvPr/>
        </p:nvSpPr>
        <p:spPr>
          <a:xfrm>
            <a:off x="5424489" y="3063875"/>
            <a:ext cx="490537" cy="300038"/>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A2</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9" name="文本框 8">
            <a:extLst>
              <a:ext uri="{FF2B5EF4-FFF2-40B4-BE49-F238E27FC236}">
                <a16:creationId xmlns:a16="http://schemas.microsoft.com/office/drawing/2014/main" id="{6C9952BF-9FAB-48D0-BEAF-95A58F980A07}"/>
              </a:ext>
            </a:extLst>
          </p:cNvPr>
          <p:cNvSpPr txBox="1"/>
          <p:nvPr/>
        </p:nvSpPr>
        <p:spPr>
          <a:xfrm>
            <a:off x="5424488" y="3689351"/>
            <a:ext cx="400050" cy="506413"/>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A3</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0" name="文本框 9">
            <a:extLst>
              <a:ext uri="{FF2B5EF4-FFF2-40B4-BE49-F238E27FC236}">
                <a16:creationId xmlns:a16="http://schemas.microsoft.com/office/drawing/2014/main" id="{DE218DFE-9C2D-4011-B2A1-BD21BE0E9563}"/>
              </a:ext>
            </a:extLst>
          </p:cNvPr>
          <p:cNvSpPr txBox="1"/>
          <p:nvPr/>
        </p:nvSpPr>
        <p:spPr>
          <a:xfrm>
            <a:off x="7121526" y="3063875"/>
            <a:ext cx="498475" cy="300038"/>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B2</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1" name="文本框 10">
            <a:extLst>
              <a:ext uri="{FF2B5EF4-FFF2-40B4-BE49-F238E27FC236}">
                <a16:creationId xmlns:a16="http://schemas.microsoft.com/office/drawing/2014/main" id="{71680E71-C8A0-4A2E-8456-1F7ED0602C27}"/>
              </a:ext>
            </a:extLst>
          </p:cNvPr>
          <p:cNvSpPr txBox="1"/>
          <p:nvPr/>
        </p:nvSpPr>
        <p:spPr>
          <a:xfrm>
            <a:off x="7121525" y="3624264"/>
            <a:ext cx="438150" cy="300037"/>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B3</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4" name="文本框 13">
            <a:extLst>
              <a:ext uri="{FF2B5EF4-FFF2-40B4-BE49-F238E27FC236}">
                <a16:creationId xmlns:a16="http://schemas.microsoft.com/office/drawing/2014/main" id="{6BA96D95-DB71-47E1-B961-ADAA995D3A29}"/>
              </a:ext>
            </a:extLst>
          </p:cNvPr>
          <p:cNvSpPr txBox="1"/>
          <p:nvPr/>
        </p:nvSpPr>
        <p:spPr>
          <a:xfrm>
            <a:off x="8678863" y="2586039"/>
            <a:ext cx="476250" cy="300037"/>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C1</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5" name="文本框 14">
            <a:extLst>
              <a:ext uri="{FF2B5EF4-FFF2-40B4-BE49-F238E27FC236}">
                <a16:creationId xmlns:a16="http://schemas.microsoft.com/office/drawing/2014/main" id="{6ACD37B8-BCCB-4C1F-952C-78DB46F74AE6}"/>
              </a:ext>
            </a:extLst>
          </p:cNvPr>
          <p:cNvSpPr txBox="1"/>
          <p:nvPr/>
        </p:nvSpPr>
        <p:spPr>
          <a:xfrm>
            <a:off x="8664576" y="3057525"/>
            <a:ext cx="608013" cy="300038"/>
          </a:xfrm>
          <a:prstGeom prst="rect">
            <a:avLst/>
          </a:prstGeom>
          <a:noFill/>
        </p:spPr>
        <p:txBody>
          <a:bodyPr>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C2</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85353" name="Rectangle 3">
            <a:extLst>
              <a:ext uri="{FF2B5EF4-FFF2-40B4-BE49-F238E27FC236}">
                <a16:creationId xmlns:a16="http://schemas.microsoft.com/office/drawing/2014/main" id="{C8B3391F-C5E5-44DB-8572-A4C1A58791F7}"/>
              </a:ext>
            </a:extLst>
          </p:cNvPr>
          <p:cNvSpPr txBox="1">
            <a:spLocks noChangeArrowheads="1"/>
          </p:cNvSpPr>
          <p:nvPr/>
        </p:nvSpPr>
        <p:spPr bwMode="auto">
          <a:xfrm>
            <a:off x="3936733" y="1703670"/>
            <a:ext cx="5784450" cy="20453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908050" indent="-436563">
              <a:defRPr>
                <a:solidFill>
                  <a:schemeClr val="tx1"/>
                </a:solidFill>
                <a:latin typeface="Verdana" panose="020B0604030504040204" pitchFamily="34" charset="0"/>
                <a:ea typeface="宋体" panose="02010600030101010101" pitchFamily="2" charset="-122"/>
              </a:defRPr>
            </a:lvl2pPr>
            <a:lvl3pPr marL="1304925" indent="-395288">
              <a:defRPr>
                <a:solidFill>
                  <a:schemeClr val="tx1"/>
                </a:solidFill>
                <a:latin typeface="Verdana" panose="020B0604030504040204" pitchFamily="34" charset="0"/>
                <a:ea typeface="宋体" panose="02010600030101010101" pitchFamily="2" charset="-122"/>
              </a:defRPr>
            </a:lvl3pPr>
            <a:lvl4pPr marL="1693863" indent="-387350">
              <a:defRPr>
                <a:solidFill>
                  <a:schemeClr val="tx1"/>
                </a:solidFill>
                <a:latin typeface="Verdana" panose="020B0604030504040204" pitchFamily="34" charset="0"/>
                <a:ea typeface="宋体" panose="02010600030101010101" pitchFamily="2" charset="-122"/>
              </a:defRPr>
            </a:lvl4pPr>
            <a:lvl5pPr marL="2093913" indent="-398463">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劳动体系</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  产品 体系    →  需要体系</a:t>
            </a:r>
            <a:endPar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CC0000"/>
              </a:buClr>
              <a:buSzTx/>
              <a:buFontTx/>
              <a:buNone/>
              <a:tabLst/>
              <a:defRPr/>
            </a:pPr>
            <a:endParaRPr kumimoji="0" lang="zh-CN" altLang="zh-CN" sz="36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8" name="椭圆 5">
            <a:extLst>
              <a:ext uri="{FF2B5EF4-FFF2-40B4-BE49-F238E27FC236}">
                <a16:creationId xmlns:a16="http://schemas.microsoft.com/office/drawing/2014/main" id="{B5D1FEDC-B602-42BF-8F8B-B628CD379BD7}"/>
              </a:ext>
            </a:extLst>
          </p:cNvPr>
          <p:cNvSpPr>
            <a:spLocks noChangeArrowheads="1"/>
          </p:cNvSpPr>
          <p:nvPr/>
        </p:nvSpPr>
        <p:spPr bwMode="auto">
          <a:xfrm>
            <a:off x="3993198" y="1713214"/>
            <a:ext cx="1058862" cy="1625600"/>
          </a:xfrm>
          <a:prstGeom prst="ellipse">
            <a:avLst/>
          </a:prstGeom>
          <a:solidFill>
            <a:schemeClr val="accent2"/>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椭圆 6">
            <a:extLst>
              <a:ext uri="{FF2B5EF4-FFF2-40B4-BE49-F238E27FC236}">
                <a16:creationId xmlns:a16="http://schemas.microsoft.com/office/drawing/2014/main" id="{EFFE522B-5F50-4BD6-B085-ABBC74D26B9F}"/>
              </a:ext>
            </a:extLst>
          </p:cNvPr>
          <p:cNvSpPr>
            <a:spLocks noChangeArrowheads="1"/>
          </p:cNvSpPr>
          <p:nvPr/>
        </p:nvSpPr>
        <p:spPr bwMode="auto">
          <a:xfrm>
            <a:off x="6219258" y="1742091"/>
            <a:ext cx="1046163" cy="1660525"/>
          </a:xfrm>
          <a:prstGeom prst="ellipse">
            <a:avLst/>
          </a:prstGeom>
          <a:solidFill>
            <a:schemeClr val="accent2"/>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7">
            <a:extLst>
              <a:ext uri="{FF2B5EF4-FFF2-40B4-BE49-F238E27FC236}">
                <a16:creationId xmlns:a16="http://schemas.microsoft.com/office/drawing/2014/main" id="{2F5C4456-58D3-40A2-9EF9-DBA37FF6C5A3}"/>
              </a:ext>
            </a:extLst>
          </p:cNvPr>
          <p:cNvSpPr>
            <a:spLocks noChangeArrowheads="1"/>
          </p:cNvSpPr>
          <p:nvPr/>
        </p:nvSpPr>
        <p:spPr bwMode="auto">
          <a:xfrm>
            <a:off x="8336983" y="1828717"/>
            <a:ext cx="1179513" cy="1624012"/>
          </a:xfrm>
          <a:prstGeom prst="ellipse">
            <a:avLst/>
          </a:prstGeom>
          <a:solidFill>
            <a:schemeClr val="accent2"/>
          </a:solidFill>
          <a:ln w="9525" algn="ctr">
            <a:solidFill>
              <a:srgbClr val="000000"/>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85357" name="直接箭头连接符 9">
            <a:extLst>
              <a:ext uri="{FF2B5EF4-FFF2-40B4-BE49-F238E27FC236}">
                <a16:creationId xmlns:a16="http://schemas.microsoft.com/office/drawing/2014/main" id="{415F111B-C5E0-47F9-8FFB-64ABD716DD76}"/>
              </a:ext>
            </a:extLst>
          </p:cNvPr>
          <p:cNvCxnSpPr>
            <a:cxnSpLocks noChangeShapeType="1"/>
          </p:cNvCxnSpPr>
          <p:nvPr/>
        </p:nvCxnSpPr>
        <p:spPr bwMode="auto">
          <a:xfrm>
            <a:off x="5067534" y="2597468"/>
            <a:ext cx="1044508" cy="0"/>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5358" name="直接箭头连接符 14">
            <a:extLst>
              <a:ext uri="{FF2B5EF4-FFF2-40B4-BE49-F238E27FC236}">
                <a16:creationId xmlns:a16="http://schemas.microsoft.com/office/drawing/2014/main" id="{193C0AC5-0A9E-4058-A9C8-7310A8695920}"/>
              </a:ext>
            </a:extLst>
          </p:cNvPr>
          <p:cNvCxnSpPr>
            <a:cxnSpLocks noChangeShapeType="1"/>
          </p:cNvCxnSpPr>
          <p:nvPr/>
        </p:nvCxnSpPr>
        <p:spPr bwMode="auto">
          <a:xfrm flipV="1">
            <a:off x="7316721" y="2682407"/>
            <a:ext cx="958850" cy="0"/>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85359" name="文本框 29">
            <a:extLst>
              <a:ext uri="{FF2B5EF4-FFF2-40B4-BE49-F238E27FC236}">
                <a16:creationId xmlns:a16="http://schemas.microsoft.com/office/drawing/2014/main" id="{91FE2133-CE33-46A1-9306-593F5214CF5B}"/>
              </a:ext>
            </a:extLst>
          </p:cNvPr>
          <p:cNvSpPr txBox="1">
            <a:spLocks noChangeArrowheads="1"/>
          </p:cNvSpPr>
          <p:nvPr/>
        </p:nvSpPr>
        <p:spPr bwMode="auto">
          <a:xfrm>
            <a:off x="2814638" y="6396038"/>
            <a:ext cx="7389812" cy="461962"/>
          </a:xfrm>
          <a:prstGeom prst="rect">
            <a:avLst/>
          </a:prstGeom>
          <a:solidFill>
            <a:srgbClr val="FF0000"/>
          </a:solidFill>
          <a:ln w="19050">
            <a:solidFill>
              <a:srgbClr val="FF0000"/>
            </a:solidFill>
            <a:miter lim="800000"/>
            <a:headEnd/>
            <a:tailEnd/>
          </a:ln>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价值的规定之五：劳动者的社会地位和身家性命</a:t>
            </a:r>
          </a:p>
        </p:txBody>
      </p:sp>
      <p:grpSp>
        <p:nvGrpSpPr>
          <p:cNvPr id="185360" name="组合 7">
            <a:extLst>
              <a:ext uri="{FF2B5EF4-FFF2-40B4-BE49-F238E27FC236}">
                <a16:creationId xmlns:a16="http://schemas.microsoft.com/office/drawing/2014/main" id="{F85160A5-FAB8-45C5-B53B-562A2DE77B3F}"/>
              </a:ext>
            </a:extLst>
          </p:cNvPr>
          <p:cNvGrpSpPr>
            <a:grpSpLocks/>
          </p:cNvGrpSpPr>
          <p:nvPr/>
        </p:nvGrpSpPr>
        <p:grpSpPr bwMode="auto">
          <a:xfrm>
            <a:off x="125062" y="1007177"/>
            <a:ext cx="395288" cy="395288"/>
            <a:chOff x="4488872" y="1012229"/>
            <a:chExt cx="434008" cy="434008"/>
          </a:xfrm>
        </p:grpSpPr>
        <p:sp>
          <p:nvSpPr>
            <p:cNvPr id="32" name="椭圆 31">
              <a:extLst>
                <a:ext uri="{FF2B5EF4-FFF2-40B4-BE49-F238E27FC236}">
                  <a16:creationId xmlns:a16="http://schemas.microsoft.com/office/drawing/2014/main" id="{35F72535-6FA9-4298-BB54-D7EBADDA7F04}"/>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3" name="椭圆 32">
              <a:extLst>
                <a:ext uri="{FF2B5EF4-FFF2-40B4-BE49-F238E27FC236}">
                  <a16:creationId xmlns:a16="http://schemas.microsoft.com/office/drawing/2014/main" id="{7F3D884A-9531-4EDE-90ED-95586B3BCA39}"/>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9" name="矩形: 圆角 38">
            <a:extLst>
              <a:ext uri="{FF2B5EF4-FFF2-40B4-BE49-F238E27FC236}">
                <a16:creationId xmlns:a16="http://schemas.microsoft.com/office/drawing/2014/main" id="{F2433F0C-211C-4F1B-A92A-555826F80146}"/>
              </a:ext>
            </a:extLst>
          </p:cNvPr>
          <p:cNvSpPr/>
          <p:nvPr/>
        </p:nvSpPr>
        <p:spPr>
          <a:xfrm>
            <a:off x="828326" y="938915"/>
            <a:ext cx="6624637" cy="533400"/>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0" name="矩形: 圆角 39">
            <a:extLst>
              <a:ext uri="{FF2B5EF4-FFF2-40B4-BE49-F238E27FC236}">
                <a16:creationId xmlns:a16="http://schemas.microsoft.com/office/drawing/2014/main" id="{0E5AFB32-8EED-4CA5-B387-3A387BD7647E}"/>
              </a:ext>
            </a:extLst>
          </p:cNvPr>
          <p:cNvSpPr/>
          <p:nvPr/>
        </p:nvSpPr>
        <p:spPr>
          <a:xfrm>
            <a:off x="259882" y="3910275"/>
            <a:ext cx="6104380" cy="2432623"/>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“财富作为价值，是对他人劳动的单纯</a:t>
            </a:r>
            <a:r>
              <a:rPr kumimoji="0" lang="zh-CN" altLang="en-US" sz="18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支配权</a:t>
            </a: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马克思恩格斯全集</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30</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卷，人民出版社</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1995</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年版，第</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479</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“我的商品包含着一定量必要劳动时间，它使我能够</a:t>
            </a:r>
            <a:r>
              <a:rPr kumimoji="0" lang="zh-CN" altLang="en-US" sz="18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支配</a:t>
            </a: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任何其他具有相等价值的商品，因而</a:t>
            </a:r>
            <a:r>
              <a:rPr kumimoji="0" lang="zh-CN" altLang="en-US" sz="1800" b="1" i="0" u="none" strike="noStrike" kern="0" cap="none" spc="0" normalizeH="0" baseline="0" noProof="0" dirty="0">
                <a:ln>
                  <a:noFill/>
                </a:ln>
                <a:solidFill>
                  <a:srgbClr val="FF0000"/>
                </a:solidFill>
                <a:effectLst/>
                <a:highlight>
                  <a:srgbClr val="FFFF00"/>
                </a:highlight>
                <a:uLnTx/>
                <a:uFillTx/>
                <a:latin typeface="宋体" panose="02010600030101010101" pitchFamily="2" charset="-122"/>
                <a:ea typeface="宋体" panose="02010600030101010101" pitchFamily="2" charset="-122"/>
                <a:cs typeface="+mn-cs"/>
              </a:rPr>
              <a:t>支配物化</a:t>
            </a: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在其他使用价值中的等量的别人</a:t>
            </a:r>
            <a:r>
              <a:rPr kumimoji="0" lang="zh-CN" altLang="en-US" sz="1800" b="1" i="0" u="none" strike="noStrike" kern="0" cap="none" spc="0" normalizeH="0" baseline="0" noProof="0" dirty="0">
                <a:ln>
                  <a:noFill/>
                </a:ln>
                <a:solidFill>
                  <a:srgbClr val="FF0000"/>
                </a:solidFill>
                <a:effectLst/>
                <a:highlight>
                  <a:srgbClr val="FFFF00"/>
                </a:highlight>
                <a:uLnTx/>
                <a:uFillTx/>
                <a:latin typeface="宋体" panose="02010600030101010101" pitchFamily="2" charset="-122"/>
                <a:ea typeface="宋体" panose="02010600030101010101" pitchFamily="2" charset="-122"/>
                <a:cs typeface="+mn-cs"/>
              </a:rPr>
              <a:t>劳动</a:t>
            </a:r>
            <a:r>
              <a:rPr kumimoji="0" lang="zh-CN" altLang="en-US" sz="1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马克思恩格斯全集</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第</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26</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卷（</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I</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人民出版社</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1972</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年版，第</a:t>
            </a:r>
            <a:r>
              <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53</a:t>
            </a:r>
            <a:r>
              <a:rPr kumimoji="0" lang="zh-CN" altLang="en-US"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页。</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45" name="文本框 44">
            <a:extLst>
              <a:ext uri="{FF2B5EF4-FFF2-40B4-BE49-F238E27FC236}">
                <a16:creationId xmlns:a16="http://schemas.microsoft.com/office/drawing/2014/main" id="{ECAADE3C-54B7-4AD9-8C0A-C5FB699ABEC0}"/>
              </a:ext>
            </a:extLst>
          </p:cNvPr>
          <p:cNvSpPr txBox="1"/>
          <p:nvPr/>
        </p:nvSpPr>
        <p:spPr>
          <a:xfrm flipH="1">
            <a:off x="6946232" y="4252989"/>
            <a:ext cx="524576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价值是凝结在商品中的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无差别</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的人类劳动，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这种无差别的性质，与其说是“生理耗费”意义上的无差别，毋宁说是一种</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“社会地位”</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意义上的</a:t>
            </a:r>
            <a:r>
              <a:rPr kumimoji="0" lang="zh-CN" altLang="en-US" sz="1800" b="0"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cs typeface="+mn-cs"/>
              </a:rPr>
              <a:t>无差别</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。反映和体现的是人类劳动的</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“社会的质”</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p:txBody>
      </p:sp>
      <p:sp>
        <p:nvSpPr>
          <p:cNvPr id="27" name="矩形 26">
            <a:extLst>
              <a:ext uri="{FF2B5EF4-FFF2-40B4-BE49-F238E27FC236}">
                <a16:creationId xmlns:a16="http://schemas.microsoft.com/office/drawing/2014/main" id="{5A27FF65-FFA1-4010-A752-3B91046F881B}"/>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368E6DA9-6DE5-4F14-9588-27664AD16DE9}"/>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9" name="文本框 39">
            <a:extLst>
              <a:ext uri="{FF2B5EF4-FFF2-40B4-BE49-F238E27FC236}">
                <a16:creationId xmlns:a16="http://schemas.microsoft.com/office/drawing/2014/main" id="{5C0518B1-158B-4F29-AF07-ABA015139B03}"/>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0" name="图片 38">
            <a:extLst>
              <a:ext uri="{FF2B5EF4-FFF2-40B4-BE49-F238E27FC236}">
                <a16:creationId xmlns:a16="http://schemas.microsoft.com/office/drawing/2014/main" id="{A7A5D88C-8344-433E-B2AD-0D60619B05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文本框 1">
            <a:extLst>
              <a:ext uri="{FF2B5EF4-FFF2-40B4-BE49-F238E27FC236}">
                <a16:creationId xmlns:a16="http://schemas.microsoft.com/office/drawing/2014/main" id="{D8A7E22C-1DA7-4FCB-A7FD-3BB3BBD5DDD5}"/>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pic>
        <p:nvPicPr>
          <p:cNvPr id="37" name="图片 36">
            <a:extLst>
              <a:ext uri="{FF2B5EF4-FFF2-40B4-BE49-F238E27FC236}">
                <a16:creationId xmlns:a16="http://schemas.microsoft.com/office/drawing/2014/main" id="{38533934-4189-4DD8-866B-2B03431286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335" y="2164545"/>
            <a:ext cx="2395737" cy="1665329"/>
          </a:xfrm>
          <a:prstGeom prst="rect">
            <a:avLst/>
          </a:prstGeom>
        </p:spPr>
      </p:pic>
      <p:pic>
        <p:nvPicPr>
          <p:cNvPr id="38" name="图片 37">
            <a:extLst>
              <a:ext uri="{FF2B5EF4-FFF2-40B4-BE49-F238E27FC236}">
                <a16:creationId xmlns:a16="http://schemas.microsoft.com/office/drawing/2014/main" id="{8A7E6F0A-4B3F-41AD-85AA-1BF4EC725F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7019" y="1953928"/>
            <a:ext cx="2354981" cy="1972198"/>
          </a:xfrm>
          <a:prstGeom prst="rect">
            <a:avLst/>
          </a:prstGeom>
        </p:spPr>
      </p:pic>
    </p:spTree>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circle(in)">
                                      <p:cBhvr>
                                        <p:cTn id="5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0" grpId="0"/>
      <p:bldP spid="11"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Oval 2">
            <a:extLst>
              <a:ext uri="{FF2B5EF4-FFF2-40B4-BE49-F238E27FC236}">
                <a16:creationId xmlns:a16="http://schemas.microsoft.com/office/drawing/2014/main" id="{17228511-EA38-44FC-BD80-0C7C263E146B}"/>
              </a:ext>
            </a:extLst>
          </p:cNvPr>
          <p:cNvSpPr>
            <a:spLocks noChangeArrowheads="1"/>
          </p:cNvSpPr>
          <p:nvPr/>
        </p:nvSpPr>
        <p:spPr bwMode="auto">
          <a:xfrm>
            <a:off x="4134970" y="4008439"/>
            <a:ext cx="1041400" cy="708025"/>
          </a:xfrm>
          <a:prstGeom prst="ellipse">
            <a:avLst/>
          </a:prstGeom>
          <a:solidFill>
            <a:schemeClr val="accent2"/>
          </a:solidFill>
          <a:ln w="28575">
            <a:solidFill>
              <a:schemeClr val="bg1"/>
            </a:solidFill>
            <a:round/>
          </a:ln>
          <a:effectLst>
            <a:outerShdw blurRad="63500" dist="38099" dir="2700000" algn="ctr" rotWithShape="0">
              <a:schemeClr val="tx1">
                <a:alpha val="74998"/>
              </a:schemeClr>
            </a:outerShdw>
          </a:effectLst>
        </p:spPr>
        <p:txBody>
          <a:bodyPr wrap="none" bIns="101250" anchor="ctr" anchorCtr="1"/>
          <a:lstStyle/>
          <a:p>
            <a:pPr marL="0" marR="0" lvl="0" indent="0" algn="ctr" defTabSz="51435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rgbClr val="00B050"/>
              </a:solidFill>
              <a:effectLst/>
              <a:uLnTx/>
              <a:uFillTx/>
              <a:latin typeface="隶书" panose="02010509060101010101" charset="-122"/>
              <a:ea typeface="隶书" panose="02010509060101010101" charset="-122"/>
              <a:cs typeface="隶书" panose="02010509060101010101" charset="-122"/>
            </a:endParaRPr>
          </a:p>
        </p:txBody>
      </p:sp>
      <p:sp>
        <p:nvSpPr>
          <p:cNvPr id="77827" name="Text Box 3">
            <a:extLst>
              <a:ext uri="{FF2B5EF4-FFF2-40B4-BE49-F238E27FC236}">
                <a16:creationId xmlns:a16="http://schemas.microsoft.com/office/drawing/2014/main" id="{C49C92FB-E884-405F-8F4B-BCE691091A35}"/>
              </a:ext>
            </a:extLst>
          </p:cNvPr>
          <p:cNvSpPr txBox="1">
            <a:spLocks noChangeArrowheads="1"/>
          </p:cNvSpPr>
          <p:nvPr/>
        </p:nvSpPr>
        <p:spPr bwMode="auto">
          <a:xfrm>
            <a:off x="4019383" y="2774449"/>
            <a:ext cx="1150938" cy="3683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隶书" panose="02010509060101010101" pitchFamily="49" charset="-122"/>
                <a:ea typeface="隶书" panose="02010509060101010101" pitchFamily="49" charset="-122"/>
                <a:cs typeface="+mn-cs"/>
              </a:rPr>
              <a:t>交换价值</a:t>
            </a:r>
          </a:p>
        </p:txBody>
      </p:sp>
      <p:sp>
        <p:nvSpPr>
          <p:cNvPr id="77828" name="Text Box 4">
            <a:extLst>
              <a:ext uri="{FF2B5EF4-FFF2-40B4-BE49-F238E27FC236}">
                <a16:creationId xmlns:a16="http://schemas.microsoft.com/office/drawing/2014/main" id="{8EE9808D-5078-471E-8068-C29FE123104C}"/>
              </a:ext>
            </a:extLst>
          </p:cNvPr>
          <p:cNvSpPr txBox="1">
            <a:spLocks noChangeArrowheads="1"/>
          </p:cNvSpPr>
          <p:nvPr/>
        </p:nvSpPr>
        <p:spPr bwMode="auto">
          <a:xfrm>
            <a:off x="6175376" y="3051175"/>
            <a:ext cx="1471613" cy="3683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hlinkClick r:id="rId5" action="ppaction://hlinksldjump"/>
              </a:rPr>
              <a:t>共同的质</a:t>
            </a:r>
            <a:endPar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endParaRPr>
          </a:p>
        </p:txBody>
      </p:sp>
      <p:sp>
        <p:nvSpPr>
          <p:cNvPr id="77829" name="Text Box 5">
            <a:extLst>
              <a:ext uri="{FF2B5EF4-FFF2-40B4-BE49-F238E27FC236}">
                <a16:creationId xmlns:a16="http://schemas.microsoft.com/office/drawing/2014/main" id="{30C813E1-D4BA-4A1F-94FA-648527B100DB}"/>
              </a:ext>
            </a:extLst>
          </p:cNvPr>
          <p:cNvSpPr txBox="1">
            <a:spLocks noChangeArrowheads="1"/>
          </p:cNvSpPr>
          <p:nvPr/>
        </p:nvSpPr>
        <p:spPr bwMode="auto">
          <a:xfrm>
            <a:off x="6023361" y="3669014"/>
            <a:ext cx="2543175" cy="3683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hlinkClick r:id="rId6" action="ppaction://hlinksldjump"/>
              </a:rPr>
              <a:t>对象化的一般人类劳动</a:t>
            </a:r>
            <a:endPar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endParaRPr>
          </a:p>
        </p:txBody>
      </p:sp>
      <p:sp>
        <p:nvSpPr>
          <p:cNvPr id="77830" name="AutoShape 6">
            <a:extLst>
              <a:ext uri="{FF2B5EF4-FFF2-40B4-BE49-F238E27FC236}">
                <a16:creationId xmlns:a16="http://schemas.microsoft.com/office/drawing/2014/main" id="{066469FF-CBE4-442A-B727-994C4557F45E}"/>
              </a:ext>
            </a:extLst>
          </p:cNvPr>
          <p:cNvSpPr>
            <a:spLocks noChangeArrowheads="1"/>
          </p:cNvSpPr>
          <p:nvPr/>
        </p:nvSpPr>
        <p:spPr bwMode="auto">
          <a:xfrm>
            <a:off x="4478170" y="2325671"/>
            <a:ext cx="412750" cy="331788"/>
          </a:xfrm>
          <a:prstGeom prst="downArrow">
            <a:avLst>
              <a:gd name="adj1" fmla="val 50000"/>
              <a:gd name="adj2" fmla="val 25000"/>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77831" name="AutoShape 7">
            <a:extLst>
              <a:ext uri="{FF2B5EF4-FFF2-40B4-BE49-F238E27FC236}">
                <a16:creationId xmlns:a16="http://schemas.microsoft.com/office/drawing/2014/main" id="{34F60D6C-1B85-40F1-BF34-667597A37FD1}"/>
              </a:ext>
            </a:extLst>
          </p:cNvPr>
          <p:cNvSpPr>
            <a:spLocks noChangeArrowheads="1"/>
          </p:cNvSpPr>
          <p:nvPr/>
        </p:nvSpPr>
        <p:spPr bwMode="auto">
          <a:xfrm>
            <a:off x="4420421" y="3155449"/>
            <a:ext cx="485775" cy="711200"/>
          </a:xfrm>
          <a:prstGeom prst="downArrow">
            <a:avLst>
              <a:gd name="adj1" fmla="val 50000"/>
              <a:gd name="adj2" fmla="val 24930"/>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77832" name="AutoShape 8">
            <a:extLst>
              <a:ext uri="{FF2B5EF4-FFF2-40B4-BE49-F238E27FC236}">
                <a16:creationId xmlns:a16="http://schemas.microsoft.com/office/drawing/2014/main" id="{7FF5DA5A-7BBE-477C-9360-EBCBA0F938B9}"/>
              </a:ext>
            </a:extLst>
          </p:cNvPr>
          <p:cNvSpPr>
            <a:spLocks noChangeArrowheads="1"/>
          </p:cNvSpPr>
          <p:nvPr/>
        </p:nvSpPr>
        <p:spPr bwMode="auto">
          <a:xfrm>
            <a:off x="6754814" y="3386139"/>
            <a:ext cx="230187" cy="293687"/>
          </a:xfrm>
          <a:prstGeom prst="downArrow">
            <a:avLst>
              <a:gd name="adj1" fmla="val 50000"/>
              <a:gd name="adj2" fmla="val 24938"/>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77833" name="AutoShape 9">
            <a:extLst>
              <a:ext uri="{FF2B5EF4-FFF2-40B4-BE49-F238E27FC236}">
                <a16:creationId xmlns:a16="http://schemas.microsoft.com/office/drawing/2014/main" id="{BF8F5773-1BFC-411B-998E-4918BFB2944C}"/>
              </a:ext>
            </a:extLst>
          </p:cNvPr>
          <p:cNvSpPr>
            <a:spLocks noChangeArrowheads="1"/>
          </p:cNvSpPr>
          <p:nvPr/>
        </p:nvSpPr>
        <p:spPr bwMode="auto">
          <a:xfrm>
            <a:off x="6940467" y="4034439"/>
            <a:ext cx="230187" cy="239712"/>
          </a:xfrm>
          <a:prstGeom prst="downArrow">
            <a:avLst>
              <a:gd name="adj1" fmla="val 50000"/>
              <a:gd name="adj2" fmla="val 25051"/>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77834" name="Text Box 10">
            <a:extLst>
              <a:ext uri="{FF2B5EF4-FFF2-40B4-BE49-F238E27FC236}">
                <a16:creationId xmlns:a16="http://schemas.microsoft.com/office/drawing/2014/main" id="{DD3D1993-48F7-49B2-B3F6-E1F82FDF7D10}"/>
              </a:ext>
            </a:extLst>
          </p:cNvPr>
          <p:cNvSpPr txBox="1">
            <a:spLocks noChangeArrowheads="1"/>
          </p:cNvSpPr>
          <p:nvPr/>
        </p:nvSpPr>
        <p:spPr bwMode="auto">
          <a:xfrm>
            <a:off x="4003792" y="1766955"/>
            <a:ext cx="1160462" cy="40005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交</a:t>
            </a:r>
            <a:r>
              <a:rPr kumimoji="0" lang="en-US" altLang="zh-CN" sz="20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   </a:t>
            </a:r>
            <a:r>
              <a:rPr kumimoji="0" lang="zh-CN" altLang="en-US" sz="20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mn-cs"/>
              </a:rPr>
              <a:t>换</a:t>
            </a:r>
          </a:p>
        </p:txBody>
      </p:sp>
      <p:sp>
        <p:nvSpPr>
          <p:cNvPr id="77835" name="Line 11">
            <a:extLst>
              <a:ext uri="{FF2B5EF4-FFF2-40B4-BE49-F238E27FC236}">
                <a16:creationId xmlns:a16="http://schemas.microsoft.com/office/drawing/2014/main" id="{E7040F79-152B-4537-9919-9DF11C0938B6}"/>
              </a:ext>
            </a:extLst>
          </p:cNvPr>
          <p:cNvSpPr>
            <a:spLocks noChangeShapeType="1"/>
          </p:cNvSpPr>
          <p:nvPr/>
        </p:nvSpPr>
        <p:spPr bwMode="auto">
          <a:xfrm>
            <a:off x="3160012" y="1964690"/>
            <a:ext cx="612775"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
        <p:nvSpPr>
          <p:cNvPr id="77836" name="Line 12">
            <a:extLst>
              <a:ext uri="{FF2B5EF4-FFF2-40B4-BE49-F238E27FC236}">
                <a16:creationId xmlns:a16="http://schemas.microsoft.com/office/drawing/2014/main" id="{05BA5DF1-B7EC-499A-8CEB-1578CCDDDB6A}"/>
              </a:ext>
            </a:extLst>
          </p:cNvPr>
          <p:cNvSpPr>
            <a:spLocks noChangeShapeType="1"/>
          </p:cNvSpPr>
          <p:nvPr/>
        </p:nvSpPr>
        <p:spPr bwMode="auto">
          <a:xfrm>
            <a:off x="5753101" y="2281239"/>
            <a:ext cx="773113" cy="3175"/>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
        <p:nvSpPr>
          <p:cNvPr id="77838" name="Text Box 14">
            <a:extLst>
              <a:ext uri="{FF2B5EF4-FFF2-40B4-BE49-F238E27FC236}">
                <a16:creationId xmlns:a16="http://schemas.microsoft.com/office/drawing/2014/main" id="{B0E62022-EA95-451B-BB26-647C3F207B29}"/>
              </a:ext>
            </a:extLst>
          </p:cNvPr>
          <p:cNvSpPr txBox="1">
            <a:spLocks noChangeArrowheads="1"/>
          </p:cNvSpPr>
          <p:nvPr/>
        </p:nvSpPr>
        <p:spPr bwMode="auto">
          <a:xfrm>
            <a:off x="6526214" y="1893889"/>
            <a:ext cx="1781175" cy="5222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Arial" panose="020B0604020202020204" pitchFamily="34" charset="0"/>
                <a:ea typeface="华文隶书" panose="02010800040101010101" pitchFamily="2" charset="-122"/>
                <a:cs typeface="+mn-cs"/>
              </a:rPr>
              <a:t>使用价值</a:t>
            </a:r>
          </a:p>
        </p:txBody>
      </p:sp>
      <p:sp>
        <p:nvSpPr>
          <p:cNvPr id="77839" name="Text Box 15">
            <a:extLst>
              <a:ext uri="{FF2B5EF4-FFF2-40B4-BE49-F238E27FC236}">
                <a16:creationId xmlns:a16="http://schemas.microsoft.com/office/drawing/2014/main" id="{21DC787F-BC71-46C9-B913-E2582C3A1B93}"/>
              </a:ext>
            </a:extLst>
          </p:cNvPr>
          <p:cNvSpPr txBox="1">
            <a:spLocks noChangeArrowheads="1"/>
          </p:cNvSpPr>
          <p:nvPr/>
        </p:nvSpPr>
        <p:spPr bwMode="auto">
          <a:xfrm>
            <a:off x="1383465" y="1823286"/>
            <a:ext cx="1582738" cy="4619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1</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只绵羊</a:t>
            </a:r>
          </a:p>
        </p:txBody>
      </p:sp>
      <p:sp>
        <p:nvSpPr>
          <p:cNvPr id="77840" name="Text Box 16">
            <a:extLst>
              <a:ext uri="{FF2B5EF4-FFF2-40B4-BE49-F238E27FC236}">
                <a16:creationId xmlns:a16="http://schemas.microsoft.com/office/drawing/2014/main" id="{4D83B616-0776-4F9C-AA00-D2AB2A1FDC68}"/>
              </a:ext>
            </a:extLst>
          </p:cNvPr>
          <p:cNvSpPr txBox="1">
            <a:spLocks noChangeArrowheads="1"/>
          </p:cNvSpPr>
          <p:nvPr/>
        </p:nvSpPr>
        <p:spPr bwMode="auto">
          <a:xfrm>
            <a:off x="6446839" y="2511426"/>
            <a:ext cx="1582737" cy="4619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20</a:t>
            </a:r>
            <a:r>
              <a:rPr kumimoji="0" lang="zh-CN" altLang="en-US" sz="24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t>码麻布</a:t>
            </a:r>
          </a:p>
        </p:txBody>
      </p:sp>
      <p:sp>
        <p:nvSpPr>
          <p:cNvPr id="21" name="AutoShape 9">
            <a:extLst>
              <a:ext uri="{FF2B5EF4-FFF2-40B4-BE49-F238E27FC236}">
                <a16:creationId xmlns:a16="http://schemas.microsoft.com/office/drawing/2014/main" id="{61A1ED21-C3BB-4536-81CC-FF78A141E310}"/>
              </a:ext>
            </a:extLst>
          </p:cNvPr>
          <p:cNvSpPr>
            <a:spLocks noChangeArrowheads="1"/>
          </p:cNvSpPr>
          <p:nvPr/>
        </p:nvSpPr>
        <p:spPr bwMode="auto">
          <a:xfrm>
            <a:off x="7000007" y="4825632"/>
            <a:ext cx="206375" cy="342900"/>
          </a:xfrm>
          <a:prstGeom prst="downArrow">
            <a:avLst>
              <a:gd name="adj1" fmla="val 50000"/>
              <a:gd name="adj2" fmla="val 25146"/>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22" name="Text Box 5">
            <a:extLst>
              <a:ext uri="{FF2B5EF4-FFF2-40B4-BE49-F238E27FC236}">
                <a16:creationId xmlns:a16="http://schemas.microsoft.com/office/drawing/2014/main" id="{D5456100-FD4A-4EDB-B3CF-17123B03F3D0}"/>
              </a:ext>
            </a:extLst>
          </p:cNvPr>
          <p:cNvSpPr txBox="1">
            <a:spLocks noChangeArrowheads="1"/>
          </p:cNvSpPr>
          <p:nvPr/>
        </p:nvSpPr>
        <p:spPr bwMode="auto">
          <a:xfrm>
            <a:off x="6021973" y="5256748"/>
            <a:ext cx="2543175" cy="369887"/>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hlinkClick r:id="rId7" action="ppaction://hlinksldjump"/>
              </a:rPr>
              <a:t>经济关系和生产关系</a:t>
            </a:r>
            <a:endPar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endParaRPr>
          </a:p>
        </p:txBody>
      </p:sp>
      <p:sp>
        <p:nvSpPr>
          <p:cNvPr id="23" name="Text Box 5">
            <a:extLst>
              <a:ext uri="{FF2B5EF4-FFF2-40B4-BE49-F238E27FC236}">
                <a16:creationId xmlns:a16="http://schemas.microsoft.com/office/drawing/2014/main" id="{7DFB8FD2-CE88-47BF-9603-4E89758F789C}"/>
              </a:ext>
            </a:extLst>
          </p:cNvPr>
          <p:cNvSpPr txBox="1">
            <a:spLocks noChangeArrowheads="1"/>
          </p:cNvSpPr>
          <p:nvPr/>
        </p:nvSpPr>
        <p:spPr bwMode="auto">
          <a:xfrm>
            <a:off x="6037865" y="4341529"/>
            <a:ext cx="2162175" cy="36988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hlinkClick r:id="rId8" action="ppaction://hlinksldjump"/>
              </a:rPr>
              <a:t>私人劳动的社会性</a:t>
            </a:r>
            <a:endParaRPr kumimoji="0" lang="zh-CN" altLang="en-US" sz="1800" b="0" i="0" u="none" strike="noStrike" kern="1200" cap="none" spc="0" normalizeH="0" baseline="0" noProof="0">
              <a:ln>
                <a:noFill/>
              </a:ln>
              <a:solidFill>
                <a:srgbClr val="FFFFFF"/>
              </a:solidFill>
              <a:effectLst/>
              <a:uLnTx/>
              <a:uFillTx/>
              <a:latin typeface="隶书" panose="02010509060101010101" pitchFamily="49" charset="-122"/>
              <a:ea typeface="隶书" panose="02010509060101010101" pitchFamily="49" charset="-122"/>
              <a:cs typeface="+mn-cs"/>
            </a:endParaRPr>
          </a:p>
        </p:txBody>
      </p:sp>
      <p:sp>
        <p:nvSpPr>
          <p:cNvPr id="187411" name="文本框 1">
            <a:extLst>
              <a:ext uri="{FF2B5EF4-FFF2-40B4-BE49-F238E27FC236}">
                <a16:creationId xmlns:a16="http://schemas.microsoft.com/office/drawing/2014/main" id="{1CF62581-F826-436E-8426-FE04F0A626F0}"/>
              </a:ext>
            </a:extLst>
          </p:cNvPr>
          <p:cNvSpPr txBox="1">
            <a:spLocks noChangeArrowheads="1"/>
          </p:cNvSpPr>
          <p:nvPr/>
        </p:nvSpPr>
        <p:spPr bwMode="auto">
          <a:xfrm>
            <a:off x="4224271" y="4085825"/>
            <a:ext cx="88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defRPr>
                <a:solidFill>
                  <a:schemeClr val="tx1"/>
                </a:solidFill>
                <a:latin typeface="Verdana" panose="020B0604030504040204" pitchFamily="34" charset="0"/>
                <a:ea typeface="宋体" panose="02010600030101010101" pitchFamily="2" charset="-122"/>
              </a:defRPr>
            </a:lvl1pPr>
            <a:lvl2pPr marL="742950" indent="-285750" defTabSz="342900">
              <a:defRPr>
                <a:solidFill>
                  <a:schemeClr val="tx1"/>
                </a:solidFill>
                <a:latin typeface="Verdana" panose="020B0604030504040204" pitchFamily="34" charset="0"/>
                <a:ea typeface="宋体" panose="02010600030101010101" pitchFamily="2" charset="-122"/>
              </a:defRPr>
            </a:lvl2pPr>
            <a:lvl3pPr marL="1143000" indent="-228600" defTabSz="342900">
              <a:defRPr>
                <a:solidFill>
                  <a:schemeClr val="tx1"/>
                </a:solidFill>
                <a:latin typeface="Verdana" panose="020B0604030504040204" pitchFamily="34" charset="0"/>
                <a:ea typeface="宋体" panose="02010600030101010101" pitchFamily="2" charset="-122"/>
              </a:defRPr>
            </a:lvl3pPr>
            <a:lvl4pPr marL="1600200" indent="-228600" defTabSz="342900">
              <a:defRPr>
                <a:solidFill>
                  <a:schemeClr val="tx1"/>
                </a:solidFill>
                <a:latin typeface="Verdana" panose="020B0604030504040204" pitchFamily="34" charset="0"/>
                <a:ea typeface="宋体" panose="02010600030101010101" pitchFamily="2" charset="-122"/>
              </a:defRPr>
            </a:lvl4pPr>
            <a:lvl5pPr marL="2057400" indent="-228600" defTabSz="342900">
              <a:defRPr>
                <a:solidFill>
                  <a:schemeClr val="tx1"/>
                </a:solidFill>
                <a:latin typeface="Verdana" panose="020B0604030504040204" pitchFamily="34" charset="0"/>
                <a:ea typeface="宋体" panose="02010600030101010101" pitchFamily="2" charset="-122"/>
              </a:defRPr>
            </a:lvl5pPr>
            <a:lvl6pPr marL="2514600" indent="-228600" defTabSz="342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342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342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342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Century Gothic" panose="020B0502020202020204" pitchFamily="34" charset="0"/>
                <a:ea typeface="宋体" panose="02010600030101010101" pitchFamily="2" charset="-122"/>
                <a:cs typeface="+mn-cs"/>
              </a:rPr>
              <a:t>价值</a:t>
            </a:r>
          </a:p>
        </p:txBody>
      </p:sp>
      <p:sp>
        <p:nvSpPr>
          <p:cNvPr id="26" name="AutoShape 9">
            <a:extLst>
              <a:ext uri="{FF2B5EF4-FFF2-40B4-BE49-F238E27FC236}">
                <a16:creationId xmlns:a16="http://schemas.microsoft.com/office/drawing/2014/main" id="{9D449CEB-EE4E-4C7D-9980-1A0C00ACD2E0}"/>
              </a:ext>
            </a:extLst>
          </p:cNvPr>
          <p:cNvSpPr>
            <a:spLocks noChangeArrowheads="1"/>
          </p:cNvSpPr>
          <p:nvPr/>
        </p:nvSpPr>
        <p:spPr bwMode="auto">
          <a:xfrm>
            <a:off x="6961506" y="5753352"/>
            <a:ext cx="206375" cy="369887"/>
          </a:xfrm>
          <a:prstGeom prst="downArrow">
            <a:avLst>
              <a:gd name="adj1" fmla="val 50000"/>
              <a:gd name="adj2" fmla="val 2494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67841A"/>
              </a:solidFill>
              <a:effectLst/>
              <a:uLnTx/>
              <a:uFillTx/>
              <a:latin typeface="Arial" panose="020B0604020202020204" pitchFamily="34" charset="0"/>
              <a:ea typeface="黑体" panose="02010609060101010101" pitchFamily="49" charset="-122"/>
              <a:cs typeface="+mn-cs"/>
            </a:endParaRPr>
          </a:p>
        </p:txBody>
      </p:sp>
      <p:sp>
        <p:nvSpPr>
          <p:cNvPr id="27" name="Text Box 5">
            <a:extLst>
              <a:ext uri="{FF2B5EF4-FFF2-40B4-BE49-F238E27FC236}">
                <a16:creationId xmlns:a16="http://schemas.microsoft.com/office/drawing/2014/main" id="{A1A5B93E-A8B8-4D50-943E-96E19029D1F5}"/>
              </a:ext>
            </a:extLst>
          </p:cNvPr>
          <p:cNvSpPr txBox="1">
            <a:spLocks noChangeArrowheads="1"/>
          </p:cNvSpPr>
          <p:nvPr/>
        </p:nvSpPr>
        <p:spPr bwMode="auto">
          <a:xfrm>
            <a:off x="6023360" y="6180689"/>
            <a:ext cx="2963862" cy="369888"/>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514350">
              <a:defRPr>
                <a:solidFill>
                  <a:schemeClr val="tx1"/>
                </a:solidFill>
                <a:latin typeface="Verdana" panose="020B0604030504040204" pitchFamily="34" charset="0"/>
                <a:ea typeface="宋体" panose="02010600030101010101" pitchFamily="2" charset="-122"/>
              </a:defRPr>
            </a:lvl1pPr>
            <a:lvl2pPr marL="742950" indent="-285750" defTabSz="514350">
              <a:defRPr>
                <a:solidFill>
                  <a:schemeClr val="tx1"/>
                </a:solidFill>
                <a:latin typeface="Verdana" panose="020B0604030504040204" pitchFamily="34" charset="0"/>
                <a:ea typeface="宋体" panose="02010600030101010101" pitchFamily="2" charset="-122"/>
              </a:defRPr>
            </a:lvl2pPr>
            <a:lvl3pPr marL="1143000" indent="-228600" defTabSz="514350">
              <a:defRPr>
                <a:solidFill>
                  <a:schemeClr val="tx1"/>
                </a:solidFill>
                <a:latin typeface="Verdana" panose="020B0604030504040204" pitchFamily="34" charset="0"/>
                <a:ea typeface="宋体" panose="02010600030101010101" pitchFamily="2" charset="-122"/>
              </a:defRPr>
            </a:lvl3pPr>
            <a:lvl4pPr marL="1600200" indent="-228600" defTabSz="514350">
              <a:defRPr>
                <a:solidFill>
                  <a:schemeClr val="tx1"/>
                </a:solidFill>
                <a:latin typeface="Verdana" panose="020B0604030504040204" pitchFamily="34" charset="0"/>
                <a:ea typeface="宋体" panose="02010600030101010101" pitchFamily="2" charset="-122"/>
              </a:defRPr>
            </a:lvl4pPr>
            <a:lvl5pPr marL="2057400" indent="-228600" defTabSz="514350">
              <a:defRPr>
                <a:solidFill>
                  <a:schemeClr val="tx1"/>
                </a:solidFill>
                <a:latin typeface="Verdana" panose="020B0604030504040204" pitchFamily="34" charset="0"/>
                <a:ea typeface="宋体" panose="02010600030101010101" pitchFamily="2" charset="-122"/>
              </a:defRPr>
            </a:lvl5pPr>
            <a:lvl6pPr marL="25146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51435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B050"/>
                </a:solidFill>
                <a:effectLst/>
                <a:uLnTx/>
                <a:uFillTx/>
                <a:latin typeface="隶书" panose="02010509060101010101" pitchFamily="49" charset="-122"/>
                <a:ea typeface="隶书" panose="02010509060101010101" pitchFamily="49" charset="-122"/>
                <a:cs typeface="+mn-cs"/>
                <a:hlinkClick r:id="rId9" action="ppaction://hlinksldjump"/>
              </a:rPr>
              <a:t>劳动者的地位和身家性命</a:t>
            </a:r>
            <a:endParaRPr kumimoji="0" lang="zh-CN" altLang="en-US" sz="1800" b="0" i="0" u="none" strike="noStrike" kern="1200" cap="none" spc="0" normalizeH="0" baseline="0" noProof="0">
              <a:ln>
                <a:noFill/>
              </a:ln>
              <a:solidFill>
                <a:srgbClr val="00B050"/>
              </a:solidFill>
              <a:effectLst/>
              <a:uLnTx/>
              <a:uFillTx/>
              <a:latin typeface="隶书" panose="02010509060101010101" pitchFamily="49" charset="-122"/>
              <a:ea typeface="隶书" panose="02010509060101010101" pitchFamily="49" charset="-122"/>
              <a:cs typeface="+mn-cs"/>
            </a:endParaRPr>
          </a:p>
        </p:txBody>
      </p:sp>
      <p:sp>
        <p:nvSpPr>
          <p:cNvPr id="5" name="左大括号 4">
            <a:extLst>
              <a:ext uri="{FF2B5EF4-FFF2-40B4-BE49-F238E27FC236}">
                <a16:creationId xmlns:a16="http://schemas.microsoft.com/office/drawing/2014/main" id="{5F587BFE-C514-4108-AB18-37E6B048F4B6}"/>
              </a:ext>
            </a:extLst>
          </p:cNvPr>
          <p:cNvSpPr/>
          <p:nvPr/>
        </p:nvSpPr>
        <p:spPr>
          <a:xfrm>
            <a:off x="5197642" y="3290888"/>
            <a:ext cx="855497" cy="2514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Microsoft YaHei"/>
              <a:cs typeface="+mn-cs"/>
            </a:endParaRPr>
          </a:p>
        </p:txBody>
      </p:sp>
      <p:pic>
        <p:nvPicPr>
          <p:cNvPr id="28" name="图片 27" descr="timg (19)">
            <a:extLst>
              <a:ext uri="{FF2B5EF4-FFF2-40B4-BE49-F238E27FC236}">
                <a16:creationId xmlns:a16="http://schemas.microsoft.com/office/drawing/2014/main" id="{798F55DA-5286-4A22-A818-E3C3A35FCC59}"/>
              </a:ext>
            </a:extLst>
          </p:cNvPr>
          <p:cNvPicPr>
            <a:picLocks noChangeAspect="1"/>
          </p:cNvPicPr>
          <p:nvPr/>
        </p:nvPicPr>
        <p:blipFill>
          <a:blip r:embed="rId10"/>
          <a:srcRect/>
          <a:stretch>
            <a:fillRect/>
          </a:stretch>
        </p:blipFill>
        <p:spPr bwMode="auto">
          <a:xfrm>
            <a:off x="214242" y="2935705"/>
            <a:ext cx="3414482" cy="3525434"/>
          </a:xfrm>
          <a:prstGeom prst="rect">
            <a:avLst/>
          </a:prstGeom>
          <a:noFill/>
          <a:ln>
            <a:noFill/>
          </a:ln>
          <a:effectLst>
            <a:softEdge rad="127000"/>
          </a:effectLst>
        </p:spPr>
      </p:pic>
      <p:grpSp>
        <p:nvGrpSpPr>
          <p:cNvPr id="187416" name="组合 7">
            <a:extLst>
              <a:ext uri="{FF2B5EF4-FFF2-40B4-BE49-F238E27FC236}">
                <a16:creationId xmlns:a16="http://schemas.microsoft.com/office/drawing/2014/main" id="{DF0145C8-E2A2-49CB-9C80-D5029BF5E454}"/>
              </a:ext>
            </a:extLst>
          </p:cNvPr>
          <p:cNvGrpSpPr>
            <a:grpSpLocks/>
          </p:cNvGrpSpPr>
          <p:nvPr/>
        </p:nvGrpSpPr>
        <p:grpSpPr bwMode="auto">
          <a:xfrm>
            <a:off x="2444750" y="939800"/>
            <a:ext cx="395288" cy="395288"/>
            <a:chOff x="4488872" y="1012229"/>
            <a:chExt cx="434008" cy="434008"/>
          </a:xfrm>
        </p:grpSpPr>
        <p:sp>
          <p:nvSpPr>
            <p:cNvPr id="31" name="椭圆 30">
              <a:extLst>
                <a:ext uri="{FF2B5EF4-FFF2-40B4-BE49-F238E27FC236}">
                  <a16:creationId xmlns:a16="http://schemas.microsoft.com/office/drawing/2014/main" id="{7FB7D041-10B0-4168-B648-B70156F1C44D}"/>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2" name="椭圆 31">
              <a:extLst>
                <a:ext uri="{FF2B5EF4-FFF2-40B4-BE49-F238E27FC236}">
                  <a16:creationId xmlns:a16="http://schemas.microsoft.com/office/drawing/2014/main" id="{8B893407-86DC-417F-AEFD-B37B26B31A03}"/>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8" name="矩形: 圆角 37">
            <a:extLst>
              <a:ext uri="{FF2B5EF4-FFF2-40B4-BE49-F238E27FC236}">
                <a16:creationId xmlns:a16="http://schemas.microsoft.com/office/drawing/2014/main" id="{8FDBFB73-CD2E-4ED9-A5E2-55B64C2E8BFA}"/>
              </a:ext>
            </a:extLst>
          </p:cNvPr>
          <p:cNvSpPr/>
          <p:nvPr/>
        </p:nvSpPr>
        <p:spPr>
          <a:xfrm>
            <a:off x="3094039" y="935038"/>
            <a:ext cx="6626225" cy="533400"/>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“质”的多重规定</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04834" name="Picture 2">
            <a:extLst>
              <a:ext uri="{FF2B5EF4-FFF2-40B4-BE49-F238E27FC236}">
                <a16:creationId xmlns:a16="http://schemas.microsoft.com/office/drawing/2014/main" id="{A0055C5B-BE47-4667-8F7E-B0AAA48174A5}"/>
              </a:ext>
            </a:extLst>
          </p:cNvPr>
          <p:cNvPicPr>
            <a:picLocks noChangeAspect="1" noChangeArrowheads="1"/>
          </p:cNvPicPr>
          <p:nvPr/>
        </p:nvPicPr>
        <p:blipFill>
          <a:blip r:embed="rId11"/>
          <a:srcRect/>
          <a:stretch>
            <a:fillRect/>
          </a:stretch>
        </p:blipFill>
        <p:spPr bwMode="auto">
          <a:xfrm>
            <a:off x="8726579" y="1600475"/>
            <a:ext cx="3465421" cy="3107626"/>
          </a:xfrm>
          <a:prstGeom prst="rect">
            <a:avLst/>
          </a:prstGeom>
          <a:noFill/>
          <a:effectLst>
            <a:softEdge rad="127000"/>
          </a:effectLst>
        </p:spPr>
      </p:pic>
      <p:sp>
        <p:nvSpPr>
          <p:cNvPr id="36" name="矩形 35">
            <a:extLst>
              <a:ext uri="{FF2B5EF4-FFF2-40B4-BE49-F238E27FC236}">
                <a16:creationId xmlns:a16="http://schemas.microsoft.com/office/drawing/2014/main" id="{0185D5D3-7D9F-4819-B838-C2F3590BA198}"/>
              </a:ext>
            </a:extLst>
          </p:cNvPr>
          <p:cNvSpPr/>
          <p:nvPr>
            <p:custDataLst>
              <p:tags r:id="rId2"/>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7" name="任意多边形 4">
            <a:extLst>
              <a:ext uri="{FF2B5EF4-FFF2-40B4-BE49-F238E27FC236}">
                <a16:creationId xmlns:a16="http://schemas.microsoft.com/office/drawing/2014/main" id="{411BDFF1-AF09-4896-80D6-8712CFA33736}"/>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9" name="文本框 39">
            <a:extLst>
              <a:ext uri="{FF2B5EF4-FFF2-40B4-BE49-F238E27FC236}">
                <a16:creationId xmlns:a16="http://schemas.microsoft.com/office/drawing/2014/main" id="{182C8B51-B599-4EE0-9EFF-273E14562970}"/>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40" name="图片 38">
            <a:extLst>
              <a:ext uri="{FF2B5EF4-FFF2-40B4-BE49-F238E27FC236}">
                <a16:creationId xmlns:a16="http://schemas.microsoft.com/office/drawing/2014/main" id="{772C7DC2-2FF5-489C-B7E3-F06AB3FC36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1" name="文本框 1">
            <a:extLst>
              <a:ext uri="{FF2B5EF4-FFF2-40B4-BE49-F238E27FC236}">
                <a16:creationId xmlns:a16="http://schemas.microsoft.com/office/drawing/2014/main" id="{66181A00-21DA-4BCC-B4B6-97F78235DB3B}"/>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77839"/>
                                        </p:tgtEl>
                                        <p:attrNameLst>
                                          <p:attrName>style.visibility</p:attrName>
                                        </p:attrNameLst>
                                      </p:cBhvr>
                                      <p:to>
                                        <p:strVal val="visible"/>
                                      </p:to>
                                    </p:set>
                                    <p:animEffect transition="in" filter="randombar(vertical)">
                                      <p:cBhvr>
                                        <p:cTn id="7" dur="500"/>
                                        <p:tgtEl>
                                          <p:spTgt spid="77839"/>
                                        </p:tgtEl>
                                      </p:cBhvr>
                                    </p:animEffect>
                                  </p:childTnLst>
                                </p:cTn>
                              </p:par>
                            </p:childTnLst>
                          </p:cTn>
                        </p:par>
                        <p:par>
                          <p:cTn id="8" fill="hold" nodeType="afterGroup">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77838"/>
                                        </p:tgtEl>
                                        <p:attrNameLst>
                                          <p:attrName>style.visibility</p:attrName>
                                        </p:attrNameLst>
                                      </p:cBhvr>
                                      <p:to>
                                        <p:strVal val="visible"/>
                                      </p:to>
                                    </p:set>
                                    <p:animEffect transition="in" filter="randombar(vertical)">
                                      <p:cBhvr>
                                        <p:cTn id="11" dur="500"/>
                                        <p:tgtEl>
                                          <p:spTgt spid="77838"/>
                                        </p:tgtEl>
                                      </p:cBhvr>
                                    </p:animEffect>
                                  </p:childTnLst>
                                </p:cTn>
                              </p:par>
                            </p:childTnLst>
                          </p:cTn>
                        </p:par>
                        <p:par>
                          <p:cTn id="12" fill="hold" nodeType="afterGroup">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77840"/>
                                        </p:tgtEl>
                                        <p:attrNameLst>
                                          <p:attrName>style.visibility</p:attrName>
                                        </p:attrNameLst>
                                      </p:cBhvr>
                                      <p:to>
                                        <p:strVal val="visible"/>
                                      </p:to>
                                    </p:set>
                                    <p:animEffect transition="in" filter="randombar(vertical)">
                                      <p:cBhvr>
                                        <p:cTn id="15" dur="500"/>
                                        <p:tgtEl>
                                          <p:spTgt spid="77840"/>
                                        </p:tgtEl>
                                      </p:cBhvr>
                                    </p:animEffect>
                                  </p:childTnLst>
                                </p:cTn>
                              </p:par>
                            </p:childTnLst>
                          </p:cTn>
                        </p:par>
                        <p:par>
                          <p:cTn id="16" fill="hold" nodeType="afterGroup">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7834"/>
                                        </p:tgtEl>
                                        <p:attrNameLst>
                                          <p:attrName>style.visibility</p:attrName>
                                        </p:attrNameLst>
                                      </p:cBhvr>
                                      <p:to>
                                        <p:strVal val="visible"/>
                                      </p:to>
                                    </p:set>
                                    <p:animEffect transition="in" filter="barn(inVertical)">
                                      <p:cBhvr>
                                        <p:cTn id="19" dur="500"/>
                                        <p:tgtEl>
                                          <p:spTgt spid="7783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77835"/>
                                        </p:tgtEl>
                                        <p:attrNameLst>
                                          <p:attrName>style.visibility</p:attrName>
                                        </p:attrNameLst>
                                      </p:cBhvr>
                                      <p:to>
                                        <p:strVal val="visible"/>
                                      </p:to>
                                    </p:set>
                                    <p:animEffect transition="in" filter="wipe(left)">
                                      <p:cBhvr>
                                        <p:cTn id="23" dur="500"/>
                                        <p:tgtEl>
                                          <p:spTgt spid="77835"/>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77836"/>
                                        </p:tgtEl>
                                        <p:attrNameLst>
                                          <p:attrName>style.visibility</p:attrName>
                                        </p:attrNameLst>
                                      </p:cBhvr>
                                      <p:to>
                                        <p:strVal val="visible"/>
                                      </p:to>
                                    </p:set>
                                    <p:animEffect transition="in" filter="wipe(right)">
                                      <p:cBhvr>
                                        <p:cTn id="27" dur="500"/>
                                        <p:tgtEl>
                                          <p:spTgt spid="77836"/>
                                        </p:tgtEl>
                                      </p:cBhvr>
                                    </p:animEffect>
                                  </p:childTnLst>
                                </p:cTn>
                              </p:par>
                            </p:childTnLst>
                          </p:cTn>
                        </p:par>
                        <p:par>
                          <p:cTn id="28" fill="hold" nodeType="afterGroup">
                            <p:stCondLst>
                              <p:cond delay="3000"/>
                            </p:stCondLst>
                            <p:childTnLst>
                              <p:par>
                                <p:cTn id="29" presetID="22" presetClass="entr" presetSubtype="1" fill="hold" grpId="0" nodeType="afterEffect">
                                  <p:stCondLst>
                                    <p:cond delay="500"/>
                                  </p:stCondLst>
                                  <p:childTnLst>
                                    <p:set>
                                      <p:cBhvr>
                                        <p:cTn id="30" dur="1" fill="hold">
                                          <p:stCondLst>
                                            <p:cond delay="0"/>
                                          </p:stCondLst>
                                        </p:cTn>
                                        <p:tgtEl>
                                          <p:spTgt spid="77830"/>
                                        </p:tgtEl>
                                        <p:attrNameLst>
                                          <p:attrName>style.visibility</p:attrName>
                                        </p:attrNameLst>
                                      </p:cBhvr>
                                      <p:to>
                                        <p:strVal val="visible"/>
                                      </p:to>
                                    </p:set>
                                    <p:animEffect transition="in" filter="wipe(up)">
                                      <p:cBhvr>
                                        <p:cTn id="31" dur="500"/>
                                        <p:tgtEl>
                                          <p:spTgt spid="77830"/>
                                        </p:tgtEl>
                                      </p:cBhvr>
                                    </p:animEffect>
                                  </p:childTnLst>
                                </p:cTn>
                              </p:par>
                            </p:childTnLst>
                          </p:cTn>
                        </p:par>
                        <p:par>
                          <p:cTn id="32" fill="hold" nodeType="afterGroup">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77827"/>
                                        </p:tgtEl>
                                        <p:attrNameLst>
                                          <p:attrName>style.visibility</p:attrName>
                                        </p:attrNameLst>
                                      </p:cBhvr>
                                      <p:to>
                                        <p:strVal val="visible"/>
                                      </p:to>
                                    </p:set>
                                    <p:animEffect transition="in" filter="wipe(up)">
                                      <p:cBhvr>
                                        <p:cTn id="35" dur="500"/>
                                        <p:tgtEl>
                                          <p:spTgt spid="77827"/>
                                        </p:tgtEl>
                                      </p:cBhvr>
                                    </p:animEffect>
                                  </p:childTnLst>
                                </p:cTn>
                              </p:par>
                            </p:childTnLst>
                          </p:cTn>
                        </p:par>
                        <p:par>
                          <p:cTn id="36" fill="hold" nodeType="afterGroup">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77831"/>
                                        </p:tgtEl>
                                        <p:attrNameLst>
                                          <p:attrName>style.visibility</p:attrName>
                                        </p:attrNameLst>
                                      </p:cBhvr>
                                      <p:to>
                                        <p:strVal val="visible"/>
                                      </p:to>
                                    </p:set>
                                    <p:animEffect transition="in" filter="wipe(up)">
                                      <p:cBhvr>
                                        <p:cTn id="39" dur="500"/>
                                        <p:tgtEl>
                                          <p:spTgt spid="77831"/>
                                        </p:tgtEl>
                                      </p:cBhvr>
                                    </p:animEffect>
                                  </p:childTnLst>
                                </p:cTn>
                              </p:par>
                            </p:childTnLst>
                          </p:cTn>
                        </p:par>
                        <p:par>
                          <p:cTn id="40" fill="hold" nodeType="afterGroup">
                            <p:stCondLst>
                              <p:cond delay="5000"/>
                            </p:stCondLst>
                            <p:childTnLst>
                              <p:par>
                                <p:cTn id="41" presetID="22" presetClass="entr" presetSubtype="1" fill="hold" grpId="0" nodeType="afterEffect">
                                  <p:stCondLst>
                                    <p:cond delay="0"/>
                                  </p:stCondLst>
                                  <p:childTnLst>
                                    <p:set>
                                      <p:cBhvr>
                                        <p:cTn id="42" dur="1" fill="hold">
                                          <p:stCondLst>
                                            <p:cond delay="0"/>
                                          </p:stCondLst>
                                        </p:cTn>
                                        <p:tgtEl>
                                          <p:spTgt spid="77828"/>
                                        </p:tgtEl>
                                        <p:attrNameLst>
                                          <p:attrName>style.visibility</p:attrName>
                                        </p:attrNameLst>
                                      </p:cBhvr>
                                      <p:to>
                                        <p:strVal val="visible"/>
                                      </p:to>
                                    </p:set>
                                    <p:animEffect transition="in" filter="wipe(up)">
                                      <p:cBhvr>
                                        <p:cTn id="43" dur="500"/>
                                        <p:tgtEl>
                                          <p:spTgt spid="77828"/>
                                        </p:tgtEl>
                                      </p:cBhvr>
                                    </p:animEffect>
                                  </p:childTnLst>
                                </p:cTn>
                              </p:par>
                            </p:childTnLst>
                          </p:cTn>
                        </p:par>
                        <p:par>
                          <p:cTn id="44" fill="hold" nodeType="afterGroup">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77832"/>
                                        </p:tgtEl>
                                        <p:attrNameLst>
                                          <p:attrName>style.visibility</p:attrName>
                                        </p:attrNameLst>
                                      </p:cBhvr>
                                      <p:to>
                                        <p:strVal val="visible"/>
                                      </p:to>
                                    </p:set>
                                    <p:animEffect transition="in" filter="wipe(up)">
                                      <p:cBhvr>
                                        <p:cTn id="47" dur="500"/>
                                        <p:tgtEl>
                                          <p:spTgt spid="77832"/>
                                        </p:tgtEl>
                                      </p:cBhvr>
                                    </p:animEffect>
                                  </p:childTnLst>
                                </p:cTn>
                              </p:par>
                            </p:childTnLst>
                          </p:cTn>
                        </p:par>
                        <p:par>
                          <p:cTn id="48" fill="hold" nodeType="afterGroup">
                            <p:stCondLst>
                              <p:cond delay="6000"/>
                            </p:stCondLst>
                            <p:childTnLst>
                              <p:par>
                                <p:cTn id="49" presetID="22" presetClass="entr" presetSubtype="1" fill="hold" grpId="0" nodeType="afterEffect">
                                  <p:stCondLst>
                                    <p:cond delay="0"/>
                                  </p:stCondLst>
                                  <p:childTnLst>
                                    <p:set>
                                      <p:cBhvr>
                                        <p:cTn id="50" dur="1" fill="hold">
                                          <p:stCondLst>
                                            <p:cond delay="0"/>
                                          </p:stCondLst>
                                        </p:cTn>
                                        <p:tgtEl>
                                          <p:spTgt spid="77829"/>
                                        </p:tgtEl>
                                        <p:attrNameLst>
                                          <p:attrName>style.visibility</p:attrName>
                                        </p:attrNameLst>
                                      </p:cBhvr>
                                      <p:to>
                                        <p:strVal val="visible"/>
                                      </p:to>
                                    </p:set>
                                    <p:animEffect transition="in" filter="wipe(up)">
                                      <p:cBhvr>
                                        <p:cTn id="51" dur="500"/>
                                        <p:tgtEl>
                                          <p:spTgt spid="77829"/>
                                        </p:tgtEl>
                                      </p:cBhvr>
                                    </p:animEffect>
                                  </p:childTnLst>
                                </p:cTn>
                              </p:par>
                            </p:childTnLst>
                          </p:cTn>
                        </p:par>
                        <p:par>
                          <p:cTn id="52" fill="hold" nodeType="afterGroup">
                            <p:stCondLst>
                              <p:cond delay="6500"/>
                            </p:stCondLst>
                            <p:childTnLst>
                              <p:par>
                                <p:cTn id="53" presetID="22" presetClass="entr" presetSubtype="1" fill="hold" grpId="0" nodeType="afterEffect">
                                  <p:stCondLst>
                                    <p:cond delay="0"/>
                                  </p:stCondLst>
                                  <p:childTnLst>
                                    <p:set>
                                      <p:cBhvr>
                                        <p:cTn id="54" dur="1" fill="hold">
                                          <p:stCondLst>
                                            <p:cond delay="0"/>
                                          </p:stCondLst>
                                        </p:cTn>
                                        <p:tgtEl>
                                          <p:spTgt spid="77833"/>
                                        </p:tgtEl>
                                        <p:attrNameLst>
                                          <p:attrName>style.visibility</p:attrName>
                                        </p:attrNameLst>
                                      </p:cBhvr>
                                      <p:to>
                                        <p:strVal val="visible"/>
                                      </p:to>
                                    </p:set>
                                    <p:animEffect transition="in" filter="wipe(up)">
                                      <p:cBhvr>
                                        <p:cTn id="55" dur="500"/>
                                        <p:tgtEl>
                                          <p:spTgt spid="77833"/>
                                        </p:tgtEl>
                                      </p:cBhvr>
                                    </p:animEffect>
                                  </p:childTnLst>
                                </p:cTn>
                              </p:par>
                            </p:childTnLst>
                          </p:cTn>
                        </p:par>
                        <p:par>
                          <p:cTn id="56" fill="hold" nodeType="afterGroup">
                            <p:stCondLst>
                              <p:cond delay="7000"/>
                            </p:stCondLst>
                            <p:childTnLst>
                              <p:par>
                                <p:cTn id="57" presetID="22" presetClass="entr" presetSubtype="1"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par>
                          <p:cTn id="60" fill="hold" nodeType="afterGroup">
                            <p:stCondLst>
                              <p:cond delay="7500"/>
                            </p:stCondLst>
                            <p:childTnLst>
                              <p:par>
                                <p:cTn id="61" presetID="22" presetClass="entr" presetSubtype="1"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nodeType="afterGroup">
                            <p:stCondLst>
                              <p:cond delay="8000"/>
                            </p:stCondLst>
                            <p:childTnLst>
                              <p:par>
                                <p:cTn id="65" presetID="22" presetClass="entr" presetSubtype="1"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par>
                          <p:cTn id="68" fill="hold" nodeType="afterGroup">
                            <p:stCondLst>
                              <p:cond delay="8500"/>
                            </p:stCondLst>
                            <p:childTnLst>
                              <p:par>
                                <p:cTn id="69" presetID="1" presetClass="entr" presetSubtype="0" fill="hold" grpId="0" nodeType="afterEffect">
                                  <p:stCondLst>
                                    <p:cond delay="0"/>
                                  </p:stCondLst>
                                  <p:childTnLst>
                                    <p:set>
                                      <p:cBhvr>
                                        <p:cTn id="70" dur="1" fill="hold">
                                          <p:stCondLst>
                                            <p:cond delay="499"/>
                                          </p:stCondLst>
                                        </p:cTn>
                                        <p:tgtEl>
                                          <p:spTgt spid="77826"/>
                                        </p:tgtEl>
                                        <p:attrNameLst>
                                          <p:attrName>style.visibility</p:attrName>
                                        </p:attrNameLst>
                                      </p:cBhvr>
                                      <p:to>
                                        <p:strVal val="visible"/>
                                      </p:to>
                                    </p:set>
                                  </p:childTnLst>
                                </p:cTn>
                              </p:par>
                            </p:childTnLst>
                          </p:cTn>
                        </p:par>
                        <p:par>
                          <p:cTn id="71" fill="hold" nodeType="afterGroup">
                            <p:stCondLst>
                              <p:cond delay="9000"/>
                            </p:stCondLst>
                            <p:childTnLst>
                              <p:par>
                                <p:cTn id="72" presetID="22" presetClass="entr" presetSubtype="1"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up)">
                                      <p:cBhvr>
                                        <p:cTn id="74" dur="500"/>
                                        <p:tgtEl>
                                          <p:spTgt spid="26"/>
                                        </p:tgtEl>
                                      </p:cBhvr>
                                    </p:animEffect>
                                  </p:childTnLst>
                                </p:cTn>
                              </p:par>
                            </p:childTnLst>
                          </p:cTn>
                        </p:par>
                        <p:par>
                          <p:cTn id="75" fill="hold" nodeType="afterGroup">
                            <p:stCondLst>
                              <p:cond delay="9500"/>
                            </p:stCondLst>
                            <p:childTnLst>
                              <p:par>
                                <p:cTn id="76" presetID="22" presetClass="entr" presetSubtype="1"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up)">
                                      <p:cBhvr>
                                        <p:cTn id="78" dur="500"/>
                                        <p:tgtEl>
                                          <p:spTgt spid="27"/>
                                        </p:tgtEl>
                                      </p:cBhvr>
                                    </p:animEffect>
                                  </p:childTnLst>
                                </p:cTn>
                              </p:par>
                            </p:childTnLst>
                          </p:cTn>
                        </p:par>
                        <p:par>
                          <p:cTn id="79" fill="hold" nodeType="afterGroup">
                            <p:stCondLst>
                              <p:cond delay="10000"/>
                            </p:stCondLst>
                            <p:childTnLst>
                              <p:par>
                                <p:cTn id="80" presetID="14" presetClass="entr" presetSubtype="5" fill="hold"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randombar(vertical)">
                                      <p:cBhvr>
                                        <p:cTn id="8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autoUpdateAnimBg="0"/>
      <p:bldP spid="77827" grpId="0" animBg="1" autoUpdateAnimBg="0"/>
      <p:bldP spid="77828" grpId="0" animBg="1" autoUpdateAnimBg="0"/>
      <p:bldP spid="77829" grpId="0" animBg="1" autoUpdateAnimBg="0"/>
      <p:bldP spid="77830" grpId="0" animBg="1" autoUpdateAnimBg="0"/>
      <p:bldP spid="77831" grpId="0" animBg="1" autoUpdateAnimBg="0"/>
      <p:bldP spid="77832" grpId="0" animBg="1" autoUpdateAnimBg="0"/>
      <p:bldP spid="77833" grpId="0" animBg="1" autoUpdateAnimBg="0"/>
      <p:bldP spid="77834" grpId="0" animBg="1" autoUpdateAnimBg="0"/>
      <p:bldP spid="77838" grpId="0" animBg="1" autoUpdateAnimBg="0"/>
      <p:bldP spid="77839" grpId="0" animBg="1" autoUpdateAnimBg="0"/>
      <p:bldP spid="77840" grpId="0" animBg="1" autoUpdateAnimBg="0"/>
      <p:bldP spid="21" grpId="0" animBg="1" autoUpdateAnimBg="0"/>
      <p:bldP spid="22" grpId="0" animBg="1" autoUpdateAnimBg="0"/>
      <p:bldP spid="23" grpId="0" animBg="1" autoUpdateAnimBg="0"/>
      <p:bldP spid="26" grpId="0" animBg="1" autoUpdateAnimBg="0"/>
      <p:bldP spid="2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339979" y="1343986"/>
            <a:ext cx="7445973" cy="923330"/>
          </a:xfrm>
          <a:prstGeom prst="rect">
            <a:avLst/>
          </a:prstGeom>
          <a:noFill/>
        </p:spPr>
        <p:txBody>
          <a:bodyPr wrap="square" rtlCol="0">
            <a:spAutoFit/>
          </a:bodyPr>
          <a:lstStyle/>
          <a:p>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 一、马克思是怎样分析</a:t>
            </a:r>
            <a:r>
              <a:rPr lang="zh-CN" altLang="en-US" sz="2600" b="1" dirty="0">
                <a:solidFill>
                  <a:srgbClr val="FF0000"/>
                </a:solidFill>
                <a:latin typeface="华文中宋" panose="02010600040101010101" pitchFamily="2" charset="-122"/>
                <a:ea typeface="华文中宋" panose="02010600040101010101" pitchFamily="2" charset="-122"/>
              </a:rPr>
              <a:t>劳动创造价值</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的？</a:t>
            </a:r>
          </a:p>
          <a:p>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cxnSp>
        <p:nvCxnSpPr>
          <p:cNvPr id="15" name="直接连接符 14"/>
          <p:cNvCxnSpPr/>
          <p:nvPr/>
        </p:nvCxnSpPr>
        <p:spPr>
          <a:xfrm>
            <a:off x="3303481" y="2028939"/>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03481" y="3429022"/>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303481" y="4736117"/>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303481" y="5499825"/>
            <a:ext cx="6575639" cy="0"/>
          </a:xfrm>
          <a:prstGeom prst="line">
            <a:avLst/>
          </a:prstGeom>
          <a:ln w="6350">
            <a:solidFill>
              <a:schemeClr val="bg1">
                <a:lumMod val="50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09072" y="2056084"/>
            <a:ext cx="5746380" cy="1221809"/>
          </a:xfrm>
          <a:prstGeom prst="rect">
            <a:avLst/>
          </a:prstGeom>
          <a:noFill/>
        </p:spPr>
        <p:txBody>
          <a:bodyPr wrap="square" rtlCol="0">
            <a:spAutoFit/>
          </a:bodyPr>
          <a:lstStyle/>
          <a:p>
            <a:pPr>
              <a:lnSpc>
                <a:spcPct val="15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二、如何理解“金银天然不是货币，    </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rPr>
              <a:t>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但</a:t>
            </a:r>
            <a:r>
              <a:rPr lang="zh-CN" altLang="en-US" sz="2600" b="1" dirty="0">
                <a:solidFill>
                  <a:srgbClr val="FF0000"/>
                </a:solidFill>
                <a:latin typeface="华文中宋" panose="02010600040101010101" pitchFamily="2" charset="-122"/>
                <a:ea typeface="华文中宋" panose="02010600040101010101" pitchFamily="2" charset="-122"/>
              </a:rPr>
              <a:t>货币</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天然是金银” </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0" name="矩形 19"/>
          <p:cNvSpPr/>
          <p:nvPr/>
        </p:nvSpPr>
        <p:spPr>
          <a:xfrm>
            <a:off x="3509072" y="3456167"/>
            <a:ext cx="5746380" cy="1221809"/>
          </a:xfrm>
          <a:prstGeom prst="rect">
            <a:avLst/>
          </a:prstGeom>
          <a:noFill/>
        </p:spPr>
        <p:txBody>
          <a:bodyPr wrap="square" rtlCol="0">
            <a:spAutoFit/>
          </a:bodyPr>
          <a:lstStyle/>
          <a:p>
            <a:pPr>
              <a:lnSpc>
                <a:spcPct val="15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三、</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为什么说</a:t>
            </a:r>
            <a:r>
              <a:rPr lang="zh-CN" altLang="zh-CN" sz="2600" b="1" dirty="0">
                <a:solidFill>
                  <a:srgbClr val="FF0000"/>
                </a:solidFill>
                <a:latin typeface="华文中宋" panose="02010600040101010101" pitchFamily="2" charset="-122"/>
                <a:ea typeface="华文中宋" panose="02010600040101010101" pitchFamily="2" charset="-122"/>
              </a:rPr>
              <a:t>价值规律</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是商品经济的</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rPr>
              <a:t>        </a:t>
            </a: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rPr>
              <a:t>      </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基本规律？</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1" name="矩形 20"/>
          <p:cNvSpPr/>
          <p:nvPr/>
        </p:nvSpPr>
        <p:spPr>
          <a:xfrm>
            <a:off x="3509072" y="4871748"/>
            <a:ext cx="6370048" cy="492443"/>
          </a:xfrm>
          <a:prstGeom prst="rect">
            <a:avLst/>
          </a:prstGeom>
          <a:noFill/>
        </p:spPr>
        <p:txBody>
          <a:bodyPr wrap="square" rtlCol="0">
            <a:spAutoFit/>
          </a:bodyPr>
          <a:lstStyle/>
          <a:p>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四、</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马克思</a:t>
            </a:r>
            <a:r>
              <a:rPr lang="zh-CN" altLang="zh-CN" sz="2600" b="1" dirty="0">
                <a:solidFill>
                  <a:srgbClr val="FF0000"/>
                </a:solidFill>
                <a:latin typeface="华文中宋" panose="02010600040101010101" pitchFamily="2" charset="-122"/>
                <a:ea typeface="华文中宋" panose="02010600040101010101" pitchFamily="2" charset="-122"/>
              </a:rPr>
              <a:t>劳动价值论</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rPr>
              <a:t>过时了</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吗？</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5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9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34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45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49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85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42" name="组合 7">
            <a:extLst>
              <a:ext uri="{FF2B5EF4-FFF2-40B4-BE49-F238E27FC236}">
                <a16:creationId xmlns:a16="http://schemas.microsoft.com/office/drawing/2014/main" id="{3A42E06A-0215-49D6-A24E-83C59E4E9E25}"/>
              </a:ext>
            </a:extLst>
          </p:cNvPr>
          <p:cNvGrpSpPr>
            <a:grpSpLocks/>
          </p:cNvGrpSpPr>
          <p:nvPr/>
        </p:nvGrpSpPr>
        <p:grpSpPr bwMode="auto">
          <a:xfrm>
            <a:off x="2419350" y="1003300"/>
            <a:ext cx="395288" cy="395288"/>
            <a:chOff x="4488872" y="1012229"/>
            <a:chExt cx="434008" cy="434008"/>
          </a:xfrm>
        </p:grpSpPr>
        <p:sp>
          <p:nvSpPr>
            <p:cNvPr id="14" name="椭圆 13">
              <a:extLst>
                <a:ext uri="{FF2B5EF4-FFF2-40B4-BE49-F238E27FC236}">
                  <a16:creationId xmlns:a16="http://schemas.microsoft.com/office/drawing/2014/main" id="{EA5DC77E-5A08-4822-8F4C-D94A441D885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15" name="椭圆 14">
              <a:extLst>
                <a:ext uri="{FF2B5EF4-FFF2-40B4-BE49-F238E27FC236}">
                  <a16:creationId xmlns:a16="http://schemas.microsoft.com/office/drawing/2014/main" id="{9E68C496-C7F9-4054-B025-D2A779C1D27C}"/>
                </a:ext>
              </a:extLst>
            </p:cNvPr>
            <p:cNvSpPr/>
            <p:nvPr/>
          </p:nvSpPr>
          <p:spPr>
            <a:xfrm flipV="1">
              <a:off x="4637028" y="1160385"/>
              <a:ext cx="137697"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1" name="矩形: 圆角 20">
            <a:extLst>
              <a:ext uri="{FF2B5EF4-FFF2-40B4-BE49-F238E27FC236}">
                <a16:creationId xmlns:a16="http://schemas.microsoft.com/office/drawing/2014/main" id="{87558D9F-0077-43BA-8D10-D3241464C5BA}"/>
              </a:ext>
            </a:extLst>
          </p:cNvPr>
          <p:cNvSpPr/>
          <p:nvPr/>
        </p:nvSpPr>
        <p:spPr>
          <a:xfrm>
            <a:off x="3111501" y="933450"/>
            <a:ext cx="7070725" cy="534988"/>
          </a:xfrm>
          <a:prstGeom prst="roundRect">
            <a:avLst/>
          </a:prstGeom>
          <a:solidFill>
            <a:schemeClr val="accent2">
              <a:lumMod val="40000"/>
              <a:lumOff val="60000"/>
            </a:schemeClr>
          </a:solidFill>
          <a:ln w="38100" cap="flat" cmpd="sng" algn="ctr">
            <a:solidFill>
              <a:srgbClr val="E53238"/>
            </a:solidFill>
            <a:prstDash val="solid"/>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商品的</a:t>
            </a:r>
            <a:r>
              <a:rPr kumimoji="0" lang="zh-CN" altLang="en-US" sz="24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“量”的规定：社会必要劳动时间</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2" name="矩形: 圆角 21">
            <a:extLst>
              <a:ext uri="{FF2B5EF4-FFF2-40B4-BE49-F238E27FC236}">
                <a16:creationId xmlns:a16="http://schemas.microsoft.com/office/drawing/2014/main" id="{739607CB-723C-46C9-858E-4E374FEDF72F}"/>
              </a:ext>
            </a:extLst>
          </p:cNvPr>
          <p:cNvSpPr/>
          <p:nvPr/>
        </p:nvSpPr>
        <p:spPr>
          <a:xfrm>
            <a:off x="1788794" y="5562400"/>
            <a:ext cx="8760493" cy="1114425"/>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社会必要劳动时间</a:t>
            </a:r>
            <a:r>
              <a:rPr kumimoji="0" lang="zh-CN" altLang="en-US" sz="18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是“在现有的社会正常的生产条件下，在社会平均的劳动熟练程度和劳动强度下制造某种使用价值所需要的劳动时间。”</a:t>
            </a:r>
          </a:p>
        </p:txBody>
      </p:sp>
      <p:sp>
        <p:nvSpPr>
          <p:cNvPr id="189450" name="文本框 3">
            <a:extLst>
              <a:ext uri="{FF2B5EF4-FFF2-40B4-BE49-F238E27FC236}">
                <a16:creationId xmlns:a16="http://schemas.microsoft.com/office/drawing/2014/main" id="{6EFCECCB-8805-4116-9769-8670758DF2C9}"/>
              </a:ext>
            </a:extLst>
          </p:cNvPr>
          <p:cNvSpPr txBox="1">
            <a:spLocks noChangeArrowheads="1"/>
          </p:cNvSpPr>
          <p:nvPr/>
        </p:nvSpPr>
        <p:spPr bwMode="auto">
          <a:xfrm>
            <a:off x="1341655" y="2487580"/>
            <a:ext cx="1760538"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ts val="900"/>
              </a:spcBef>
              <a:spcAft>
                <a:spcPct val="0"/>
              </a:spcAft>
              <a:buClrTx/>
              <a:buSzTx/>
              <a:buFontTx/>
              <a:buNone/>
              <a:tabLst/>
              <a:defRPr/>
            </a:pPr>
            <a:r>
              <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商品价值的质</a:t>
            </a:r>
            <a:endParaRPr kumimoji="0" lang="en-US" altLang="zh-CN"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20000"/>
              </a:lnSpc>
              <a:spcBef>
                <a:spcPts val="900"/>
              </a:spcBef>
              <a:spcAft>
                <a:spcPct val="0"/>
              </a:spcAft>
              <a:buClrTx/>
              <a:buSzTx/>
              <a:buFontTx/>
              <a:buNone/>
              <a:tabLst/>
              <a:defRPr/>
            </a:pPr>
            <a:r>
              <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商品价值的量</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箭头: 右 23">
            <a:extLst>
              <a:ext uri="{FF2B5EF4-FFF2-40B4-BE49-F238E27FC236}">
                <a16:creationId xmlns:a16="http://schemas.microsoft.com/office/drawing/2014/main" id="{A1B88E02-605F-4DA6-86A3-212D7BD7471B}"/>
              </a:ext>
            </a:extLst>
          </p:cNvPr>
          <p:cNvSpPr/>
          <p:nvPr/>
        </p:nvSpPr>
        <p:spPr bwMode="auto">
          <a:xfrm>
            <a:off x="3284756" y="2146268"/>
            <a:ext cx="2409825" cy="1497013"/>
          </a:xfrm>
          <a:prstGeom prst="rightArrow">
            <a:avLst/>
          </a:prstGeom>
          <a:solidFill>
            <a:schemeClr val="accent2"/>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a:ea typeface="Microsoft YaHei"/>
                <a:cs typeface="+mn-cs"/>
              </a:rPr>
              <a:t>回答</a:t>
            </a:r>
          </a:p>
        </p:txBody>
      </p:sp>
      <p:cxnSp>
        <p:nvCxnSpPr>
          <p:cNvPr id="25" name="直接连接符 24">
            <a:extLst>
              <a:ext uri="{FF2B5EF4-FFF2-40B4-BE49-F238E27FC236}">
                <a16:creationId xmlns:a16="http://schemas.microsoft.com/office/drawing/2014/main" id="{D50EAF78-3EE7-4CD8-9A19-7D90C58C5FD2}"/>
              </a:ext>
            </a:extLst>
          </p:cNvPr>
          <p:cNvCxnSpPr>
            <a:cxnSpLocks/>
          </p:cNvCxnSpPr>
          <p:nvPr/>
        </p:nvCxnSpPr>
        <p:spPr bwMode="auto">
          <a:xfrm>
            <a:off x="1217830" y="2893980"/>
            <a:ext cx="1760538"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
        <p:nvSpPr>
          <p:cNvPr id="189453" name="文本框 3">
            <a:extLst>
              <a:ext uri="{FF2B5EF4-FFF2-40B4-BE49-F238E27FC236}">
                <a16:creationId xmlns:a16="http://schemas.microsoft.com/office/drawing/2014/main" id="{00DB5CDC-B49F-4F40-A600-ABD708D48FF9}"/>
              </a:ext>
            </a:extLst>
          </p:cNvPr>
          <p:cNvSpPr txBox="1">
            <a:spLocks noChangeArrowheads="1"/>
          </p:cNvSpPr>
          <p:nvPr/>
        </p:nvSpPr>
        <p:spPr bwMode="auto">
          <a:xfrm>
            <a:off x="6075580" y="2487580"/>
            <a:ext cx="3671888"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ts val="9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价值的实体是什么</a:t>
            </a:r>
            <a:endPar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20000"/>
              </a:lnSpc>
              <a:spcBef>
                <a:spcPts val="90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价值的大小</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由什么决定和怎样决定</a:t>
            </a:r>
          </a:p>
        </p:txBody>
      </p:sp>
      <p:cxnSp>
        <p:nvCxnSpPr>
          <p:cNvPr id="27" name="直接连接符 26">
            <a:extLst>
              <a:ext uri="{FF2B5EF4-FFF2-40B4-BE49-F238E27FC236}">
                <a16:creationId xmlns:a16="http://schemas.microsoft.com/office/drawing/2014/main" id="{2176D5E9-B6AE-45E8-BDFF-FCB63DAFF3B1}"/>
              </a:ext>
            </a:extLst>
          </p:cNvPr>
          <p:cNvCxnSpPr>
            <a:cxnSpLocks/>
          </p:cNvCxnSpPr>
          <p:nvPr/>
        </p:nvCxnSpPr>
        <p:spPr bwMode="auto">
          <a:xfrm>
            <a:off x="6156544" y="2895567"/>
            <a:ext cx="346233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
        <p:nvSpPr>
          <p:cNvPr id="189455" name="文本框 3">
            <a:extLst>
              <a:ext uri="{FF2B5EF4-FFF2-40B4-BE49-F238E27FC236}">
                <a16:creationId xmlns:a16="http://schemas.microsoft.com/office/drawing/2014/main" id="{7E160182-F206-4BCA-8D64-DA434F17E1FB}"/>
              </a:ext>
            </a:extLst>
          </p:cNvPr>
          <p:cNvSpPr txBox="1">
            <a:spLocks noChangeArrowheads="1"/>
          </p:cNvSpPr>
          <p:nvPr/>
        </p:nvSpPr>
        <p:spPr bwMode="auto">
          <a:xfrm>
            <a:off x="4979136" y="4133333"/>
            <a:ext cx="6128418" cy="51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9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生产商品耗费的</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劳动量</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，由</a:t>
            </a:r>
            <a:r>
              <a:rPr kumimoji="0" lang="zh-CN" altLang="en-US" sz="21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社会必要劳动时间</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决定</a:t>
            </a:r>
          </a:p>
        </p:txBody>
      </p:sp>
      <p:sp>
        <p:nvSpPr>
          <p:cNvPr id="33" name="Rektangel 23">
            <a:extLst>
              <a:ext uri="{FF2B5EF4-FFF2-40B4-BE49-F238E27FC236}">
                <a16:creationId xmlns:a16="http://schemas.microsoft.com/office/drawing/2014/main" id="{F7E9E61A-E998-437E-8EF5-F9B8D2FE57D8}"/>
              </a:ext>
            </a:extLst>
          </p:cNvPr>
          <p:cNvSpPr>
            <a:spLocks noChangeArrowheads="1"/>
          </p:cNvSpPr>
          <p:nvPr/>
        </p:nvSpPr>
        <p:spPr bwMode="auto">
          <a:xfrm flipH="1">
            <a:off x="1413110" y="4453106"/>
            <a:ext cx="2341563" cy="484187"/>
          </a:xfrm>
          <a:prstGeom prst="rect">
            <a:avLst/>
          </a:prstGeom>
          <a:gradFill rotWithShape="1">
            <a:gsLst>
              <a:gs pos="0">
                <a:srgbClr val="F79646">
                  <a:lumMod val="75000"/>
                </a:srgbClr>
              </a:gs>
              <a:gs pos="100000">
                <a:srgbClr val="800000"/>
              </a:gs>
            </a:gsLst>
            <a:lin ang="2700000" scaled="1"/>
          </a:gradFill>
          <a:ln>
            <a:noFill/>
          </a:ln>
        </p:spPr>
        <p:txBody>
          <a:bodyPr anchor="ctr"/>
          <a:lstStyle/>
          <a:p>
            <a:pPr marL="0" marR="0" lvl="0" indent="-257175" algn="ctr" defTabSz="685800" rtl="0" eaLnBrk="1" fontAlgn="auto" latinLnBrk="0" hangingPunct="1">
              <a:lnSpc>
                <a:spcPct val="100000"/>
              </a:lnSpc>
              <a:spcBef>
                <a:spcPts val="0"/>
              </a:spcBef>
              <a:spcAft>
                <a:spcPts val="0"/>
              </a:spcAft>
              <a:buClrTx/>
              <a:buSzTx/>
              <a:buFontTx/>
              <a:buNone/>
              <a:tabLst/>
              <a:defRPr/>
            </a:pPr>
            <a:endParaRPr kumimoji="0" lang="zh-CN" altLang="en-US" sz="1050" b="1" i="0" u="none" strike="noStrike" kern="0" cap="none" spc="0" normalizeH="0" baseline="0" noProof="1">
              <a:ln>
                <a:noFill/>
              </a:ln>
              <a:solidFill>
                <a:srgbClr val="FFFFFF"/>
              </a:solidFill>
              <a:effectLst/>
              <a:uLnTx/>
              <a:uFillTx/>
              <a:latin typeface="微软雅黑"/>
              <a:ea typeface="微软雅黑"/>
              <a:cs typeface="+mn-cs"/>
            </a:endParaRPr>
          </a:p>
        </p:txBody>
      </p:sp>
      <p:sp>
        <p:nvSpPr>
          <p:cNvPr id="34" name="Ligebenet trapez 25">
            <a:extLst>
              <a:ext uri="{FF2B5EF4-FFF2-40B4-BE49-F238E27FC236}">
                <a16:creationId xmlns:a16="http://schemas.microsoft.com/office/drawing/2014/main" id="{3F09830B-52BB-4F16-8783-5A601EEE3E8E}"/>
              </a:ext>
            </a:extLst>
          </p:cNvPr>
          <p:cNvSpPr/>
          <p:nvPr/>
        </p:nvSpPr>
        <p:spPr bwMode="auto">
          <a:xfrm flipH="1">
            <a:off x="1470961" y="4091941"/>
            <a:ext cx="2351088" cy="258763"/>
          </a:xfrm>
          <a:prstGeom prst="trapezoid">
            <a:avLst>
              <a:gd name="adj" fmla="val 160887"/>
            </a:avLst>
          </a:prstGeom>
          <a:gradFill flip="none" rotWithShape="1">
            <a:gsLst>
              <a:gs pos="69000">
                <a:sysClr val="window" lastClr="FFFFFF">
                  <a:lumMod val="95000"/>
                </a:sysClr>
              </a:gs>
              <a:gs pos="37000">
                <a:sysClr val="window" lastClr="FFFFFF">
                  <a:lumMod val="85000"/>
                </a:sysClr>
              </a:gs>
              <a:gs pos="0">
                <a:sysClr val="window" lastClr="FFFFFF">
                  <a:lumMod val="75000"/>
                </a:sysClr>
              </a:gs>
            </a:gsLst>
            <a:lin ang="5400000" scaled="1"/>
            <a:tileRect/>
          </a:gradFill>
          <a:ln w="25400" cap="flat" cmpd="sng" algn="ctr">
            <a:noFill/>
            <a:prstDash val="solid"/>
          </a:ln>
          <a:effectLst/>
        </p:spPr>
        <p:txBody>
          <a:bodyPr anchor="ctr"/>
          <a:lstStyle/>
          <a:p>
            <a:pPr marL="0" marR="0" lvl="0" indent="-257175" algn="l" defTabSz="6858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1">
              <a:ln>
                <a:noFill/>
              </a:ln>
              <a:solidFill>
                <a:srgbClr val="FFFFFF"/>
              </a:solidFill>
              <a:effectLst/>
              <a:uLnTx/>
              <a:uFillTx/>
              <a:latin typeface="微软雅黑"/>
              <a:ea typeface="微软雅黑"/>
              <a:cs typeface="+mn-cs"/>
            </a:endParaRPr>
          </a:p>
        </p:txBody>
      </p:sp>
      <p:sp>
        <p:nvSpPr>
          <p:cNvPr id="189458" name="矩形 27">
            <a:extLst>
              <a:ext uri="{FF2B5EF4-FFF2-40B4-BE49-F238E27FC236}">
                <a16:creationId xmlns:a16="http://schemas.microsoft.com/office/drawing/2014/main" id="{B2B77750-5BF1-4E31-9A86-2506B7376B70}"/>
              </a:ext>
            </a:extLst>
          </p:cNvPr>
          <p:cNvSpPr>
            <a:spLocks noChangeArrowheads="1"/>
          </p:cNvSpPr>
          <p:nvPr/>
        </p:nvSpPr>
        <p:spPr bwMode="auto">
          <a:xfrm>
            <a:off x="1817922" y="4511842"/>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商品价值的量</a:t>
            </a:r>
            <a:endParaRPr kumimoji="0" lang="zh-CN" altLang="en-US" sz="1800" b="0"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23" name="矩形 22">
            <a:extLst>
              <a:ext uri="{FF2B5EF4-FFF2-40B4-BE49-F238E27FC236}">
                <a16:creationId xmlns:a16="http://schemas.microsoft.com/office/drawing/2014/main" id="{C4D1BB25-EE35-4BBE-B3BE-1A406A9783CF}"/>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任意多边形 4">
            <a:extLst>
              <a:ext uri="{FF2B5EF4-FFF2-40B4-BE49-F238E27FC236}">
                <a16:creationId xmlns:a16="http://schemas.microsoft.com/office/drawing/2014/main" id="{C2FD4935-B31B-49EB-A150-C70BF43511B0}"/>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8" name="文本框 39">
            <a:extLst>
              <a:ext uri="{FF2B5EF4-FFF2-40B4-BE49-F238E27FC236}">
                <a16:creationId xmlns:a16="http://schemas.microsoft.com/office/drawing/2014/main" id="{6A081212-342C-45B6-BDCF-B97095E03491}"/>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9" name="图片 38">
            <a:extLst>
              <a:ext uri="{FF2B5EF4-FFF2-40B4-BE49-F238E27FC236}">
                <a16:creationId xmlns:a16="http://schemas.microsoft.com/office/drawing/2014/main" id="{953670F1-5B31-4C89-A71F-F2CD02E43C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 name="文本框 1">
            <a:extLst>
              <a:ext uri="{FF2B5EF4-FFF2-40B4-BE49-F238E27FC236}">
                <a16:creationId xmlns:a16="http://schemas.microsoft.com/office/drawing/2014/main" id="{EDE3FC00-7B1E-4418-8415-1E0DC0D51BDC}"/>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advTm="2000">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522B19C5-D353-4404-9E04-BC562751B20F}"/>
              </a:ext>
            </a:extLst>
          </p:cNvPr>
          <p:cNvSpPr txBox="1"/>
          <p:nvPr/>
        </p:nvSpPr>
        <p:spPr>
          <a:xfrm>
            <a:off x="1576388" y="1047750"/>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91491" name="文本框 1">
            <a:extLst>
              <a:ext uri="{FF2B5EF4-FFF2-40B4-BE49-F238E27FC236}">
                <a16:creationId xmlns:a16="http://schemas.microsoft.com/office/drawing/2014/main" id="{B1894E27-C58D-4A83-A472-F6A3D2AB0CE7}"/>
              </a:ext>
            </a:extLst>
          </p:cNvPr>
          <p:cNvSpPr txBox="1">
            <a:spLocks noChangeArrowheads="1"/>
          </p:cNvSpPr>
          <p:nvPr/>
        </p:nvSpPr>
        <p:spPr bwMode="auto">
          <a:xfrm>
            <a:off x="1743594" y="3065128"/>
            <a:ext cx="186213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6858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劳动者生产使用价值的效率</a:t>
            </a:r>
          </a:p>
        </p:txBody>
      </p:sp>
      <p:pic>
        <p:nvPicPr>
          <p:cNvPr id="136196" name="Picture 2">
            <a:extLst>
              <a:ext uri="{FF2B5EF4-FFF2-40B4-BE49-F238E27FC236}">
                <a16:creationId xmlns:a16="http://schemas.microsoft.com/office/drawing/2014/main" id="{DE86A191-8796-4B45-9382-DC6CB736F36D}"/>
              </a:ext>
            </a:extLst>
          </p:cNvPr>
          <p:cNvPicPr>
            <a:picLocks noChangeAspect="1" noChangeArrowheads="1"/>
          </p:cNvPicPr>
          <p:nvPr/>
        </p:nvPicPr>
        <p:blipFill>
          <a:blip r:embed="rId3"/>
          <a:srcRect/>
          <a:stretch>
            <a:fillRect/>
          </a:stretch>
        </p:blipFill>
        <p:spPr bwMode="auto">
          <a:xfrm>
            <a:off x="639126" y="4277740"/>
            <a:ext cx="3018473" cy="2503301"/>
          </a:xfrm>
          <a:prstGeom prst="rect">
            <a:avLst/>
          </a:prstGeom>
          <a:noFill/>
          <a:ln>
            <a:noFill/>
          </a:ln>
          <a:effectLst>
            <a:softEdge rad="127000"/>
          </a:effectLst>
        </p:spPr>
      </p:pic>
      <p:grpSp>
        <p:nvGrpSpPr>
          <p:cNvPr id="191493" name="组合 8">
            <a:extLst>
              <a:ext uri="{FF2B5EF4-FFF2-40B4-BE49-F238E27FC236}">
                <a16:creationId xmlns:a16="http://schemas.microsoft.com/office/drawing/2014/main" id="{107323F5-5ABE-42F9-9696-78C7E1C47CA1}"/>
              </a:ext>
            </a:extLst>
          </p:cNvPr>
          <p:cNvGrpSpPr>
            <a:grpSpLocks/>
          </p:cNvGrpSpPr>
          <p:nvPr/>
        </p:nvGrpSpPr>
        <p:grpSpPr bwMode="auto">
          <a:xfrm>
            <a:off x="3753854" y="2963864"/>
            <a:ext cx="4147136" cy="3032675"/>
            <a:chOff x="3808008" y="2551051"/>
            <a:chExt cx="4575985" cy="3743687"/>
          </a:xfrm>
        </p:grpSpPr>
        <p:sp>
          <p:nvSpPr>
            <p:cNvPr id="191506" name="Freeform 54">
              <a:extLst>
                <a:ext uri="{FF2B5EF4-FFF2-40B4-BE49-F238E27FC236}">
                  <a16:creationId xmlns:a16="http://schemas.microsoft.com/office/drawing/2014/main" id="{250590C5-93B3-4AFB-893A-E856F60B932A}"/>
                </a:ext>
              </a:extLst>
            </p:cNvPr>
            <p:cNvSpPr>
              <a:spLocks/>
            </p:cNvSpPr>
            <p:nvPr/>
          </p:nvSpPr>
          <p:spPr bwMode="auto">
            <a:xfrm>
              <a:off x="5901143" y="4314728"/>
              <a:ext cx="2482850" cy="1457325"/>
            </a:xfrm>
            <a:custGeom>
              <a:avLst/>
              <a:gdLst>
                <a:gd name="T0" fmla="*/ 2147483646 w 1161"/>
                <a:gd name="T1" fmla="*/ 0 h 682"/>
                <a:gd name="T2" fmla="*/ 2147483646 w 1161"/>
                <a:gd name="T3" fmla="*/ 2147483646 h 682"/>
                <a:gd name="T4" fmla="*/ 2147483646 w 1161"/>
                <a:gd name="T5" fmla="*/ 2147483646 h 682"/>
                <a:gd name="T6" fmla="*/ 2147483646 w 1161"/>
                <a:gd name="T7" fmla="*/ 2147483646 h 682"/>
                <a:gd name="T8" fmla="*/ 2147483646 w 1161"/>
                <a:gd name="T9" fmla="*/ 2147483646 h 682"/>
                <a:gd name="T10" fmla="*/ 2147483646 w 1161"/>
                <a:gd name="T11" fmla="*/ 2147483646 h 682"/>
                <a:gd name="T12" fmla="*/ 2147483646 w 1161"/>
                <a:gd name="T13" fmla="*/ 2147483646 h 682"/>
                <a:gd name="T14" fmla="*/ 2147483646 w 1161"/>
                <a:gd name="T15" fmla="*/ 2147483646 h 682"/>
                <a:gd name="T16" fmla="*/ 2147483646 w 1161"/>
                <a:gd name="T17" fmla="*/ 2147483646 h 682"/>
                <a:gd name="T18" fmla="*/ 0 w 1161"/>
                <a:gd name="T19" fmla="*/ 2147483646 h 682"/>
                <a:gd name="T20" fmla="*/ 2147483646 w 1161"/>
                <a:gd name="T21" fmla="*/ 2147483646 h 682"/>
                <a:gd name="T22" fmla="*/ 2147483646 w 1161"/>
                <a:gd name="T23" fmla="*/ 2147483646 h 682"/>
                <a:gd name="T24" fmla="*/ 2147483646 w 1161"/>
                <a:gd name="T25" fmla="*/ 2147483646 h 682"/>
                <a:gd name="T26" fmla="*/ 2147483646 w 1161"/>
                <a:gd name="T27" fmla="*/ 2147483646 h 682"/>
                <a:gd name="T28" fmla="*/ 2147483646 w 1161"/>
                <a:gd name="T29" fmla="*/ 2147483646 h 682"/>
                <a:gd name="T30" fmla="*/ 2147483646 w 1161"/>
                <a:gd name="T31" fmla="*/ 2147483646 h 682"/>
                <a:gd name="T32" fmla="*/ 2147483646 w 1161"/>
                <a:gd name="T33" fmla="*/ 2147483646 h 682"/>
                <a:gd name="T34" fmla="*/ 2147483646 w 1161"/>
                <a:gd name="T35" fmla="*/ 2147483646 h 682"/>
                <a:gd name="T36" fmla="*/ 2147483646 w 1161"/>
                <a:gd name="T37" fmla="*/ 0 h 6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grpSp>
          <p:nvGrpSpPr>
            <p:cNvPr id="191507" name="组合 7">
              <a:extLst>
                <a:ext uri="{FF2B5EF4-FFF2-40B4-BE49-F238E27FC236}">
                  <a16:creationId xmlns:a16="http://schemas.microsoft.com/office/drawing/2014/main" id="{A9BB668D-8049-4654-A0B3-10F7AE846F3C}"/>
                </a:ext>
              </a:extLst>
            </p:cNvPr>
            <p:cNvGrpSpPr>
              <a:grpSpLocks/>
            </p:cNvGrpSpPr>
            <p:nvPr/>
          </p:nvGrpSpPr>
          <p:grpSpPr bwMode="auto">
            <a:xfrm>
              <a:off x="3808008" y="2551051"/>
              <a:ext cx="4485498" cy="3743687"/>
              <a:chOff x="3808008" y="2551051"/>
              <a:chExt cx="4485498" cy="3743687"/>
            </a:xfrm>
          </p:grpSpPr>
          <p:sp>
            <p:nvSpPr>
              <p:cNvPr id="191508" name="Oval 55">
                <a:extLst>
                  <a:ext uri="{FF2B5EF4-FFF2-40B4-BE49-F238E27FC236}">
                    <a16:creationId xmlns:a16="http://schemas.microsoft.com/office/drawing/2014/main" id="{A4DAC20B-EA29-47F4-B493-5BC3C163EECE}"/>
                  </a:ext>
                </a:extLst>
              </p:cNvPr>
              <p:cNvSpPr>
                <a:spLocks noChangeArrowheads="1"/>
              </p:cNvSpPr>
              <p:nvPr/>
            </p:nvSpPr>
            <p:spPr bwMode="auto">
              <a:xfrm>
                <a:off x="7012393" y="4405215"/>
                <a:ext cx="1281113" cy="12795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91509" name="组合 5">
                <a:extLst>
                  <a:ext uri="{FF2B5EF4-FFF2-40B4-BE49-F238E27FC236}">
                    <a16:creationId xmlns:a16="http://schemas.microsoft.com/office/drawing/2014/main" id="{4294697E-126E-4A52-8B16-3C4E5F7FF165}"/>
                  </a:ext>
                </a:extLst>
              </p:cNvPr>
              <p:cNvGrpSpPr>
                <a:grpSpLocks/>
              </p:cNvGrpSpPr>
              <p:nvPr/>
            </p:nvGrpSpPr>
            <p:grpSpPr bwMode="auto">
              <a:xfrm>
                <a:off x="3808008" y="2551051"/>
                <a:ext cx="4302935" cy="3743687"/>
                <a:chOff x="4854575" y="2125246"/>
                <a:chExt cx="4302935" cy="3743687"/>
              </a:xfrm>
            </p:grpSpPr>
            <p:grpSp>
              <p:nvGrpSpPr>
                <p:cNvPr id="191510" name="组合 37">
                  <a:extLst>
                    <a:ext uri="{FF2B5EF4-FFF2-40B4-BE49-F238E27FC236}">
                      <a16:creationId xmlns:a16="http://schemas.microsoft.com/office/drawing/2014/main" id="{EBA07E35-D35A-40BC-85BC-F0EEAC2A7368}"/>
                    </a:ext>
                  </a:extLst>
                </p:cNvPr>
                <p:cNvGrpSpPr>
                  <a:grpSpLocks/>
                </p:cNvGrpSpPr>
                <p:nvPr/>
              </p:nvGrpSpPr>
              <p:grpSpPr bwMode="auto">
                <a:xfrm>
                  <a:off x="7071673" y="2708275"/>
                  <a:ext cx="131762" cy="3160658"/>
                  <a:chOff x="6028034" y="2030289"/>
                  <a:chExt cx="171450" cy="4076696"/>
                </a:xfrm>
              </p:grpSpPr>
              <p:cxnSp>
                <p:nvCxnSpPr>
                  <p:cNvPr id="191516" name="直接连接符 38">
                    <a:extLst>
                      <a:ext uri="{FF2B5EF4-FFF2-40B4-BE49-F238E27FC236}">
                        <a16:creationId xmlns:a16="http://schemas.microsoft.com/office/drawing/2014/main" id="{432538EE-4F51-453A-8B6F-7F453DDF7BA1}"/>
                      </a:ext>
                    </a:extLst>
                  </p:cNvPr>
                  <p:cNvCxnSpPr>
                    <a:cxnSpLocks noChangeShapeType="1"/>
                  </p:cNvCxnSpPr>
                  <p:nvPr/>
                </p:nvCxnSpPr>
                <p:spPr bwMode="auto">
                  <a:xfrm>
                    <a:off x="6096000" y="2030289"/>
                    <a:ext cx="0" cy="4076696"/>
                  </a:xfrm>
                  <a:prstGeom prst="line">
                    <a:avLst/>
                  </a:prstGeom>
                  <a:noFill/>
                  <a:ln w="12700" algn="ctr">
                    <a:solidFill>
                      <a:srgbClr val="7F7F7F"/>
                    </a:solidFill>
                    <a:prstDash val="dash"/>
                    <a:miter lim="800000"/>
                    <a:headEnd/>
                    <a:tailEnd/>
                  </a:ln>
                  <a:extLst>
                    <a:ext uri="{909E8E84-426E-40DD-AFC4-6F175D3DCCD1}">
                      <a14:hiddenFill xmlns:a14="http://schemas.microsoft.com/office/drawing/2010/main">
                        <a:noFill/>
                      </a14:hiddenFill>
                    </a:ext>
                  </a:extLst>
                </p:spPr>
              </p:cxnSp>
              <p:sp>
                <p:nvSpPr>
                  <p:cNvPr id="33" name="Freeform 46">
                    <a:extLst>
                      <a:ext uri="{FF2B5EF4-FFF2-40B4-BE49-F238E27FC236}">
                        <a16:creationId xmlns:a16="http://schemas.microsoft.com/office/drawing/2014/main" id="{F75D4443-2B09-4182-94DE-012FC7168F29}"/>
                      </a:ext>
                    </a:extLst>
                  </p:cNvPr>
                  <p:cNvSpPr>
                    <a:spLocks/>
                  </p:cNvSpPr>
                  <p:nvPr/>
                </p:nvSpPr>
                <p:spPr bwMode="auto">
                  <a:xfrm>
                    <a:off x="6029398" y="3677621"/>
                    <a:ext cx="170753" cy="13102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solidFill>
                    <a:sysClr val="windowText" lastClr="000000">
                      <a:lumMod val="50000"/>
                      <a:lumOff val="50000"/>
                    </a:sys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91511" name="文本框 1">
                  <a:extLst>
                    <a:ext uri="{FF2B5EF4-FFF2-40B4-BE49-F238E27FC236}">
                      <a16:creationId xmlns:a16="http://schemas.microsoft.com/office/drawing/2014/main" id="{FB15411E-1DB6-4454-BD04-6B53A4AB9A6A}"/>
                    </a:ext>
                  </a:extLst>
                </p:cNvPr>
                <p:cNvSpPr txBox="1">
                  <a:spLocks noChangeArrowheads="1"/>
                </p:cNvSpPr>
                <p:nvPr/>
              </p:nvSpPr>
              <p:spPr bwMode="auto">
                <a:xfrm>
                  <a:off x="6111517" y="2125246"/>
                  <a:ext cx="2028032" cy="52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685800" rtl="0" eaLnBrk="1" fontAlgn="base" latinLnBrk="0" hangingPunct="1">
                    <a:lnSpc>
                      <a:spcPct val="120000"/>
                    </a:lnSpc>
                    <a:spcBef>
                      <a:spcPts val="105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劳动生产率</a:t>
                  </a:r>
                  <a:endParaRPr kumimoji="0" lang="zh-CN" alt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1512" name="Freeform 41">
                  <a:extLst>
                    <a:ext uri="{FF2B5EF4-FFF2-40B4-BE49-F238E27FC236}">
                      <a16:creationId xmlns:a16="http://schemas.microsoft.com/office/drawing/2014/main" id="{4D6D0AAC-F1F6-4178-B225-DA1A30CACD54}"/>
                    </a:ext>
                  </a:extLst>
                </p:cNvPr>
                <p:cNvSpPr>
                  <a:spLocks/>
                </p:cNvSpPr>
                <p:nvPr/>
              </p:nvSpPr>
              <p:spPr bwMode="auto">
                <a:xfrm>
                  <a:off x="4854575" y="2708275"/>
                  <a:ext cx="2482850" cy="1458913"/>
                </a:xfrm>
                <a:custGeom>
                  <a:avLst/>
                  <a:gdLst>
                    <a:gd name="T0" fmla="*/ 2147483646 w 1161"/>
                    <a:gd name="T1" fmla="*/ 2147483646 h 682"/>
                    <a:gd name="T2" fmla="*/ 2147483646 w 1161"/>
                    <a:gd name="T3" fmla="*/ 2147483646 h 682"/>
                    <a:gd name="T4" fmla="*/ 2147483646 w 1161"/>
                    <a:gd name="T5" fmla="*/ 2147483646 h 682"/>
                    <a:gd name="T6" fmla="*/ 2147483646 w 1161"/>
                    <a:gd name="T7" fmla="*/ 2147483646 h 682"/>
                    <a:gd name="T8" fmla="*/ 2147483646 w 1161"/>
                    <a:gd name="T9" fmla="*/ 2147483646 h 682"/>
                    <a:gd name="T10" fmla="*/ 2147483646 w 1161"/>
                    <a:gd name="T11" fmla="*/ 2147483646 h 682"/>
                    <a:gd name="T12" fmla="*/ 2147483646 w 1161"/>
                    <a:gd name="T13" fmla="*/ 0 h 682"/>
                    <a:gd name="T14" fmla="*/ 0 w 1161"/>
                    <a:gd name="T15" fmla="*/ 2147483646 h 682"/>
                    <a:gd name="T16" fmla="*/ 2147483646 w 1161"/>
                    <a:gd name="T17" fmla="*/ 2147483646 h 682"/>
                    <a:gd name="T18" fmla="*/ 2147483646 w 1161"/>
                    <a:gd name="T19" fmla="*/ 2147483646 h 682"/>
                    <a:gd name="T20" fmla="*/ 2147483646 w 1161"/>
                    <a:gd name="T21" fmla="*/ 2147483646 h 682"/>
                    <a:gd name="T22" fmla="*/ 2147483646 w 1161"/>
                    <a:gd name="T23" fmla="*/ 2147483646 h 682"/>
                    <a:gd name="T24" fmla="*/ 2147483646 w 1161"/>
                    <a:gd name="T25" fmla="*/ 2147483646 h 682"/>
                    <a:gd name="T26" fmla="*/ 2147483646 w 1161"/>
                    <a:gd name="T27" fmla="*/ 2147483646 h 682"/>
                    <a:gd name="T28" fmla="*/ 2147483646 w 1161"/>
                    <a:gd name="T29" fmla="*/ 2147483646 h 682"/>
                    <a:gd name="T30" fmla="*/ 2147483646 w 1161"/>
                    <a:gd name="T31" fmla="*/ 2147483646 h 682"/>
                    <a:gd name="T32" fmla="*/ 2147483646 w 1161"/>
                    <a:gd name="T33" fmla="*/ 2147483646 h 682"/>
                    <a:gd name="T34" fmla="*/ 2147483646 w 1161"/>
                    <a:gd name="T35" fmla="*/ 2147483646 h 682"/>
                    <a:gd name="T36" fmla="*/ 2147483646 w 1161"/>
                    <a:gd name="T37" fmla="*/ 2147483646 h 6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
              <p:nvSpPr>
                <p:cNvPr id="191513" name="Oval 47">
                  <a:extLst>
                    <a:ext uri="{FF2B5EF4-FFF2-40B4-BE49-F238E27FC236}">
                      <a16:creationId xmlns:a16="http://schemas.microsoft.com/office/drawing/2014/main" id="{542EB97F-9FD9-4549-9517-E0AF1EE342E6}"/>
                    </a:ext>
                  </a:extLst>
                </p:cNvPr>
                <p:cNvSpPr>
                  <a:spLocks noChangeArrowheads="1"/>
                </p:cNvSpPr>
                <p:nvPr/>
              </p:nvSpPr>
              <p:spPr bwMode="auto">
                <a:xfrm>
                  <a:off x="4945062" y="2797969"/>
                  <a:ext cx="1281113" cy="12795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14" name="矩形 2">
                  <a:extLst>
                    <a:ext uri="{FF2B5EF4-FFF2-40B4-BE49-F238E27FC236}">
                      <a16:creationId xmlns:a16="http://schemas.microsoft.com/office/drawing/2014/main" id="{FB18B13E-17F0-4FBB-A4B7-4F82EE7345F0}"/>
                    </a:ext>
                  </a:extLst>
                </p:cNvPr>
                <p:cNvSpPr>
                  <a:spLocks noChangeArrowheads="1"/>
                </p:cNvSpPr>
                <p:nvPr/>
              </p:nvSpPr>
              <p:spPr bwMode="auto">
                <a:xfrm>
                  <a:off x="5101431" y="3206899"/>
                  <a:ext cx="96837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含义</a:t>
                  </a:r>
                </a:p>
              </p:txBody>
            </p:sp>
            <p:sp>
              <p:nvSpPr>
                <p:cNvPr id="191515" name="矩形 2">
                  <a:extLst>
                    <a:ext uri="{FF2B5EF4-FFF2-40B4-BE49-F238E27FC236}">
                      <a16:creationId xmlns:a16="http://schemas.microsoft.com/office/drawing/2014/main" id="{82F77407-CDFA-4A87-87C0-95BA96CF7FDF}"/>
                    </a:ext>
                  </a:extLst>
                </p:cNvPr>
                <p:cNvSpPr>
                  <a:spLocks noChangeArrowheads="1"/>
                </p:cNvSpPr>
                <p:nvPr/>
              </p:nvSpPr>
              <p:spPr bwMode="auto">
                <a:xfrm>
                  <a:off x="8189136" y="4360352"/>
                  <a:ext cx="96837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测量</a:t>
                  </a:r>
                </a:p>
              </p:txBody>
            </p:sp>
          </p:grpSp>
        </p:grpSp>
      </p:grpSp>
      <p:sp>
        <p:nvSpPr>
          <p:cNvPr id="191494" name="文本框 1">
            <a:extLst>
              <a:ext uri="{FF2B5EF4-FFF2-40B4-BE49-F238E27FC236}">
                <a16:creationId xmlns:a16="http://schemas.microsoft.com/office/drawing/2014/main" id="{CC4FBD2F-95AE-467B-877C-DD86DBE5EAF6}"/>
              </a:ext>
            </a:extLst>
          </p:cNvPr>
          <p:cNvSpPr txBox="1">
            <a:spLocks noChangeArrowheads="1"/>
          </p:cNvSpPr>
          <p:nvPr/>
        </p:nvSpPr>
        <p:spPr bwMode="auto">
          <a:xfrm>
            <a:off x="8153901" y="3069925"/>
            <a:ext cx="21669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257175" marR="0" lvl="0" indent="-257175" algn="just" defTabSz="914400" rtl="0" eaLnBrk="1" fontAlgn="base" latinLnBrk="0" hangingPunct="1">
              <a:lnSpc>
                <a:spcPct val="150000"/>
              </a:lnSpc>
              <a:spcBef>
                <a:spcPts val="1050"/>
              </a:spcBef>
              <a:spcAft>
                <a:spcPct val="0"/>
              </a:spcAft>
              <a:buClr>
                <a:srgbClr val="B26A37"/>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单位劳动时间内生产的商品数量</a:t>
            </a:r>
          </a:p>
        </p:txBody>
      </p:sp>
      <p:sp>
        <p:nvSpPr>
          <p:cNvPr id="191495" name="文本框 1">
            <a:extLst>
              <a:ext uri="{FF2B5EF4-FFF2-40B4-BE49-F238E27FC236}">
                <a16:creationId xmlns:a16="http://schemas.microsoft.com/office/drawing/2014/main" id="{D2E26EB9-9B14-4C2B-9EBD-09BEB6EFF981}"/>
              </a:ext>
            </a:extLst>
          </p:cNvPr>
          <p:cNvSpPr txBox="1">
            <a:spLocks noChangeArrowheads="1"/>
          </p:cNvSpPr>
          <p:nvPr/>
        </p:nvSpPr>
        <p:spPr bwMode="auto">
          <a:xfrm>
            <a:off x="8105775" y="4889501"/>
            <a:ext cx="2166938"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257175" marR="0" lvl="0" indent="-257175" algn="just" defTabSz="914400" rtl="0" eaLnBrk="1" fontAlgn="base" latinLnBrk="0" hangingPunct="1">
              <a:lnSpc>
                <a:spcPct val="150000"/>
              </a:lnSpc>
              <a:spcBef>
                <a:spcPts val="1050"/>
              </a:spcBef>
              <a:spcAft>
                <a:spcPct val="0"/>
              </a:spcAft>
              <a:buClr>
                <a:srgbClr val="B26A37"/>
              </a:buClr>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单位商品中所耗费的劳动时间</a:t>
            </a:r>
          </a:p>
        </p:txBody>
      </p:sp>
      <p:sp>
        <p:nvSpPr>
          <p:cNvPr id="27" name="矩形: 圆角 26">
            <a:extLst>
              <a:ext uri="{FF2B5EF4-FFF2-40B4-BE49-F238E27FC236}">
                <a16:creationId xmlns:a16="http://schemas.microsoft.com/office/drawing/2014/main" id="{FE43F525-7E7F-4639-BFF4-61DB6343FB1B}"/>
              </a:ext>
            </a:extLst>
          </p:cNvPr>
          <p:cNvSpPr/>
          <p:nvPr/>
        </p:nvSpPr>
        <p:spPr>
          <a:xfrm>
            <a:off x="3935413" y="1250951"/>
            <a:ext cx="3600450" cy="473075"/>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sp>
        <p:nvSpPr>
          <p:cNvPr id="191497" name="矩形 4">
            <a:extLst>
              <a:ext uri="{FF2B5EF4-FFF2-40B4-BE49-F238E27FC236}">
                <a16:creationId xmlns:a16="http://schemas.microsoft.com/office/drawing/2014/main" id="{63D7AF7F-72A1-4BF4-8471-33D034599DF1}"/>
              </a:ext>
            </a:extLst>
          </p:cNvPr>
          <p:cNvSpPr>
            <a:spLocks noChangeArrowheads="1"/>
          </p:cNvSpPr>
          <p:nvPr/>
        </p:nvSpPr>
        <p:spPr bwMode="auto">
          <a:xfrm>
            <a:off x="2311401" y="2239963"/>
            <a:ext cx="7878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生产商品所需要的社会必要劳动时间随着</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劳动生产率</a:t>
            </a:r>
            <a:r>
              <a:rPr kumimoji="0" lang="zh-CN" altLang="en-US" sz="1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的变化而变化</a:t>
            </a:r>
          </a:p>
        </p:txBody>
      </p:sp>
      <p:grpSp>
        <p:nvGrpSpPr>
          <p:cNvPr id="191503" name="组合 7">
            <a:extLst>
              <a:ext uri="{FF2B5EF4-FFF2-40B4-BE49-F238E27FC236}">
                <a16:creationId xmlns:a16="http://schemas.microsoft.com/office/drawing/2014/main" id="{DCFC30A1-88B0-4AE7-A86F-44B45547A68E}"/>
              </a:ext>
            </a:extLst>
          </p:cNvPr>
          <p:cNvGrpSpPr>
            <a:grpSpLocks/>
          </p:cNvGrpSpPr>
          <p:nvPr/>
        </p:nvGrpSpPr>
        <p:grpSpPr bwMode="auto">
          <a:xfrm>
            <a:off x="3043239" y="1298575"/>
            <a:ext cx="395287" cy="395288"/>
            <a:chOff x="4488872" y="1012229"/>
            <a:chExt cx="434008" cy="434008"/>
          </a:xfrm>
        </p:grpSpPr>
        <p:sp>
          <p:nvSpPr>
            <p:cNvPr id="30" name="椭圆 29">
              <a:extLst>
                <a:ext uri="{FF2B5EF4-FFF2-40B4-BE49-F238E27FC236}">
                  <a16:creationId xmlns:a16="http://schemas.microsoft.com/office/drawing/2014/main" id="{514C6FCB-F7AC-4DAE-BF5A-037135D17A3F}"/>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1" name="椭圆 30">
              <a:extLst>
                <a:ext uri="{FF2B5EF4-FFF2-40B4-BE49-F238E27FC236}">
                  <a16:creationId xmlns:a16="http://schemas.microsoft.com/office/drawing/2014/main" id="{E02BC4BD-CB93-44AB-A80D-2D7CE1758F16}"/>
                </a:ext>
              </a:extLst>
            </p:cNvPr>
            <p:cNvSpPr/>
            <p:nvPr/>
          </p:nvSpPr>
          <p:spPr>
            <a:xfrm flipV="1">
              <a:off x="4637027" y="1160385"/>
              <a:ext cx="137698"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4" name="矩形 33">
            <a:extLst>
              <a:ext uri="{FF2B5EF4-FFF2-40B4-BE49-F238E27FC236}">
                <a16:creationId xmlns:a16="http://schemas.microsoft.com/office/drawing/2014/main" id="{55CBFE01-5C35-4C7A-A663-14BCD32C8063}"/>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任意多边形 4">
            <a:extLst>
              <a:ext uri="{FF2B5EF4-FFF2-40B4-BE49-F238E27FC236}">
                <a16:creationId xmlns:a16="http://schemas.microsoft.com/office/drawing/2014/main" id="{0AB9CBCB-9985-4DB8-AB1E-343A7C484EA7}"/>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36" name="文本框 39">
            <a:extLst>
              <a:ext uri="{FF2B5EF4-FFF2-40B4-BE49-F238E27FC236}">
                <a16:creationId xmlns:a16="http://schemas.microsoft.com/office/drawing/2014/main" id="{534FE9CF-4EA2-4D33-84CC-FF6893578C3A}"/>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7" name="图片 38">
            <a:extLst>
              <a:ext uri="{FF2B5EF4-FFF2-40B4-BE49-F238E27FC236}">
                <a16:creationId xmlns:a16="http://schemas.microsoft.com/office/drawing/2014/main" id="{6D59568B-2029-4298-A302-4F62FEF1F8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文本框 1">
            <a:extLst>
              <a:ext uri="{FF2B5EF4-FFF2-40B4-BE49-F238E27FC236}">
                <a16:creationId xmlns:a16="http://schemas.microsoft.com/office/drawing/2014/main" id="{4E95347A-A3E8-483C-9D70-2073EB051C38}"/>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7C1EE86B-C649-4622-A53B-ABC401B2247B}"/>
              </a:ext>
            </a:extLst>
          </p:cNvPr>
          <p:cNvSpPr txBox="1"/>
          <p:nvPr/>
        </p:nvSpPr>
        <p:spPr>
          <a:xfrm>
            <a:off x="1576388" y="1047750"/>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192515" name="Picture 3">
            <a:extLst>
              <a:ext uri="{FF2B5EF4-FFF2-40B4-BE49-F238E27FC236}">
                <a16:creationId xmlns:a16="http://schemas.microsoft.com/office/drawing/2014/main" id="{9CF82C4A-9771-4CAB-BD84-105FD0DC2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7" y="2244048"/>
            <a:ext cx="5319645" cy="420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矩形 13">
            <a:extLst>
              <a:ext uri="{FF2B5EF4-FFF2-40B4-BE49-F238E27FC236}">
                <a16:creationId xmlns:a16="http://schemas.microsoft.com/office/drawing/2014/main" id="{2D0988AD-DE14-4E33-8758-67BE1B957D2A}"/>
              </a:ext>
            </a:extLst>
          </p:cNvPr>
          <p:cNvSpPr>
            <a:spLocks noChangeArrowheads="1"/>
          </p:cNvSpPr>
          <p:nvPr/>
        </p:nvSpPr>
        <p:spPr bwMode="auto">
          <a:xfrm>
            <a:off x="413886" y="4743451"/>
            <a:ext cx="486296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50000"/>
              </a:lnSpc>
              <a:spcBef>
                <a:spcPct val="2000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商品生产者就能获得更多的利润</a:t>
            </a:r>
          </a:p>
        </p:txBody>
      </p:sp>
      <p:sp>
        <p:nvSpPr>
          <p:cNvPr id="7" name="矩形: 圆角 6">
            <a:extLst>
              <a:ext uri="{FF2B5EF4-FFF2-40B4-BE49-F238E27FC236}">
                <a16:creationId xmlns:a16="http://schemas.microsoft.com/office/drawing/2014/main" id="{1A56C9B3-614F-458E-B7D4-939A4345959B}"/>
              </a:ext>
            </a:extLst>
          </p:cNvPr>
          <p:cNvSpPr/>
          <p:nvPr/>
        </p:nvSpPr>
        <p:spPr>
          <a:xfrm>
            <a:off x="3554413" y="1147764"/>
            <a:ext cx="3600450" cy="473075"/>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sp>
        <p:nvSpPr>
          <p:cNvPr id="9" name="箭头: 下 8">
            <a:extLst>
              <a:ext uri="{FF2B5EF4-FFF2-40B4-BE49-F238E27FC236}">
                <a16:creationId xmlns:a16="http://schemas.microsoft.com/office/drawing/2014/main" id="{D1E509B1-C70D-45DB-94A2-6CFF8E12169F}"/>
              </a:ext>
            </a:extLst>
          </p:cNvPr>
          <p:cNvSpPr/>
          <p:nvPr/>
        </p:nvSpPr>
        <p:spPr>
          <a:xfrm>
            <a:off x="3822700" y="3427414"/>
            <a:ext cx="211138" cy="346075"/>
          </a:xfrm>
          <a:prstGeom prst="downArrow">
            <a:avLst/>
          </a:prstGeom>
          <a:solidFill>
            <a:schemeClr val="accent2"/>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grpSp>
        <p:nvGrpSpPr>
          <p:cNvPr id="192519" name="组合 3">
            <a:extLst>
              <a:ext uri="{FF2B5EF4-FFF2-40B4-BE49-F238E27FC236}">
                <a16:creationId xmlns:a16="http://schemas.microsoft.com/office/drawing/2014/main" id="{69DC2951-5C91-4BFE-A18A-83E38C4E1A5C}"/>
              </a:ext>
            </a:extLst>
          </p:cNvPr>
          <p:cNvGrpSpPr>
            <a:grpSpLocks/>
          </p:cNvGrpSpPr>
          <p:nvPr/>
        </p:nvGrpSpPr>
        <p:grpSpPr bwMode="auto">
          <a:xfrm>
            <a:off x="1142799" y="3889877"/>
            <a:ext cx="3771900" cy="600075"/>
            <a:chOff x="1038758" y="4059066"/>
            <a:chExt cx="3727863" cy="800219"/>
          </a:xfrm>
        </p:grpSpPr>
        <p:sp>
          <p:nvSpPr>
            <p:cNvPr id="192533" name="矩形 15">
              <a:extLst>
                <a:ext uri="{FF2B5EF4-FFF2-40B4-BE49-F238E27FC236}">
                  <a16:creationId xmlns:a16="http://schemas.microsoft.com/office/drawing/2014/main" id="{B4467F0C-8689-45C1-94E7-88B829DCB5E2}"/>
                </a:ext>
              </a:extLst>
            </p:cNvPr>
            <p:cNvSpPr>
              <a:spLocks noChangeArrowheads="1"/>
            </p:cNvSpPr>
            <p:nvPr/>
          </p:nvSpPr>
          <p:spPr bwMode="auto">
            <a:xfrm>
              <a:off x="1038758" y="4236892"/>
              <a:ext cx="1779207" cy="491140"/>
            </a:xfrm>
            <a:prstGeom prst="rect">
              <a:avLst/>
            </a:prstGeom>
            <a:noFill/>
            <a:ln w="952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商品的个别价值</a:t>
              </a:r>
              <a:endPar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2534" name="矩形 16">
              <a:extLst>
                <a:ext uri="{FF2B5EF4-FFF2-40B4-BE49-F238E27FC236}">
                  <a16:creationId xmlns:a16="http://schemas.microsoft.com/office/drawing/2014/main" id="{A22CA9EB-126B-4062-8D86-32B33388F1D8}"/>
                </a:ext>
              </a:extLst>
            </p:cNvPr>
            <p:cNvSpPr>
              <a:spLocks noChangeArrowheads="1"/>
            </p:cNvSpPr>
            <p:nvPr/>
          </p:nvSpPr>
          <p:spPr bwMode="auto">
            <a:xfrm>
              <a:off x="3351414" y="4236892"/>
              <a:ext cx="1415207" cy="49114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社会价值</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2535" name="矩形 19">
              <a:extLst>
                <a:ext uri="{FF2B5EF4-FFF2-40B4-BE49-F238E27FC236}">
                  <a16:creationId xmlns:a16="http://schemas.microsoft.com/office/drawing/2014/main" id="{5F8C91D4-D1E9-47EA-B7F0-FAD1213B6879}"/>
                </a:ext>
              </a:extLst>
            </p:cNvPr>
            <p:cNvSpPr>
              <a:spLocks noChangeArrowheads="1"/>
            </p:cNvSpPr>
            <p:nvPr/>
          </p:nvSpPr>
          <p:spPr bwMode="auto">
            <a:xfrm>
              <a:off x="2810121" y="4059066"/>
              <a:ext cx="60091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300" b="1" i="0" u="none" strike="noStrike" kern="1200" cap="none" spc="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700" b="1" i="0" u="none" strike="noStrike" kern="1200" cap="none" spc="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endParaRPr>
            </a:p>
          </p:txBody>
        </p:sp>
      </p:grpSp>
      <p:sp>
        <p:nvSpPr>
          <p:cNvPr id="192520" name="矩形 4">
            <a:extLst>
              <a:ext uri="{FF2B5EF4-FFF2-40B4-BE49-F238E27FC236}">
                <a16:creationId xmlns:a16="http://schemas.microsoft.com/office/drawing/2014/main" id="{C37EDAD9-317F-4075-9C5D-CC3B04B034F0}"/>
              </a:ext>
            </a:extLst>
          </p:cNvPr>
          <p:cNvSpPr>
            <a:spLocks noChangeArrowheads="1"/>
          </p:cNvSpPr>
          <p:nvPr/>
        </p:nvSpPr>
        <p:spPr bwMode="auto">
          <a:xfrm>
            <a:off x="386348" y="1922329"/>
            <a:ext cx="7878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生产商品所需要的社会必要劳动时间随着劳动生产率的变化而变化</a:t>
            </a:r>
          </a:p>
        </p:txBody>
      </p:sp>
      <p:grpSp>
        <p:nvGrpSpPr>
          <p:cNvPr id="192521" name="组合 1">
            <a:extLst>
              <a:ext uri="{FF2B5EF4-FFF2-40B4-BE49-F238E27FC236}">
                <a16:creationId xmlns:a16="http://schemas.microsoft.com/office/drawing/2014/main" id="{5A3525D2-9405-4C37-BA57-2E441C884E61}"/>
              </a:ext>
            </a:extLst>
          </p:cNvPr>
          <p:cNvGrpSpPr>
            <a:grpSpLocks/>
          </p:cNvGrpSpPr>
          <p:nvPr/>
        </p:nvGrpSpPr>
        <p:grpSpPr bwMode="auto">
          <a:xfrm>
            <a:off x="1204728" y="2643673"/>
            <a:ext cx="3886200" cy="600075"/>
            <a:chOff x="791113" y="2461977"/>
            <a:chExt cx="5181938" cy="800219"/>
          </a:xfrm>
        </p:grpSpPr>
        <p:sp>
          <p:nvSpPr>
            <p:cNvPr id="192530" name="矩形 2">
              <a:extLst>
                <a:ext uri="{FF2B5EF4-FFF2-40B4-BE49-F238E27FC236}">
                  <a16:creationId xmlns:a16="http://schemas.microsoft.com/office/drawing/2014/main" id="{129A79A0-C746-43CD-9CC5-037F6C51F3CE}"/>
                </a:ext>
              </a:extLst>
            </p:cNvPr>
            <p:cNvSpPr>
              <a:spLocks noChangeArrowheads="1"/>
            </p:cNvSpPr>
            <p:nvPr/>
          </p:nvSpPr>
          <p:spPr bwMode="auto">
            <a:xfrm>
              <a:off x="791113" y="2620751"/>
              <a:ext cx="2093521" cy="493256"/>
            </a:xfrm>
            <a:prstGeom prst="rect">
              <a:avLst/>
            </a:prstGeom>
            <a:noFill/>
            <a:ln w="952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个别劳动时间</a:t>
              </a: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2531" name="矩形 4">
              <a:extLst>
                <a:ext uri="{FF2B5EF4-FFF2-40B4-BE49-F238E27FC236}">
                  <a16:creationId xmlns:a16="http://schemas.microsoft.com/office/drawing/2014/main" id="{F9CF7772-41FF-4244-9C00-CF277DB22D2A}"/>
                </a:ext>
              </a:extLst>
            </p:cNvPr>
            <p:cNvSpPr>
              <a:spLocks noChangeArrowheads="1"/>
            </p:cNvSpPr>
            <p:nvPr/>
          </p:nvSpPr>
          <p:spPr bwMode="auto">
            <a:xfrm>
              <a:off x="3265658" y="2610166"/>
              <a:ext cx="2707393" cy="49114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社会必要劳动时间</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2532" name="矩形 17">
              <a:extLst>
                <a:ext uri="{FF2B5EF4-FFF2-40B4-BE49-F238E27FC236}">
                  <a16:creationId xmlns:a16="http://schemas.microsoft.com/office/drawing/2014/main" id="{C9D73124-8FC1-413E-A955-323B6AE47F02}"/>
                </a:ext>
              </a:extLst>
            </p:cNvPr>
            <p:cNvSpPr>
              <a:spLocks noChangeArrowheads="1"/>
            </p:cNvSpPr>
            <p:nvPr/>
          </p:nvSpPr>
          <p:spPr bwMode="auto">
            <a:xfrm>
              <a:off x="2668719" y="2461977"/>
              <a:ext cx="81073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300" b="1" i="0" u="none" strike="noStrike" kern="1200" cap="none" spc="0" normalizeH="0" baseline="0" noProof="0">
                  <a:ln>
                    <a:noFill/>
                  </a:ln>
                  <a:solidFill>
                    <a:srgbClr val="C87E4C"/>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700" b="1" i="0" u="none" strike="noStrike" kern="1200" cap="none" spc="0" normalizeH="0" baseline="0" noProof="0">
                <a:ln>
                  <a:noFill/>
                </a:ln>
                <a:solidFill>
                  <a:srgbClr val="C87E4C"/>
                </a:solidFill>
                <a:effectLst/>
                <a:uLnTx/>
                <a:uFillTx/>
                <a:latin typeface="微软雅黑" panose="020B0503020204020204" pitchFamily="34" charset="-122"/>
                <a:ea typeface="微软雅黑" panose="020B0503020204020204" pitchFamily="34" charset="-122"/>
                <a:cs typeface="+mn-cs"/>
              </a:endParaRPr>
            </a:p>
          </p:txBody>
        </p:sp>
      </p:grpSp>
      <p:grpSp>
        <p:nvGrpSpPr>
          <p:cNvPr id="192527" name="组合 7">
            <a:extLst>
              <a:ext uri="{FF2B5EF4-FFF2-40B4-BE49-F238E27FC236}">
                <a16:creationId xmlns:a16="http://schemas.microsoft.com/office/drawing/2014/main" id="{C80FE72C-E901-49CE-B2EA-E11211948825}"/>
              </a:ext>
            </a:extLst>
          </p:cNvPr>
          <p:cNvGrpSpPr>
            <a:grpSpLocks/>
          </p:cNvGrpSpPr>
          <p:nvPr/>
        </p:nvGrpSpPr>
        <p:grpSpPr bwMode="auto">
          <a:xfrm>
            <a:off x="2592389" y="1184275"/>
            <a:ext cx="395287" cy="395288"/>
            <a:chOff x="4488872" y="1012229"/>
            <a:chExt cx="434008" cy="434008"/>
          </a:xfrm>
        </p:grpSpPr>
        <p:sp>
          <p:nvSpPr>
            <p:cNvPr id="25" name="椭圆 24">
              <a:extLst>
                <a:ext uri="{FF2B5EF4-FFF2-40B4-BE49-F238E27FC236}">
                  <a16:creationId xmlns:a16="http://schemas.microsoft.com/office/drawing/2014/main" id="{3CA3D2A0-F05F-49F2-8687-9E158D82A364}"/>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26" name="椭圆 25">
              <a:extLst>
                <a:ext uri="{FF2B5EF4-FFF2-40B4-BE49-F238E27FC236}">
                  <a16:creationId xmlns:a16="http://schemas.microsoft.com/office/drawing/2014/main" id="{24AB8C79-F68E-46E6-BE37-B40B1E642A56}"/>
                </a:ext>
              </a:extLst>
            </p:cNvPr>
            <p:cNvSpPr/>
            <p:nvPr/>
          </p:nvSpPr>
          <p:spPr>
            <a:xfrm flipV="1">
              <a:off x="4637027" y="1160385"/>
              <a:ext cx="137698"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4" name="矩形 23">
            <a:extLst>
              <a:ext uri="{FF2B5EF4-FFF2-40B4-BE49-F238E27FC236}">
                <a16:creationId xmlns:a16="http://schemas.microsoft.com/office/drawing/2014/main" id="{1ABDE73C-2EA5-42FD-94AA-851BA9E5C59A}"/>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任意多边形 4">
            <a:extLst>
              <a:ext uri="{FF2B5EF4-FFF2-40B4-BE49-F238E27FC236}">
                <a16:creationId xmlns:a16="http://schemas.microsoft.com/office/drawing/2014/main" id="{2A5FC423-0331-4457-B826-B59A48AF27AE}"/>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9" name="文本框 39">
            <a:extLst>
              <a:ext uri="{FF2B5EF4-FFF2-40B4-BE49-F238E27FC236}">
                <a16:creationId xmlns:a16="http://schemas.microsoft.com/office/drawing/2014/main" id="{A10DDC69-0EAA-4C1C-AAAA-873ECC87AB17}"/>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0" name="图片 38">
            <a:extLst>
              <a:ext uri="{FF2B5EF4-FFF2-40B4-BE49-F238E27FC236}">
                <a16:creationId xmlns:a16="http://schemas.microsoft.com/office/drawing/2014/main" id="{B29AF1DF-5814-45C2-8D21-6F01BF2B2E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文本框 1">
            <a:extLst>
              <a:ext uri="{FF2B5EF4-FFF2-40B4-BE49-F238E27FC236}">
                <a16:creationId xmlns:a16="http://schemas.microsoft.com/office/drawing/2014/main" id="{4F24A6BC-E341-4B70-BCCE-DBC33B0EC57E}"/>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a:extLst>
              <a:ext uri="{FF2B5EF4-FFF2-40B4-BE49-F238E27FC236}">
                <a16:creationId xmlns:a16="http://schemas.microsoft.com/office/drawing/2014/main" id="{8B65F2EA-E322-4607-8199-50D0C9ED5CAB}"/>
              </a:ext>
            </a:extLst>
          </p:cNvPr>
          <p:cNvSpPr/>
          <p:nvPr/>
        </p:nvSpPr>
        <p:spPr>
          <a:xfrm>
            <a:off x="3276600" y="2738438"/>
            <a:ext cx="1062038" cy="3071812"/>
          </a:xfrm>
          <a:custGeom>
            <a:avLst/>
            <a:gdLst>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0 w 1859694"/>
              <a:gd name="connsiteY5" fmla="*/ 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91440 w 1859694"/>
              <a:gd name="connsiteY5" fmla="*/ 9144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154940 w 1859694"/>
              <a:gd name="connsiteY5" fmla="*/ 226314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94" h="5376264">
                <a:moveTo>
                  <a:pt x="0" y="0"/>
                </a:moveTo>
                <a:lnTo>
                  <a:pt x="102828" y="37636"/>
                </a:lnTo>
                <a:cubicBezTo>
                  <a:pt x="1135264" y="474320"/>
                  <a:pt x="1859694" y="1496626"/>
                  <a:pt x="1859694" y="2688132"/>
                </a:cubicBezTo>
                <a:cubicBezTo>
                  <a:pt x="1859694" y="3879638"/>
                  <a:pt x="1135264" y="4901945"/>
                  <a:pt x="102828" y="5338628"/>
                </a:cubicBezTo>
                <a:lnTo>
                  <a:pt x="0" y="5376264"/>
                </a:lnTo>
              </a:path>
            </a:pathLst>
          </a:cu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22" name="文本框 21">
            <a:extLst>
              <a:ext uri="{FF2B5EF4-FFF2-40B4-BE49-F238E27FC236}">
                <a16:creationId xmlns:a16="http://schemas.microsoft.com/office/drawing/2014/main" id="{F01EE801-17B2-4EE5-922A-DE3D4B7F75C9}"/>
              </a:ext>
            </a:extLst>
          </p:cNvPr>
          <p:cNvSpPr txBox="1"/>
          <p:nvPr/>
        </p:nvSpPr>
        <p:spPr>
          <a:xfrm>
            <a:off x="1576388" y="1047750"/>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93540" name="文本框 6">
            <a:extLst>
              <a:ext uri="{FF2B5EF4-FFF2-40B4-BE49-F238E27FC236}">
                <a16:creationId xmlns:a16="http://schemas.microsoft.com/office/drawing/2014/main" id="{3C3E68E9-8490-46C4-AA97-C6E64957100A}"/>
              </a:ext>
            </a:extLst>
          </p:cNvPr>
          <p:cNvSpPr txBox="1">
            <a:spLocks noChangeArrowheads="1"/>
          </p:cNvSpPr>
          <p:nvPr/>
        </p:nvSpPr>
        <p:spPr bwMode="auto">
          <a:xfrm>
            <a:off x="2005013" y="3789364"/>
            <a:ext cx="18605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685800" rtl="0" eaLnBrk="0" fontAlgn="base" latinLnBrk="0" hangingPunct="0">
              <a:lnSpc>
                <a:spcPct val="100000"/>
              </a:lnSpc>
              <a:spcBef>
                <a:spcPct val="0"/>
              </a:spcBef>
              <a:spcAft>
                <a:spcPts val="90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决定</a:t>
            </a:r>
            <a:endParaRPr kumimoji="0" lang="en-US" altLang="zh-CN"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685800" rtl="0" eaLnBrk="0" fontAlgn="base" latinLnBrk="0" hangingPunct="0">
              <a:lnSpc>
                <a:spcPct val="100000"/>
              </a:lnSpc>
              <a:spcBef>
                <a:spcPct val="0"/>
              </a:spcBef>
              <a:spcAft>
                <a:spcPts val="900"/>
              </a:spcAft>
              <a:buClrTx/>
              <a:buSzTx/>
              <a:buFontTx/>
              <a:buNone/>
              <a:tabLst/>
              <a:defRPr/>
            </a:pPr>
            <a:r>
              <a:rPr kumimoji="0" lang="zh-CN" altLang="en-US" sz="18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价值量的因素</a:t>
            </a:r>
          </a:p>
        </p:txBody>
      </p:sp>
      <p:grpSp>
        <p:nvGrpSpPr>
          <p:cNvPr id="193541" name="组合 1">
            <a:extLst>
              <a:ext uri="{FF2B5EF4-FFF2-40B4-BE49-F238E27FC236}">
                <a16:creationId xmlns:a16="http://schemas.microsoft.com/office/drawing/2014/main" id="{E4C6601B-1467-4E21-ABF4-50BEEDD5C091}"/>
              </a:ext>
            </a:extLst>
          </p:cNvPr>
          <p:cNvGrpSpPr>
            <a:grpSpLocks/>
          </p:cNvGrpSpPr>
          <p:nvPr/>
        </p:nvGrpSpPr>
        <p:grpSpPr bwMode="auto">
          <a:xfrm>
            <a:off x="2782889" y="2889250"/>
            <a:ext cx="6626225" cy="539750"/>
            <a:chOff x="70582" y="2868613"/>
            <a:chExt cx="8832851" cy="720725"/>
          </a:xfrm>
        </p:grpSpPr>
        <p:grpSp>
          <p:nvGrpSpPr>
            <p:cNvPr id="193574" name="组合 9">
              <a:extLst>
                <a:ext uri="{FF2B5EF4-FFF2-40B4-BE49-F238E27FC236}">
                  <a16:creationId xmlns:a16="http://schemas.microsoft.com/office/drawing/2014/main" id="{1E795AEB-B672-4705-86DB-2243218616C5}"/>
                </a:ext>
              </a:extLst>
            </p:cNvPr>
            <p:cNvGrpSpPr>
              <a:grpSpLocks/>
            </p:cNvGrpSpPr>
            <p:nvPr/>
          </p:nvGrpSpPr>
          <p:grpSpPr bwMode="auto">
            <a:xfrm>
              <a:off x="70582" y="2868613"/>
              <a:ext cx="8258176" cy="720725"/>
              <a:chOff x="2819009" y="1484784"/>
              <a:chExt cx="8259814" cy="720080"/>
            </a:xfrm>
          </p:grpSpPr>
          <p:grpSp>
            <p:nvGrpSpPr>
              <p:cNvPr id="193576" name="组合 17">
                <a:extLst>
                  <a:ext uri="{FF2B5EF4-FFF2-40B4-BE49-F238E27FC236}">
                    <a16:creationId xmlns:a16="http://schemas.microsoft.com/office/drawing/2014/main" id="{C02A5AB8-F40D-4184-9004-4A0DBDAA7F60}"/>
                  </a:ext>
                </a:extLst>
              </p:cNvPr>
              <p:cNvGrpSpPr>
                <a:grpSpLocks/>
              </p:cNvGrpSpPr>
              <p:nvPr/>
            </p:nvGrpSpPr>
            <p:grpSpPr bwMode="auto">
              <a:xfrm>
                <a:off x="2819009" y="1484784"/>
                <a:ext cx="8259814" cy="720080"/>
                <a:chOff x="2819009" y="1484784"/>
                <a:chExt cx="8259814" cy="720080"/>
              </a:xfrm>
            </p:grpSpPr>
            <p:sp>
              <p:nvSpPr>
                <p:cNvPr id="31" name="矩形 3">
                  <a:extLst>
                    <a:ext uri="{FF2B5EF4-FFF2-40B4-BE49-F238E27FC236}">
                      <a16:creationId xmlns:a16="http://schemas.microsoft.com/office/drawing/2014/main" id="{FDCE12DA-21C8-4938-A675-530772FEB4F2}"/>
                    </a:ext>
                  </a:extLst>
                </p:cNvPr>
                <p:cNvSpPr>
                  <a:spLocks/>
                </p:cNvSpPr>
                <p:nvPr/>
              </p:nvSpPr>
              <p:spPr bwMode="auto">
                <a:xfrm>
                  <a:off x="2819009" y="1484784"/>
                  <a:ext cx="8258893" cy="720080"/>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chemeClr val="accent2"/>
                </a:solidFill>
                <a:ln>
                  <a:noFill/>
                </a:ln>
              </p:spPr>
              <p:txBody>
                <a:bodyPr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193579" name="组合 16">
                  <a:extLst>
                    <a:ext uri="{FF2B5EF4-FFF2-40B4-BE49-F238E27FC236}">
                      <a16:creationId xmlns:a16="http://schemas.microsoft.com/office/drawing/2014/main" id="{D6084D88-B844-4834-A5B2-4DA4EDA90C00}"/>
                    </a:ext>
                  </a:extLst>
                </p:cNvPr>
                <p:cNvGrpSpPr>
                  <a:grpSpLocks/>
                </p:cNvGrpSpPr>
                <p:nvPr/>
              </p:nvGrpSpPr>
              <p:grpSpPr bwMode="auto">
                <a:xfrm>
                  <a:off x="3923928" y="1484784"/>
                  <a:ext cx="720080" cy="720080"/>
                  <a:chOff x="755576" y="1484784"/>
                  <a:chExt cx="720080" cy="720080"/>
                </a:xfrm>
              </p:grpSpPr>
              <p:sp>
                <p:nvSpPr>
                  <p:cNvPr id="33" name="椭圆 14">
                    <a:extLst>
                      <a:ext uri="{FF2B5EF4-FFF2-40B4-BE49-F238E27FC236}">
                        <a16:creationId xmlns:a16="http://schemas.microsoft.com/office/drawing/2014/main" id="{CA01385E-5B4B-4E79-8E15-8754952287FF}"/>
                      </a:ext>
                    </a:extLst>
                  </p:cNvPr>
                  <p:cNvSpPr>
                    <a:spLocks noChangeArrowheads="1"/>
                  </p:cNvSpPr>
                  <p:nvPr/>
                </p:nvSpPr>
                <p:spPr bwMode="auto">
                  <a:xfrm>
                    <a:off x="755512" y="1484784"/>
                    <a:ext cx="719637" cy="720080"/>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椭圆 6">
                    <a:extLst>
                      <a:ext uri="{FF2B5EF4-FFF2-40B4-BE49-F238E27FC236}">
                        <a16:creationId xmlns:a16="http://schemas.microsoft.com/office/drawing/2014/main" id="{8DA04901-A272-4662-A4D9-DADE2736545C}"/>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193577" name="TextBox 11">
                <a:extLst>
                  <a:ext uri="{FF2B5EF4-FFF2-40B4-BE49-F238E27FC236}">
                    <a16:creationId xmlns:a16="http://schemas.microsoft.com/office/drawing/2014/main" id="{237D5D51-FAB8-43A3-9B41-5D47B731E081}"/>
                  </a:ext>
                </a:extLst>
              </p:cNvPr>
              <p:cNvSpPr txBox="1">
                <a:spLocks noChangeArrowheads="1"/>
              </p:cNvSpPr>
              <p:nvPr/>
            </p:nvSpPr>
            <p:spPr bwMode="auto">
              <a:xfrm>
                <a:off x="3838232" y="1553624"/>
                <a:ext cx="863771" cy="6150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en-US"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93575" name="矩形 32">
              <a:extLst>
                <a:ext uri="{FF2B5EF4-FFF2-40B4-BE49-F238E27FC236}">
                  <a16:creationId xmlns:a16="http://schemas.microsoft.com/office/drawing/2014/main" id="{17284904-F9B6-459D-9EC0-2C6199A61EEB}"/>
                </a:ext>
              </a:extLst>
            </p:cNvPr>
            <p:cNvSpPr>
              <a:spLocks noChangeArrowheads="1"/>
            </p:cNvSpPr>
            <p:nvPr/>
          </p:nvSpPr>
          <p:spPr bwMode="auto">
            <a:xfrm>
              <a:off x="2039083" y="2990850"/>
              <a:ext cx="6864350"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与社会必要劳动时间的关系</a:t>
              </a: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成正比</a:t>
              </a:r>
            </a:p>
          </p:txBody>
        </p:sp>
      </p:grpSp>
      <p:grpSp>
        <p:nvGrpSpPr>
          <p:cNvPr id="193542" name="组合 36">
            <a:extLst>
              <a:ext uri="{FF2B5EF4-FFF2-40B4-BE49-F238E27FC236}">
                <a16:creationId xmlns:a16="http://schemas.microsoft.com/office/drawing/2014/main" id="{2B5DB7D8-CC31-499D-BA91-A1CD5A0A8AF6}"/>
              </a:ext>
            </a:extLst>
          </p:cNvPr>
          <p:cNvGrpSpPr>
            <a:grpSpLocks/>
          </p:cNvGrpSpPr>
          <p:nvPr/>
        </p:nvGrpSpPr>
        <p:grpSpPr bwMode="auto">
          <a:xfrm>
            <a:off x="3294064" y="3935414"/>
            <a:ext cx="6624637" cy="541337"/>
            <a:chOff x="70582" y="2868613"/>
            <a:chExt cx="8832851" cy="720726"/>
          </a:xfrm>
        </p:grpSpPr>
        <p:grpSp>
          <p:nvGrpSpPr>
            <p:cNvPr id="193564" name="组合 9">
              <a:extLst>
                <a:ext uri="{FF2B5EF4-FFF2-40B4-BE49-F238E27FC236}">
                  <a16:creationId xmlns:a16="http://schemas.microsoft.com/office/drawing/2014/main" id="{20903DEF-9201-4775-9B6B-C1974862E4C2}"/>
                </a:ext>
              </a:extLst>
            </p:cNvPr>
            <p:cNvGrpSpPr>
              <a:grpSpLocks/>
            </p:cNvGrpSpPr>
            <p:nvPr/>
          </p:nvGrpSpPr>
          <p:grpSpPr bwMode="auto">
            <a:xfrm>
              <a:off x="70582" y="2868613"/>
              <a:ext cx="8258176" cy="720726"/>
              <a:chOff x="2819009" y="1484784"/>
              <a:chExt cx="8259814" cy="720081"/>
            </a:xfrm>
          </p:grpSpPr>
          <p:grpSp>
            <p:nvGrpSpPr>
              <p:cNvPr id="193566" name="组合 17">
                <a:extLst>
                  <a:ext uri="{FF2B5EF4-FFF2-40B4-BE49-F238E27FC236}">
                    <a16:creationId xmlns:a16="http://schemas.microsoft.com/office/drawing/2014/main" id="{C8608206-330A-4C84-8948-BA550735F84C}"/>
                  </a:ext>
                </a:extLst>
              </p:cNvPr>
              <p:cNvGrpSpPr>
                <a:grpSpLocks/>
              </p:cNvGrpSpPr>
              <p:nvPr/>
            </p:nvGrpSpPr>
            <p:grpSpPr bwMode="auto">
              <a:xfrm>
                <a:off x="2819009" y="1484784"/>
                <a:ext cx="8259814" cy="720081"/>
                <a:chOff x="2819009" y="1484784"/>
                <a:chExt cx="8259814" cy="720081"/>
              </a:xfrm>
            </p:grpSpPr>
            <p:sp>
              <p:nvSpPr>
                <p:cNvPr id="59" name="矩形 3">
                  <a:extLst>
                    <a:ext uri="{FF2B5EF4-FFF2-40B4-BE49-F238E27FC236}">
                      <a16:creationId xmlns:a16="http://schemas.microsoft.com/office/drawing/2014/main" id="{C03F0EF9-1ADD-42DB-9580-E6BE6D2F8E44}"/>
                    </a:ext>
                  </a:extLst>
                </p:cNvPr>
                <p:cNvSpPr>
                  <a:spLocks/>
                </p:cNvSpPr>
                <p:nvPr/>
              </p:nvSpPr>
              <p:spPr bwMode="auto">
                <a:xfrm>
                  <a:off x="2819009" y="1484784"/>
                  <a:ext cx="8262989" cy="720081"/>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chemeClr val="accent2"/>
                </a:solidFill>
                <a:ln>
                  <a:noFill/>
                </a:ln>
              </p:spPr>
              <p:txBody>
                <a:bodyPr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193569" name="组合 16">
                  <a:extLst>
                    <a:ext uri="{FF2B5EF4-FFF2-40B4-BE49-F238E27FC236}">
                      <a16:creationId xmlns:a16="http://schemas.microsoft.com/office/drawing/2014/main" id="{E3941672-0241-4280-93A1-BE708BF22D95}"/>
                    </a:ext>
                  </a:extLst>
                </p:cNvPr>
                <p:cNvGrpSpPr>
                  <a:grpSpLocks/>
                </p:cNvGrpSpPr>
                <p:nvPr/>
              </p:nvGrpSpPr>
              <p:grpSpPr bwMode="auto">
                <a:xfrm>
                  <a:off x="3923928" y="1484784"/>
                  <a:ext cx="720080" cy="720080"/>
                  <a:chOff x="755576" y="1484784"/>
                  <a:chExt cx="720080" cy="720080"/>
                </a:xfrm>
              </p:grpSpPr>
              <p:sp>
                <p:nvSpPr>
                  <p:cNvPr id="61" name="椭圆 14">
                    <a:extLst>
                      <a:ext uri="{FF2B5EF4-FFF2-40B4-BE49-F238E27FC236}">
                        <a16:creationId xmlns:a16="http://schemas.microsoft.com/office/drawing/2014/main" id="{7BD2299D-7DDC-479D-A75D-B06F4FADBA2E}"/>
                      </a:ext>
                    </a:extLst>
                  </p:cNvPr>
                  <p:cNvSpPr>
                    <a:spLocks noChangeArrowheads="1"/>
                  </p:cNvSpPr>
                  <p:nvPr/>
                </p:nvSpPr>
                <p:spPr bwMode="auto">
                  <a:xfrm>
                    <a:off x="755776" y="1484784"/>
                    <a:ext cx="719809" cy="720081"/>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椭圆 6">
                    <a:extLst>
                      <a:ext uri="{FF2B5EF4-FFF2-40B4-BE49-F238E27FC236}">
                        <a16:creationId xmlns:a16="http://schemas.microsoft.com/office/drawing/2014/main" id="{D60DE61E-5EA5-45E3-BC7B-373CE0BAA3F5}"/>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193567" name="TextBox 11">
                <a:extLst>
                  <a:ext uri="{FF2B5EF4-FFF2-40B4-BE49-F238E27FC236}">
                    <a16:creationId xmlns:a16="http://schemas.microsoft.com/office/drawing/2014/main" id="{43F071F2-FBC2-4B79-A731-272D8945C430}"/>
                  </a:ext>
                </a:extLst>
              </p:cNvPr>
              <p:cNvSpPr txBox="1">
                <a:spLocks noChangeArrowheads="1"/>
              </p:cNvSpPr>
              <p:nvPr/>
            </p:nvSpPr>
            <p:spPr bwMode="auto">
              <a:xfrm>
                <a:off x="3838232" y="1553624"/>
                <a:ext cx="863771" cy="6150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zh-CN" altLang="en-US"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93565" name="矩形 32">
              <a:extLst>
                <a:ext uri="{FF2B5EF4-FFF2-40B4-BE49-F238E27FC236}">
                  <a16:creationId xmlns:a16="http://schemas.microsoft.com/office/drawing/2014/main" id="{ED9D1613-D9AE-439A-8110-F6039D718C94}"/>
                </a:ext>
              </a:extLst>
            </p:cNvPr>
            <p:cNvSpPr>
              <a:spLocks noChangeArrowheads="1"/>
            </p:cNvSpPr>
            <p:nvPr/>
          </p:nvSpPr>
          <p:spPr bwMode="auto">
            <a:xfrm>
              <a:off x="2039083" y="2990850"/>
              <a:ext cx="6864350"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与劳动复杂程度的关系</a:t>
              </a: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成正比</a:t>
              </a:r>
            </a:p>
          </p:txBody>
        </p:sp>
      </p:grpSp>
      <p:grpSp>
        <p:nvGrpSpPr>
          <p:cNvPr id="193543" name="组合 62">
            <a:extLst>
              <a:ext uri="{FF2B5EF4-FFF2-40B4-BE49-F238E27FC236}">
                <a16:creationId xmlns:a16="http://schemas.microsoft.com/office/drawing/2014/main" id="{4B1B3FDF-6CD9-4F48-A298-27F95753D7DF}"/>
              </a:ext>
            </a:extLst>
          </p:cNvPr>
          <p:cNvGrpSpPr>
            <a:grpSpLocks/>
          </p:cNvGrpSpPr>
          <p:nvPr/>
        </p:nvGrpSpPr>
        <p:grpSpPr bwMode="auto">
          <a:xfrm>
            <a:off x="2782889" y="4983163"/>
            <a:ext cx="6626225" cy="539750"/>
            <a:chOff x="70582" y="2868613"/>
            <a:chExt cx="8832851" cy="720726"/>
          </a:xfrm>
        </p:grpSpPr>
        <p:grpSp>
          <p:nvGrpSpPr>
            <p:cNvPr id="193554" name="组合 9">
              <a:extLst>
                <a:ext uri="{FF2B5EF4-FFF2-40B4-BE49-F238E27FC236}">
                  <a16:creationId xmlns:a16="http://schemas.microsoft.com/office/drawing/2014/main" id="{249F8DA9-48CB-4BE1-AEFB-33BA8372F548}"/>
                </a:ext>
              </a:extLst>
            </p:cNvPr>
            <p:cNvGrpSpPr>
              <a:grpSpLocks/>
            </p:cNvGrpSpPr>
            <p:nvPr/>
          </p:nvGrpSpPr>
          <p:grpSpPr bwMode="auto">
            <a:xfrm>
              <a:off x="70582" y="2868613"/>
              <a:ext cx="8258176" cy="720726"/>
              <a:chOff x="2819009" y="1484784"/>
              <a:chExt cx="8259814" cy="720081"/>
            </a:xfrm>
          </p:grpSpPr>
          <p:grpSp>
            <p:nvGrpSpPr>
              <p:cNvPr id="193556" name="组合 17">
                <a:extLst>
                  <a:ext uri="{FF2B5EF4-FFF2-40B4-BE49-F238E27FC236}">
                    <a16:creationId xmlns:a16="http://schemas.microsoft.com/office/drawing/2014/main" id="{8034DAF9-67E5-4BD4-8E97-CC4510C45B19}"/>
                  </a:ext>
                </a:extLst>
              </p:cNvPr>
              <p:cNvGrpSpPr>
                <a:grpSpLocks/>
              </p:cNvGrpSpPr>
              <p:nvPr/>
            </p:nvGrpSpPr>
            <p:grpSpPr bwMode="auto">
              <a:xfrm>
                <a:off x="2819009" y="1484784"/>
                <a:ext cx="8259814" cy="720081"/>
                <a:chOff x="2819009" y="1484784"/>
                <a:chExt cx="8259814" cy="720081"/>
              </a:xfrm>
            </p:grpSpPr>
            <p:sp>
              <p:nvSpPr>
                <p:cNvPr id="69" name="矩形 3">
                  <a:extLst>
                    <a:ext uri="{FF2B5EF4-FFF2-40B4-BE49-F238E27FC236}">
                      <a16:creationId xmlns:a16="http://schemas.microsoft.com/office/drawing/2014/main" id="{4A7BAD5E-C566-4DAA-8AD7-C31B85C8AAC0}"/>
                    </a:ext>
                  </a:extLst>
                </p:cNvPr>
                <p:cNvSpPr>
                  <a:spLocks/>
                </p:cNvSpPr>
                <p:nvPr/>
              </p:nvSpPr>
              <p:spPr bwMode="auto">
                <a:xfrm>
                  <a:off x="2819009" y="1484784"/>
                  <a:ext cx="8258893" cy="720081"/>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chemeClr val="accent2"/>
                </a:solidFill>
                <a:ln>
                  <a:noFill/>
                </a:ln>
              </p:spPr>
              <p:txBody>
                <a:bodyPr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193559" name="组合 16">
                  <a:extLst>
                    <a:ext uri="{FF2B5EF4-FFF2-40B4-BE49-F238E27FC236}">
                      <a16:creationId xmlns:a16="http://schemas.microsoft.com/office/drawing/2014/main" id="{B1474CE8-D04F-4F9A-97F2-2A0978A4D99F}"/>
                    </a:ext>
                  </a:extLst>
                </p:cNvPr>
                <p:cNvGrpSpPr>
                  <a:grpSpLocks/>
                </p:cNvGrpSpPr>
                <p:nvPr/>
              </p:nvGrpSpPr>
              <p:grpSpPr bwMode="auto">
                <a:xfrm>
                  <a:off x="3923928" y="1484784"/>
                  <a:ext cx="720080" cy="720080"/>
                  <a:chOff x="755576" y="1484784"/>
                  <a:chExt cx="720080" cy="720080"/>
                </a:xfrm>
              </p:grpSpPr>
              <p:sp>
                <p:nvSpPr>
                  <p:cNvPr id="71" name="椭圆 14">
                    <a:extLst>
                      <a:ext uri="{FF2B5EF4-FFF2-40B4-BE49-F238E27FC236}">
                        <a16:creationId xmlns:a16="http://schemas.microsoft.com/office/drawing/2014/main" id="{CC73EEC7-4546-463B-938F-DBD6544D2E2D}"/>
                      </a:ext>
                    </a:extLst>
                  </p:cNvPr>
                  <p:cNvSpPr>
                    <a:spLocks noChangeArrowheads="1"/>
                  </p:cNvSpPr>
                  <p:nvPr/>
                </p:nvSpPr>
                <p:spPr bwMode="auto">
                  <a:xfrm>
                    <a:off x="755512" y="1484784"/>
                    <a:ext cx="719637" cy="720081"/>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椭圆 6">
                    <a:extLst>
                      <a:ext uri="{FF2B5EF4-FFF2-40B4-BE49-F238E27FC236}">
                        <a16:creationId xmlns:a16="http://schemas.microsoft.com/office/drawing/2014/main" id="{6F70AFB7-EC7F-43A0-9697-10B159041EDC}"/>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193557" name="TextBox 11">
                <a:extLst>
                  <a:ext uri="{FF2B5EF4-FFF2-40B4-BE49-F238E27FC236}">
                    <a16:creationId xmlns:a16="http://schemas.microsoft.com/office/drawing/2014/main" id="{A88A5BC3-DD66-4C23-9B93-F9D6F8FF0763}"/>
                  </a:ext>
                </a:extLst>
              </p:cNvPr>
              <p:cNvSpPr txBox="1">
                <a:spLocks noChangeArrowheads="1"/>
              </p:cNvSpPr>
              <p:nvPr/>
            </p:nvSpPr>
            <p:spPr bwMode="auto">
              <a:xfrm>
                <a:off x="3838232" y="1553624"/>
                <a:ext cx="863771" cy="6150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zh-CN" altLang="en-US" sz="2400" b="0"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93555" name="矩形 32">
              <a:extLst>
                <a:ext uri="{FF2B5EF4-FFF2-40B4-BE49-F238E27FC236}">
                  <a16:creationId xmlns:a16="http://schemas.microsoft.com/office/drawing/2014/main" id="{DBDF7BDA-B360-4526-B9E8-E31DD7FEBA85}"/>
                </a:ext>
              </a:extLst>
            </p:cNvPr>
            <p:cNvSpPr>
              <a:spLocks noChangeArrowheads="1"/>
            </p:cNvSpPr>
            <p:nvPr/>
          </p:nvSpPr>
          <p:spPr bwMode="auto">
            <a:xfrm>
              <a:off x="2039083" y="2990850"/>
              <a:ext cx="6864350"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与劳动生产率的关系</a:t>
              </a: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成反比</a:t>
              </a:r>
            </a:p>
          </p:txBody>
        </p:sp>
      </p:grpSp>
      <p:sp>
        <p:nvSpPr>
          <p:cNvPr id="35" name="矩形: 圆角 34">
            <a:extLst>
              <a:ext uri="{FF2B5EF4-FFF2-40B4-BE49-F238E27FC236}">
                <a16:creationId xmlns:a16="http://schemas.microsoft.com/office/drawing/2014/main" id="{55A091BB-2ADA-4EEC-995F-709E168937AC}"/>
              </a:ext>
            </a:extLst>
          </p:cNvPr>
          <p:cNvSpPr/>
          <p:nvPr/>
        </p:nvSpPr>
        <p:spPr>
          <a:xfrm>
            <a:off x="3276600" y="1098551"/>
            <a:ext cx="3600450" cy="473075"/>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sp>
        <p:nvSpPr>
          <p:cNvPr id="193545" name="矩形 4">
            <a:extLst>
              <a:ext uri="{FF2B5EF4-FFF2-40B4-BE49-F238E27FC236}">
                <a16:creationId xmlns:a16="http://schemas.microsoft.com/office/drawing/2014/main" id="{17174F04-189D-48C7-B472-FD13FF4BA531}"/>
              </a:ext>
            </a:extLst>
          </p:cNvPr>
          <p:cNvSpPr>
            <a:spLocks noChangeArrowheads="1"/>
          </p:cNvSpPr>
          <p:nvPr/>
        </p:nvSpPr>
        <p:spPr bwMode="auto">
          <a:xfrm>
            <a:off x="2311401" y="2239963"/>
            <a:ext cx="7878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Verdana" panose="020B0604030504040204" pitchFamily="34" charset="0"/>
                <a:ea typeface="宋体" panose="02010600030101010101" pitchFamily="2" charset="-122"/>
              </a:defRPr>
            </a:lvl1pPr>
            <a:lvl2pPr marL="742950" indent="-285750" defTabSz="685800">
              <a:defRPr>
                <a:solidFill>
                  <a:schemeClr val="tx1"/>
                </a:solidFill>
                <a:latin typeface="Verdana" panose="020B0604030504040204" pitchFamily="34" charset="0"/>
                <a:ea typeface="宋体" panose="02010600030101010101" pitchFamily="2" charset="-122"/>
              </a:defRPr>
            </a:lvl2pPr>
            <a:lvl3pPr marL="1143000" indent="-228600" defTabSz="685800">
              <a:defRPr>
                <a:solidFill>
                  <a:schemeClr val="tx1"/>
                </a:solidFill>
                <a:latin typeface="Verdana" panose="020B0604030504040204" pitchFamily="34" charset="0"/>
                <a:ea typeface="宋体" panose="02010600030101010101" pitchFamily="2" charset="-122"/>
              </a:defRPr>
            </a:lvl3pPr>
            <a:lvl4pPr marL="1600200" indent="-228600" defTabSz="685800">
              <a:defRPr>
                <a:solidFill>
                  <a:schemeClr val="tx1"/>
                </a:solidFill>
                <a:latin typeface="Verdana" panose="020B0604030504040204" pitchFamily="34" charset="0"/>
                <a:ea typeface="宋体" panose="02010600030101010101" pitchFamily="2" charset="-122"/>
              </a:defRPr>
            </a:lvl4pPr>
            <a:lvl5pPr marL="2057400" indent="-228600" defTabSz="685800">
              <a:defRPr>
                <a:solidFill>
                  <a:schemeClr val="tx1"/>
                </a:solidFill>
                <a:latin typeface="Verdana" panose="020B060403050404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生产商品所需要的社会必要劳动时间随着劳动生产率的变化而变化</a:t>
            </a:r>
          </a:p>
        </p:txBody>
      </p:sp>
      <p:grpSp>
        <p:nvGrpSpPr>
          <p:cNvPr id="193551" name="组合 7">
            <a:extLst>
              <a:ext uri="{FF2B5EF4-FFF2-40B4-BE49-F238E27FC236}">
                <a16:creationId xmlns:a16="http://schemas.microsoft.com/office/drawing/2014/main" id="{7F339548-B8E9-4D1D-8C67-C8DC67CD9711}"/>
              </a:ext>
            </a:extLst>
          </p:cNvPr>
          <p:cNvGrpSpPr>
            <a:grpSpLocks/>
          </p:cNvGrpSpPr>
          <p:nvPr/>
        </p:nvGrpSpPr>
        <p:grpSpPr bwMode="auto">
          <a:xfrm>
            <a:off x="2540000" y="1119189"/>
            <a:ext cx="395288" cy="395287"/>
            <a:chOff x="4488872" y="1012229"/>
            <a:chExt cx="434008" cy="434008"/>
          </a:xfrm>
        </p:grpSpPr>
        <p:sp>
          <p:nvSpPr>
            <p:cNvPr id="44" name="椭圆 43">
              <a:extLst>
                <a:ext uri="{FF2B5EF4-FFF2-40B4-BE49-F238E27FC236}">
                  <a16:creationId xmlns:a16="http://schemas.microsoft.com/office/drawing/2014/main" id="{516360D6-538B-495C-BDE3-B651310D2F82}"/>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5" name="椭圆 44">
              <a:extLst>
                <a:ext uri="{FF2B5EF4-FFF2-40B4-BE49-F238E27FC236}">
                  <a16:creationId xmlns:a16="http://schemas.microsoft.com/office/drawing/2014/main" id="{F89F68F1-4EF5-40C5-9B05-A6B583F53346}"/>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42" name="矩形 41">
            <a:extLst>
              <a:ext uri="{FF2B5EF4-FFF2-40B4-BE49-F238E27FC236}">
                <a16:creationId xmlns:a16="http://schemas.microsoft.com/office/drawing/2014/main" id="{56C51446-6241-44EF-B5E5-ED101229A6E5}"/>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6" name="任意多边形 4">
            <a:extLst>
              <a:ext uri="{FF2B5EF4-FFF2-40B4-BE49-F238E27FC236}">
                <a16:creationId xmlns:a16="http://schemas.microsoft.com/office/drawing/2014/main" id="{D6AF7300-FE01-4E34-AA54-F592CDAB2C1F}"/>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47" name="文本框 39">
            <a:extLst>
              <a:ext uri="{FF2B5EF4-FFF2-40B4-BE49-F238E27FC236}">
                <a16:creationId xmlns:a16="http://schemas.microsoft.com/office/drawing/2014/main" id="{8BEF6705-49EE-4C94-A13F-E1D77A48A27F}"/>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48" name="图片 38">
            <a:extLst>
              <a:ext uri="{FF2B5EF4-FFF2-40B4-BE49-F238E27FC236}">
                <a16:creationId xmlns:a16="http://schemas.microsoft.com/office/drawing/2014/main" id="{D44053DE-A24F-462F-B985-5201ABE84B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9" name="文本框 1">
            <a:extLst>
              <a:ext uri="{FF2B5EF4-FFF2-40B4-BE49-F238E27FC236}">
                <a16:creationId xmlns:a16="http://schemas.microsoft.com/office/drawing/2014/main" id="{5CFE892B-82B4-4702-880F-D12B3B83D0FB}"/>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64944EF0-9EE8-432C-9422-F1CB83EA3C82}"/>
              </a:ext>
            </a:extLst>
          </p:cNvPr>
          <p:cNvSpPr txBox="1"/>
          <p:nvPr/>
        </p:nvSpPr>
        <p:spPr>
          <a:xfrm>
            <a:off x="1382713" y="982664"/>
            <a:ext cx="5264151" cy="439737"/>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94563" name="组合 2">
            <a:extLst>
              <a:ext uri="{FF2B5EF4-FFF2-40B4-BE49-F238E27FC236}">
                <a16:creationId xmlns:a16="http://schemas.microsoft.com/office/drawing/2014/main" id="{A7F04B08-A9AF-45F7-BAB7-E793CD49E516}"/>
              </a:ext>
            </a:extLst>
          </p:cNvPr>
          <p:cNvGrpSpPr>
            <a:grpSpLocks/>
          </p:cNvGrpSpPr>
          <p:nvPr/>
        </p:nvGrpSpPr>
        <p:grpSpPr bwMode="auto">
          <a:xfrm>
            <a:off x="606392" y="1838425"/>
            <a:ext cx="10770669" cy="4997350"/>
            <a:chOff x="849638" y="1241947"/>
            <a:chExt cx="10492723" cy="6206750"/>
          </a:xfrm>
        </p:grpSpPr>
        <p:sp>
          <p:nvSpPr>
            <p:cNvPr id="194573" name="矩形 2">
              <a:extLst>
                <a:ext uri="{FF2B5EF4-FFF2-40B4-BE49-F238E27FC236}">
                  <a16:creationId xmlns:a16="http://schemas.microsoft.com/office/drawing/2014/main" id="{AAC95D9B-7A0A-45EF-B0FE-CB184BB7F4BB}"/>
                </a:ext>
              </a:extLst>
            </p:cNvPr>
            <p:cNvSpPr>
              <a:spLocks noChangeArrowheads="1"/>
            </p:cNvSpPr>
            <p:nvPr/>
          </p:nvSpPr>
          <p:spPr bwMode="auto">
            <a:xfrm>
              <a:off x="849638" y="2580136"/>
              <a:ext cx="3056861" cy="234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a:t>
              </a:r>
              <a:endParaRPr kumimoji="0" lang="en-US" altLang="zh-CN"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生产率</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影响因素</a:t>
              </a:r>
            </a:p>
          </p:txBody>
        </p:sp>
        <p:graphicFrame>
          <p:nvGraphicFramePr>
            <p:cNvPr id="5" name="图示 4">
              <a:extLst>
                <a:ext uri="{FF2B5EF4-FFF2-40B4-BE49-F238E27FC236}">
                  <a16:creationId xmlns:a16="http://schemas.microsoft.com/office/drawing/2014/main" id="{BAC43A94-6449-4ED2-838F-5567EB5CA36B}"/>
                </a:ext>
              </a:extLst>
            </p:cNvPr>
            <p:cNvGraphicFramePr/>
            <p:nvPr/>
          </p:nvGraphicFramePr>
          <p:xfrm>
            <a:off x="3502558" y="1241947"/>
            <a:ext cx="7839803" cy="6206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4575" name="文本框 1">
              <a:extLst>
                <a:ext uri="{FF2B5EF4-FFF2-40B4-BE49-F238E27FC236}">
                  <a16:creationId xmlns:a16="http://schemas.microsoft.com/office/drawing/2014/main" id="{6DA8E243-4CDE-4AA1-857C-9B07A787911E}"/>
                </a:ext>
              </a:extLst>
            </p:cNvPr>
            <p:cNvSpPr txBox="1">
              <a:spLocks noChangeArrowheads="1"/>
            </p:cNvSpPr>
            <p:nvPr/>
          </p:nvSpPr>
          <p:spPr bwMode="auto">
            <a:xfrm>
              <a:off x="3454795" y="1782011"/>
              <a:ext cx="823249" cy="55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100" b="1" i="0" u="none" strike="noStrike" kern="1200" cap="none" spc="0" normalizeH="0" baseline="0" noProof="0" dirty="0">
                  <a:ln>
                    <a:noFill/>
                  </a:ln>
                  <a:solidFill>
                    <a:srgbClr val="B25718"/>
                  </a:solidFill>
                  <a:effectLst/>
                  <a:uLnTx/>
                  <a:uFillTx/>
                  <a:latin typeface="微软雅黑" panose="020B0503020204020204" pitchFamily="34" charset="-122"/>
                  <a:ea typeface="微软雅黑" panose="020B0503020204020204" pitchFamily="34" charset="-122"/>
                  <a:cs typeface="+mn-cs"/>
                </a:rPr>
                <a:t>01</a:t>
              </a:r>
              <a:endParaRPr kumimoji="0" lang="zh-CN" altLang="en-US" sz="2100" b="1" i="0" u="none" strike="noStrike" kern="1200" cap="none" spc="0" normalizeH="0" baseline="0" noProof="0" dirty="0">
                <a:ln>
                  <a:noFill/>
                </a:ln>
                <a:solidFill>
                  <a:srgbClr val="B25718"/>
                </a:solidFill>
                <a:effectLst/>
                <a:uLnTx/>
                <a:uFillTx/>
                <a:latin typeface="微软雅黑" panose="020B0503020204020204" pitchFamily="34" charset="-122"/>
                <a:ea typeface="微软雅黑" panose="020B0503020204020204" pitchFamily="34" charset="-122"/>
                <a:cs typeface="+mn-cs"/>
              </a:endParaRPr>
            </a:p>
          </p:txBody>
        </p:sp>
        <p:sp>
          <p:nvSpPr>
            <p:cNvPr id="194576" name="文本框 8">
              <a:extLst>
                <a:ext uri="{FF2B5EF4-FFF2-40B4-BE49-F238E27FC236}">
                  <a16:creationId xmlns:a16="http://schemas.microsoft.com/office/drawing/2014/main" id="{7A5356B0-E780-464F-B1E0-ADC21DC463C0}"/>
                </a:ext>
              </a:extLst>
            </p:cNvPr>
            <p:cNvSpPr txBox="1">
              <a:spLocks noChangeArrowheads="1"/>
            </p:cNvSpPr>
            <p:nvPr/>
          </p:nvSpPr>
          <p:spPr bwMode="auto">
            <a:xfrm>
              <a:off x="3875109" y="2905829"/>
              <a:ext cx="823250" cy="55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100" b="1" i="0" u="none" strike="noStrike" kern="1200" cap="none" spc="0" normalizeH="0" baseline="0" noProof="0" dirty="0">
                  <a:ln>
                    <a:noFill/>
                  </a:ln>
                  <a:solidFill>
                    <a:srgbClr val="DC703A"/>
                  </a:solidFill>
                  <a:effectLst/>
                  <a:uLnTx/>
                  <a:uFillTx/>
                  <a:latin typeface="微软雅黑" panose="020B0503020204020204" pitchFamily="34" charset="-122"/>
                  <a:ea typeface="微软雅黑" panose="020B0503020204020204" pitchFamily="34" charset="-122"/>
                  <a:cs typeface="+mn-cs"/>
                </a:rPr>
                <a:t>02</a:t>
              </a:r>
              <a:endParaRPr kumimoji="0" lang="zh-CN" altLang="en-US" sz="2100" b="1" i="0" u="none" strike="noStrike" kern="1200" cap="none" spc="0" normalizeH="0" baseline="0" noProof="0" dirty="0">
                <a:ln>
                  <a:noFill/>
                </a:ln>
                <a:solidFill>
                  <a:srgbClr val="DC703A"/>
                </a:solidFill>
                <a:effectLst/>
                <a:uLnTx/>
                <a:uFillTx/>
                <a:latin typeface="微软雅黑" panose="020B0503020204020204" pitchFamily="34" charset="-122"/>
                <a:ea typeface="微软雅黑" panose="020B0503020204020204" pitchFamily="34" charset="-122"/>
                <a:cs typeface="+mn-cs"/>
              </a:endParaRPr>
            </a:p>
          </p:txBody>
        </p:sp>
        <p:sp>
          <p:nvSpPr>
            <p:cNvPr id="194577" name="文本框 9">
              <a:extLst>
                <a:ext uri="{FF2B5EF4-FFF2-40B4-BE49-F238E27FC236}">
                  <a16:creationId xmlns:a16="http://schemas.microsoft.com/office/drawing/2014/main" id="{99B21D80-8FAB-48B4-B4F4-B6E45D6A3767}"/>
                </a:ext>
              </a:extLst>
            </p:cNvPr>
            <p:cNvSpPr txBox="1">
              <a:spLocks noChangeArrowheads="1"/>
            </p:cNvSpPr>
            <p:nvPr/>
          </p:nvSpPr>
          <p:spPr bwMode="auto">
            <a:xfrm>
              <a:off x="4023108" y="4133574"/>
              <a:ext cx="823250" cy="55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100" b="1"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rPr>
                <a:t>03</a:t>
              </a:r>
              <a:endParaRPr kumimoji="0" lang="zh-CN" altLang="en-US" sz="2100" b="1" i="0" u="none" strike="noStrike" kern="1200" cap="none" spc="0" normalizeH="0" baseline="0" noProof="0" dirty="0">
                <a:ln>
                  <a:noFill/>
                </a:ln>
                <a:solidFill>
                  <a:srgbClr val="C55A11"/>
                </a:solidFill>
                <a:effectLst/>
                <a:uLnTx/>
                <a:uFillTx/>
                <a:latin typeface="微软雅黑" panose="020B0503020204020204" pitchFamily="34" charset="-122"/>
                <a:ea typeface="微软雅黑" panose="020B0503020204020204" pitchFamily="34" charset="-122"/>
                <a:cs typeface="+mn-cs"/>
              </a:endParaRPr>
            </a:p>
          </p:txBody>
        </p:sp>
        <p:sp>
          <p:nvSpPr>
            <p:cNvPr id="194578" name="文本框 10">
              <a:extLst>
                <a:ext uri="{FF2B5EF4-FFF2-40B4-BE49-F238E27FC236}">
                  <a16:creationId xmlns:a16="http://schemas.microsoft.com/office/drawing/2014/main" id="{08F5DDEA-98A3-494E-8798-83654B45F19F}"/>
                </a:ext>
              </a:extLst>
            </p:cNvPr>
            <p:cNvSpPr txBox="1">
              <a:spLocks noChangeArrowheads="1"/>
            </p:cNvSpPr>
            <p:nvPr/>
          </p:nvSpPr>
          <p:spPr bwMode="auto">
            <a:xfrm>
              <a:off x="3837601" y="5323365"/>
              <a:ext cx="823250" cy="55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100" b="1" i="0" u="none" strike="noStrike" kern="120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rPr>
                <a:t>04</a:t>
              </a:r>
              <a:endParaRPr kumimoji="0" lang="zh-CN" altLang="en-US" sz="2100" b="1" i="0" u="none" strike="noStrike" kern="120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94579" name="文本框 11">
              <a:extLst>
                <a:ext uri="{FF2B5EF4-FFF2-40B4-BE49-F238E27FC236}">
                  <a16:creationId xmlns:a16="http://schemas.microsoft.com/office/drawing/2014/main" id="{7D7A4F73-B9D2-4702-8C6E-91A813DAFFB9}"/>
                </a:ext>
              </a:extLst>
            </p:cNvPr>
            <p:cNvSpPr txBox="1">
              <a:spLocks noChangeArrowheads="1"/>
            </p:cNvSpPr>
            <p:nvPr/>
          </p:nvSpPr>
          <p:spPr bwMode="auto">
            <a:xfrm>
              <a:off x="3445418" y="6463873"/>
              <a:ext cx="823250" cy="55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100" b="1" i="0" u="none" strike="noStrike" kern="1200" cap="none" spc="0" normalizeH="0" baseline="0" noProof="0" dirty="0">
                  <a:ln>
                    <a:noFill/>
                  </a:ln>
                  <a:solidFill>
                    <a:srgbClr val="E1753F"/>
                  </a:solidFill>
                  <a:effectLst/>
                  <a:uLnTx/>
                  <a:uFillTx/>
                  <a:latin typeface="微软雅黑" panose="020B0503020204020204" pitchFamily="34" charset="-122"/>
                  <a:ea typeface="微软雅黑" panose="020B0503020204020204" pitchFamily="34" charset="-122"/>
                  <a:cs typeface="+mn-cs"/>
                </a:rPr>
                <a:t>05</a:t>
              </a:r>
              <a:endParaRPr kumimoji="0" lang="zh-CN" altLang="en-US" sz="2100" b="1" i="0" u="none" strike="noStrike" kern="1200" cap="none" spc="0" normalizeH="0" baseline="0" noProof="0" dirty="0">
                <a:ln>
                  <a:noFill/>
                </a:ln>
                <a:solidFill>
                  <a:srgbClr val="E1753F"/>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圆角 12">
            <a:extLst>
              <a:ext uri="{FF2B5EF4-FFF2-40B4-BE49-F238E27FC236}">
                <a16:creationId xmlns:a16="http://schemas.microsoft.com/office/drawing/2014/main" id="{BF37BDA3-1DCE-4982-8967-3544B42C3088}"/>
              </a:ext>
            </a:extLst>
          </p:cNvPr>
          <p:cNvSpPr/>
          <p:nvPr/>
        </p:nvSpPr>
        <p:spPr>
          <a:xfrm>
            <a:off x="3744914" y="1219200"/>
            <a:ext cx="3368675" cy="465138"/>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grpSp>
        <p:nvGrpSpPr>
          <p:cNvPr id="194570" name="组合 7">
            <a:extLst>
              <a:ext uri="{FF2B5EF4-FFF2-40B4-BE49-F238E27FC236}">
                <a16:creationId xmlns:a16="http://schemas.microsoft.com/office/drawing/2014/main" id="{2ACD4530-0018-48B3-9A30-17C06033C55E}"/>
              </a:ext>
            </a:extLst>
          </p:cNvPr>
          <p:cNvGrpSpPr>
            <a:grpSpLocks/>
          </p:cNvGrpSpPr>
          <p:nvPr/>
        </p:nvGrpSpPr>
        <p:grpSpPr bwMode="auto">
          <a:xfrm>
            <a:off x="3043239" y="1268414"/>
            <a:ext cx="395287" cy="395287"/>
            <a:chOff x="4488872" y="1012229"/>
            <a:chExt cx="434008" cy="434008"/>
          </a:xfrm>
        </p:grpSpPr>
        <p:sp>
          <p:nvSpPr>
            <p:cNvPr id="19" name="椭圆 18">
              <a:extLst>
                <a:ext uri="{FF2B5EF4-FFF2-40B4-BE49-F238E27FC236}">
                  <a16:creationId xmlns:a16="http://schemas.microsoft.com/office/drawing/2014/main" id="{B688EA28-E4A3-4939-9B12-929477C6D0B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20" name="椭圆 19">
              <a:extLst>
                <a:ext uri="{FF2B5EF4-FFF2-40B4-BE49-F238E27FC236}">
                  <a16:creationId xmlns:a16="http://schemas.microsoft.com/office/drawing/2014/main" id="{0F0BA980-F91E-4C8E-9CA5-DBFB2A6715FC}"/>
                </a:ext>
              </a:extLst>
            </p:cNvPr>
            <p:cNvSpPr/>
            <p:nvPr/>
          </p:nvSpPr>
          <p:spPr>
            <a:xfrm flipV="1">
              <a:off x="4637027" y="1160384"/>
              <a:ext cx="137698"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1" name="矩形 20">
            <a:extLst>
              <a:ext uri="{FF2B5EF4-FFF2-40B4-BE49-F238E27FC236}">
                <a16:creationId xmlns:a16="http://schemas.microsoft.com/office/drawing/2014/main" id="{0D3409EA-D7F7-45D9-BE33-51A94024240A}"/>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任意多边形 4">
            <a:extLst>
              <a:ext uri="{FF2B5EF4-FFF2-40B4-BE49-F238E27FC236}">
                <a16:creationId xmlns:a16="http://schemas.microsoft.com/office/drawing/2014/main" id="{0DD8FE6D-F3DA-48C3-92EB-8BF2DAE83AE7}"/>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4" name="文本框 39">
            <a:extLst>
              <a:ext uri="{FF2B5EF4-FFF2-40B4-BE49-F238E27FC236}">
                <a16:creationId xmlns:a16="http://schemas.microsoft.com/office/drawing/2014/main" id="{4A98D4C8-4544-495A-8BCD-24BB178FB4EC}"/>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5" name="图片 38">
            <a:extLst>
              <a:ext uri="{FF2B5EF4-FFF2-40B4-BE49-F238E27FC236}">
                <a16:creationId xmlns:a16="http://schemas.microsoft.com/office/drawing/2014/main" id="{1CDC938E-F1CD-44DC-982D-334B9F36DDA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 name="文本框 1">
            <a:extLst>
              <a:ext uri="{FF2B5EF4-FFF2-40B4-BE49-F238E27FC236}">
                <a16:creationId xmlns:a16="http://schemas.microsoft.com/office/drawing/2014/main" id="{3283629F-BA90-4D79-9A02-9192CD6F4318}"/>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21898A67-C3DD-4BED-9D81-2070EABC672B}"/>
              </a:ext>
            </a:extLst>
          </p:cNvPr>
          <p:cNvSpPr txBox="1"/>
          <p:nvPr/>
        </p:nvSpPr>
        <p:spPr>
          <a:xfrm>
            <a:off x="1576388" y="1047750"/>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96611" name="组合 2">
            <a:extLst>
              <a:ext uri="{FF2B5EF4-FFF2-40B4-BE49-F238E27FC236}">
                <a16:creationId xmlns:a16="http://schemas.microsoft.com/office/drawing/2014/main" id="{BA6E39B9-0AE4-4B4E-878F-5DB8A02424A9}"/>
              </a:ext>
            </a:extLst>
          </p:cNvPr>
          <p:cNvGrpSpPr>
            <a:grpSpLocks/>
          </p:cNvGrpSpPr>
          <p:nvPr/>
        </p:nvGrpSpPr>
        <p:grpSpPr bwMode="auto">
          <a:xfrm>
            <a:off x="7737909" y="1738714"/>
            <a:ext cx="3113088" cy="3973512"/>
            <a:chOff x="8383588" y="2338235"/>
            <a:chExt cx="2320924" cy="3186618"/>
          </a:xfrm>
        </p:grpSpPr>
        <p:pic>
          <p:nvPicPr>
            <p:cNvPr id="19" name="Picture 4">
              <a:extLst>
                <a:ext uri="{FF2B5EF4-FFF2-40B4-BE49-F238E27FC236}">
                  <a16:creationId xmlns:a16="http://schemas.microsoft.com/office/drawing/2014/main" id="{8E4BEAC6-CBE6-406E-998A-0182217038B0}"/>
                </a:ext>
              </a:extLst>
            </p:cNvPr>
            <p:cNvPicPr>
              <a:picLocks noChangeAspect="1" noChangeArrowheads="1"/>
            </p:cNvPicPr>
            <p:nvPr/>
          </p:nvPicPr>
          <p:blipFill>
            <a:blip r:embed="rId3" cstate="print"/>
            <a:srcRect b="15340"/>
            <a:stretch>
              <a:fillRect/>
            </a:stretch>
          </p:blipFill>
          <p:spPr bwMode="auto">
            <a:xfrm>
              <a:off x="8383588" y="4215308"/>
              <a:ext cx="2317750" cy="1309545"/>
            </a:xfrm>
            <a:prstGeom prst="roundRect">
              <a:avLst>
                <a:gd name="adj" fmla="val 4167"/>
              </a:avLst>
            </a:prstGeom>
            <a:solidFill>
              <a:srgbClr val="FFFFFF"/>
            </a:solidFill>
            <a:ln w="76200" cap="sq">
              <a:solidFill>
                <a:srgbClr val="EAEAEA"/>
              </a:solidFill>
              <a:miter lim="800000"/>
              <a:headEnd/>
              <a:tailEnd/>
            </a:ln>
            <a:effectLst>
              <a:softEdge rad="127000"/>
            </a:effectLst>
            <a:scene3d>
              <a:camera prst="orthographicFront"/>
              <a:lightRig rig="threePt" dir="t">
                <a:rot lat="0" lon="0" rev="2700000"/>
              </a:lightRig>
            </a:scene3d>
            <a:sp3d contourW="6350">
              <a:bevelT h="38100"/>
              <a:contourClr>
                <a:srgbClr val="C0C0C0"/>
              </a:contourClr>
            </a:sp3d>
          </p:spPr>
        </p:pic>
        <p:pic>
          <p:nvPicPr>
            <p:cNvPr id="21" name="Picture 5">
              <a:extLst>
                <a:ext uri="{FF2B5EF4-FFF2-40B4-BE49-F238E27FC236}">
                  <a16:creationId xmlns:a16="http://schemas.microsoft.com/office/drawing/2014/main" id="{BEA86AD5-B71E-4D6D-8A5B-DA5A58225377}"/>
                </a:ext>
              </a:extLst>
            </p:cNvPr>
            <p:cNvPicPr>
              <a:picLocks noChangeAspect="1" noChangeArrowheads="1"/>
            </p:cNvPicPr>
            <p:nvPr/>
          </p:nvPicPr>
          <p:blipFill>
            <a:blip r:embed="rId4" cstate="print"/>
            <a:srcRect/>
            <a:stretch>
              <a:fillRect/>
            </a:stretch>
          </p:blipFill>
          <p:spPr bwMode="auto">
            <a:xfrm>
              <a:off x="8386762" y="2338235"/>
              <a:ext cx="2317750" cy="1739900"/>
            </a:xfrm>
            <a:prstGeom prst="roundRect">
              <a:avLst>
                <a:gd name="adj" fmla="val 4167"/>
              </a:avLst>
            </a:prstGeom>
            <a:solidFill>
              <a:srgbClr val="FFFFFF"/>
            </a:solidFill>
            <a:ln w="76200" cap="sq">
              <a:solidFill>
                <a:srgbClr val="EAEAEA"/>
              </a:solidFill>
              <a:miter lim="800000"/>
              <a:headEnd/>
              <a:tailEnd/>
            </a:ln>
            <a:effectLst>
              <a:outerShdw dist="35921" dir="2700000" algn="ctr" rotWithShape="0">
                <a:schemeClr val="bg2"/>
              </a:outerShdw>
            </a:effectLst>
            <a:scene3d>
              <a:camera prst="orthographicFront"/>
              <a:lightRig rig="threePt" dir="t">
                <a:rot lat="0" lon="0" rev="2700000"/>
              </a:lightRig>
            </a:scene3d>
            <a:sp3d contourW="6350">
              <a:bevelT h="38100"/>
              <a:contourClr>
                <a:srgbClr val="C0C0C0"/>
              </a:contourClr>
            </a:sp3d>
          </p:spPr>
        </p:pic>
      </p:grpSp>
      <p:sp>
        <p:nvSpPr>
          <p:cNvPr id="29" name="矩形: 圆角 4">
            <a:extLst>
              <a:ext uri="{FF2B5EF4-FFF2-40B4-BE49-F238E27FC236}">
                <a16:creationId xmlns:a16="http://schemas.microsoft.com/office/drawing/2014/main" id="{B4FA11A8-92D0-439E-AB26-7D54A9C745EA}"/>
              </a:ext>
            </a:extLst>
          </p:cNvPr>
          <p:cNvSpPr/>
          <p:nvPr/>
        </p:nvSpPr>
        <p:spPr>
          <a:xfrm>
            <a:off x="1427297" y="2650524"/>
            <a:ext cx="5183187" cy="573088"/>
          </a:xfrm>
          <a:prstGeom prst="roundRect">
            <a:avLst/>
          </a:prstGeom>
          <a:solidFill>
            <a:schemeClr val="accent3">
              <a:lumMod val="60000"/>
              <a:lumOff val="40000"/>
              <a:alpha val="28000"/>
            </a:schemeClr>
          </a:solidFill>
          <a:ln w="12700" cap="flat" cmpd="sng" algn="ctr">
            <a:no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cxnSp>
        <p:nvCxnSpPr>
          <p:cNvPr id="196613" name="直接连接符 20">
            <a:extLst>
              <a:ext uri="{FF2B5EF4-FFF2-40B4-BE49-F238E27FC236}">
                <a16:creationId xmlns:a16="http://schemas.microsoft.com/office/drawing/2014/main" id="{7C641E08-34E7-4B6D-AAE2-33C0108CB3E2}"/>
              </a:ext>
            </a:extLst>
          </p:cNvPr>
          <p:cNvCxnSpPr>
            <a:cxnSpLocks noChangeShapeType="1"/>
          </p:cNvCxnSpPr>
          <p:nvPr/>
        </p:nvCxnSpPr>
        <p:spPr bwMode="auto">
          <a:xfrm>
            <a:off x="1427297" y="4276124"/>
            <a:ext cx="5183187" cy="0"/>
          </a:xfrm>
          <a:prstGeom prst="line">
            <a:avLst/>
          </a:prstGeom>
          <a:noFill/>
          <a:ln w="12700">
            <a:solidFill>
              <a:srgbClr val="1F6B4E"/>
            </a:solidFill>
            <a:miter lim="800000"/>
            <a:headEnd/>
            <a:tailEnd/>
          </a:ln>
          <a:extLst>
            <a:ext uri="{909E8E84-426E-40DD-AFC4-6F175D3DCCD1}">
              <a14:hiddenFill xmlns:a14="http://schemas.microsoft.com/office/drawing/2010/main">
                <a:noFill/>
              </a14:hiddenFill>
            </a:ext>
          </a:extLst>
        </p:spPr>
      </p:cxnSp>
      <p:sp>
        <p:nvSpPr>
          <p:cNvPr id="196614" name="矩形 12">
            <a:extLst>
              <a:ext uri="{FF2B5EF4-FFF2-40B4-BE49-F238E27FC236}">
                <a16:creationId xmlns:a16="http://schemas.microsoft.com/office/drawing/2014/main" id="{304DE132-A350-4DC4-8BE4-08EA60AC2DEB}"/>
              </a:ext>
            </a:extLst>
          </p:cNvPr>
          <p:cNvSpPr>
            <a:spLocks noChangeArrowheads="1"/>
          </p:cNvSpPr>
          <p:nvPr/>
        </p:nvSpPr>
        <p:spPr bwMode="auto">
          <a:xfrm>
            <a:off x="1439997" y="2767999"/>
            <a:ext cx="515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简单劳动</a:t>
            </a:r>
          </a:p>
        </p:txBody>
      </p:sp>
      <p:sp>
        <p:nvSpPr>
          <p:cNvPr id="196615" name="矩形 13">
            <a:extLst>
              <a:ext uri="{FF2B5EF4-FFF2-40B4-BE49-F238E27FC236}">
                <a16:creationId xmlns:a16="http://schemas.microsoft.com/office/drawing/2014/main" id="{4BD0F235-49BB-4037-ABC5-0182DB35E5CA}"/>
              </a:ext>
            </a:extLst>
          </p:cNvPr>
          <p:cNvSpPr>
            <a:spLocks noChangeArrowheads="1"/>
          </p:cNvSpPr>
          <p:nvPr/>
        </p:nvSpPr>
        <p:spPr bwMode="auto">
          <a:xfrm>
            <a:off x="1371734" y="3290287"/>
            <a:ext cx="5294313"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50000"/>
              </a:lnSpc>
              <a:spcBef>
                <a:spcPct val="2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不需要经过专门训练和培养的一般劳动者都能从事的劳动。</a:t>
            </a:r>
          </a:p>
        </p:txBody>
      </p:sp>
      <p:sp>
        <p:nvSpPr>
          <p:cNvPr id="33" name="矩形: 圆角 4">
            <a:extLst>
              <a:ext uri="{FF2B5EF4-FFF2-40B4-BE49-F238E27FC236}">
                <a16:creationId xmlns:a16="http://schemas.microsoft.com/office/drawing/2014/main" id="{D7851BD8-6932-426B-927C-F82D5C2FF456}"/>
              </a:ext>
            </a:extLst>
          </p:cNvPr>
          <p:cNvSpPr/>
          <p:nvPr/>
        </p:nvSpPr>
        <p:spPr>
          <a:xfrm>
            <a:off x="1427297" y="4363438"/>
            <a:ext cx="5183187" cy="573087"/>
          </a:xfrm>
          <a:prstGeom prst="roundRect">
            <a:avLst/>
          </a:prstGeom>
          <a:solidFill>
            <a:schemeClr val="accent3">
              <a:lumMod val="60000"/>
              <a:lumOff val="40000"/>
              <a:alpha val="28000"/>
            </a:schemeClr>
          </a:solidFill>
          <a:ln w="12700" cap="flat" cmpd="sng" algn="ctr">
            <a:no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196617" name="矩形 15">
            <a:extLst>
              <a:ext uri="{FF2B5EF4-FFF2-40B4-BE49-F238E27FC236}">
                <a16:creationId xmlns:a16="http://schemas.microsoft.com/office/drawing/2014/main" id="{622B3E8F-0D2B-4ABB-9242-CD23B451E49B}"/>
              </a:ext>
            </a:extLst>
          </p:cNvPr>
          <p:cNvSpPr>
            <a:spLocks noChangeArrowheads="1"/>
          </p:cNvSpPr>
          <p:nvPr/>
        </p:nvSpPr>
        <p:spPr bwMode="auto">
          <a:xfrm>
            <a:off x="1439997" y="4480913"/>
            <a:ext cx="5157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复杂劳动</a:t>
            </a:r>
          </a:p>
        </p:txBody>
      </p:sp>
      <p:sp>
        <p:nvSpPr>
          <p:cNvPr id="196618" name="矩形 16">
            <a:extLst>
              <a:ext uri="{FF2B5EF4-FFF2-40B4-BE49-F238E27FC236}">
                <a16:creationId xmlns:a16="http://schemas.microsoft.com/office/drawing/2014/main" id="{6883DECA-61BD-41AB-B1E6-34D8A5B2F67B}"/>
              </a:ext>
            </a:extLst>
          </p:cNvPr>
          <p:cNvSpPr>
            <a:spLocks noChangeArrowheads="1"/>
          </p:cNvSpPr>
          <p:nvPr/>
        </p:nvSpPr>
        <p:spPr bwMode="auto">
          <a:xfrm>
            <a:off x="1371734" y="5003200"/>
            <a:ext cx="5294313"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50000"/>
              </a:lnSpc>
              <a:spcBef>
                <a:spcPct val="2000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需要经过专门训练和培养，具有一定文化知识和技术专长的劳动者所从事的劳动。</a:t>
            </a:r>
          </a:p>
        </p:txBody>
      </p:sp>
      <p:sp>
        <p:nvSpPr>
          <p:cNvPr id="196619" name="矩形 4">
            <a:extLst>
              <a:ext uri="{FF2B5EF4-FFF2-40B4-BE49-F238E27FC236}">
                <a16:creationId xmlns:a16="http://schemas.microsoft.com/office/drawing/2014/main" id="{5409A3DC-9430-4A0E-AE9D-8A2D82A657C6}"/>
              </a:ext>
            </a:extLst>
          </p:cNvPr>
          <p:cNvSpPr>
            <a:spLocks noChangeArrowheads="1"/>
          </p:cNvSpPr>
          <p:nvPr/>
        </p:nvSpPr>
        <p:spPr bwMode="auto">
          <a:xfrm>
            <a:off x="1430371" y="1951121"/>
            <a:ext cx="5746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商品的价值量同简单劳动与复杂劳动有密切的关系</a:t>
            </a:r>
          </a:p>
        </p:txBody>
      </p:sp>
      <p:sp>
        <p:nvSpPr>
          <p:cNvPr id="16" name="矩形: 圆角 15">
            <a:extLst>
              <a:ext uri="{FF2B5EF4-FFF2-40B4-BE49-F238E27FC236}">
                <a16:creationId xmlns:a16="http://schemas.microsoft.com/office/drawing/2014/main" id="{02474C21-C11A-4C26-8A8F-F1724AE5EAE8}"/>
              </a:ext>
            </a:extLst>
          </p:cNvPr>
          <p:cNvSpPr/>
          <p:nvPr/>
        </p:nvSpPr>
        <p:spPr>
          <a:xfrm>
            <a:off x="4183063" y="1125539"/>
            <a:ext cx="3600450" cy="473075"/>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grpSp>
        <p:nvGrpSpPr>
          <p:cNvPr id="196626" name="组合 7">
            <a:extLst>
              <a:ext uri="{FF2B5EF4-FFF2-40B4-BE49-F238E27FC236}">
                <a16:creationId xmlns:a16="http://schemas.microsoft.com/office/drawing/2014/main" id="{FE0EC6BA-17A0-4F7D-83C5-0F31B11BBE94}"/>
              </a:ext>
            </a:extLst>
          </p:cNvPr>
          <p:cNvGrpSpPr>
            <a:grpSpLocks/>
          </p:cNvGrpSpPr>
          <p:nvPr/>
        </p:nvGrpSpPr>
        <p:grpSpPr bwMode="auto">
          <a:xfrm>
            <a:off x="3359150" y="1204914"/>
            <a:ext cx="395288" cy="395287"/>
            <a:chOff x="4488872" y="1012229"/>
            <a:chExt cx="434008" cy="434008"/>
          </a:xfrm>
        </p:grpSpPr>
        <p:sp>
          <p:nvSpPr>
            <p:cNvPr id="25" name="椭圆 24">
              <a:extLst>
                <a:ext uri="{FF2B5EF4-FFF2-40B4-BE49-F238E27FC236}">
                  <a16:creationId xmlns:a16="http://schemas.microsoft.com/office/drawing/2014/main" id="{247A666B-8ACF-4047-8EB6-B3A363EA794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26" name="椭圆 25">
              <a:extLst>
                <a:ext uri="{FF2B5EF4-FFF2-40B4-BE49-F238E27FC236}">
                  <a16:creationId xmlns:a16="http://schemas.microsoft.com/office/drawing/2014/main" id="{693F5031-BF51-4C0C-8EA8-606C1F6F6BFB}"/>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3" name="矩形 22">
            <a:extLst>
              <a:ext uri="{FF2B5EF4-FFF2-40B4-BE49-F238E27FC236}">
                <a16:creationId xmlns:a16="http://schemas.microsoft.com/office/drawing/2014/main" id="{352AE932-B633-4B13-B406-75CC27FF31F1}"/>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任意多边形 4">
            <a:extLst>
              <a:ext uri="{FF2B5EF4-FFF2-40B4-BE49-F238E27FC236}">
                <a16:creationId xmlns:a16="http://schemas.microsoft.com/office/drawing/2014/main" id="{F05C387B-9950-427E-AE43-0802B6EE6C3C}"/>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8" name="文本框 39">
            <a:extLst>
              <a:ext uri="{FF2B5EF4-FFF2-40B4-BE49-F238E27FC236}">
                <a16:creationId xmlns:a16="http://schemas.microsoft.com/office/drawing/2014/main" id="{D3F94974-F9DD-46A1-94BA-39713AAC32F7}"/>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0" name="图片 38">
            <a:extLst>
              <a:ext uri="{FF2B5EF4-FFF2-40B4-BE49-F238E27FC236}">
                <a16:creationId xmlns:a16="http://schemas.microsoft.com/office/drawing/2014/main" id="{123A64BA-E7A3-43DA-B638-D640DC4986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 name="文本框 1">
            <a:extLst>
              <a:ext uri="{FF2B5EF4-FFF2-40B4-BE49-F238E27FC236}">
                <a16:creationId xmlns:a16="http://schemas.microsoft.com/office/drawing/2014/main" id="{DAA2B559-BD7E-4A26-9784-9E736AB506CC}"/>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EA9189F-4FC4-469B-BDCF-2C253BB69CD1}"/>
              </a:ext>
            </a:extLst>
          </p:cNvPr>
          <p:cNvSpPr txBox="1"/>
          <p:nvPr/>
        </p:nvSpPr>
        <p:spPr>
          <a:xfrm>
            <a:off x="1576388" y="1047750"/>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97635" name="组合 10">
            <a:extLst>
              <a:ext uri="{FF2B5EF4-FFF2-40B4-BE49-F238E27FC236}">
                <a16:creationId xmlns:a16="http://schemas.microsoft.com/office/drawing/2014/main" id="{25816A9A-BB35-4FD0-AF5F-6ADE96CF4767}"/>
              </a:ext>
            </a:extLst>
          </p:cNvPr>
          <p:cNvGrpSpPr>
            <a:grpSpLocks/>
          </p:cNvGrpSpPr>
          <p:nvPr/>
        </p:nvGrpSpPr>
        <p:grpSpPr bwMode="auto">
          <a:xfrm>
            <a:off x="757332" y="2400114"/>
            <a:ext cx="7847013" cy="1285875"/>
            <a:chOff x="819275" y="1558723"/>
            <a:chExt cx="10461300" cy="1714500"/>
          </a:xfrm>
        </p:grpSpPr>
        <p:sp>
          <p:nvSpPr>
            <p:cNvPr id="197652" name="AutoShape 2">
              <a:extLst>
                <a:ext uri="{FF2B5EF4-FFF2-40B4-BE49-F238E27FC236}">
                  <a16:creationId xmlns:a16="http://schemas.microsoft.com/office/drawing/2014/main" id="{E0B9E522-88EA-4077-A9A2-291F37AC1078}"/>
                </a:ext>
              </a:extLst>
            </p:cNvPr>
            <p:cNvSpPr>
              <a:spLocks noChangeArrowheads="1"/>
            </p:cNvSpPr>
            <p:nvPr/>
          </p:nvSpPr>
          <p:spPr bwMode="auto">
            <a:xfrm>
              <a:off x="1703486" y="1692073"/>
              <a:ext cx="9299286" cy="1447800"/>
            </a:xfrm>
            <a:prstGeom prst="roundRect">
              <a:avLst>
                <a:gd name="adj" fmla="val 11505"/>
              </a:avLst>
            </a:prstGeom>
            <a:gradFill rotWithShape="1">
              <a:gsLst>
                <a:gs pos="0">
                  <a:srgbClr val="C87E4C"/>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7653" name="AutoShape 4">
              <a:extLst>
                <a:ext uri="{FF2B5EF4-FFF2-40B4-BE49-F238E27FC236}">
                  <a16:creationId xmlns:a16="http://schemas.microsoft.com/office/drawing/2014/main" id="{F2D12013-AC45-4905-8660-36C9E140289A}"/>
                </a:ext>
              </a:extLst>
            </p:cNvPr>
            <p:cNvSpPr>
              <a:spLocks noChangeArrowheads="1"/>
            </p:cNvSpPr>
            <p:nvPr/>
          </p:nvSpPr>
          <p:spPr bwMode="auto">
            <a:xfrm>
              <a:off x="2516260" y="2225473"/>
              <a:ext cx="533383" cy="381000"/>
            </a:xfrm>
            <a:prstGeom prst="rightArrow">
              <a:avLst>
                <a:gd name="adj1" fmla="val 50000"/>
                <a:gd name="adj2" fmla="val 583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97654" name="Picture 5" descr="DO_circle001">
              <a:extLst>
                <a:ext uri="{FF2B5EF4-FFF2-40B4-BE49-F238E27FC236}">
                  <a16:creationId xmlns:a16="http://schemas.microsoft.com/office/drawing/2014/main" id="{5B5D3A59-6F1D-4EEF-8ED9-C271D2DA9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75" y="155872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55" name="矩形 2">
              <a:extLst>
                <a:ext uri="{FF2B5EF4-FFF2-40B4-BE49-F238E27FC236}">
                  <a16:creationId xmlns:a16="http://schemas.microsoft.com/office/drawing/2014/main" id="{985B001A-1711-42F2-BB8E-7096FCF653FD}"/>
                </a:ext>
              </a:extLst>
            </p:cNvPr>
            <p:cNvSpPr>
              <a:spLocks noChangeArrowheads="1"/>
            </p:cNvSpPr>
            <p:nvPr/>
          </p:nvSpPr>
          <p:spPr bwMode="auto">
            <a:xfrm>
              <a:off x="1230425" y="2185786"/>
              <a:ext cx="124456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区 别</a:t>
              </a:r>
              <a:endParaRPr kumimoji="0" lang="zh-CN" alt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7656" name="矩形 12">
              <a:extLst>
                <a:ext uri="{FF2B5EF4-FFF2-40B4-BE49-F238E27FC236}">
                  <a16:creationId xmlns:a16="http://schemas.microsoft.com/office/drawing/2014/main" id="{57B0C198-DB17-4E17-AD63-9C7AD890292C}"/>
                </a:ext>
              </a:extLst>
            </p:cNvPr>
            <p:cNvSpPr>
              <a:spLocks noChangeArrowheads="1"/>
            </p:cNvSpPr>
            <p:nvPr/>
          </p:nvSpPr>
          <p:spPr bwMode="auto">
            <a:xfrm>
              <a:off x="3133778" y="2095298"/>
              <a:ext cx="8146797" cy="61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50000"/>
                </a:lnSpc>
                <a:spcBef>
                  <a:spcPct val="2000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由社会分工、科技发展的差别及在生产中的应用程度决定</a:t>
              </a:r>
            </a:p>
          </p:txBody>
        </p:sp>
      </p:grpSp>
      <p:grpSp>
        <p:nvGrpSpPr>
          <p:cNvPr id="197636" name="组合 14">
            <a:extLst>
              <a:ext uri="{FF2B5EF4-FFF2-40B4-BE49-F238E27FC236}">
                <a16:creationId xmlns:a16="http://schemas.microsoft.com/office/drawing/2014/main" id="{0D4AF2B7-A3CB-4278-B4DA-6E0FA841EFB2}"/>
              </a:ext>
            </a:extLst>
          </p:cNvPr>
          <p:cNvGrpSpPr>
            <a:grpSpLocks/>
          </p:cNvGrpSpPr>
          <p:nvPr/>
        </p:nvGrpSpPr>
        <p:grpSpPr bwMode="auto">
          <a:xfrm>
            <a:off x="700182" y="3938402"/>
            <a:ext cx="7669213" cy="1285875"/>
            <a:chOff x="819275" y="1558723"/>
            <a:chExt cx="10224997" cy="1714500"/>
          </a:xfrm>
        </p:grpSpPr>
        <p:sp>
          <p:nvSpPr>
            <p:cNvPr id="197647" name="AutoShape 2">
              <a:extLst>
                <a:ext uri="{FF2B5EF4-FFF2-40B4-BE49-F238E27FC236}">
                  <a16:creationId xmlns:a16="http://schemas.microsoft.com/office/drawing/2014/main" id="{0381CBB9-9CA7-4927-BDA0-AE0A3970948B}"/>
                </a:ext>
              </a:extLst>
            </p:cNvPr>
            <p:cNvSpPr>
              <a:spLocks noChangeArrowheads="1"/>
            </p:cNvSpPr>
            <p:nvPr/>
          </p:nvSpPr>
          <p:spPr bwMode="auto">
            <a:xfrm>
              <a:off x="1703505" y="1692073"/>
              <a:ext cx="9299492" cy="1447800"/>
            </a:xfrm>
            <a:prstGeom prst="roundRect">
              <a:avLst>
                <a:gd name="adj" fmla="val 11505"/>
              </a:avLst>
            </a:prstGeom>
            <a:gradFill rotWithShape="1">
              <a:gsLst>
                <a:gs pos="0">
                  <a:srgbClr val="C87E4C"/>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7648" name="AutoShape 4">
              <a:extLst>
                <a:ext uri="{FF2B5EF4-FFF2-40B4-BE49-F238E27FC236}">
                  <a16:creationId xmlns:a16="http://schemas.microsoft.com/office/drawing/2014/main" id="{B0EAF014-5798-44A7-9958-30CB1A697D1F}"/>
                </a:ext>
              </a:extLst>
            </p:cNvPr>
            <p:cNvSpPr>
              <a:spLocks noChangeArrowheads="1"/>
            </p:cNvSpPr>
            <p:nvPr/>
          </p:nvSpPr>
          <p:spPr bwMode="auto">
            <a:xfrm>
              <a:off x="2516298" y="2225473"/>
              <a:ext cx="533395" cy="381000"/>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97649" name="Picture 5" descr="DO_circle001">
              <a:extLst>
                <a:ext uri="{FF2B5EF4-FFF2-40B4-BE49-F238E27FC236}">
                  <a16:creationId xmlns:a16="http://schemas.microsoft.com/office/drawing/2014/main" id="{7711F6E1-3B24-433D-A509-82F936DB6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75" y="155872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50" name="矩形 18">
              <a:extLst>
                <a:ext uri="{FF2B5EF4-FFF2-40B4-BE49-F238E27FC236}">
                  <a16:creationId xmlns:a16="http://schemas.microsoft.com/office/drawing/2014/main" id="{CE7C07BA-E476-4DC1-B3C3-E28BC32B72DC}"/>
                </a:ext>
              </a:extLst>
            </p:cNvPr>
            <p:cNvSpPr>
              <a:spLocks noChangeArrowheads="1"/>
            </p:cNvSpPr>
            <p:nvPr/>
          </p:nvSpPr>
          <p:spPr bwMode="auto">
            <a:xfrm>
              <a:off x="1230434" y="2185786"/>
              <a:ext cx="12445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换 算</a:t>
              </a:r>
              <a:endParaRPr kumimoji="0" lang="zh-CN" alt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7651" name="矩形 19">
              <a:extLst>
                <a:ext uri="{FF2B5EF4-FFF2-40B4-BE49-F238E27FC236}">
                  <a16:creationId xmlns:a16="http://schemas.microsoft.com/office/drawing/2014/main" id="{D20895CC-62C5-40D5-9D9E-A4ED6DBA84FC}"/>
                </a:ext>
              </a:extLst>
            </p:cNvPr>
            <p:cNvSpPr>
              <a:spLocks noChangeArrowheads="1"/>
            </p:cNvSpPr>
            <p:nvPr/>
          </p:nvSpPr>
          <p:spPr bwMode="auto">
            <a:xfrm>
              <a:off x="3210029" y="1849235"/>
              <a:ext cx="7834243" cy="116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50000"/>
                </a:lnSpc>
                <a:spcBef>
                  <a:spcPct val="2000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商品的价值量以</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简单劳动为尺度</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复杂劳动</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是多倍的简单劳动，是在</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商品交换过程中自发实现的</a:t>
              </a:r>
            </a:p>
          </p:txBody>
        </p:sp>
      </p:grpSp>
      <p:sp>
        <p:nvSpPr>
          <p:cNvPr id="197637" name="矩形 4">
            <a:extLst>
              <a:ext uri="{FF2B5EF4-FFF2-40B4-BE49-F238E27FC236}">
                <a16:creationId xmlns:a16="http://schemas.microsoft.com/office/drawing/2014/main" id="{74924279-85C2-4104-861B-C0FBB02C5DF2}"/>
              </a:ext>
            </a:extLst>
          </p:cNvPr>
          <p:cNvSpPr>
            <a:spLocks noChangeArrowheads="1"/>
          </p:cNvSpPr>
          <p:nvPr/>
        </p:nvSpPr>
        <p:spPr bwMode="auto">
          <a:xfrm>
            <a:off x="757331" y="1747652"/>
            <a:ext cx="5746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商品的价值量同简单劳动与复杂劳动有密切的关系</a:t>
            </a:r>
          </a:p>
        </p:txBody>
      </p:sp>
      <p:sp>
        <p:nvSpPr>
          <p:cNvPr id="21" name="矩形: 圆角 20">
            <a:extLst>
              <a:ext uri="{FF2B5EF4-FFF2-40B4-BE49-F238E27FC236}">
                <a16:creationId xmlns:a16="http://schemas.microsoft.com/office/drawing/2014/main" id="{54F5C70B-8209-495B-A526-33359B044779}"/>
              </a:ext>
            </a:extLst>
          </p:cNvPr>
          <p:cNvSpPr/>
          <p:nvPr/>
        </p:nvSpPr>
        <p:spPr>
          <a:xfrm>
            <a:off x="4208463" y="1173164"/>
            <a:ext cx="3600450" cy="473075"/>
          </a:xfrm>
          <a:prstGeom prst="roundRect">
            <a:avLst>
              <a:gd name="adj" fmla="val 50000"/>
            </a:avLst>
          </a:prstGeom>
          <a:solidFill>
            <a:schemeClr val="accent2"/>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100" b="1" i="0" u="none" strike="noStrike" kern="1200" cap="none" spc="0" normalizeH="0" baseline="0" noProof="0" dirty="0">
                <a:ln>
                  <a:noFill/>
                </a:ln>
                <a:solidFill>
                  <a:srgbClr val="FFFFFF"/>
                </a:solidFill>
                <a:effectLst/>
                <a:uLnTx/>
                <a:uFillTx/>
                <a:latin typeface="微软雅黑"/>
                <a:ea typeface="Microsoft YaHei"/>
                <a:cs typeface="+mn-cs"/>
              </a:rPr>
              <a:t>商品价值量的决定</a:t>
            </a:r>
          </a:p>
        </p:txBody>
      </p:sp>
      <p:grpSp>
        <p:nvGrpSpPr>
          <p:cNvPr id="197644" name="组合 7">
            <a:extLst>
              <a:ext uri="{FF2B5EF4-FFF2-40B4-BE49-F238E27FC236}">
                <a16:creationId xmlns:a16="http://schemas.microsoft.com/office/drawing/2014/main" id="{51A986F7-04E2-4BC1-8B77-43E001B4B4B7}"/>
              </a:ext>
            </a:extLst>
          </p:cNvPr>
          <p:cNvGrpSpPr>
            <a:grpSpLocks/>
          </p:cNvGrpSpPr>
          <p:nvPr/>
        </p:nvGrpSpPr>
        <p:grpSpPr bwMode="auto">
          <a:xfrm>
            <a:off x="3497264" y="1209675"/>
            <a:ext cx="395287" cy="395288"/>
            <a:chOff x="4488872" y="1012229"/>
            <a:chExt cx="434008" cy="434008"/>
          </a:xfrm>
        </p:grpSpPr>
        <p:sp>
          <p:nvSpPr>
            <p:cNvPr id="24" name="椭圆 23">
              <a:extLst>
                <a:ext uri="{FF2B5EF4-FFF2-40B4-BE49-F238E27FC236}">
                  <a16:creationId xmlns:a16="http://schemas.microsoft.com/office/drawing/2014/main" id="{5FDDAA6A-9841-4A6C-9E1E-002880C7BB6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25" name="椭圆 24">
              <a:extLst>
                <a:ext uri="{FF2B5EF4-FFF2-40B4-BE49-F238E27FC236}">
                  <a16:creationId xmlns:a16="http://schemas.microsoft.com/office/drawing/2014/main" id="{1DC767EE-BCE0-40A1-B0E8-8FAF0CECA661}"/>
                </a:ext>
              </a:extLst>
            </p:cNvPr>
            <p:cNvSpPr/>
            <p:nvPr/>
          </p:nvSpPr>
          <p:spPr>
            <a:xfrm flipV="1">
              <a:off x="4637027" y="1160385"/>
              <a:ext cx="137698"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26" name="矩形 25">
            <a:extLst>
              <a:ext uri="{FF2B5EF4-FFF2-40B4-BE49-F238E27FC236}">
                <a16:creationId xmlns:a16="http://schemas.microsoft.com/office/drawing/2014/main" id="{FE34E941-768C-4E01-881B-5F8E8B9CB383}"/>
              </a:ext>
            </a:extLst>
          </p:cNvPr>
          <p:cNvSpPr/>
          <p:nvPr>
            <p:custDataLst>
              <p:tags r:id="rId1"/>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任意多边形 4">
            <a:extLst>
              <a:ext uri="{FF2B5EF4-FFF2-40B4-BE49-F238E27FC236}">
                <a16:creationId xmlns:a16="http://schemas.microsoft.com/office/drawing/2014/main" id="{6B6820C7-0C01-4CB5-9771-C10ACAAEA0A0}"/>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28" name="文本框 39">
            <a:extLst>
              <a:ext uri="{FF2B5EF4-FFF2-40B4-BE49-F238E27FC236}">
                <a16:creationId xmlns:a16="http://schemas.microsoft.com/office/drawing/2014/main" id="{104B6960-B24B-4A29-A613-97D96C41E231}"/>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1" name="图片 38">
            <a:extLst>
              <a:ext uri="{FF2B5EF4-FFF2-40B4-BE49-F238E27FC236}">
                <a16:creationId xmlns:a16="http://schemas.microsoft.com/office/drawing/2014/main" id="{5F46DD76-8A63-4917-A5A1-01F3CEFAF8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 name="文本框 1">
            <a:extLst>
              <a:ext uri="{FF2B5EF4-FFF2-40B4-BE49-F238E27FC236}">
                <a16:creationId xmlns:a16="http://schemas.microsoft.com/office/drawing/2014/main" id="{7E30DC87-0CB4-4037-9291-F3ABD3941AE5}"/>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grpSp>
        <p:nvGrpSpPr>
          <p:cNvPr id="29" name="组合 28">
            <a:extLst>
              <a:ext uri="{FF2B5EF4-FFF2-40B4-BE49-F238E27FC236}">
                <a16:creationId xmlns:a16="http://schemas.microsoft.com/office/drawing/2014/main" id="{DB107F2F-CAC2-4227-83B3-11514E4264BF}"/>
              </a:ext>
            </a:extLst>
          </p:cNvPr>
          <p:cNvGrpSpPr/>
          <p:nvPr/>
        </p:nvGrpSpPr>
        <p:grpSpPr>
          <a:xfrm>
            <a:off x="3899647" y="5056094"/>
            <a:ext cx="6341940" cy="1611277"/>
            <a:chOff x="2210893" y="3275946"/>
            <a:chExt cx="7638846" cy="2229043"/>
          </a:xfrm>
        </p:grpSpPr>
        <p:sp>
          <p:nvSpPr>
            <p:cNvPr id="30" name="Rounded Rectangle 5">
              <a:extLst>
                <a:ext uri="{FF2B5EF4-FFF2-40B4-BE49-F238E27FC236}">
                  <a16:creationId xmlns:a16="http://schemas.microsoft.com/office/drawing/2014/main" id="{6AA99213-0A0C-4386-8925-56DA8CA3AE6A}"/>
                </a:ext>
              </a:extLst>
            </p:cNvPr>
            <p:cNvSpPr/>
            <p:nvPr/>
          </p:nvSpPr>
          <p:spPr>
            <a:xfrm>
              <a:off x="8269405" y="4069919"/>
              <a:ext cx="1435070" cy="1435070"/>
            </a:xfrm>
            <a:prstGeom prst="roundRect">
              <a:avLst>
                <a:gd name="adj" fmla="val 5213"/>
              </a:avLst>
            </a:prstGeom>
            <a:gradFill>
              <a:gsLst>
                <a:gs pos="50000">
                  <a:srgbClr val="9ABADE"/>
                </a:gs>
                <a:gs pos="100000">
                  <a:srgbClr val="8DA7CD"/>
                </a:gs>
                <a:gs pos="0">
                  <a:srgbClr val="A2BDDA"/>
                </a:gs>
              </a:gsLst>
              <a:lin ang="4800000" scaled="0"/>
            </a:gradFill>
            <a:ln w="12700" cap="flat" cmpd="sng" algn="ctr">
              <a:noFill/>
              <a:prstDash val="solid"/>
              <a:miter lim="800000"/>
            </a:ln>
            <a:effectLst>
              <a:outerShdw blurRad="228600" dist="76200" dir="7200000" algn="tl" rotWithShape="0">
                <a:prstClr val="black">
                  <a:alpha val="40000"/>
                </a:prstClr>
              </a:outerShdw>
            </a:effectLst>
            <a:scene3d>
              <a:camera prst="perspectiveRelaxedModerately">
                <a:rot lat="19326371" lon="19191888" rev="2996585"/>
              </a:camera>
              <a:lightRig rig="threePt" dir="t">
                <a:rot lat="0" lon="0" rev="17400000"/>
              </a:lightRig>
            </a:scene3d>
            <a:sp3d extrusionH="1270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32" name="Rounded Rectangle 9">
              <a:extLst>
                <a:ext uri="{FF2B5EF4-FFF2-40B4-BE49-F238E27FC236}">
                  <a16:creationId xmlns:a16="http://schemas.microsoft.com/office/drawing/2014/main" id="{42202D28-9460-4CD0-A43A-89DEB2BADFFC}"/>
                </a:ext>
              </a:extLst>
            </p:cNvPr>
            <p:cNvSpPr/>
            <p:nvPr/>
          </p:nvSpPr>
          <p:spPr>
            <a:xfrm>
              <a:off x="8269405" y="3724203"/>
              <a:ext cx="1487799" cy="1487799"/>
            </a:xfrm>
            <a:prstGeom prst="roundRect">
              <a:avLst>
                <a:gd name="adj" fmla="val 5213"/>
              </a:avLst>
            </a:prstGeom>
            <a:gradFill>
              <a:gsLst>
                <a:gs pos="50000">
                  <a:srgbClr val="83ABD7"/>
                </a:gs>
                <a:gs pos="100000">
                  <a:srgbClr val="476CA3"/>
                </a:gs>
                <a:gs pos="0">
                  <a:srgbClr val="A2BDDA"/>
                </a:gs>
              </a:gsLst>
              <a:lin ang="4800000" scaled="0"/>
            </a:gradFill>
            <a:ln w="12700" cap="flat" cmpd="sng" algn="ctr">
              <a:noFill/>
              <a:prstDash val="solid"/>
              <a:miter lim="800000"/>
            </a:ln>
            <a:effectLst>
              <a:outerShdw blurRad="228600" dist="76200" dir="7200000" algn="tl" rotWithShape="0">
                <a:prstClr val="black">
                  <a:alpha val="40000"/>
                </a:prstClr>
              </a:outerShdw>
            </a:effectLst>
            <a:scene3d>
              <a:camera prst="perspectiveRelaxedModerately">
                <a:rot lat="19326371" lon="19191888" rev="2996585"/>
              </a:camera>
              <a:lightRig rig="threePt" dir="t">
                <a:rot lat="0" lon="0" rev="17400000"/>
              </a:lightRig>
            </a:scene3d>
            <a:sp3d extrusionH="127000"/>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grpSp>
          <p:nvGrpSpPr>
            <p:cNvPr id="34" name="组合 33">
              <a:extLst>
                <a:ext uri="{FF2B5EF4-FFF2-40B4-BE49-F238E27FC236}">
                  <a16:creationId xmlns:a16="http://schemas.microsoft.com/office/drawing/2014/main" id="{62E9EA91-CC31-4D63-9F9E-E115435FE7B1}"/>
                </a:ext>
              </a:extLst>
            </p:cNvPr>
            <p:cNvGrpSpPr/>
            <p:nvPr/>
          </p:nvGrpSpPr>
          <p:grpSpPr>
            <a:xfrm>
              <a:off x="8176869" y="3275946"/>
              <a:ext cx="1672870" cy="1672870"/>
              <a:chOff x="7733231" y="2982025"/>
              <a:chExt cx="1672870" cy="1672870"/>
            </a:xfrm>
          </p:grpSpPr>
          <p:sp>
            <p:nvSpPr>
              <p:cNvPr id="43" name="Rounded Rectangle 10">
                <a:extLst>
                  <a:ext uri="{FF2B5EF4-FFF2-40B4-BE49-F238E27FC236}">
                    <a16:creationId xmlns:a16="http://schemas.microsoft.com/office/drawing/2014/main" id="{970A60F5-AC9B-4EE4-A5EC-799688EBAC29}"/>
                  </a:ext>
                </a:extLst>
              </p:cNvPr>
              <p:cNvSpPr/>
              <p:nvPr/>
            </p:nvSpPr>
            <p:spPr>
              <a:xfrm>
                <a:off x="7733231" y="2982025"/>
                <a:ext cx="1672870" cy="1672870"/>
              </a:xfrm>
              <a:prstGeom prst="roundRect">
                <a:avLst>
                  <a:gd name="adj" fmla="val 5213"/>
                </a:avLst>
              </a:prstGeom>
              <a:gradFill>
                <a:gsLst>
                  <a:gs pos="0">
                    <a:srgbClr val="6A9BCF"/>
                  </a:gs>
                  <a:gs pos="46000">
                    <a:srgbClr val="43679B"/>
                  </a:gs>
                  <a:gs pos="100000">
                    <a:srgbClr val="3C4882"/>
                  </a:gs>
                </a:gsLst>
                <a:lin ang="4800000" scaled="0"/>
              </a:gradFill>
              <a:ln w="12700" cap="flat" cmpd="sng" algn="ctr">
                <a:noFill/>
                <a:prstDash val="solid"/>
                <a:miter lim="800000"/>
              </a:ln>
              <a:effectLst>
                <a:outerShdw blurRad="228600" dist="76200" dir="7200000" algn="tl" rotWithShape="0">
                  <a:prstClr val="black">
                    <a:alpha val="40000"/>
                  </a:prstClr>
                </a:outerShdw>
              </a:effectLst>
              <a:scene3d>
                <a:camera prst="perspectiveRelaxedModerately">
                  <a:rot lat="19326371" lon="19191888" rev="2996585"/>
                </a:camera>
                <a:lightRig rig="threePt" dir="t">
                  <a:rot lat="0" lon="0" rev="17400000"/>
                </a:lightRig>
              </a:scene3d>
              <a:sp3d extrusionH="127000"/>
            </p:spPr>
            <p:txBody>
              <a:bodyPr rtlCol="0" anchor="ctr">
                <a:flatTx/>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rPr>
                  <a:t>简单劳动</a:t>
                </a:r>
                <a:endParaRPr kumimoji="0" 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mn-ea"/>
                  <a:cs typeface="+mn-cs"/>
                </a:endParaRPr>
              </a:p>
            </p:txBody>
          </p:sp>
          <p:sp>
            <p:nvSpPr>
              <p:cNvPr id="44" name="runer-silhouette-running-fast_55240">
                <a:extLst>
                  <a:ext uri="{FF2B5EF4-FFF2-40B4-BE49-F238E27FC236}">
                    <a16:creationId xmlns:a16="http://schemas.microsoft.com/office/drawing/2014/main" id="{73AAA9EA-D8F2-4785-BF80-57001D556A99}"/>
                  </a:ext>
                </a:extLst>
              </p:cNvPr>
              <p:cNvSpPr>
                <a:spLocks noChangeAspect="1"/>
              </p:cNvSpPr>
              <p:nvPr/>
            </p:nvSpPr>
            <p:spPr bwMode="auto">
              <a:xfrm>
                <a:off x="8385137" y="3417459"/>
                <a:ext cx="369058" cy="416918"/>
              </a:xfrm>
              <a:custGeom>
                <a:avLst/>
                <a:gdLst>
                  <a:gd name="connsiteX0" fmla="*/ 98441 w 473282"/>
                  <a:gd name="connsiteY0" fmla="*/ 52218 h 580652"/>
                  <a:gd name="connsiteX1" fmla="*/ 196971 w 473282"/>
                  <a:gd name="connsiteY1" fmla="*/ 150599 h 580652"/>
                  <a:gd name="connsiteX2" fmla="*/ 136892 w 473282"/>
                  <a:gd name="connsiteY2" fmla="*/ 241160 h 580652"/>
                  <a:gd name="connsiteX3" fmla="*/ 141431 w 473282"/>
                  <a:gd name="connsiteY3" fmla="*/ 254757 h 580652"/>
                  <a:gd name="connsiteX4" fmla="*/ 252956 w 473282"/>
                  <a:gd name="connsiteY4" fmla="*/ 301060 h 580652"/>
                  <a:gd name="connsiteX5" fmla="*/ 443074 w 473282"/>
                  <a:gd name="connsiteY5" fmla="*/ 301060 h 580652"/>
                  <a:gd name="connsiteX6" fmla="*/ 467284 w 473282"/>
                  <a:gd name="connsiteY6" fmla="*/ 325411 h 580652"/>
                  <a:gd name="connsiteX7" fmla="*/ 443074 w 473282"/>
                  <a:gd name="connsiteY7" fmla="*/ 349584 h 580652"/>
                  <a:gd name="connsiteX8" fmla="*/ 248150 w 473282"/>
                  <a:gd name="connsiteY8" fmla="*/ 349584 h 580652"/>
                  <a:gd name="connsiteX9" fmla="*/ 161814 w 473282"/>
                  <a:gd name="connsiteY9" fmla="*/ 315635 h 580652"/>
                  <a:gd name="connsiteX10" fmla="*/ 180861 w 473282"/>
                  <a:gd name="connsiteY10" fmla="*/ 372335 h 580652"/>
                  <a:gd name="connsiteX11" fmla="*/ 266841 w 473282"/>
                  <a:gd name="connsiteY11" fmla="*/ 428324 h 580652"/>
                  <a:gd name="connsiteX12" fmla="*/ 277700 w 473282"/>
                  <a:gd name="connsiteY12" fmla="*/ 445299 h 580652"/>
                  <a:gd name="connsiteX13" fmla="*/ 292653 w 473282"/>
                  <a:gd name="connsiteY13" fmla="*/ 553367 h 580652"/>
                  <a:gd name="connsiteX14" fmla="*/ 274941 w 473282"/>
                  <a:gd name="connsiteY14" fmla="*/ 580029 h 580652"/>
                  <a:gd name="connsiteX15" fmla="*/ 244679 w 473282"/>
                  <a:gd name="connsiteY15" fmla="*/ 560033 h 580652"/>
                  <a:gd name="connsiteX16" fmla="*/ 231239 w 473282"/>
                  <a:gd name="connsiteY16" fmla="*/ 462807 h 580652"/>
                  <a:gd name="connsiteX17" fmla="*/ 173741 w 473282"/>
                  <a:gd name="connsiteY17" fmla="*/ 425481 h 580652"/>
                  <a:gd name="connsiteX18" fmla="*/ 158254 w 473282"/>
                  <a:gd name="connsiteY18" fmla="*/ 472583 h 580652"/>
                  <a:gd name="connsiteX19" fmla="*/ 153180 w 473282"/>
                  <a:gd name="connsiteY19" fmla="*/ 481292 h 580652"/>
                  <a:gd name="connsiteX20" fmla="*/ 70137 w 473282"/>
                  <a:gd name="connsiteY20" fmla="*/ 572919 h 580652"/>
                  <a:gd name="connsiteX21" fmla="*/ 35959 w 473282"/>
                  <a:gd name="connsiteY21" fmla="*/ 574608 h 580652"/>
                  <a:gd name="connsiteX22" fmla="*/ 34267 w 473282"/>
                  <a:gd name="connsiteY22" fmla="*/ 540481 h 580652"/>
                  <a:gd name="connsiteX23" fmla="*/ 113928 w 473282"/>
                  <a:gd name="connsiteY23" fmla="*/ 452498 h 580652"/>
                  <a:gd name="connsiteX24" fmla="*/ 135023 w 473282"/>
                  <a:gd name="connsiteY24" fmla="*/ 388065 h 580652"/>
                  <a:gd name="connsiteX25" fmla="*/ 88116 w 473282"/>
                  <a:gd name="connsiteY25" fmla="*/ 248359 h 580652"/>
                  <a:gd name="connsiteX26" fmla="*/ 0 w 473282"/>
                  <a:gd name="connsiteY26" fmla="*/ 150599 h 580652"/>
                  <a:gd name="connsiteX27" fmla="*/ 98441 w 473282"/>
                  <a:gd name="connsiteY27" fmla="*/ 52218 h 580652"/>
                  <a:gd name="connsiteX28" fmla="*/ 252069 w 473282"/>
                  <a:gd name="connsiteY28" fmla="*/ 0 h 580652"/>
                  <a:gd name="connsiteX29" fmla="*/ 449069 w 473282"/>
                  <a:gd name="connsiteY29" fmla="*/ 0 h 580652"/>
                  <a:gd name="connsiteX30" fmla="*/ 473282 w 473282"/>
                  <a:gd name="connsiteY30" fmla="*/ 24172 h 580652"/>
                  <a:gd name="connsiteX31" fmla="*/ 473282 w 473282"/>
                  <a:gd name="connsiteY31" fmla="*/ 217726 h 580652"/>
                  <a:gd name="connsiteX32" fmla="*/ 449069 w 473282"/>
                  <a:gd name="connsiteY32" fmla="*/ 241898 h 580652"/>
                  <a:gd name="connsiteX33" fmla="*/ 252069 w 473282"/>
                  <a:gd name="connsiteY33" fmla="*/ 241898 h 580652"/>
                  <a:gd name="connsiteX34" fmla="*/ 227856 w 473282"/>
                  <a:gd name="connsiteY34" fmla="*/ 217726 h 580652"/>
                  <a:gd name="connsiteX35" fmla="*/ 227856 w 473282"/>
                  <a:gd name="connsiteY35" fmla="*/ 24172 h 580652"/>
                  <a:gd name="connsiteX36" fmla="*/ 252069 w 473282"/>
                  <a:gd name="connsiteY36" fmla="*/ 0 h 58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3282" h="580652">
                    <a:moveTo>
                      <a:pt x="98441" y="52218"/>
                    </a:moveTo>
                    <a:cubicBezTo>
                      <a:pt x="152824" y="52218"/>
                      <a:pt x="196971" y="96299"/>
                      <a:pt x="196971" y="150599"/>
                    </a:cubicBezTo>
                    <a:cubicBezTo>
                      <a:pt x="196971" y="191214"/>
                      <a:pt x="172139" y="226229"/>
                      <a:pt x="136892" y="241160"/>
                    </a:cubicBezTo>
                    <a:lnTo>
                      <a:pt x="141431" y="254757"/>
                    </a:lnTo>
                    <a:lnTo>
                      <a:pt x="252956" y="301060"/>
                    </a:lnTo>
                    <a:lnTo>
                      <a:pt x="443074" y="301060"/>
                    </a:lnTo>
                    <a:cubicBezTo>
                      <a:pt x="456514" y="301060"/>
                      <a:pt x="467284" y="311991"/>
                      <a:pt x="467284" y="325411"/>
                    </a:cubicBezTo>
                    <a:cubicBezTo>
                      <a:pt x="467284" y="338741"/>
                      <a:pt x="456514" y="349584"/>
                      <a:pt x="443074" y="349584"/>
                    </a:cubicBezTo>
                    <a:lnTo>
                      <a:pt x="248150" y="349584"/>
                    </a:lnTo>
                    <a:cubicBezTo>
                      <a:pt x="245035" y="349584"/>
                      <a:pt x="161814" y="315635"/>
                      <a:pt x="161814" y="315635"/>
                    </a:cubicBezTo>
                    <a:lnTo>
                      <a:pt x="180861" y="372335"/>
                    </a:lnTo>
                    <a:lnTo>
                      <a:pt x="266841" y="428324"/>
                    </a:lnTo>
                    <a:cubicBezTo>
                      <a:pt x="272805" y="432146"/>
                      <a:pt x="276721" y="438278"/>
                      <a:pt x="277700" y="445299"/>
                    </a:cubicBezTo>
                    <a:lnTo>
                      <a:pt x="292653" y="553367"/>
                    </a:lnTo>
                    <a:cubicBezTo>
                      <a:pt x="294522" y="566609"/>
                      <a:pt x="288203" y="578252"/>
                      <a:pt x="274941" y="580029"/>
                    </a:cubicBezTo>
                    <a:cubicBezTo>
                      <a:pt x="273873" y="580296"/>
                      <a:pt x="249307" y="584384"/>
                      <a:pt x="244679" y="560033"/>
                    </a:cubicBezTo>
                    <a:lnTo>
                      <a:pt x="231239" y="462807"/>
                    </a:lnTo>
                    <a:lnTo>
                      <a:pt x="173741" y="425481"/>
                    </a:lnTo>
                    <a:lnTo>
                      <a:pt x="158254" y="472583"/>
                    </a:lnTo>
                    <a:cubicBezTo>
                      <a:pt x="157185" y="475871"/>
                      <a:pt x="155405" y="478804"/>
                      <a:pt x="153180" y="481292"/>
                    </a:cubicBezTo>
                    <a:lnTo>
                      <a:pt x="70137" y="572919"/>
                    </a:lnTo>
                    <a:cubicBezTo>
                      <a:pt x="65242" y="580473"/>
                      <a:pt x="47440" y="584917"/>
                      <a:pt x="35959" y="574608"/>
                    </a:cubicBezTo>
                    <a:cubicBezTo>
                      <a:pt x="26079" y="565721"/>
                      <a:pt x="25278" y="550435"/>
                      <a:pt x="34267" y="540481"/>
                    </a:cubicBezTo>
                    <a:lnTo>
                      <a:pt x="113928" y="452498"/>
                    </a:lnTo>
                    <a:lnTo>
                      <a:pt x="135023" y="388065"/>
                    </a:lnTo>
                    <a:lnTo>
                      <a:pt x="88116" y="248359"/>
                    </a:lnTo>
                    <a:cubicBezTo>
                      <a:pt x="38629" y="243293"/>
                      <a:pt x="0" y="201345"/>
                      <a:pt x="0" y="150599"/>
                    </a:cubicBezTo>
                    <a:cubicBezTo>
                      <a:pt x="0" y="96299"/>
                      <a:pt x="44147" y="52218"/>
                      <a:pt x="98441" y="52218"/>
                    </a:cubicBezTo>
                    <a:close/>
                    <a:moveTo>
                      <a:pt x="252069" y="0"/>
                    </a:moveTo>
                    <a:lnTo>
                      <a:pt x="449069" y="0"/>
                    </a:lnTo>
                    <a:cubicBezTo>
                      <a:pt x="462511" y="0"/>
                      <a:pt x="473282" y="10931"/>
                      <a:pt x="473282" y="24172"/>
                    </a:cubicBezTo>
                    <a:lnTo>
                      <a:pt x="473282" y="217726"/>
                    </a:lnTo>
                    <a:cubicBezTo>
                      <a:pt x="473282" y="231056"/>
                      <a:pt x="462511" y="241898"/>
                      <a:pt x="449069" y="241898"/>
                    </a:cubicBezTo>
                    <a:lnTo>
                      <a:pt x="252069" y="241898"/>
                    </a:lnTo>
                    <a:cubicBezTo>
                      <a:pt x="238627" y="241898"/>
                      <a:pt x="227856" y="231056"/>
                      <a:pt x="227856" y="217726"/>
                    </a:cubicBezTo>
                    <a:lnTo>
                      <a:pt x="227856" y="24172"/>
                    </a:lnTo>
                    <a:cubicBezTo>
                      <a:pt x="227856" y="10842"/>
                      <a:pt x="238627" y="0"/>
                      <a:pt x="252069"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grpSp>
          <p:nvGrpSpPr>
            <p:cNvPr id="35" name="组合 34">
              <a:extLst>
                <a:ext uri="{FF2B5EF4-FFF2-40B4-BE49-F238E27FC236}">
                  <a16:creationId xmlns:a16="http://schemas.microsoft.com/office/drawing/2014/main" id="{A1C32867-3721-492E-B1E4-C0AFAD02D30B}"/>
                </a:ext>
              </a:extLst>
            </p:cNvPr>
            <p:cNvGrpSpPr/>
            <p:nvPr/>
          </p:nvGrpSpPr>
          <p:grpSpPr>
            <a:xfrm>
              <a:off x="2210893" y="3643125"/>
              <a:ext cx="1656000" cy="1656000"/>
              <a:chOff x="2161907" y="3199079"/>
              <a:chExt cx="1656000" cy="1656000"/>
            </a:xfrm>
          </p:grpSpPr>
          <p:sp>
            <p:nvSpPr>
              <p:cNvPr id="41" name="Rounded Rectangle 10">
                <a:extLst>
                  <a:ext uri="{FF2B5EF4-FFF2-40B4-BE49-F238E27FC236}">
                    <a16:creationId xmlns:a16="http://schemas.microsoft.com/office/drawing/2014/main" id="{F812A4F3-6EA2-4014-BA1D-C0496E6978A8}"/>
                  </a:ext>
                </a:extLst>
              </p:cNvPr>
              <p:cNvSpPr/>
              <p:nvPr/>
            </p:nvSpPr>
            <p:spPr>
              <a:xfrm>
                <a:off x="2161907" y="3199079"/>
                <a:ext cx="1656000" cy="1656000"/>
              </a:xfrm>
              <a:prstGeom prst="roundRect">
                <a:avLst>
                  <a:gd name="adj" fmla="val 5213"/>
                </a:avLst>
              </a:prstGeom>
              <a:gradFill>
                <a:gsLst>
                  <a:gs pos="50000">
                    <a:srgbClr val="E37A17"/>
                  </a:gs>
                  <a:gs pos="100000">
                    <a:srgbClr val="E55003"/>
                  </a:gs>
                  <a:gs pos="0">
                    <a:srgbClr val="F0963D"/>
                  </a:gs>
                </a:gsLst>
                <a:lin ang="4800000" scaled="0"/>
              </a:gradFill>
              <a:ln w="12700" cap="flat" cmpd="sng" algn="ctr">
                <a:noFill/>
                <a:prstDash val="solid"/>
                <a:miter lim="800000"/>
              </a:ln>
              <a:effectLst>
                <a:outerShdw blurRad="228600" dist="76200" dir="7200000" algn="tl" rotWithShape="0">
                  <a:prstClr val="black">
                    <a:alpha val="40000"/>
                  </a:prstClr>
                </a:outerShdw>
              </a:effectLst>
              <a:scene3d>
                <a:camera prst="perspectiveRelaxedModerately">
                  <a:rot lat="19326371" lon="19191888" rev="2996585"/>
                </a:camera>
                <a:lightRig rig="threePt" dir="t">
                  <a:rot lat="0" lon="0" rev="17400000"/>
                </a:lightRig>
              </a:scene3d>
              <a:sp3d extrusionH="127000"/>
            </p:spPr>
            <p:txBody>
              <a:bodyPr rtlCol="0" anchor="ctr">
                <a:flatTx/>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rPr>
                  <a:t>复杂劳动</a:t>
                </a:r>
                <a:endParaRPr kumimoji="0" 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mn-ea"/>
                  <a:cs typeface="+mn-cs"/>
                </a:endParaRPr>
              </a:p>
            </p:txBody>
          </p:sp>
          <p:sp>
            <p:nvSpPr>
              <p:cNvPr id="42" name="teacher_264763">
                <a:extLst>
                  <a:ext uri="{FF2B5EF4-FFF2-40B4-BE49-F238E27FC236}">
                    <a16:creationId xmlns:a16="http://schemas.microsoft.com/office/drawing/2014/main" id="{31CF95B2-22DB-4796-A107-961E19FC3126}"/>
                  </a:ext>
                </a:extLst>
              </p:cNvPr>
              <p:cNvSpPr>
                <a:spLocks noChangeAspect="1"/>
              </p:cNvSpPr>
              <p:nvPr/>
            </p:nvSpPr>
            <p:spPr bwMode="auto">
              <a:xfrm>
                <a:off x="2707398" y="3649588"/>
                <a:ext cx="482054" cy="459046"/>
              </a:xfrm>
              <a:custGeom>
                <a:avLst/>
                <a:gdLst>
                  <a:gd name="connsiteX0" fmla="*/ 257331 w 607639"/>
                  <a:gd name="connsiteY0" fmla="*/ 145147 h 578637"/>
                  <a:gd name="connsiteX1" fmla="*/ 310700 w 607639"/>
                  <a:gd name="connsiteY1" fmla="*/ 187169 h 578637"/>
                  <a:gd name="connsiteX2" fmla="*/ 297714 w 607639"/>
                  <a:gd name="connsiteY2" fmla="*/ 200407 h 578637"/>
                  <a:gd name="connsiteX3" fmla="*/ 295134 w 607639"/>
                  <a:gd name="connsiteY3" fmla="*/ 205204 h 578637"/>
                  <a:gd name="connsiteX4" fmla="*/ 242654 w 607639"/>
                  <a:gd name="connsiteY4" fmla="*/ 163804 h 578637"/>
                  <a:gd name="connsiteX5" fmla="*/ 240609 w 607639"/>
                  <a:gd name="connsiteY5" fmla="*/ 147101 h 578637"/>
                  <a:gd name="connsiteX6" fmla="*/ 257331 w 607639"/>
                  <a:gd name="connsiteY6" fmla="*/ 145147 h 578637"/>
                  <a:gd name="connsiteX7" fmla="*/ 440205 w 607639"/>
                  <a:gd name="connsiteY7" fmla="*/ 141131 h 578637"/>
                  <a:gd name="connsiteX8" fmla="*/ 461390 w 607639"/>
                  <a:gd name="connsiteY8" fmla="*/ 141131 h 578637"/>
                  <a:gd name="connsiteX9" fmla="*/ 488984 w 607639"/>
                  <a:gd name="connsiteY9" fmla="*/ 210272 h 578637"/>
                  <a:gd name="connsiteX10" fmla="*/ 482576 w 607639"/>
                  <a:gd name="connsiteY10" fmla="*/ 182189 h 578637"/>
                  <a:gd name="connsiteX11" fmla="*/ 483466 w 607639"/>
                  <a:gd name="connsiteY11" fmla="*/ 176057 h 578637"/>
                  <a:gd name="connsiteX12" fmla="*/ 492189 w 607639"/>
                  <a:gd name="connsiteY12" fmla="*/ 160149 h 578637"/>
                  <a:gd name="connsiteX13" fmla="*/ 484445 w 607639"/>
                  <a:gd name="connsiteY13" fmla="*/ 146108 h 578637"/>
                  <a:gd name="connsiteX14" fmla="*/ 484445 w 607639"/>
                  <a:gd name="connsiteY14" fmla="*/ 142997 h 578637"/>
                  <a:gd name="connsiteX15" fmla="*/ 487204 w 607639"/>
                  <a:gd name="connsiteY15" fmla="*/ 141398 h 578637"/>
                  <a:gd name="connsiteX16" fmla="*/ 508478 w 607639"/>
                  <a:gd name="connsiteY16" fmla="*/ 141398 h 578637"/>
                  <a:gd name="connsiteX17" fmla="*/ 511238 w 607639"/>
                  <a:gd name="connsiteY17" fmla="*/ 142997 h 578637"/>
                  <a:gd name="connsiteX18" fmla="*/ 511327 w 607639"/>
                  <a:gd name="connsiteY18" fmla="*/ 146108 h 578637"/>
                  <a:gd name="connsiteX19" fmla="*/ 503494 w 607639"/>
                  <a:gd name="connsiteY19" fmla="*/ 160238 h 578637"/>
                  <a:gd name="connsiteX20" fmla="*/ 512306 w 607639"/>
                  <a:gd name="connsiteY20" fmla="*/ 176146 h 578637"/>
                  <a:gd name="connsiteX21" fmla="*/ 513196 w 607639"/>
                  <a:gd name="connsiteY21" fmla="*/ 182189 h 578637"/>
                  <a:gd name="connsiteX22" fmla="*/ 507588 w 607639"/>
                  <a:gd name="connsiteY22" fmla="*/ 210272 h 578637"/>
                  <a:gd name="connsiteX23" fmla="*/ 534292 w 607639"/>
                  <a:gd name="connsiteY23" fmla="*/ 141131 h 578637"/>
                  <a:gd name="connsiteX24" fmla="*/ 555922 w 607639"/>
                  <a:gd name="connsiteY24" fmla="*/ 141131 h 578637"/>
                  <a:gd name="connsiteX25" fmla="*/ 606838 w 607639"/>
                  <a:gd name="connsiteY25" fmla="*/ 191698 h 578637"/>
                  <a:gd name="connsiteX26" fmla="*/ 607639 w 607639"/>
                  <a:gd name="connsiteY26" fmla="*/ 349442 h 578637"/>
                  <a:gd name="connsiteX27" fmla="*/ 586187 w 607639"/>
                  <a:gd name="connsiteY27" fmla="*/ 371037 h 578637"/>
                  <a:gd name="connsiteX28" fmla="*/ 586098 w 607639"/>
                  <a:gd name="connsiteY28" fmla="*/ 371037 h 578637"/>
                  <a:gd name="connsiteX29" fmla="*/ 564557 w 607639"/>
                  <a:gd name="connsiteY29" fmla="*/ 349620 h 578637"/>
                  <a:gd name="connsiteX30" fmla="*/ 563845 w 607639"/>
                  <a:gd name="connsiteY30" fmla="*/ 191876 h 578637"/>
                  <a:gd name="connsiteX31" fmla="*/ 559483 w 607639"/>
                  <a:gd name="connsiteY31" fmla="*/ 187699 h 578637"/>
                  <a:gd name="connsiteX32" fmla="*/ 555299 w 607639"/>
                  <a:gd name="connsiteY32" fmla="*/ 191876 h 578637"/>
                  <a:gd name="connsiteX33" fmla="*/ 555299 w 607639"/>
                  <a:gd name="connsiteY33" fmla="*/ 552865 h 578637"/>
                  <a:gd name="connsiteX34" fmla="*/ 529485 w 607639"/>
                  <a:gd name="connsiteY34" fmla="*/ 578637 h 578637"/>
                  <a:gd name="connsiteX35" fmla="*/ 503672 w 607639"/>
                  <a:gd name="connsiteY35" fmla="*/ 552865 h 578637"/>
                  <a:gd name="connsiteX36" fmla="*/ 503672 w 607639"/>
                  <a:gd name="connsiteY36" fmla="*/ 346865 h 578637"/>
                  <a:gd name="connsiteX37" fmla="*/ 492456 w 607639"/>
                  <a:gd name="connsiteY37" fmla="*/ 346865 h 578637"/>
                  <a:gd name="connsiteX38" fmla="*/ 492456 w 607639"/>
                  <a:gd name="connsiteY38" fmla="*/ 552865 h 578637"/>
                  <a:gd name="connsiteX39" fmla="*/ 466731 w 607639"/>
                  <a:gd name="connsiteY39" fmla="*/ 578637 h 578637"/>
                  <a:gd name="connsiteX40" fmla="*/ 440917 w 607639"/>
                  <a:gd name="connsiteY40" fmla="*/ 552865 h 578637"/>
                  <a:gd name="connsiteX41" fmla="*/ 441362 w 607639"/>
                  <a:gd name="connsiteY41" fmla="*/ 191965 h 578637"/>
                  <a:gd name="connsiteX42" fmla="*/ 436823 w 607639"/>
                  <a:gd name="connsiteY42" fmla="*/ 187432 h 578637"/>
                  <a:gd name="connsiteX43" fmla="*/ 432372 w 607639"/>
                  <a:gd name="connsiteY43" fmla="*/ 191876 h 578637"/>
                  <a:gd name="connsiteX44" fmla="*/ 431927 w 607639"/>
                  <a:gd name="connsiteY44" fmla="*/ 270437 h 578637"/>
                  <a:gd name="connsiteX45" fmla="*/ 399081 w 607639"/>
                  <a:gd name="connsiteY45" fmla="*/ 288566 h 578637"/>
                  <a:gd name="connsiteX46" fmla="*/ 322886 w 607639"/>
                  <a:gd name="connsiteY46" fmla="*/ 241287 h 578637"/>
                  <a:gd name="connsiteX47" fmla="*/ 315943 w 607639"/>
                  <a:gd name="connsiteY47" fmla="*/ 211782 h 578637"/>
                  <a:gd name="connsiteX48" fmla="*/ 345584 w 607639"/>
                  <a:gd name="connsiteY48" fmla="*/ 204851 h 578637"/>
                  <a:gd name="connsiteX49" fmla="*/ 389112 w 607639"/>
                  <a:gd name="connsiteY49" fmla="*/ 231867 h 578637"/>
                  <a:gd name="connsiteX50" fmla="*/ 389290 w 607639"/>
                  <a:gd name="connsiteY50" fmla="*/ 191698 h 578637"/>
                  <a:gd name="connsiteX51" fmla="*/ 440205 w 607639"/>
                  <a:gd name="connsiteY51" fmla="*/ 141131 h 578637"/>
                  <a:gd name="connsiteX52" fmla="*/ 498052 w 607639"/>
                  <a:gd name="connsiteY52" fmla="*/ 37964 h 578637"/>
                  <a:gd name="connsiteX53" fmla="*/ 542650 w 607639"/>
                  <a:gd name="connsiteY53" fmla="*/ 82421 h 578637"/>
                  <a:gd name="connsiteX54" fmla="*/ 498052 w 607639"/>
                  <a:gd name="connsiteY54" fmla="*/ 126878 h 578637"/>
                  <a:gd name="connsiteX55" fmla="*/ 453454 w 607639"/>
                  <a:gd name="connsiteY55" fmla="*/ 82421 h 578637"/>
                  <a:gd name="connsiteX56" fmla="*/ 498052 w 607639"/>
                  <a:gd name="connsiteY56" fmla="*/ 37964 h 578637"/>
                  <a:gd name="connsiteX57" fmla="*/ 15486 w 607639"/>
                  <a:gd name="connsiteY57" fmla="*/ 0 h 578637"/>
                  <a:gd name="connsiteX58" fmla="*/ 358581 w 607639"/>
                  <a:gd name="connsiteY58" fmla="*/ 0 h 578637"/>
                  <a:gd name="connsiteX59" fmla="*/ 374067 w 607639"/>
                  <a:gd name="connsiteY59" fmla="*/ 15466 h 578637"/>
                  <a:gd name="connsiteX60" fmla="*/ 374067 w 607639"/>
                  <a:gd name="connsiteY60" fmla="*/ 197233 h 578637"/>
                  <a:gd name="connsiteX61" fmla="*/ 356890 w 607639"/>
                  <a:gd name="connsiteY61" fmla="*/ 186567 h 578637"/>
                  <a:gd name="connsiteX62" fmla="*/ 343095 w 607639"/>
                  <a:gd name="connsiteY62" fmla="*/ 181057 h 578637"/>
                  <a:gd name="connsiteX63" fmla="*/ 343095 w 607639"/>
                  <a:gd name="connsiteY63" fmla="*/ 30932 h 578637"/>
                  <a:gd name="connsiteX64" fmla="*/ 30972 w 607639"/>
                  <a:gd name="connsiteY64" fmla="*/ 30932 h 578637"/>
                  <a:gd name="connsiteX65" fmla="*/ 30972 w 607639"/>
                  <a:gd name="connsiteY65" fmla="*/ 253941 h 578637"/>
                  <a:gd name="connsiteX66" fmla="*/ 304291 w 607639"/>
                  <a:gd name="connsiteY66" fmla="*/ 253941 h 578637"/>
                  <a:gd name="connsiteX67" fmla="*/ 311500 w 607639"/>
                  <a:gd name="connsiteY67" fmla="*/ 259630 h 578637"/>
                  <a:gd name="connsiteX68" fmla="*/ 352351 w 607639"/>
                  <a:gd name="connsiteY68" fmla="*/ 284873 h 578637"/>
                  <a:gd name="connsiteX69" fmla="*/ 15486 w 607639"/>
                  <a:gd name="connsiteY69" fmla="*/ 284873 h 578637"/>
                  <a:gd name="connsiteX70" fmla="*/ 0 w 607639"/>
                  <a:gd name="connsiteY70" fmla="*/ 269407 h 578637"/>
                  <a:gd name="connsiteX71" fmla="*/ 0 w 607639"/>
                  <a:gd name="connsiteY71" fmla="*/ 15466 h 578637"/>
                  <a:gd name="connsiteX72" fmla="*/ 15486 w 607639"/>
                  <a:gd name="connsiteY72" fmla="*/ 0 h 5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8637">
                    <a:moveTo>
                      <a:pt x="257331" y="145147"/>
                    </a:moveTo>
                    <a:lnTo>
                      <a:pt x="310700" y="187169"/>
                    </a:lnTo>
                    <a:cubicBezTo>
                      <a:pt x="305541" y="190456"/>
                      <a:pt x="301094" y="194898"/>
                      <a:pt x="297714" y="200407"/>
                    </a:cubicBezTo>
                    <a:cubicBezTo>
                      <a:pt x="296735" y="202006"/>
                      <a:pt x="295846" y="203605"/>
                      <a:pt x="295134" y="205204"/>
                    </a:cubicBezTo>
                    <a:lnTo>
                      <a:pt x="242654" y="163804"/>
                    </a:lnTo>
                    <a:cubicBezTo>
                      <a:pt x="237495" y="159806"/>
                      <a:pt x="236606" y="152254"/>
                      <a:pt x="240609" y="147101"/>
                    </a:cubicBezTo>
                    <a:cubicBezTo>
                      <a:pt x="244700" y="141948"/>
                      <a:pt x="252172" y="141060"/>
                      <a:pt x="257331" y="145147"/>
                    </a:cubicBezTo>
                    <a:close/>
                    <a:moveTo>
                      <a:pt x="440205" y="141131"/>
                    </a:moveTo>
                    <a:lnTo>
                      <a:pt x="461390" y="141131"/>
                    </a:lnTo>
                    <a:cubicBezTo>
                      <a:pt x="463972" y="147796"/>
                      <a:pt x="485246" y="200674"/>
                      <a:pt x="488984" y="210272"/>
                    </a:cubicBezTo>
                    <a:lnTo>
                      <a:pt x="482576" y="182189"/>
                    </a:lnTo>
                    <a:cubicBezTo>
                      <a:pt x="482041" y="180145"/>
                      <a:pt x="482398" y="177923"/>
                      <a:pt x="483466" y="176057"/>
                    </a:cubicBezTo>
                    <a:lnTo>
                      <a:pt x="492189" y="160149"/>
                    </a:lnTo>
                    <a:lnTo>
                      <a:pt x="484445" y="146108"/>
                    </a:lnTo>
                    <a:cubicBezTo>
                      <a:pt x="483911" y="145130"/>
                      <a:pt x="483911" y="143886"/>
                      <a:pt x="484445" y="142997"/>
                    </a:cubicBezTo>
                    <a:cubicBezTo>
                      <a:pt x="485068" y="142020"/>
                      <a:pt x="486047" y="141398"/>
                      <a:pt x="487204" y="141398"/>
                    </a:cubicBezTo>
                    <a:lnTo>
                      <a:pt x="508478" y="141398"/>
                    </a:lnTo>
                    <a:cubicBezTo>
                      <a:pt x="509636" y="141398"/>
                      <a:pt x="510704" y="142020"/>
                      <a:pt x="511238" y="142997"/>
                    </a:cubicBezTo>
                    <a:cubicBezTo>
                      <a:pt x="511772" y="143886"/>
                      <a:pt x="511861" y="145130"/>
                      <a:pt x="511327" y="146108"/>
                    </a:cubicBezTo>
                    <a:lnTo>
                      <a:pt x="503494" y="160238"/>
                    </a:lnTo>
                    <a:lnTo>
                      <a:pt x="512306" y="176146"/>
                    </a:lnTo>
                    <a:cubicBezTo>
                      <a:pt x="513285" y="177923"/>
                      <a:pt x="513641" y="180145"/>
                      <a:pt x="513196" y="182189"/>
                    </a:cubicBezTo>
                    <a:lnTo>
                      <a:pt x="507588" y="210272"/>
                    </a:lnTo>
                    <a:cubicBezTo>
                      <a:pt x="520851" y="175968"/>
                      <a:pt x="513196" y="195875"/>
                      <a:pt x="534292" y="141131"/>
                    </a:cubicBezTo>
                    <a:lnTo>
                      <a:pt x="555922" y="141131"/>
                    </a:lnTo>
                    <a:cubicBezTo>
                      <a:pt x="583872" y="141131"/>
                      <a:pt x="606660" y="163793"/>
                      <a:pt x="606838" y="191698"/>
                    </a:cubicBezTo>
                    <a:lnTo>
                      <a:pt x="607639" y="349442"/>
                    </a:lnTo>
                    <a:cubicBezTo>
                      <a:pt x="607639" y="361261"/>
                      <a:pt x="598115" y="370948"/>
                      <a:pt x="586187" y="371037"/>
                    </a:cubicBezTo>
                    <a:lnTo>
                      <a:pt x="586098" y="371037"/>
                    </a:lnTo>
                    <a:cubicBezTo>
                      <a:pt x="574259" y="371037"/>
                      <a:pt x="564646" y="361439"/>
                      <a:pt x="564557" y="349620"/>
                    </a:cubicBezTo>
                    <a:lnTo>
                      <a:pt x="563845" y="191876"/>
                    </a:lnTo>
                    <a:cubicBezTo>
                      <a:pt x="563756" y="189565"/>
                      <a:pt x="561886" y="187610"/>
                      <a:pt x="559483" y="187699"/>
                    </a:cubicBezTo>
                    <a:cubicBezTo>
                      <a:pt x="557169" y="187699"/>
                      <a:pt x="555299" y="189565"/>
                      <a:pt x="555299" y="191876"/>
                    </a:cubicBezTo>
                    <a:lnTo>
                      <a:pt x="555299" y="552865"/>
                    </a:lnTo>
                    <a:cubicBezTo>
                      <a:pt x="555299" y="567084"/>
                      <a:pt x="543728" y="578637"/>
                      <a:pt x="529485" y="578637"/>
                    </a:cubicBezTo>
                    <a:cubicBezTo>
                      <a:pt x="515154" y="578637"/>
                      <a:pt x="503672" y="567084"/>
                      <a:pt x="503672" y="552865"/>
                    </a:cubicBezTo>
                    <a:lnTo>
                      <a:pt x="503672" y="346865"/>
                    </a:lnTo>
                    <a:lnTo>
                      <a:pt x="492456" y="346865"/>
                    </a:lnTo>
                    <a:lnTo>
                      <a:pt x="492456" y="552865"/>
                    </a:lnTo>
                    <a:cubicBezTo>
                      <a:pt x="492456" y="567084"/>
                      <a:pt x="480973" y="578637"/>
                      <a:pt x="466731" y="578637"/>
                    </a:cubicBezTo>
                    <a:cubicBezTo>
                      <a:pt x="452400" y="578637"/>
                      <a:pt x="440917" y="567084"/>
                      <a:pt x="440917" y="552865"/>
                    </a:cubicBezTo>
                    <a:cubicBezTo>
                      <a:pt x="440917" y="324292"/>
                      <a:pt x="441362" y="295409"/>
                      <a:pt x="441362" y="191965"/>
                    </a:cubicBezTo>
                    <a:cubicBezTo>
                      <a:pt x="441362" y="189476"/>
                      <a:pt x="439315" y="187432"/>
                      <a:pt x="436823" y="187432"/>
                    </a:cubicBezTo>
                    <a:cubicBezTo>
                      <a:pt x="434419" y="187432"/>
                      <a:pt x="432372" y="189387"/>
                      <a:pt x="432372" y="191876"/>
                    </a:cubicBezTo>
                    <a:cubicBezTo>
                      <a:pt x="432283" y="201918"/>
                      <a:pt x="432016" y="261994"/>
                      <a:pt x="431927" y="270437"/>
                    </a:cubicBezTo>
                    <a:cubicBezTo>
                      <a:pt x="431838" y="287144"/>
                      <a:pt x="413412" y="297453"/>
                      <a:pt x="399081" y="288566"/>
                    </a:cubicBezTo>
                    <a:lnTo>
                      <a:pt x="322886" y="241287"/>
                    </a:lnTo>
                    <a:cubicBezTo>
                      <a:pt x="312827" y="235066"/>
                      <a:pt x="309712" y="221825"/>
                      <a:pt x="315943" y="211782"/>
                    </a:cubicBezTo>
                    <a:cubicBezTo>
                      <a:pt x="322174" y="201651"/>
                      <a:pt x="335437" y="198541"/>
                      <a:pt x="345584" y="204851"/>
                    </a:cubicBezTo>
                    <a:lnTo>
                      <a:pt x="389112" y="231867"/>
                    </a:lnTo>
                    <a:cubicBezTo>
                      <a:pt x="389290" y="195430"/>
                      <a:pt x="389201" y="214893"/>
                      <a:pt x="389290" y="191698"/>
                    </a:cubicBezTo>
                    <a:cubicBezTo>
                      <a:pt x="389468" y="163793"/>
                      <a:pt x="412344" y="141131"/>
                      <a:pt x="440205" y="141131"/>
                    </a:cubicBezTo>
                    <a:close/>
                    <a:moveTo>
                      <a:pt x="498052" y="37964"/>
                    </a:moveTo>
                    <a:cubicBezTo>
                      <a:pt x="522683" y="37964"/>
                      <a:pt x="542650" y="57868"/>
                      <a:pt x="542650" y="82421"/>
                    </a:cubicBezTo>
                    <a:cubicBezTo>
                      <a:pt x="542650" y="106974"/>
                      <a:pt x="522683" y="126878"/>
                      <a:pt x="498052" y="126878"/>
                    </a:cubicBezTo>
                    <a:cubicBezTo>
                      <a:pt x="473421" y="126878"/>
                      <a:pt x="453454" y="106974"/>
                      <a:pt x="453454" y="82421"/>
                    </a:cubicBezTo>
                    <a:cubicBezTo>
                      <a:pt x="453454" y="57868"/>
                      <a:pt x="473421" y="37964"/>
                      <a:pt x="498052" y="37964"/>
                    </a:cubicBezTo>
                    <a:close/>
                    <a:moveTo>
                      <a:pt x="15486" y="0"/>
                    </a:moveTo>
                    <a:lnTo>
                      <a:pt x="358581" y="0"/>
                    </a:lnTo>
                    <a:cubicBezTo>
                      <a:pt x="367125" y="0"/>
                      <a:pt x="374067" y="6933"/>
                      <a:pt x="374067" y="15466"/>
                    </a:cubicBezTo>
                    <a:lnTo>
                      <a:pt x="374067" y="197233"/>
                    </a:lnTo>
                    <a:lnTo>
                      <a:pt x="356890" y="186567"/>
                    </a:lnTo>
                    <a:cubicBezTo>
                      <a:pt x="352529" y="183901"/>
                      <a:pt x="347901" y="182034"/>
                      <a:pt x="343095" y="181057"/>
                    </a:cubicBezTo>
                    <a:lnTo>
                      <a:pt x="343095" y="30932"/>
                    </a:lnTo>
                    <a:lnTo>
                      <a:pt x="30972" y="30932"/>
                    </a:lnTo>
                    <a:lnTo>
                      <a:pt x="30972" y="253941"/>
                    </a:lnTo>
                    <a:lnTo>
                      <a:pt x="304291" y="253941"/>
                    </a:lnTo>
                    <a:cubicBezTo>
                      <a:pt x="306427" y="256075"/>
                      <a:pt x="308919" y="257941"/>
                      <a:pt x="311500" y="259630"/>
                    </a:cubicBezTo>
                    <a:lnTo>
                      <a:pt x="352351" y="284873"/>
                    </a:lnTo>
                    <a:lnTo>
                      <a:pt x="15486" y="284873"/>
                    </a:lnTo>
                    <a:cubicBezTo>
                      <a:pt x="6942" y="284873"/>
                      <a:pt x="0" y="277940"/>
                      <a:pt x="0" y="269407"/>
                    </a:cubicBezTo>
                    <a:lnTo>
                      <a:pt x="0" y="15466"/>
                    </a:lnTo>
                    <a:cubicBezTo>
                      <a:pt x="0" y="6933"/>
                      <a:pt x="6942" y="0"/>
                      <a:pt x="15486" y="0"/>
                    </a:cubicBezTo>
                    <a:close/>
                  </a:path>
                </a:pathLst>
              </a:custGeom>
              <a:solidFill>
                <a:sysClr val="window" lastClr="FFFFFF"/>
              </a:solidFill>
              <a:ln>
                <a:noFill/>
              </a:ln>
            </p:spPr>
          </p:sp>
        </p:grpSp>
        <p:sp>
          <p:nvSpPr>
            <p:cNvPr id="36" name="箭头: 上弧形 35">
              <a:extLst>
                <a:ext uri="{FF2B5EF4-FFF2-40B4-BE49-F238E27FC236}">
                  <a16:creationId xmlns:a16="http://schemas.microsoft.com/office/drawing/2014/main" id="{170DBE52-604A-4397-A67B-642EBD482D69}"/>
                </a:ext>
              </a:extLst>
            </p:cNvPr>
            <p:cNvSpPr/>
            <p:nvPr/>
          </p:nvSpPr>
          <p:spPr>
            <a:xfrm rot="5400000" flipV="1">
              <a:off x="4077595" y="4110070"/>
              <a:ext cx="1937661" cy="722110"/>
            </a:xfrm>
            <a:prstGeom prst="curvedDownArrow">
              <a:avLst/>
            </a:prstGeom>
            <a:gradFill>
              <a:gsLst>
                <a:gs pos="100000">
                  <a:srgbClr val="F0963D">
                    <a:alpha val="0"/>
                  </a:srgbClr>
                </a:gs>
                <a:gs pos="33000">
                  <a:srgbClr val="E55003"/>
                </a:gs>
              </a:gsLst>
              <a:lin ang="10800000" scaled="1"/>
            </a:gradFill>
            <a:ln w="12700" cap="flat" cmpd="sng" algn="ctr">
              <a:noFill/>
              <a:prstDash val="solid"/>
              <a:miter lim="800000"/>
            </a:ln>
            <a:effectLst>
              <a:outerShdw dist="38100" dir="2700000" algn="tl" rotWithShape="0">
                <a:sysClr val="window" lastClr="FFFFFF">
                  <a:lumMod val="50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sp>
          <p:nvSpPr>
            <p:cNvPr id="37" name="箭头: 上弧形 36">
              <a:extLst>
                <a:ext uri="{FF2B5EF4-FFF2-40B4-BE49-F238E27FC236}">
                  <a16:creationId xmlns:a16="http://schemas.microsoft.com/office/drawing/2014/main" id="{10A2B373-45AD-4725-97CB-BAC1173BCFBC}"/>
                </a:ext>
              </a:extLst>
            </p:cNvPr>
            <p:cNvSpPr/>
            <p:nvPr/>
          </p:nvSpPr>
          <p:spPr>
            <a:xfrm rot="16200000" flipV="1">
              <a:off x="6060024" y="4110071"/>
              <a:ext cx="1937660" cy="722110"/>
            </a:xfrm>
            <a:prstGeom prst="curvedDownArrow">
              <a:avLst/>
            </a:prstGeom>
            <a:gradFill flip="none" rotWithShape="1">
              <a:gsLst>
                <a:gs pos="100000">
                  <a:srgbClr val="5B9BD5">
                    <a:lumMod val="60000"/>
                    <a:lumOff val="40000"/>
                    <a:alpha val="0"/>
                  </a:srgbClr>
                </a:gs>
                <a:gs pos="39000">
                  <a:srgbClr val="476CA3"/>
                </a:gs>
              </a:gsLst>
              <a:lin ang="10800000" scaled="1"/>
              <a:tileRect/>
            </a:gradFill>
            <a:ln w="12700" cap="flat" cmpd="sng" algn="ctr">
              <a:noFill/>
              <a:prstDash val="solid"/>
              <a:miter lim="800000"/>
            </a:ln>
            <a:effectLst>
              <a:outerShdw dist="38100" dir="8100000" algn="tr" rotWithShape="0">
                <a:sysClr val="window" lastClr="FFFFFF">
                  <a:lumMod val="50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endParaRPr>
            </a:p>
          </p:txBody>
        </p:sp>
        <p:grpSp>
          <p:nvGrpSpPr>
            <p:cNvPr id="38" name="组合 37">
              <a:extLst>
                <a:ext uri="{FF2B5EF4-FFF2-40B4-BE49-F238E27FC236}">
                  <a16:creationId xmlns:a16="http://schemas.microsoft.com/office/drawing/2014/main" id="{7E8DC218-4014-4AA9-823A-3F7406960BAD}"/>
                </a:ext>
              </a:extLst>
            </p:cNvPr>
            <p:cNvGrpSpPr/>
            <p:nvPr/>
          </p:nvGrpSpPr>
          <p:grpSpPr>
            <a:xfrm>
              <a:off x="5382957" y="3816443"/>
              <a:ext cx="1309365" cy="1309365"/>
              <a:chOff x="1303090" y="2827718"/>
              <a:chExt cx="1685925" cy="1685925"/>
            </a:xfrm>
          </p:grpSpPr>
          <p:sp>
            <p:nvSpPr>
              <p:cNvPr id="39" name="椭圆 38">
                <a:extLst>
                  <a:ext uri="{FF2B5EF4-FFF2-40B4-BE49-F238E27FC236}">
                    <a16:creationId xmlns:a16="http://schemas.microsoft.com/office/drawing/2014/main" id="{8A191FC3-E19E-41A8-864B-E5D1652C469B}"/>
                  </a:ext>
                </a:extLst>
              </p:cNvPr>
              <p:cNvSpPr/>
              <p:nvPr/>
            </p:nvSpPr>
            <p:spPr>
              <a:xfrm flipH="1">
                <a:off x="1303090" y="2827718"/>
                <a:ext cx="1685925" cy="1685925"/>
              </a:xfrm>
              <a:prstGeom prst="ellipse">
                <a:avLst/>
              </a:prstGeom>
              <a:gradFill flip="none" rotWithShape="1">
                <a:gsLst>
                  <a:gs pos="0">
                    <a:srgbClr val="F0963D"/>
                  </a:gs>
                  <a:gs pos="46000">
                    <a:srgbClr val="E37A17"/>
                  </a:gs>
                  <a:gs pos="100000">
                    <a:srgbClr val="E55003"/>
                  </a:gs>
                </a:gsLst>
                <a:lin ang="4800000" scaled="0"/>
                <a:tileRect/>
              </a:gradFill>
              <a:ln w="12700" cap="flat" cmpd="sng" algn="ctr">
                <a:noFill/>
                <a:prstDash val="solid"/>
                <a:miter lim="800000"/>
              </a:ln>
              <a:effectLst>
                <a:outerShdw blurRad="292100" sx="102000" sy="102000" algn="ctr" rotWithShape="0">
                  <a:srgbClr val="E55003">
                    <a:alpha val="43000"/>
                  </a:srgbClr>
                </a:outerShdw>
                <a:softEdge rad="0"/>
              </a:effectLst>
            </p:spPr>
            <p:txBody>
              <a:bodyPr wrap="square" lIns="91440" tIns="45720" rIns="91440" bIns="45720" rtlCol="0" anchor="ctr">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等线"/>
                  <a:ea typeface="+mn-ea"/>
                  <a:cs typeface="+mn-cs"/>
                </a:endParaRPr>
              </a:p>
            </p:txBody>
          </p:sp>
          <p:sp>
            <p:nvSpPr>
              <p:cNvPr id="40" name="矩形 39">
                <a:extLst>
                  <a:ext uri="{FF2B5EF4-FFF2-40B4-BE49-F238E27FC236}">
                    <a16:creationId xmlns:a16="http://schemas.microsoft.com/office/drawing/2014/main" id="{4CCF9314-8757-4816-B189-A3C996D951A8}"/>
                  </a:ext>
                </a:extLst>
              </p:cNvPr>
              <p:cNvSpPr/>
              <p:nvPr/>
            </p:nvSpPr>
            <p:spPr>
              <a:xfrm flipH="1">
                <a:off x="1408152" y="3214946"/>
                <a:ext cx="1475799" cy="91146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商品</a:t>
                </a:r>
                <a:endParaRPr kumimoji="0" lang="en-US" altLang="zh-CN"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交换</a:t>
                </a:r>
              </a:p>
            </p:txBody>
          </p:sp>
        </p:grpSp>
      </p:grpSp>
      <p:sp>
        <p:nvSpPr>
          <p:cNvPr id="45" name="refresh-buttons_16498">
            <a:extLst>
              <a:ext uri="{FF2B5EF4-FFF2-40B4-BE49-F238E27FC236}">
                <a16:creationId xmlns:a16="http://schemas.microsoft.com/office/drawing/2014/main" id="{422365AA-BA41-4D30-BF7F-CAA53F4DE574}"/>
              </a:ext>
            </a:extLst>
          </p:cNvPr>
          <p:cNvSpPr>
            <a:spLocks noChangeAspect="1"/>
          </p:cNvSpPr>
          <p:nvPr/>
        </p:nvSpPr>
        <p:spPr bwMode="auto">
          <a:xfrm>
            <a:off x="10732754" y="5847893"/>
            <a:ext cx="265581" cy="338554"/>
          </a:xfrm>
          <a:custGeom>
            <a:avLst/>
            <a:gdLst>
              <a:gd name="T0" fmla="*/ 3308 w 3308"/>
              <a:gd name="T1" fmla="*/ 4224 h 4224"/>
              <a:gd name="T2" fmla="*/ 2625 w 3308"/>
              <a:gd name="T3" fmla="*/ 4224 h 4224"/>
              <a:gd name="T4" fmla="*/ 2625 w 3308"/>
              <a:gd name="T5" fmla="*/ 1724 h 4224"/>
              <a:gd name="T6" fmla="*/ 2424 w 3308"/>
              <a:gd name="T7" fmla="*/ 903 h 4224"/>
              <a:gd name="T8" fmla="*/ 1757 w 3308"/>
              <a:gd name="T9" fmla="*/ 658 h 4224"/>
              <a:gd name="T10" fmla="*/ 990 w 3308"/>
              <a:gd name="T11" fmla="*/ 1007 h 4224"/>
              <a:gd name="T12" fmla="*/ 683 w 3308"/>
              <a:gd name="T13" fmla="*/ 2009 h 4224"/>
              <a:gd name="T14" fmla="*/ 683 w 3308"/>
              <a:gd name="T15" fmla="*/ 4224 h 4224"/>
              <a:gd name="T16" fmla="*/ 0 w 3308"/>
              <a:gd name="T17" fmla="*/ 4224 h 4224"/>
              <a:gd name="T18" fmla="*/ 0 w 3308"/>
              <a:gd name="T19" fmla="*/ 0 h 4224"/>
              <a:gd name="T20" fmla="*/ 645 w 3308"/>
              <a:gd name="T21" fmla="*/ 161 h 4224"/>
              <a:gd name="T22" fmla="*/ 645 w 3308"/>
              <a:gd name="T23" fmla="*/ 734 h 4224"/>
              <a:gd name="T24" fmla="*/ 660 w 3308"/>
              <a:gd name="T25" fmla="*/ 734 h 4224"/>
              <a:gd name="T26" fmla="*/ 1888 w 3308"/>
              <a:gd name="T27" fmla="*/ 44 h 4224"/>
              <a:gd name="T28" fmla="*/ 2942 w 3308"/>
              <a:gd name="T29" fmla="*/ 410 h 4224"/>
              <a:gd name="T30" fmla="*/ 3308 w 3308"/>
              <a:gd name="T31" fmla="*/ 1459 h 4224"/>
              <a:gd name="T32" fmla="*/ 3308 w 3308"/>
              <a:gd name="T33" fmla="*/ 4224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8" h="4224">
                <a:moveTo>
                  <a:pt x="3308" y="4224"/>
                </a:moveTo>
                <a:lnTo>
                  <a:pt x="2625" y="4224"/>
                </a:lnTo>
                <a:lnTo>
                  <a:pt x="2625" y="1724"/>
                </a:lnTo>
                <a:cubicBezTo>
                  <a:pt x="2625" y="1340"/>
                  <a:pt x="2558" y="1066"/>
                  <a:pt x="2424" y="903"/>
                </a:cubicBezTo>
                <a:cubicBezTo>
                  <a:pt x="2290" y="740"/>
                  <a:pt x="2068" y="658"/>
                  <a:pt x="1757" y="658"/>
                </a:cubicBezTo>
                <a:cubicBezTo>
                  <a:pt x="1451" y="658"/>
                  <a:pt x="1195" y="775"/>
                  <a:pt x="990" y="1007"/>
                </a:cubicBezTo>
                <a:cubicBezTo>
                  <a:pt x="785" y="1240"/>
                  <a:pt x="683" y="1574"/>
                  <a:pt x="683" y="2009"/>
                </a:cubicBezTo>
                <a:lnTo>
                  <a:pt x="683" y="4224"/>
                </a:lnTo>
                <a:lnTo>
                  <a:pt x="0" y="4224"/>
                </a:lnTo>
                <a:lnTo>
                  <a:pt x="0" y="0"/>
                </a:lnTo>
                <a:lnTo>
                  <a:pt x="645" y="161"/>
                </a:lnTo>
                <a:lnTo>
                  <a:pt x="645" y="734"/>
                </a:lnTo>
                <a:lnTo>
                  <a:pt x="660" y="734"/>
                </a:lnTo>
                <a:cubicBezTo>
                  <a:pt x="981" y="274"/>
                  <a:pt x="1390" y="44"/>
                  <a:pt x="1888" y="44"/>
                </a:cubicBezTo>
                <a:cubicBezTo>
                  <a:pt x="2347" y="44"/>
                  <a:pt x="2699" y="166"/>
                  <a:pt x="2942" y="410"/>
                </a:cubicBezTo>
                <a:cubicBezTo>
                  <a:pt x="3186" y="654"/>
                  <a:pt x="3308" y="1004"/>
                  <a:pt x="3308" y="1459"/>
                </a:cubicBezTo>
                <a:lnTo>
                  <a:pt x="3308" y="4224"/>
                </a:lnTo>
                <a:close/>
              </a:path>
            </a:pathLst>
          </a:custGeom>
          <a:solidFill>
            <a:srgbClr val="476C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等线"/>
              <a:ea typeface="等线" panose="02010600030101010101" pitchFamily="2" charset="-122"/>
            </a:endParaRPr>
          </a:p>
        </p:txBody>
      </p:sp>
      <p:sp>
        <p:nvSpPr>
          <p:cNvPr id="46" name="文本框 45">
            <a:extLst>
              <a:ext uri="{FF2B5EF4-FFF2-40B4-BE49-F238E27FC236}">
                <a16:creationId xmlns:a16="http://schemas.microsoft.com/office/drawing/2014/main" id="{CB9859BA-9D96-4C09-8B26-73609E093D76}"/>
              </a:ext>
            </a:extLst>
          </p:cNvPr>
          <p:cNvSpPr txBox="1"/>
          <p:nvPr/>
        </p:nvSpPr>
        <p:spPr>
          <a:xfrm>
            <a:off x="10419677" y="5817115"/>
            <a:ext cx="265581" cy="369332"/>
          </a:xfrm>
          <a:prstGeom prst="rect">
            <a:avLst/>
          </a:prstGeom>
          <a:noFill/>
        </p:spPr>
        <p:txBody>
          <a:bodyPr wrap="square" rtlCol="0">
            <a:spAutoFit/>
          </a:bodyPr>
          <a:lstStyle/>
          <a:p>
            <a:pPr algn="r"/>
            <a:r>
              <a:rPr lang="en-US" altLang="zh-CN" b="1" dirty="0">
                <a:solidFill>
                  <a:srgbClr val="476CA3"/>
                </a:solidFill>
                <a:latin typeface="等线"/>
                <a:ea typeface="等线" panose="02010600030101010101" pitchFamily="2" charset="-122"/>
              </a:rPr>
              <a:t>X</a:t>
            </a:r>
            <a:endParaRPr lang="zh-CN" altLang="en-US" b="1" dirty="0">
              <a:solidFill>
                <a:srgbClr val="476CA3"/>
              </a:solidFill>
              <a:latin typeface="等线"/>
              <a:ea typeface="等线" panose="02010600030101010101" pitchFamily="2" charset="-122"/>
            </a:endParaRPr>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8" name="组合 7">
            <a:extLst>
              <a:ext uri="{FF2B5EF4-FFF2-40B4-BE49-F238E27FC236}">
                <a16:creationId xmlns:a16="http://schemas.microsoft.com/office/drawing/2014/main" id="{148BF2BD-13FB-4D9F-95D1-0664A3F7D7CC}"/>
              </a:ext>
            </a:extLst>
          </p:cNvPr>
          <p:cNvGrpSpPr>
            <a:grpSpLocks/>
          </p:cNvGrpSpPr>
          <p:nvPr/>
        </p:nvGrpSpPr>
        <p:grpSpPr bwMode="auto">
          <a:xfrm>
            <a:off x="2433639" y="2098675"/>
            <a:ext cx="395287" cy="395288"/>
            <a:chOff x="4488872" y="1012229"/>
            <a:chExt cx="434008" cy="434008"/>
          </a:xfrm>
        </p:grpSpPr>
        <p:sp>
          <p:nvSpPr>
            <p:cNvPr id="67" name="椭圆 66">
              <a:extLst>
                <a:ext uri="{FF2B5EF4-FFF2-40B4-BE49-F238E27FC236}">
                  <a16:creationId xmlns:a16="http://schemas.microsoft.com/office/drawing/2014/main" id="{E02415AF-FBCF-4C97-8AE4-63471CC629CD}"/>
                </a:ext>
              </a:extLst>
            </p:cNvPr>
            <p:cNvSpPr/>
            <p:nvPr/>
          </p:nvSpPr>
          <p:spPr>
            <a:xfrm>
              <a:off x="4488872" y="1012229"/>
              <a:ext cx="434008" cy="434008"/>
            </a:xfrm>
            <a:prstGeom prst="ellipse">
              <a:avLst/>
            </a:prstGeom>
            <a:solidFill>
              <a:schemeClr val="accent2"/>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a:extLst>
                <a:ext uri="{FF2B5EF4-FFF2-40B4-BE49-F238E27FC236}">
                  <a16:creationId xmlns:a16="http://schemas.microsoft.com/office/drawing/2014/main" id="{47929045-CC6D-4A8F-AD7C-06302C1FEC44}"/>
                </a:ext>
              </a:extLst>
            </p:cNvPr>
            <p:cNvSpPr/>
            <p:nvPr/>
          </p:nvSpPr>
          <p:spPr>
            <a:xfrm flipV="1">
              <a:off x="4637027" y="1160385"/>
              <a:ext cx="137698" cy="137697"/>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98659" name="组合 36">
            <a:extLst>
              <a:ext uri="{FF2B5EF4-FFF2-40B4-BE49-F238E27FC236}">
                <a16:creationId xmlns:a16="http://schemas.microsoft.com/office/drawing/2014/main" id="{82B62846-FDAB-4E7F-9BA9-59E083C01F1F}"/>
              </a:ext>
            </a:extLst>
          </p:cNvPr>
          <p:cNvGrpSpPr>
            <a:grpSpLocks/>
          </p:cNvGrpSpPr>
          <p:nvPr/>
        </p:nvGrpSpPr>
        <p:grpSpPr bwMode="auto">
          <a:xfrm>
            <a:off x="2495550" y="3722689"/>
            <a:ext cx="395288" cy="395287"/>
            <a:chOff x="4488872" y="1012229"/>
            <a:chExt cx="434008" cy="434008"/>
          </a:xfrm>
        </p:grpSpPr>
        <p:sp>
          <p:nvSpPr>
            <p:cNvPr id="38" name="椭圆 37">
              <a:extLst>
                <a:ext uri="{FF2B5EF4-FFF2-40B4-BE49-F238E27FC236}">
                  <a16:creationId xmlns:a16="http://schemas.microsoft.com/office/drawing/2014/main" id="{03751C0A-B5A4-4986-8543-3D5FAC73BE7F}"/>
                </a:ext>
              </a:extLst>
            </p:cNvPr>
            <p:cNvSpPr/>
            <p:nvPr/>
          </p:nvSpPr>
          <p:spPr>
            <a:xfrm>
              <a:off x="4488872" y="1012229"/>
              <a:ext cx="434008" cy="434008"/>
            </a:xfrm>
            <a:prstGeom prst="ellipse">
              <a:avLst/>
            </a:prstGeom>
            <a:solidFill>
              <a:schemeClr val="accent2"/>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id="{55649088-B7E4-4814-AF0D-2F0D8D87B4C8}"/>
                </a:ext>
              </a:extLst>
            </p:cNvPr>
            <p:cNvSpPr/>
            <p:nvPr/>
          </p:nvSpPr>
          <p:spPr>
            <a:xfrm flipV="1">
              <a:off x="4637028" y="1160384"/>
              <a:ext cx="137697" cy="137698"/>
            </a:xfrm>
            <a:prstGeom prst="ellipse">
              <a:avLst/>
            </a:prstGeom>
            <a:solidFill>
              <a:schemeClr val="bg1"/>
            </a:solidFill>
            <a:ln w="28575" cap="flat" cmpd="sng" algn="ctr">
              <a:no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
        <p:nvSpPr>
          <p:cNvPr id="32" name="矩形: 圆角 31">
            <a:extLst>
              <a:ext uri="{FF2B5EF4-FFF2-40B4-BE49-F238E27FC236}">
                <a16:creationId xmlns:a16="http://schemas.microsoft.com/office/drawing/2014/main" id="{D0D1678D-1553-4D24-8240-2C1607B24A94}"/>
              </a:ext>
            </a:extLst>
          </p:cNvPr>
          <p:cNvSpPr/>
          <p:nvPr/>
        </p:nvSpPr>
        <p:spPr>
          <a:xfrm>
            <a:off x="3289300" y="1814513"/>
            <a:ext cx="4319588" cy="965200"/>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商品</a:t>
            </a:r>
            <a:r>
              <a:rPr kumimoji="0" lang="zh-CN" altLang="en-US" sz="24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价值</a:t>
            </a:r>
            <a:r>
              <a:rPr kumimoji="0" lang="zh-CN" altLang="en-US" sz="2400" b="1" i="0" u="none" strike="noStrike" kern="0" cap="none" spc="0" normalizeH="0" baseline="0" noProof="0" dirty="0">
                <a:ln>
                  <a:noFill/>
                </a:ln>
                <a:solidFill>
                  <a:srgbClr val="000000"/>
                </a:solidFill>
                <a:effectLst/>
                <a:uLnTx/>
                <a:uFillTx/>
                <a:latin typeface="仿宋" panose="02010609060101010101" pitchFamily="49" charset="-122"/>
                <a:ea typeface="仿宋" panose="02010609060101010101" pitchFamily="49" charset="-122"/>
                <a:cs typeface="+mn-cs"/>
              </a:rPr>
              <a:t>“质”的规定性</a:t>
            </a:r>
            <a:endParaRPr kumimoji="0" lang="en-US" altLang="zh-CN" sz="1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36" name="矩形: 圆角 35">
            <a:extLst>
              <a:ext uri="{FF2B5EF4-FFF2-40B4-BE49-F238E27FC236}">
                <a16:creationId xmlns:a16="http://schemas.microsoft.com/office/drawing/2014/main" id="{A1AE0DCA-7E9B-4D03-877B-C7FCCA980456}"/>
              </a:ext>
            </a:extLst>
          </p:cNvPr>
          <p:cNvSpPr/>
          <p:nvPr/>
        </p:nvSpPr>
        <p:spPr>
          <a:xfrm>
            <a:off x="3292476" y="3525838"/>
            <a:ext cx="4316413" cy="963612"/>
          </a:xfrm>
          <a:prstGeom prst="roundRect">
            <a:avLst/>
          </a:prstGeom>
          <a:solidFill>
            <a:srgbClr val="E7E6E6"/>
          </a:solidFill>
          <a:ln w="38100" cap="flat" cmpd="sng" algn="ctr">
            <a:solidFill>
              <a:srgbClr val="E53238"/>
            </a:solidFill>
            <a:prstDash val="lgDash"/>
            <a:miter lim="800000"/>
          </a:ln>
          <a:effectLst/>
        </p:spPr>
        <p:txBody>
          <a:bodyPr anchor="ctr"/>
          <a:lstStyle/>
          <a:p>
            <a:pPr marL="0" marR="0" lvl="0" indent="457200" algn="just"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商品价值“量”的规定性</a:t>
            </a:r>
            <a:endParaRPr kumimoji="0" lang="en-US" altLang="zh-CN" sz="18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5" name="矩形 14">
            <a:extLst>
              <a:ext uri="{FF2B5EF4-FFF2-40B4-BE49-F238E27FC236}">
                <a16:creationId xmlns:a16="http://schemas.microsoft.com/office/drawing/2014/main" id="{6A2575CC-2187-4C72-A7E9-220AC205E451}"/>
              </a:ext>
            </a:extLst>
          </p:cNvPr>
          <p:cNvSpPr/>
          <p:nvPr>
            <p:custDataLst>
              <p:tags r:id="rId2"/>
            </p:custDataLst>
          </p:nvPr>
        </p:nvSpPr>
        <p:spPr>
          <a:xfrm>
            <a:off x="0" y="20638"/>
            <a:ext cx="12192000" cy="696912"/>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任意多边形 4">
            <a:extLst>
              <a:ext uri="{FF2B5EF4-FFF2-40B4-BE49-F238E27FC236}">
                <a16:creationId xmlns:a16="http://schemas.microsoft.com/office/drawing/2014/main" id="{D45813A2-A716-4798-8BA4-31483FE104BA}"/>
              </a:ext>
            </a:extLst>
          </p:cNvPr>
          <p:cNvSpPr/>
          <p:nvPr/>
        </p:nvSpPr>
        <p:spPr>
          <a:xfrm rot="5400000">
            <a:off x="194311" y="232178"/>
            <a:ext cx="271462"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7" name="文本框 39">
            <a:extLst>
              <a:ext uri="{FF2B5EF4-FFF2-40B4-BE49-F238E27FC236}">
                <a16:creationId xmlns:a16="http://schemas.microsoft.com/office/drawing/2014/main" id="{512C5F57-1B33-4FB2-AF1F-597E19B89FAC}"/>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8" name="图片 38">
            <a:extLst>
              <a:ext uri="{FF2B5EF4-FFF2-40B4-BE49-F238E27FC236}">
                <a16:creationId xmlns:a16="http://schemas.microsoft.com/office/drawing/2014/main" id="{7C06550F-32F3-4CFD-98A0-54132ECAA5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文本框 1">
            <a:extLst>
              <a:ext uri="{FF2B5EF4-FFF2-40B4-BE49-F238E27FC236}">
                <a16:creationId xmlns:a16="http://schemas.microsoft.com/office/drawing/2014/main" id="{D5F035C7-78D3-4F51-A3D9-79000A5E25EF}"/>
              </a:ext>
            </a:extLst>
          </p:cNvPr>
          <p:cNvSpPr txBox="1">
            <a:spLocks noChangeArrowheads="1"/>
          </p:cNvSpPr>
          <p:nvPr/>
        </p:nvSpPr>
        <p:spPr bwMode="auto">
          <a:xfrm>
            <a:off x="562294" y="77388"/>
            <a:ext cx="40655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a:t>
            </a:r>
            <a:r>
              <a:rPr kumimoji="0" lang="en-US" altLang="zh-CN"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3</a:t>
            </a:r>
            <a:r>
              <a:rPr kumimoji="0" lang="zh-CN" altLang="en-US" sz="320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rPr>
              <a:t>）商品的价值</a:t>
            </a:r>
          </a:p>
        </p:txBody>
      </p:sp>
    </p:spTree>
    <p:custDataLst>
      <p:tags r:id="rId1"/>
    </p:custDataLst>
  </p:cSld>
  <p:clrMapOvr>
    <a:masterClrMapping/>
  </p:clrMapOvr>
  <p:transition>
    <p:wheel spokes="2"/>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329557-9AAE-4614-8EE5-175F89E12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83" b="44386"/>
          <a:stretch>
            <a:fillRect/>
          </a:stretch>
        </p:blipFill>
        <p:spPr bwMode="auto">
          <a:xfrm>
            <a:off x="0" y="3883025"/>
            <a:ext cx="121920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a:extLst>
              <a:ext uri="{FF2B5EF4-FFF2-40B4-BE49-F238E27FC236}">
                <a16:creationId xmlns:a16="http://schemas.microsoft.com/office/drawing/2014/main" id="{0E196E89-36AD-40E3-B152-611A96EF65D0}"/>
              </a:ext>
            </a:extLst>
          </p:cNvPr>
          <p:cNvGrpSpPr>
            <a:grpSpLocks/>
          </p:cNvGrpSpPr>
          <p:nvPr/>
        </p:nvGrpSpPr>
        <p:grpSpPr bwMode="auto">
          <a:xfrm>
            <a:off x="1066833" y="437916"/>
            <a:ext cx="9530582" cy="4814086"/>
            <a:chOff x="342782" y="186885"/>
            <a:chExt cx="11792262" cy="6418838"/>
          </a:xfrm>
        </p:grpSpPr>
        <p:sp>
          <p:nvSpPr>
            <p:cNvPr id="12" name="圆角矩形 18">
              <a:extLst>
                <a:ext uri="{FF2B5EF4-FFF2-40B4-BE49-F238E27FC236}">
                  <a16:creationId xmlns:a16="http://schemas.microsoft.com/office/drawing/2014/main" id="{B0C72916-23CD-4EAE-9983-EAB78A8F9E82}"/>
                </a:ext>
              </a:extLst>
            </p:cNvPr>
            <p:cNvSpPr/>
            <p:nvPr/>
          </p:nvSpPr>
          <p:spPr>
            <a:xfrm>
              <a:off x="342782" y="211216"/>
              <a:ext cx="11792262" cy="6394507"/>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id="{60CF2440-DF0D-4E9F-B1BF-CA037C5479F0}"/>
                </a:ext>
              </a:extLst>
            </p:cNvPr>
            <p:cNvSpPr/>
            <p:nvPr/>
          </p:nvSpPr>
          <p:spPr>
            <a:xfrm>
              <a:off x="407271" y="508621"/>
              <a:ext cx="11377459" cy="5992337"/>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id="{C1815F8D-8573-46E0-AD8B-F29B538E1A44}"/>
                </a:ext>
              </a:extLst>
            </p:cNvPr>
            <p:cNvSpPr/>
            <p:nvPr/>
          </p:nvSpPr>
          <p:spPr>
            <a:xfrm>
              <a:off x="2364888" y="186885"/>
              <a:ext cx="7462225" cy="732373"/>
            </a:xfrm>
            <a:prstGeom prst="round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7000" bIns="5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rPr>
                <a:t>拓展：哲学上的价值与经济学上的价值</a:t>
              </a:r>
            </a:p>
          </p:txBody>
        </p:sp>
        <p:grpSp>
          <p:nvGrpSpPr>
            <p:cNvPr id="199687" name="组合 6">
              <a:extLst>
                <a:ext uri="{FF2B5EF4-FFF2-40B4-BE49-F238E27FC236}">
                  <a16:creationId xmlns:a16="http://schemas.microsoft.com/office/drawing/2014/main" id="{AB115670-34F8-46EA-B1F5-EE01C0327AEC}"/>
                </a:ext>
              </a:extLst>
            </p:cNvPr>
            <p:cNvGrpSpPr>
              <a:grpSpLocks/>
            </p:cNvGrpSpPr>
            <p:nvPr/>
          </p:nvGrpSpPr>
          <p:grpSpPr bwMode="auto">
            <a:xfrm>
              <a:off x="7315963" y="2030920"/>
              <a:ext cx="4355433" cy="2976059"/>
              <a:chOff x="6793559" y="2305271"/>
              <a:chExt cx="4852162" cy="3315473"/>
            </a:xfrm>
          </p:grpSpPr>
          <p:sp>
            <p:nvSpPr>
              <p:cNvPr id="2" name="图文框 1">
                <a:extLst>
                  <a:ext uri="{FF2B5EF4-FFF2-40B4-BE49-F238E27FC236}">
                    <a16:creationId xmlns:a16="http://schemas.microsoft.com/office/drawing/2014/main" id="{C08694A0-BDF9-46C5-A5D6-FBE253B6C933}"/>
                  </a:ext>
                </a:extLst>
              </p:cNvPr>
              <p:cNvSpPr/>
              <p:nvPr/>
            </p:nvSpPr>
            <p:spPr>
              <a:xfrm>
                <a:off x="6793559" y="2305271"/>
                <a:ext cx="4852162" cy="3315473"/>
              </a:xfrm>
              <a:prstGeom prst="frame">
                <a:avLst/>
              </a:prstGeom>
              <a:solidFill>
                <a:schemeClr val="accent2"/>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Microsoft YaHei"/>
                  <a:cs typeface="+mn-cs"/>
                </a:endParaRPr>
              </a:p>
            </p:txBody>
          </p:sp>
          <p:sp>
            <p:nvSpPr>
              <p:cNvPr id="5" name="矩形 4">
                <a:extLst>
                  <a:ext uri="{FF2B5EF4-FFF2-40B4-BE49-F238E27FC236}">
                    <a16:creationId xmlns:a16="http://schemas.microsoft.com/office/drawing/2014/main" id="{2B18EC42-09D2-426D-AAFB-29D8F07BF763}"/>
                  </a:ext>
                </a:extLst>
              </p:cNvPr>
              <p:cNvSpPr/>
              <p:nvPr/>
            </p:nvSpPr>
            <p:spPr>
              <a:xfrm>
                <a:off x="7530920" y="2988818"/>
                <a:ext cx="3324368" cy="1891187"/>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7200" b="1" i="0" u="none" strike="noStrike" kern="1200" cap="none" spc="0" normalizeH="0" baseline="0" noProof="0" dirty="0">
                    <a:ln>
                      <a:noFill/>
                    </a:ln>
                    <a:solidFill>
                      <a:srgbClr val="FF0000"/>
                    </a:solidFill>
                    <a:effectLst/>
                    <a:uLnTx/>
                    <a:uFillTx/>
                    <a:latin typeface="微软雅黑"/>
                    <a:ea typeface="Microsoft YaHei"/>
                    <a:cs typeface="+mn-cs"/>
                  </a:rPr>
                  <a:t>价值</a:t>
                </a:r>
              </a:p>
            </p:txBody>
          </p:sp>
        </p:grpSp>
        <p:grpSp>
          <p:nvGrpSpPr>
            <p:cNvPr id="199688" name="组合 7">
              <a:extLst>
                <a:ext uri="{FF2B5EF4-FFF2-40B4-BE49-F238E27FC236}">
                  <a16:creationId xmlns:a16="http://schemas.microsoft.com/office/drawing/2014/main" id="{55383EE0-D21A-4BC5-AFD5-052689407662}"/>
                </a:ext>
              </a:extLst>
            </p:cNvPr>
            <p:cNvGrpSpPr>
              <a:grpSpLocks/>
            </p:cNvGrpSpPr>
            <p:nvPr/>
          </p:nvGrpSpPr>
          <p:grpSpPr bwMode="auto">
            <a:xfrm>
              <a:off x="783095" y="2190345"/>
              <a:ext cx="1587946" cy="1372410"/>
              <a:chOff x="758740" y="1624713"/>
              <a:chExt cx="1587946" cy="1372410"/>
            </a:xfrm>
          </p:grpSpPr>
          <p:sp>
            <p:nvSpPr>
              <p:cNvPr id="14" name="等腰三角形 2">
                <a:extLst>
                  <a:ext uri="{FF2B5EF4-FFF2-40B4-BE49-F238E27FC236}">
                    <a16:creationId xmlns:a16="http://schemas.microsoft.com/office/drawing/2014/main" id="{4FAED152-6CB0-4AF1-BBD9-A0A009A4EC27}"/>
                  </a:ext>
                </a:extLst>
              </p:cNvPr>
              <p:cNvSpPr/>
              <p:nvPr/>
            </p:nvSpPr>
            <p:spPr bwMode="auto">
              <a:xfrm rot="2747878">
                <a:off x="867448" y="1517932"/>
                <a:ext cx="1371613" cy="1587257"/>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199696" name="文本框 3">
                <a:extLst>
                  <a:ext uri="{FF2B5EF4-FFF2-40B4-BE49-F238E27FC236}">
                    <a16:creationId xmlns:a16="http://schemas.microsoft.com/office/drawing/2014/main" id="{B90935ED-6CFC-429F-849A-DEE8930F01DF}"/>
                  </a:ext>
                </a:extLst>
              </p:cNvPr>
              <p:cNvSpPr txBox="1">
                <a:spLocks noChangeArrowheads="1"/>
              </p:cNvSpPr>
              <p:nvPr/>
            </p:nvSpPr>
            <p:spPr bwMode="auto">
              <a:xfrm>
                <a:off x="830768" y="1967473"/>
                <a:ext cx="130903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哲学上</a:t>
                </a:r>
                <a:endPar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的价值</a:t>
                </a:r>
              </a:p>
            </p:txBody>
          </p:sp>
        </p:grpSp>
        <p:sp>
          <p:nvSpPr>
            <p:cNvPr id="199689" name="文本框 3">
              <a:extLst>
                <a:ext uri="{FF2B5EF4-FFF2-40B4-BE49-F238E27FC236}">
                  <a16:creationId xmlns:a16="http://schemas.microsoft.com/office/drawing/2014/main" id="{CDA33E33-62C9-4C52-8445-1CD13193A49F}"/>
                </a:ext>
              </a:extLst>
            </p:cNvPr>
            <p:cNvSpPr txBox="1">
              <a:spLocks noChangeArrowheads="1"/>
            </p:cNvSpPr>
            <p:nvPr/>
          </p:nvSpPr>
          <p:spPr bwMode="auto">
            <a:xfrm>
              <a:off x="2318375" y="1758892"/>
              <a:ext cx="4594578" cy="11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是指</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客体</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能够满足</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主体</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需要的效益关系，具有更高的概括性</a:t>
              </a:r>
            </a:p>
          </p:txBody>
        </p:sp>
        <p:grpSp>
          <p:nvGrpSpPr>
            <p:cNvPr id="199690" name="组合 17">
              <a:extLst>
                <a:ext uri="{FF2B5EF4-FFF2-40B4-BE49-F238E27FC236}">
                  <a16:creationId xmlns:a16="http://schemas.microsoft.com/office/drawing/2014/main" id="{694606F5-F19F-4E33-934C-E623252116B9}"/>
                </a:ext>
              </a:extLst>
            </p:cNvPr>
            <p:cNvGrpSpPr>
              <a:grpSpLocks/>
            </p:cNvGrpSpPr>
            <p:nvPr/>
          </p:nvGrpSpPr>
          <p:grpSpPr bwMode="auto">
            <a:xfrm>
              <a:off x="700903" y="4101383"/>
              <a:ext cx="1670138" cy="1372410"/>
              <a:chOff x="676548" y="1624713"/>
              <a:chExt cx="1670138" cy="1372410"/>
            </a:xfrm>
          </p:grpSpPr>
          <p:sp>
            <p:nvSpPr>
              <p:cNvPr id="20" name="等腰三角形 2">
                <a:extLst>
                  <a:ext uri="{FF2B5EF4-FFF2-40B4-BE49-F238E27FC236}">
                    <a16:creationId xmlns:a16="http://schemas.microsoft.com/office/drawing/2014/main" id="{856B7055-FEBD-498C-ACAB-549A8881C77C}"/>
                  </a:ext>
                </a:extLst>
              </p:cNvPr>
              <p:cNvSpPr/>
              <p:nvPr/>
            </p:nvSpPr>
            <p:spPr bwMode="auto">
              <a:xfrm rot="2747878">
                <a:off x="866389" y="1517202"/>
                <a:ext cx="1373729" cy="1587257"/>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199694" name="文本框 3">
                <a:extLst>
                  <a:ext uri="{FF2B5EF4-FFF2-40B4-BE49-F238E27FC236}">
                    <a16:creationId xmlns:a16="http://schemas.microsoft.com/office/drawing/2014/main" id="{D5D0DCBD-77A8-42BB-932D-587ACD5F285E}"/>
                  </a:ext>
                </a:extLst>
              </p:cNvPr>
              <p:cNvSpPr txBox="1">
                <a:spLocks noChangeArrowheads="1"/>
              </p:cNvSpPr>
              <p:nvPr/>
            </p:nvSpPr>
            <p:spPr bwMode="auto">
              <a:xfrm>
                <a:off x="676548" y="2036662"/>
                <a:ext cx="1617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经济学上的价值</a:t>
                </a:r>
              </a:p>
            </p:txBody>
          </p:sp>
        </p:grpSp>
        <p:sp>
          <p:nvSpPr>
            <p:cNvPr id="199691" name="文本框 3">
              <a:extLst>
                <a:ext uri="{FF2B5EF4-FFF2-40B4-BE49-F238E27FC236}">
                  <a16:creationId xmlns:a16="http://schemas.microsoft.com/office/drawing/2014/main" id="{09683F59-69B6-406D-91AA-F6D74F5A21AD}"/>
                </a:ext>
              </a:extLst>
            </p:cNvPr>
            <p:cNvSpPr txBox="1">
              <a:spLocks noChangeArrowheads="1"/>
            </p:cNvSpPr>
            <p:nvPr/>
          </p:nvSpPr>
          <p:spPr bwMode="auto">
            <a:xfrm>
              <a:off x="2318376" y="3669930"/>
              <a:ext cx="4862352" cy="116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是指凝结在商品中的无差别的一般人类劳动</a:t>
              </a:r>
            </a:p>
          </p:txBody>
        </p:sp>
        <p:cxnSp>
          <p:nvCxnSpPr>
            <p:cNvPr id="25" name="直接连接符 24">
              <a:extLst>
                <a:ext uri="{FF2B5EF4-FFF2-40B4-BE49-F238E27FC236}">
                  <a16:creationId xmlns:a16="http://schemas.microsoft.com/office/drawing/2014/main" id="{8989119D-904E-4A7B-8DB5-1D0E145A3F66}"/>
                </a:ext>
              </a:extLst>
            </p:cNvPr>
            <p:cNvCxnSpPr>
              <a:cxnSpLocks/>
            </p:cNvCxnSpPr>
            <p:nvPr/>
          </p:nvCxnSpPr>
          <p:spPr>
            <a:xfrm>
              <a:off x="2364888" y="3351330"/>
              <a:ext cx="4101472"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2042EDE-04BA-4991-ADF4-BAA4E52D2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83" b="44386"/>
          <a:stretch>
            <a:fillRect/>
          </a:stretch>
        </p:blipFill>
        <p:spPr bwMode="auto">
          <a:xfrm>
            <a:off x="0" y="3014664"/>
            <a:ext cx="12192000" cy="384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58B4FAB1-00E1-4F0A-8158-1B3ACE0A69B3}"/>
              </a:ext>
            </a:extLst>
          </p:cNvPr>
          <p:cNvGrpSpPr>
            <a:grpSpLocks/>
          </p:cNvGrpSpPr>
          <p:nvPr/>
        </p:nvGrpSpPr>
        <p:grpSpPr bwMode="auto">
          <a:xfrm>
            <a:off x="510139" y="555626"/>
            <a:ext cx="11271183" cy="5745163"/>
            <a:chOff x="199869" y="186885"/>
            <a:chExt cx="11792262" cy="6521508"/>
          </a:xfrm>
        </p:grpSpPr>
        <p:grpSp>
          <p:nvGrpSpPr>
            <p:cNvPr id="200708" name="组合 9">
              <a:extLst>
                <a:ext uri="{FF2B5EF4-FFF2-40B4-BE49-F238E27FC236}">
                  <a16:creationId xmlns:a16="http://schemas.microsoft.com/office/drawing/2014/main" id="{2DA7F222-0DBA-427D-973A-1651ECA3D694}"/>
                </a:ext>
              </a:extLst>
            </p:cNvPr>
            <p:cNvGrpSpPr>
              <a:grpSpLocks/>
            </p:cNvGrpSpPr>
            <p:nvPr/>
          </p:nvGrpSpPr>
          <p:grpSpPr bwMode="auto">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id="{6D9C6A69-739F-4B6A-A88C-5AD0F2A79973}"/>
                  </a:ext>
                </a:extLst>
              </p:cNvPr>
              <p:cNvSpPr/>
              <p:nvPr/>
            </p:nvSpPr>
            <p:spPr>
              <a:xfrm>
                <a:off x="199869" y="314829"/>
                <a:ext cx="11792262" cy="6393564"/>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id="{3B7A3858-E2CD-421E-8B96-2D9DA8DE06B0}"/>
                  </a:ext>
                </a:extLst>
              </p:cNvPr>
              <p:cNvSpPr/>
              <p:nvPr/>
            </p:nvSpPr>
            <p:spPr>
              <a:xfrm>
                <a:off x="407271" y="507644"/>
                <a:ext cx="11377459" cy="5993516"/>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id="{60E9CA70-EB91-4E1A-960F-932B4D8F4284}"/>
                  </a:ext>
                </a:extLst>
              </p:cNvPr>
              <p:cNvSpPr/>
              <p:nvPr/>
            </p:nvSpPr>
            <p:spPr>
              <a:xfrm>
                <a:off x="2364888" y="186885"/>
                <a:ext cx="7462225" cy="731620"/>
              </a:xfrm>
              <a:prstGeom prst="round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7000" bIns="5400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rPr>
                  <a:t>拓展：哲学上的价值与经济学上的价值</a:t>
                </a:r>
              </a:p>
            </p:txBody>
          </p:sp>
          <p:grpSp>
            <p:nvGrpSpPr>
              <p:cNvPr id="200717" name="组合 8">
                <a:extLst>
                  <a:ext uri="{FF2B5EF4-FFF2-40B4-BE49-F238E27FC236}">
                    <a16:creationId xmlns:a16="http://schemas.microsoft.com/office/drawing/2014/main" id="{096A90AC-B150-485D-88CE-996BAF615AA5}"/>
                  </a:ext>
                </a:extLst>
              </p:cNvPr>
              <p:cNvGrpSpPr>
                <a:grpSpLocks/>
              </p:cNvGrpSpPr>
              <p:nvPr/>
            </p:nvGrpSpPr>
            <p:grpSpPr bwMode="auto">
              <a:xfrm>
                <a:off x="2615907" y="1741496"/>
                <a:ext cx="8025561" cy="3846892"/>
                <a:chOff x="2715226" y="1741496"/>
                <a:chExt cx="8025561" cy="3846892"/>
              </a:xfrm>
            </p:grpSpPr>
            <p:sp>
              <p:nvSpPr>
                <p:cNvPr id="200718" name="文本框 3">
                  <a:extLst>
                    <a:ext uri="{FF2B5EF4-FFF2-40B4-BE49-F238E27FC236}">
                      <a16:creationId xmlns:a16="http://schemas.microsoft.com/office/drawing/2014/main" id="{9B918EE4-83BC-49FA-B61F-79225CF7C469}"/>
                    </a:ext>
                  </a:extLst>
                </p:cNvPr>
                <p:cNvSpPr txBox="1">
                  <a:spLocks noChangeArrowheads="1"/>
                </p:cNvSpPr>
                <p:nvPr/>
              </p:nvSpPr>
              <p:spPr bwMode="auto">
                <a:xfrm>
                  <a:off x="4433778" y="1741496"/>
                  <a:ext cx="6115941" cy="99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是最为普遍意义上的</a:t>
                  </a: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主客体关系</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，主体一般意义上是人，而客体可以是任何事物</a:t>
                  </a:r>
                </a:p>
              </p:txBody>
            </p:sp>
            <p:sp>
              <p:nvSpPr>
                <p:cNvPr id="200719" name="文本框 3">
                  <a:extLst>
                    <a:ext uri="{FF2B5EF4-FFF2-40B4-BE49-F238E27FC236}">
                      <a16:creationId xmlns:a16="http://schemas.microsoft.com/office/drawing/2014/main" id="{CB151CAB-8AC6-4C5C-A857-8BEB28802E5A}"/>
                    </a:ext>
                  </a:extLst>
                </p:cNvPr>
                <p:cNvSpPr txBox="1">
                  <a:spLocks noChangeArrowheads="1"/>
                </p:cNvSpPr>
                <p:nvPr/>
              </p:nvSpPr>
              <p:spPr bwMode="auto">
                <a:xfrm>
                  <a:off x="2715226" y="2522680"/>
                  <a:ext cx="1309032" cy="73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哲学上</a:t>
                  </a:r>
                  <a:endPar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的价值</a:t>
                  </a:r>
                </a:p>
              </p:txBody>
            </p:sp>
            <p:sp>
              <p:nvSpPr>
                <p:cNvPr id="200720" name="文本框 3">
                  <a:extLst>
                    <a:ext uri="{FF2B5EF4-FFF2-40B4-BE49-F238E27FC236}">
                      <a16:creationId xmlns:a16="http://schemas.microsoft.com/office/drawing/2014/main" id="{41A481E0-02FC-4179-ABE8-A1EAC22D947C}"/>
                    </a:ext>
                  </a:extLst>
                </p:cNvPr>
                <p:cNvSpPr txBox="1">
                  <a:spLocks noChangeArrowheads="1"/>
                </p:cNvSpPr>
                <p:nvPr/>
              </p:nvSpPr>
              <p:spPr bwMode="auto">
                <a:xfrm>
                  <a:off x="4433778" y="3652534"/>
                  <a:ext cx="6307009" cy="193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是撇开了劳动的具体形式的无差别的一般人类劳动，它表示的不是人与物的关系，而是商品经济条件</a:t>
                  </a:r>
                  <a:r>
                    <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下</a:t>
                  </a: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人与人</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之间交换劳动的经济关系</a:t>
                  </a:r>
                </a:p>
              </p:txBody>
            </p:sp>
            <p:cxnSp>
              <p:nvCxnSpPr>
                <p:cNvPr id="31" name="直接连接符 30">
                  <a:extLst>
                    <a:ext uri="{FF2B5EF4-FFF2-40B4-BE49-F238E27FC236}">
                      <a16:creationId xmlns:a16="http://schemas.microsoft.com/office/drawing/2014/main" id="{E13BA0B0-F087-4CD5-91B0-3634CCF989DF}"/>
                    </a:ext>
                  </a:extLst>
                </p:cNvPr>
                <p:cNvCxnSpPr>
                  <a:cxnSpLocks/>
                </p:cNvCxnSpPr>
                <p:nvPr/>
              </p:nvCxnSpPr>
              <p:spPr>
                <a:xfrm>
                  <a:off x="4481081" y="3333211"/>
                  <a:ext cx="6069671"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grpSp>
        </p:grpSp>
        <p:sp>
          <p:nvSpPr>
            <p:cNvPr id="17" name="文本框 3">
              <a:extLst>
                <a:ext uri="{FF2B5EF4-FFF2-40B4-BE49-F238E27FC236}">
                  <a16:creationId xmlns:a16="http://schemas.microsoft.com/office/drawing/2014/main" id="{E0999232-7AC1-4BD6-A9AB-D0CDE209068B}"/>
                </a:ext>
              </a:extLst>
            </p:cNvPr>
            <p:cNvSpPr txBox="1">
              <a:spLocks noChangeArrowheads="1"/>
            </p:cNvSpPr>
            <p:nvPr/>
          </p:nvSpPr>
          <p:spPr bwMode="auto">
            <a:xfrm>
              <a:off x="1489118" y="2003320"/>
              <a:ext cx="615459" cy="3876144"/>
            </a:xfrm>
            <a:prstGeom prst="rect">
              <a:avLst/>
            </a:prstGeom>
            <a:noFill/>
            <a:ln>
              <a:noFill/>
            </a:ln>
          </p:spPr>
          <p:txBody>
            <a:bodyPr vert="eaVert">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050"/>
                </a:spcBef>
                <a:spcAft>
                  <a:spcPct val="0"/>
                </a:spcAft>
                <a:buClrTx/>
                <a:buSzTx/>
                <a:buFontTx/>
                <a:buNone/>
                <a:tabLst/>
                <a:defRPr/>
              </a:pPr>
              <a:r>
                <a:rPr kumimoji="0" lang="zh-CN" altLang="en-US" sz="1800" b="1" i="0" u="none" strike="noStrike" kern="1200" cap="none" spc="4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涵盖范围</a:t>
              </a:r>
              <a:r>
                <a:rPr kumimoji="0" lang="zh-CN" altLang="en-US" sz="1800" b="1" i="0" u="none" strike="noStrike" kern="1200" cap="none" spc="4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不同</a:t>
              </a:r>
            </a:p>
          </p:txBody>
        </p:sp>
        <p:sp>
          <p:nvSpPr>
            <p:cNvPr id="24" name="等腰三角形 2">
              <a:extLst>
                <a:ext uri="{FF2B5EF4-FFF2-40B4-BE49-F238E27FC236}">
                  <a16:creationId xmlns:a16="http://schemas.microsoft.com/office/drawing/2014/main" id="{E43E68F0-ED66-49C5-9D79-170D0C9D0C28}"/>
                </a:ext>
              </a:extLst>
            </p:cNvPr>
            <p:cNvSpPr/>
            <p:nvPr/>
          </p:nvSpPr>
          <p:spPr bwMode="auto">
            <a:xfrm rot="2747878">
              <a:off x="2674058" y="1738427"/>
              <a:ext cx="1373139" cy="158937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200711" name="文本框 3">
              <a:extLst>
                <a:ext uri="{FF2B5EF4-FFF2-40B4-BE49-F238E27FC236}">
                  <a16:creationId xmlns:a16="http://schemas.microsoft.com/office/drawing/2014/main" id="{769CA8FA-E155-4C72-8DDC-AD2D8BB298D7}"/>
                </a:ext>
              </a:extLst>
            </p:cNvPr>
            <p:cNvSpPr txBox="1">
              <a:spLocks noChangeArrowheads="1"/>
            </p:cNvSpPr>
            <p:nvPr/>
          </p:nvSpPr>
          <p:spPr bwMode="auto">
            <a:xfrm>
              <a:off x="2628032" y="2208998"/>
              <a:ext cx="1309032" cy="73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哲学上</a:t>
              </a:r>
              <a:endPar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的价值</a:t>
              </a:r>
            </a:p>
          </p:txBody>
        </p:sp>
        <p:sp>
          <p:nvSpPr>
            <p:cNvPr id="33" name="等腰三角形 2">
              <a:extLst>
                <a:ext uri="{FF2B5EF4-FFF2-40B4-BE49-F238E27FC236}">
                  <a16:creationId xmlns:a16="http://schemas.microsoft.com/office/drawing/2014/main" id="{9783278D-FDA9-4019-9A33-9EDD056E7AAD}"/>
                </a:ext>
              </a:extLst>
            </p:cNvPr>
            <p:cNvSpPr/>
            <p:nvPr/>
          </p:nvSpPr>
          <p:spPr bwMode="auto">
            <a:xfrm rot="2747878">
              <a:off x="2725909" y="3860462"/>
              <a:ext cx="1373139" cy="1587257"/>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200713" name="文本框 3">
              <a:extLst>
                <a:ext uri="{FF2B5EF4-FFF2-40B4-BE49-F238E27FC236}">
                  <a16:creationId xmlns:a16="http://schemas.microsoft.com/office/drawing/2014/main" id="{78D06E0E-4AF1-4E37-9298-36715B077844}"/>
                </a:ext>
              </a:extLst>
            </p:cNvPr>
            <p:cNvSpPr txBox="1">
              <a:spLocks noChangeArrowheads="1"/>
            </p:cNvSpPr>
            <p:nvPr/>
          </p:nvSpPr>
          <p:spPr bwMode="auto">
            <a:xfrm>
              <a:off x="2540724" y="4388734"/>
              <a:ext cx="1617472" cy="73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经济学上的价值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77">
            <a:extLst>
              <a:ext uri="{FF2B5EF4-FFF2-40B4-BE49-F238E27FC236}">
                <a16:creationId xmlns:a16="http://schemas.microsoft.com/office/drawing/2014/main" id="{4458D4A8-E13A-4323-9D85-6E4382890123}"/>
              </a:ext>
            </a:extLst>
          </p:cNvPr>
          <p:cNvSpPr/>
          <p:nvPr/>
        </p:nvSpPr>
        <p:spPr>
          <a:xfrm>
            <a:off x="0" y="3222171"/>
            <a:ext cx="12192000" cy="3635829"/>
          </a:xfrm>
          <a:custGeom>
            <a:avLst/>
            <a:gdLst>
              <a:gd name="connsiteX0" fmla="*/ 0 w 12192000"/>
              <a:gd name="connsiteY0" fmla="*/ 0 h 1674788"/>
              <a:gd name="connsiteX1" fmla="*/ 9364 w 12192000"/>
              <a:gd name="connsiteY1" fmla="*/ 7985 h 1674788"/>
              <a:gd name="connsiteX2" fmla="*/ 11813638 w 12192000"/>
              <a:gd name="connsiteY2" fmla="*/ 1463380 h 1674788"/>
              <a:gd name="connsiteX3" fmla="*/ 12192000 w 12192000"/>
              <a:gd name="connsiteY3" fmla="*/ 1438386 h 1674788"/>
              <a:gd name="connsiteX4" fmla="*/ 12192000 w 12192000"/>
              <a:gd name="connsiteY4" fmla="*/ 1674788 h 1674788"/>
              <a:gd name="connsiteX5" fmla="*/ 0 w 12192000"/>
              <a:gd name="connsiteY5" fmla="*/ 1674788 h 167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74788">
                <a:moveTo>
                  <a:pt x="0" y="0"/>
                </a:moveTo>
                <a:lnTo>
                  <a:pt x="9364" y="7985"/>
                </a:lnTo>
                <a:cubicBezTo>
                  <a:pt x="1845362" y="1290212"/>
                  <a:pt x="7511194" y="1690686"/>
                  <a:pt x="11813638" y="1463380"/>
                </a:cubicBezTo>
                <a:lnTo>
                  <a:pt x="12192000" y="1438386"/>
                </a:lnTo>
                <a:lnTo>
                  <a:pt x="12192000" y="1674788"/>
                </a:lnTo>
                <a:lnTo>
                  <a:pt x="0" y="1674788"/>
                </a:lnTo>
                <a:close/>
              </a:path>
            </a:pathLst>
          </a:custGeom>
          <a:gradFill>
            <a:gsLst>
              <a:gs pos="0">
                <a:srgbClr val="FBB065"/>
              </a:gs>
              <a:gs pos="100000">
                <a:srgbClr val="FEDDAC"/>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5" name="组合 4"/>
          <p:cNvGrpSpPr/>
          <p:nvPr/>
        </p:nvGrpSpPr>
        <p:grpSpPr>
          <a:xfrm flipH="1" flipV="1">
            <a:off x="1879176" y="2105479"/>
            <a:ext cx="9017872" cy="3111500"/>
            <a:chOff x="1489600" y="2532482"/>
            <a:chExt cx="9296666" cy="2596830"/>
          </a:xfrm>
        </p:grpSpPr>
        <p:sp>
          <p:nvSpPr>
            <p:cNvPr id="8" name="矩形 7"/>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古典</a:t>
              </a:r>
            </a:p>
          </p:txBody>
        </p:sp>
      </p:grpSp>
      <p:sp>
        <p:nvSpPr>
          <p:cNvPr id="7" name="TextBox 12"/>
          <p:cNvSpPr txBox="1"/>
          <p:nvPr/>
        </p:nvSpPr>
        <p:spPr>
          <a:xfrm>
            <a:off x="1587064" y="974669"/>
            <a:ext cx="9017873" cy="572464"/>
          </a:xfrm>
          <a:prstGeom prst="rect">
            <a:avLst/>
          </a:prstGeom>
          <a:noFill/>
        </p:spPr>
        <p:txBody>
          <a:bodyPr wrap="square" rtlCol="0">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一、马克思是怎样分析劳动创造价值的？</a:t>
            </a:r>
          </a:p>
        </p:txBody>
      </p:sp>
      <p:sp>
        <p:nvSpPr>
          <p:cNvPr id="2" name="文本框 1"/>
          <p:cNvSpPr txBox="1"/>
          <p:nvPr/>
        </p:nvSpPr>
        <p:spPr>
          <a:xfrm>
            <a:off x="2448771" y="2488088"/>
            <a:ext cx="7878683" cy="2400657"/>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关于劳动创造价值的观点，在马克思之前的资产阶级经济学家就曾提出过。比如英国古典政治经济学的代表人物之一</a:t>
            </a:r>
            <a:r>
              <a:rPr lang="zh-CN" altLang="en-US" sz="2000" b="1" dirty="0">
                <a:solidFill>
                  <a:srgbClr val="FF0000"/>
                </a:solidFill>
                <a:latin typeface="微软雅黑" panose="020B0503020204020204" pitchFamily="34" charset="-122"/>
                <a:ea typeface="微软雅黑" panose="020B0503020204020204" pitchFamily="34" charset="-122"/>
              </a:rPr>
              <a:t>威廉</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配第</a:t>
            </a:r>
            <a:r>
              <a:rPr lang="zh-CN" altLang="en-US" sz="2000" dirty="0">
                <a:latin typeface="微软雅黑" panose="020B0503020204020204" pitchFamily="34" charset="-122"/>
                <a:ea typeface="微软雅黑" panose="020B0503020204020204" pitchFamily="34" charset="-122"/>
              </a:rPr>
              <a:t>，提出了</a:t>
            </a:r>
            <a:r>
              <a:rPr lang="zh-CN" altLang="en-US" sz="2000" b="1" dirty="0">
                <a:solidFill>
                  <a:srgbClr val="0000FF"/>
                </a:solidFill>
                <a:latin typeface="微软雅黑" panose="020B0503020204020204" pitchFamily="34" charset="-122"/>
                <a:ea typeface="微软雅黑" panose="020B0503020204020204" pitchFamily="34" charset="-122"/>
              </a:rPr>
              <a:t>劳动是价值的源泉的</a:t>
            </a:r>
            <a:r>
              <a:rPr lang="zh-CN" altLang="en-US" sz="2000" dirty="0">
                <a:latin typeface="微软雅黑" panose="020B0503020204020204" pitchFamily="34" charset="-122"/>
                <a:ea typeface="微软雅黑" panose="020B0503020204020204" pitchFamily="34" charset="-122"/>
              </a:rPr>
              <a:t>观点。再比如英国古典政治经济学的另一个重要代表人物</a:t>
            </a:r>
            <a:r>
              <a:rPr lang="zh-CN" altLang="en-US" sz="2000" b="1" dirty="0">
                <a:solidFill>
                  <a:srgbClr val="FF0000"/>
                </a:solidFill>
                <a:latin typeface="微软雅黑" panose="020B0503020204020204" pitchFamily="34" charset="-122"/>
                <a:ea typeface="微软雅黑" panose="020B0503020204020204" pitchFamily="34" charset="-122"/>
              </a:rPr>
              <a:t>亚当</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斯密</a:t>
            </a:r>
            <a:r>
              <a:rPr lang="zh-CN" altLang="en-US" sz="2000" dirty="0">
                <a:latin typeface="微软雅黑" panose="020B0503020204020204" pitchFamily="34" charset="-122"/>
                <a:ea typeface="微软雅黑" panose="020B0503020204020204" pitchFamily="34" charset="-122"/>
              </a:rPr>
              <a:t>，也提出了劳动创造价值的观点。这些重要观点，成为马克思劳动价值论的重要思想来源。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5E4C764-10C4-49C2-91B4-62A45E1EE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83" b="44386"/>
          <a:stretch>
            <a:fillRect/>
          </a:stretch>
        </p:blipFill>
        <p:spPr bwMode="auto">
          <a:xfrm>
            <a:off x="0" y="3865564"/>
            <a:ext cx="12192000"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E3F241D6-BE45-4538-9E5F-5B00E8A098B1}"/>
              </a:ext>
            </a:extLst>
          </p:cNvPr>
          <p:cNvGrpSpPr>
            <a:grpSpLocks/>
          </p:cNvGrpSpPr>
          <p:nvPr/>
        </p:nvGrpSpPr>
        <p:grpSpPr bwMode="auto">
          <a:xfrm>
            <a:off x="895150" y="549275"/>
            <a:ext cx="10568538" cy="5329238"/>
            <a:chOff x="199869" y="186885"/>
            <a:chExt cx="11792262" cy="6521508"/>
          </a:xfrm>
        </p:grpSpPr>
        <p:grpSp>
          <p:nvGrpSpPr>
            <p:cNvPr id="201732" name="组合 9">
              <a:extLst>
                <a:ext uri="{FF2B5EF4-FFF2-40B4-BE49-F238E27FC236}">
                  <a16:creationId xmlns:a16="http://schemas.microsoft.com/office/drawing/2014/main" id="{4AC0FD38-2806-4E85-B319-D8F47E01A6E4}"/>
                </a:ext>
              </a:extLst>
            </p:cNvPr>
            <p:cNvGrpSpPr>
              <a:grpSpLocks/>
            </p:cNvGrpSpPr>
            <p:nvPr/>
          </p:nvGrpSpPr>
          <p:grpSpPr bwMode="auto">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id="{8C6897CA-AD03-4FA7-A8EB-A8771469751F}"/>
                  </a:ext>
                </a:extLst>
              </p:cNvPr>
              <p:cNvSpPr/>
              <p:nvPr/>
            </p:nvSpPr>
            <p:spPr>
              <a:xfrm>
                <a:off x="199869" y="313158"/>
                <a:ext cx="11792262" cy="6395235"/>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id="{D390C49E-64AF-4632-A0E3-BFE95B0D41E2}"/>
                  </a:ext>
                </a:extLst>
              </p:cNvPr>
              <p:cNvSpPr/>
              <p:nvPr/>
            </p:nvSpPr>
            <p:spPr>
              <a:xfrm>
                <a:off x="407271" y="509366"/>
                <a:ext cx="11377459" cy="5991161"/>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id="{3FBE74FE-8C0A-4B1E-88AE-33D74066B7E5}"/>
                  </a:ext>
                </a:extLst>
              </p:cNvPr>
              <p:cNvSpPr/>
              <p:nvPr/>
            </p:nvSpPr>
            <p:spPr>
              <a:xfrm>
                <a:off x="2364888" y="186885"/>
                <a:ext cx="7462225" cy="732383"/>
              </a:xfrm>
              <a:prstGeom prst="round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7000" bIns="5400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rPr>
                  <a:t>拓展：哲学上的价值与经济学上的价值</a:t>
                </a:r>
              </a:p>
            </p:txBody>
          </p:sp>
          <p:grpSp>
            <p:nvGrpSpPr>
              <p:cNvPr id="201740" name="组合 8">
                <a:extLst>
                  <a:ext uri="{FF2B5EF4-FFF2-40B4-BE49-F238E27FC236}">
                    <a16:creationId xmlns:a16="http://schemas.microsoft.com/office/drawing/2014/main" id="{6ABC2CF9-C070-49DD-8063-43EEDB32427A}"/>
                  </a:ext>
                </a:extLst>
              </p:cNvPr>
              <p:cNvGrpSpPr>
                <a:grpSpLocks/>
              </p:cNvGrpSpPr>
              <p:nvPr/>
            </p:nvGrpSpPr>
            <p:grpSpPr bwMode="auto">
              <a:xfrm>
                <a:off x="1489118" y="1741496"/>
                <a:ext cx="8962315" cy="4137381"/>
                <a:chOff x="1588437" y="1741496"/>
                <a:chExt cx="8962315" cy="4137381"/>
              </a:xfrm>
            </p:grpSpPr>
            <p:sp>
              <p:nvSpPr>
                <p:cNvPr id="201741" name="文本框 3">
                  <a:extLst>
                    <a:ext uri="{FF2B5EF4-FFF2-40B4-BE49-F238E27FC236}">
                      <a16:creationId xmlns:a16="http://schemas.microsoft.com/office/drawing/2014/main" id="{A9ED9183-31DA-4B20-A265-9A8CEF9436CF}"/>
                    </a:ext>
                  </a:extLst>
                </p:cNvPr>
                <p:cNvSpPr txBox="1">
                  <a:spLocks noChangeArrowheads="1"/>
                </p:cNvSpPr>
                <p:nvPr/>
              </p:nvSpPr>
              <p:spPr bwMode="auto">
                <a:xfrm>
                  <a:off x="4433778" y="1741496"/>
                  <a:ext cx="6115941" cy="10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主要依赖于主体的需要和利益，因而哲学上的价值具有一定的</a:t>
                  </a: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主观性</a:t>
                  </a:r>
                </a:p>
              </p:txBody>
            </p:sp>
            <p:sp>
              <p:nvSpPr>
                <p:cNvPr id="201742" name="文本框 3">
                  <a:extLst>
                    <a:ext uri="{FF2B5EF4-FFF2-40B4-BE49-F238E27FC236}">
                      <a16:creationId xmlns:a16="http://schemas.microsoft.com/office/drawing/2014/main" id="{3E851979-26A2-4B28-B868-70F365A3667E}"/>
                    </a:ext>
                  </a:extLst>
                </p:cNvPr>
                <p:cNvSpPr txBox="1">
                  <a:spLocks noChangeArrowheads="1"/>
                </p:cNvSpPr>
                <p:nvPr/>
              </p:nvSpPr>
              <p:spPr bwMode="auto">
                <a:xfrm>
                  <a:off x="4433777" y="3802256"/>
                  <a:ext cx="6115941" cy="10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ts val="105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是由生产该商品的社会必要劳动时间决定的，是较为</a:t>
                  </a:r>
                  <a:r>
                    <a:rPr kumimoji="0" lang="zh-CN" altLang="en-US" sz="1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客观的</a:t>
                  </a:r>
                </a:p>
              </p:txBody>
            </p:sp>
            <p:cxnSp>
              <p:nvCxnSpPr>
                <p:cNvPr id="31" name="直接连接符 30">
                  <a:extLst>
                    <a:ext uri="{FF2B5EF4-FFF2-40B4-BE49-F238E27FC236}">
                      <a16:creationId xmlns:a16="http://schemas.microsoft.com/office/drawing/2014/main" id="{E5CB811C-2D74-41EF-BB5F-3C2961DF17A2}"/>
                    </a:ext>
                  </a:extLst>
                </p:cNvPr>
                <p:cNvCxnSpPr>
                  <a:cxnSpLocks/>
                </p:cNvCxnSpPr>
                <p:nvPr/>
              </p:nvCxnSpPr>
              <p:spPr>
                <a:xfrm>
                  <a:off x="4478965" y="3332051"/>
                  <a:ext cx="6071787"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
                  <a:extLst>
                    <a:ext uri="{FF2B5EF4-FFF2-40B4-BE49-F238E27FC236}">
                      <a16:creationId xmlns:a16="http://schemas.microsoft.com/office/drawing/2014/main" id="{A70E019D-40D9-41DB-B466-6B08649F78C7}"/>
                    </a:ext>
                  </a:extLst>
                </p:cNvPr>
                <p:cNvSpPr txBox="1">
                  <a:spLocks noChangeArrowheads="1"/>
                </p:cNvSpPr>
                <p:nvPr/>
              </p:nvSpPr>
              <p:spPr bwMode="auto">
                <a:xfrm>
                  <a:off x="1588437" y="2003272"/>
                  <a:ext cx="615459" cy="3875605"/>
                </a:xfrm>
                <a:prstGeom prst="rect">
                  <a:avLst/>
                </a:prstGeom>
                <a:noFill/>
                <a:ln>
                  <a:noFill/>
                </a:ln>
              </p:spPr>
              <p:txBody>
                <a:bodyPr vert="eaVert">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050"/>
                    </a:spcBef>
                    <a:spcAft>
                      <a:spcPct val="0"/>
                    </a:spcAft>
                    <a:buClrTx/>
                    <a:buSzTx/>
                    <a:buFontTx/>
                    <a:buNone/>
                    <a:tabLst/>
                    <a:defRPr/>
                  </a:pPr>
                  <a:r>
                    <a:rPr kumimoji="0" lang="zh-CN" altLang="en-US" sz="1800" b="1" i="0" u="none" strike="noStrike" kern="1200" cap="none" spc="4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价值的</a:t>
                  </a:r>
                  <a:r>
                    <a:rPr kumimoji="0" lang="zh-CN" altLang="en-US" sz="1800" b="1" i="0" u="none" strike="noStrike" kern="1200" cap="none" spc="4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评判标准</a:t>
                  </a:r>
                  <a:r>
                    <a:rPr kumimoji="0" lang="zh-CN" altLang="en-US" sz="1800" b="1" i="0" u="none" strike="noStrike" kern="1200" cap="none" spc="4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不同</a:t>
                  </a:r>
                </a:p>
              </p:txBody>
            </p:sp>
          </p:grpSp>
        </p:grpSp>
        <p:sp>
          <p:nvSpPr>
            <p:cNvPr id="17" name="等腰三角形 2">
              <a:extLst>
                <a:ext uri="{FF2B5EF4-FFF2-40B4-BE49-F238E27FC236}">
                  <a16:creationId xmlns:a16="http://schemas.microsoft.com/office/drawing/2014/main" id="{7ED603D2-B411-4455-9126-1D2B69BD3619}"/>
                </a:ext>
              </a:extLst>
            </p:cNvPr>
            <p:cNvSpPr/>
            <p:nvPr/>
          </p:nvSpPr>
          <p:spPr bwMode="auto">
            <a:xfrm rot="2747878">
              <a:off x="2673897" y="1737959"/>
              <a:ext cx="1373461" cy="1589374"/>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201734" name="文本框 3">
              <a:extLst>
                <a:ext uri="{FF2B5EF4-FFF2-40B4-BE49-F238E27FC236}">
                  <a16:creationId xmlns:a16="http://schemas.microsoft.com/office/drawing/2014/main" id="{6D213953-0FD7-4900-927F-16FF56548911}"/>
                </a:ext>
              </a:extLst>
            </p:cNvPr>
            <p:cNvSpPr txBox="1">
              <a:spLocks noChangeArrowheads="1"/>
            </p:cNvSpPr>
            <p:nvPr/>
          </p:nvSpPr>
          <p:spPr bwMode="auto">
            <a:xfrm>
              <a:off x="2628032" y="2208998"/>
              <a:ext cx="1309032" cy="79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哲学上</a:t>
              </a:r>
              <a:endPar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的价值</a:t>
              </a:r>
            </a:p>
          </p:txBody>
        </p:sp>
        <p:sp>
          <p:nvSpPr>
            <p:cNvPr id="20" name="等腰三角形 2">
              <a:extLst>
                <a:ext uri="{FF2B5EF4-FFF2-40B4-BE49-F238E27FC236}">
                  <a16:creationId xmlns:a16="http://schemas.microsoft.com/office/drawing/2014/main" id="{AF88A452-7501-4E96-A9BB-2FD14717FD82}"/>
                </a:ext>
              </a:extLst>
            </p:cNvPr>
            <p:cNvSpPr/>
            <p:nvPr/>
          </p:nvSpPr>
          <p:spPr bwMode="auto">
            <a:xfrm rot="2747878">
              <a:off x="2725748" y="3860402"/>
              <a:ext cx="1373461" cy="1587257"/>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51435" tIns="25718" rIns="51435" bIns="2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825" b="0" i="0" u="none" strike="noStrike" kern="0" cap="none" spc="0" normalizeH="0" baseline="0" noProof="0" dirty="0">
                <a:ln>
                  <a:noFill/>
                </a:ln>
                <a:solidFill>
                  <a:srgbClr val="FFFFFF"/>
                </a:solidFill>
                <a:effectLst/>
                <a:uLnTx/>
                <a:uFillTx/>
                <a:latin typeface="字魂36号-正文宋楷" panose="02000000000000000000" pitchFamily="2" charset="-122"/>
                <a:ea typeface="字魂36号-正文宋楷" panose="02000000000000000000" pitchFamily="2" charset="-122"/>
                <a:cs typeface="+mn-cs"/>
              </a:endParaRPr>
            </a:p>
          </p:txBody>
        </p:sp>
        <p:sp>
          <p:nvSpPr>
            <p:cNvPr id="201736" name="文本框 3">
              <a:extLst>
                <a:ext uri="{FF2B5EF4-FFF2-40B4-BE49-F238E27FC236}">
                  <a16:creationId xmlns:a16="http://schemas.microsoft.com/office/drawing/2014/main" id="{2DF569BC-0D97-4196-B6EC-6E8FE9DD4551}"/>
                </a:ext>
              </a:extLst>
            </p:cNvPr>
            <p:cNvSpPr txBox="1">
              <a:spLocks noChangeArrowheads="1"/>
            </p:cNvSpPr>
            <p:nvPr/>
          </p:nvSpPr>
          <p:spPr bwMode="auto">
            <a:xfrm>
              <a:off x="2540724" y="4388734"/>
              <a:ext cx="1617472" cy="79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经济学上的价值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483657" y="2004837"/>
            <a:ext cx="4356100" cy="4334338"/>
            <a:chOff x="1489600" y="2532482"/>
            <a:chExt cx="9296666" cy="2596830"/>
          </a:xfrm>
        </p:grpSpPr>
        <p:sp>
          <p:nvSpPr>
            <p:cNvPr id="39" name="矩形 38"/>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矩形 39"/>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 name="组合 2"/>
          <p:cNvGrpSpPr/>
          <p:nvPr/>
        </p:nvGrpSpPr>
        <p:grpSpPr>
          <a:xfrm>
            <a:off x="1992105" y="1625857"/>
            <a:ext cx="3339205" cy="987026"/>
            <a:chOff x="1894213" y="2049312"/>
            <a:chExt cx="3339205" cy="1062864"/>
          </a:xfrm>
        </p:grpSpPr>
        <p:sp>
          <p:nvSpPr>
            <p:cNvPr id="50" name="平行四边形 49"/>
            <p:cNvSpPr/>
            <p:nvPr/>
          </p:nvSpPr>
          <p:spPr>
            <a:xfrm>
              <a:off x="2355643" y="2049312"/>
              <a:ext cx="2877775" cy="950924"/>
            </a:xfrm>
            <a:prstGeom prst="parallelogram">
              <a:avLst>
                <a:gd name="adj" fmla="val 16506"/>
              </a:avLst>
            </a:prstGeom>
            <a:solidFill>
              <a:srgbClr val="9A0000"/>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54" name="组合 53"/>
            <p:cNvGrpSpPr/>
            <p:nvPr/>
          </p:nvGrpSpPr>
          <p:grpSpPr>
            <a:xfrm>
              <a:off x="1894213" y="2161252"/>
              <a:ext cx="2877775" cy="950924"/>
              <a:chOff x="1228914" y="1473236"/>
              <a:chExt cx="2877775" cy="950924"/>
            </a:xfrm>
          </p:grpSpPr>
          <p:sp>
            <p:nvSpPr>
              <p:cNvPr id="55" name="平行四边形 54"/>
              <p:cNvSpPr/>
              <p:nvPr/>
            </p:nvSpPr>
            <p:spPr>
              <a:xfrm>
                <a:off x="1228914" y="1473236"/>
                <a:ext cx="2877775" cy="950924"/>
              </a:xfrm>
              <a:prstGeom prst="parallelogram">
                <a:avLst>
                  <a:gd name="adj" fmla="val 16506"/>
                </a:avLst>
              </a:prstGeom>
              <a:gradFill>
                <a:gsLst>
                  <a:gs pos="0">
                    <a:srgbClr val="C00000"/>
                  </a:gs>
                  <a:gs pos="62000">
                    <a:srgbClr val="C92403"/>
                  </a:gs>
                  <a:gs pos="100000">
                    <a:srgbClr val="E55003"/>
                  </a:gs>
                </a:gsLst>
                <a:lin ang="15600000" scaled="0"/>
              </a:gra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white"/>
                  </a:solidFill>
                  <a:effectLst/>
                  <a:uLnTx/>
                  <a:uFillTx/>
                  <a:latin typeface="方正大标宋简体" panose="02010601030101010101" pitchFamily="2" charset="-122"/>
                  <a:ea typeface="方正大标宋简体" panose="02010601030101010101" pitchFamily="2" charset="-122"/>
                  <a:cs typeface="+mn-cs"/>
                </a:endParaRPr>
              </a:p>
            </p:txBody>
          </p:sp>
          <p:sp>
            <p:nvSpPr>
              <p:cNvPr id="56" name="矩形 55"/>
              <p:cNvSpPr/>
              <p:nvPr/>
            </p:nvSpPr>
            <p:spPr>
              <a:xfrm>
                <a:off x="1814314" y="1687088"/>
                <a:ext cx="1706974" cy="461665"/>
              </a:xfrm>
              <a:prstGeom prst="rect">
                <a:avLst/>
              </a:prstGeom>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对立</a:t>
                </a:r>
              </a:p>
            </p:txBody>
          </p:sp>
        </p:grpSp>
      </p:grpSp>
      <p:sp>
        <p:nvSpPr>
          <p:cNvPr id="57" name="矩形 56"/>
          <p:cNvSpPr/>
          <p:nvPr/>
        </p:nvSpPr>
        <p:spPr>
          <a:xfrm>
            <a:off x="1903774" y="2753418"/>
            <a:ext cx="3515867" cy="3323987"/>
          </a:xfrm>
          <a:prstGeom prst="rect">
            <a:avLst/>
          </a:prstGeom>
        </p:spPr>
        <p:txBody>
          <a:bodyPr wrap="square">
            <a:spAutoFit/>
          </a:bodyPr>
          <a:lstStyle/>
          <a:p>
            <a:pPr marL="0" marR="0" lvl="0" indent="50419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对于</a:t>
            </a:r>
            <a:r>
              <a:rPr kumimoji="0" lang="zh-CN" altLang="en-US" sz="2000" b="1" i="0" u="none" strike="noStrike" kern="1200" cap="none" spc="0" normalizeH="0" baseline="0" noProof="0" dirty="0">
                <a:ln>
                  <a:noFill/>
                </a:ln>
                <a:solidFill>
                  <a:srgbClr val="0000FF"/>
                </a:solidFill>
                <a:effectLst/>
                <a:uLnTx/>
                <a:uFillTx/>
                <a:latin typeface="微软雅黑" panose="020B0503020204020204" charset="-122"/>
                <a:ea typeface="微软雅黑" panose="020B0503020204020204" charset="-122"/>
                <a:cs typeface="+mn-cs"/>
                <a:sym typeface="+mn-ea"/>
              </a:rPr>
              <a:t>同一商品所有者</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来说，在商品交换过程中，不论是买者还是卖者，使用价值和价值二者不可兼得。要获得商品的价值，就必须放弃商品的使用价值；要得到商品的使用价值，就不能得到商品的价值。</a:t>
            </a:r>
          </a:p>
        </p:txBody>
      </p:sp>
      <p:grpSp>
        <p:nvGrpSpPr>
          <p:cNvPr id="26" name="组合 25"/>
          <p:cNvGrpSpPr/>
          <p:nvPr/>
        </p:nvGrpSpPr>
        <p:grpSpPr>
          <a:xfrm>
            <a:off x="3166166" y="902124"/>
            <a:ext cx="5859669" cy="400110"/>
            <a:chOff x="1122406" y="3079821"/>
            <a:chExt cx="5859669" cy="400110"/>
          </a:xfrm>
        </p:grpSpPr>
        <p:sp>
          <p:nvSpPr>
            <p:cNvPr id="31" name="文本框 30"/>
            <p:cNvSpPr txBox="1"/>
            <p:nvPr/>
          </p:nvSpPr>
          <p:spPr>
            <a:xfrm>
              <a:off x="1122406" y="3079821"/>
              <a:ext cx="585966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商品的使用价值和价值是一种</a:t>
              </a:r>
              <a:r>
                <a:rPr kumimoji="1" lang="zh-CN" altLang="en-US" sz="2000" b="1" i="0" u="none" strike="noStrike" kern="1200" cap="none" spc="0" normalizeH="0" baseline="0" noProof="0" dirty="0">
                  <a:ln>
                    <a:noFill/>
                  </a:ln>
                  <a:solidFill>
                    <a:srgbClr val="0000FF"/>
                  </a:solidFill>
                  <a:effectLst/>
                  <a:uLnTx/>
                  <a:uFillTx/>
                  <a:latin typeface="微软雅黑" panose="020B0503020204020204" charset="-122"/>
                  <a:ea typeface="微软雅黑" panose="020B0503020204020204" charset="-122"/>
                  <a:cs typeface="+mn-cs"/>
                </a:rPr>
                <a:t>对立统一</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rPr>
                <a:t>的关系</a:t>
              </a:r>
            </a:p>
          </p:txBody>
        </p:sp>
        <p:grpSp>
          <p:nvGrpSpPr>
            <p:cNvPr id="32" name="组合 31"/>
            <p:cNvGrpSpPr/>
            <p:nvPr/>
          </p:nvGrpSpPr>
          <p:grpSpPr>
            <a:xfrm>
              <a:off x="1131850" y="3158981"/>
              <a:ext cx="263338" cy="243183"/>
              <a:chOff x="1164218" y="3158981"/>
              <a:chExt cx="263338" cy="243183"/>
            </a:xfrm>
          </p:grpSpPr>
          <p:grpSp>
            <p:nvGrpSpPr>
              <p:cNvPr id="33" name="组合 32"/>
              <p:cNvGrpSpPr/>
              <p:nvPr/>
            </p:nvGrpSpPr>
            <p:grpSpPr>
              <a:xfrm>
                <a:off x="1164220" y="3158981"/>
                <a:ext cx="263336" cy="240802"/>
                <a:chOff x="1164220" y="3158981"/>
                <a:chExt cx="263336" cy="240802"/>
              </a:xfrm>
            </p:grpSpPr>
            <p:sp>
              <p:nvSpPr>
                <p:cNvPr id="35" name="平行四边形 34"/>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直角三角形 35"/>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平行四边形 36"/>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4" name="直角三角形 33"/>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41" name="组合 40"/>
          <p:cNvGrpSpPr/>
          <p:nvPr/>
        </p:nvGrpSpPr>
        <p:grpSpPr>
          <a:xfrm>
            <a:off x="6337301" y="1998969"/>
            <a:ext cx="4356100" cy="4334338"/>
            <a:chOff x="1489600" y="2532482"/>
            <a:chExt cx="9296666" cy="2596830"/>
          </a:xfrm>
        </p:grpSpPr>
        <p:sp>
          <p:nvSpPr>
            <p:cNvPr id="42" name="矩形 41"/>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矩形 42"/>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9" name="矩形 48"/>
          <p:cNvSpPr/>
          <p:nvPr/>
        </p:nvSpPr>
        <p:spPr>
          <a:xfrm>
            <a:off x="6757418" y="2753418"/>
            <a:ext cx="3515867" cy="2346283"/>
          </a:xfrm>
          <a:prstGeom prst="rect">
            <a:avLst/>
          </a:prstGeom>
        </p:spPr>
        <p:txBody>
          <a:bodyPr wrap="square">
            <a:spAutoFit/>
          </a:bodyPr>
          <a:lstStyle/>
          <a:p>
            <a:pPr marL="0" marR="0" lvl="0" indent="50419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商品必须同时具有使用价值和价值二因素。使用价值是价值的物质承担者，没有使用价值，即使付出再多的劳动，</a:t>
            </a:r>
            <a:r>
              <a:rPr kumimoji="0" lang="zh-CN" altLang="en-US" sz="2000" b="1" i="0" u="none" strike="noStrike" kern="1200" cap="none" spc="0" normalizeH="0" baseline="0" noProof="0" dirty="0">
                <a:ln>
                  <a:noFill/>
                </a:ln>
                <a:solidFill>
                  <a:srgbClr val="E17751"/>
                </a:solidFill>
                <a:effectLst/>
                <a:uLnTx/>
                <a:uFillTx/>
                <a:latin typeface="微软雅黑" panose="020B0503020204020204" charset="-122"/>
                <a:ea typeface="微软雅黑" panose="020B0503020204020204" charset="-122"/>
                <a:cs typeface="+mn-cs"/>
                <a:sym typeface="+mn-ea"/>
              </a:rPr>
              <a:t>产品</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rPr>
              <a:t>也没有价值。</a:t>
            </a:r>
          </a:p>
        </p:txBody>
      </p:sp>
      <p:grpSp>
        <p:nvGrpSpPr>
          <p:cNvPr id="4" name="组合 3"/>
          <p:cNvGrpSpPr/>
          <p:nvPr/>
        </p:nvGrpSpPr>
        <p:grpSpPr>
          <a:xfrm>
            <a:off x="6845749" y="1634307"/>
            <a:ext cx="3339205" cy="1019143"/>
            <a:chOff x="6533606" y="2055294"/>
            <a:chExt cx="3339205" cy="1097449"/>
          </a:xfrm>
        </p:grpSpPr>
        <p:sp>
          <p:nvSpPr>
            <p:cNvPr id="23" name="平行四边形 22"/>
            <p:cNvSpPr/>
            <p:nvPr/>
          </p:nvSpPr>
          <p:spPr>
            <a:xfrm>
              <a:off x="6995036" y="2055294"/>
              <a:ext cx="2877775" cy="950924"/>
            </a:xfrm>
            <a:prstGeom prst="parallelogram">
              <a:avLst>
                <a:gd name="adj" fmla="val 16506"/>
              </a:avLst>
            </a:prstGeom>
            <a:solidFill>
              <a:srgbClr val="3C4882"/>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6" name="组合 45"/>
            <p:cNvGrpSpPr/>
            <p:nvPr/>
          </p:nvGrpSpPr>
          <p:grpSpPr>
            <a:xfrm>
              <a:off x="6533606" y="2201819"/>
              <a:ext cx="2877775" cy="950924"/>
              <a:chOff x="1228914" y="1473236"/>
              <a:chExt cx="2877775" cy="950924"/>
            </a:xfrm>
          </p:grpSpPr>
          <p:sp>
            <p:nvSpPr>
              <p:cNvPr id="47" name="平行四边形 46"/>
              <p:cNvSpPr/>
              <p:nvPr/>
            </p:nvSpPr>
            <p:spPr>
              <a:xfrm>
                <a:off x="1228914" y="1473236"/>
                <a:ext cx="2877775" cy="950924"/>
              </a:xfrm>
              <a:prstGeom prst="parallelogram">
                <a:avLst>
                  <a:gd name="adj" fmla="val 16506"/>
                </a:avLst>
              </a:prstGeom>
              <a:gradFill flip="none" rotWithShape="1">
                <a:gsLst>
                  <a:gs pos="0">
                    <a:srgbClr val="6A9BCF"/>
                  </a:gs>
                  <a:gs pos="46000">
                    <a:srgbClr val="43679B"/>
                  </a:gs>
                  <a:gs pos="100000">
                    <a:srgbClr val="3C4882"/>
                  </a:gs>
                </a:gsLst>
                <a:lin ang="4800000" scaled="0"/>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统一</a:t>
                </a:r>
              </a:p>
            </p:txBody>
          </p:sp>
          <p:sp>
            <p:nvSpPr>
              <p:cNvPr id="48" name="矩形 47"/>
              <p:cNvSpPr/>
              <p:nvPr/>
            </p:nvSpPr>
            <p:spPr>
              <a:xfrm>
                <a:off x="2018017" y="1725711"/>
                <a:ext cx="1299568" cy="430887"/>
              </a:xfrm>
              <a:prstGeom prst="rect">
                <a:avLst/>
              </a:prstGeom>
              <a:no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大标宋简体" panose="02010601030101010101" pitchFamily="2" charset="-122"/>
                  <a:ea typeface="方正大标宋简体" panose="02010601030101010101" pitchFamily="2" charset="-122"/>
                  <a:cs typeface="+mn-cs"/>
                </a:endParaRPr>
              </a:p>
            </p:txBody>
          </p:sp>
        </p:grpSp>
      </p:grpSp>
    </p:spTree>
    <p:extLst>
      <p:ext uri="{BB962C8B-B14F-4D97-AF65-F5344CB8AC3E}">
        <p14:creationId xmlns:p14="http://schemas.microsoft.com/office/powerpoint/2010/main" val="15684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51DBD0FF-31E3-4A75-82BE-DB5EE3E0ECDB}"/>
              </a:ext>
            </a:extLst>
          </p:cNvPr>
          <p:cNvSpPr txBox="1"/>
          <p:nvPr/>
        </p:nvSpPr>
        <p:spPr>
          <a:xfrm>
            <a:off x="556110" y="1269131"/>
            <a:ext cx="5264150" cy="439738"/>
          </a:xfrm>
          <a:prstGeom prst="rect">
            <a:avLst/>
          </a:prstGeom>
          <a:noFill/>
        </p:spPr>
        <p:txBody>
          <a:bodyPr>
            <a:spAutoFit/>
          </a:bodyPr>
          <a:lstStyle/>
          <a:p>
            <a:pPr marL="0" marR="0" lvl="0" indent="0" algn="just" defTabSz="685800" rtl="0" eaLnBrk="0" fontAlgn="base" latinLnBrk="0" hangingPunct="0">
              <a:lnSpc>
                <a:spcPct val="100000"/>
              </a:lnSpc>
              <a:spcBef>
                <a:spcPct val="0"/>
              </a:spcBef>
              <a:spcAft>
                <a:spcPct val="0"/>
              </a:spcAft>
              <a:buClrTx/>
              <a:buSzTx/>
              <a:buFontTx/>
              <a:buNone/>
              <a:tabLst/>
              <a:defRPr/>
            </a:pPr>
            <a:r>
              <a:rPr kumimoji="0" lang="zh-CN" altLang="en-US" sz="22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203779" name="文本框 7">
            <a:extLst>
              <a:ext uri="{FF2B5EF4-FFF2-40B4-BE49-F238E27FC236}">
                <a16:creationId xmlns:a16="http://schemas.microsoft.com/office/drawing/2014/main" id="{26DD5F91-9D64-4EDE-8313-00F50EBF7D75}"/>
              </a:ext>
            </a:extLst>
          </p:cNvPr>
          <p:cNvSpPr txBox="1">
            <a:spLocks noChangeArrowheads="1"/>
          </p:cNvSpPr>
          <p:nvPr/>
        </p:nvSpPr>
        <p:spPr bwMode="auto">
          <a:xfrm>
            <a:off x="1441935" y="1134195"/>
            <a:ext cx="43037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ts val="45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总结</a:t>
            </a:r>
          </a:p>
        </p:txBody>
      </p:sp>
      <p:sp>
        <p:nvSpPr>
          <p:cNvPr id="8" name="矩形 7">
            <a:extLst>
              <a:ext uri="{FF2B5EF4-FFF2-40B4-BE49-F238E27FC236}">
                <a16:creationId xmlns:a16="http://schemas.microsoft.com/office/drawing/2014/main" id="{68A01167-3F4D-442E-820B-270F74A7D5AF}"/>
              </a:ext>
            </a:extLst>
          </p:cNvPr>
          <p:cNvSpPr/>
          <p:nvPr>
            <p:custDataLst>
              <p:tags r:id="rId1"/>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任意多边形 4">
            <a:extLst>
              <a:ext uri="{FF2B5EF4-FFF2-40B4-BE49-F238E27FC236}">
                <a16:creationId xmlns:a16="http://schemas.microsoft.com/office/drawing/2014/main" id="{40A3F573-CB9C-4C53-A9BA-265BA66AE784}"/>
              </a:ext>
            </a:extLst>
          </p:cNvPr>
          <p:cNvSpPr/>
          <p:nvPr/>
        </p:nvSpPr>
        <p:spPr>
          <a:xfrm rot="5400000">
            <a:off x="213845" y="266901"/>
            <a:ext cx="271462" cy="350838"/>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highlight>
                <a:srgbClr val="FFFF00"/>
              </a:highlight>
              <a:uLnTx/>
              <a:uFillTx/>
              <a:latin typeface="Calibri" panose="020F0502020204030204"/>
              <a:ea typeface="等线" panose="02010600030101010101" pitchFamily="2" charset="-122"/>
              <a:cs typeface="+mn-cs"/>
            </a:endParaRPr>
          </a:p>
        </p:txBody>
      </p:sp>
      <p:sp>
        <p:nvSpPr>
          <p:cNvPr id="10" name="文本框 39">
            <a:extLst>
              <a:ext uri="{FF2B5EF4-FFF2-40B4-BE49-F238E27FC236}">
                <a16:creationId xmlns:a16="http://schemas.microsoft.com/office/drawing/2014/main" id="{C7F4DF76-AC87-47AA-A9C1-EC50BE20DACC}"/>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03783" name="图片 38">
            <a:extLst>
              <a:ext uri="{FF2B5EF4-FFF2-40B4-BE49-F238E27FC236}">
                <a16:creationId xmlns:a16="http://schemas.microsoft.com/office/drawing/2014/main" id="{78DC58E1-0250-41B8-AACB-EB6DA4EF45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ext Box 3">
            <a:extLst>
              <a:ext uri="{FF2B5EF4-FFF2-40B4-BE49-F238E27FC236}">
                <a16:creationId xmlns:a16="http://schemas.microsoft.com/office/drawing/2014/main" id="{BCADD2BE-E402-4E1B-BA9C-98817494545A}"/>
              </a:ext>
            </a:extLst>
          </p:cNvPr>
          <p:cNvSpPr txBox="1">
            <a:spLocks noChangeArrowheads="1"/>
          </p:cNvSpPr>
          <p:nvPr/>
        </p:nvSpPr>
        <p:spPr bwMode="auto">
          <a:xfrm>
            <a:off x="524995" y="171652"/>
            <a:ext cx="5264150" cy="523875"/>
          </a:xfrm>
          <a:prstGeom prst="rect">
            <a:avLst/>
          </a:prstGeom>
          <a:noFill/>
          <a:ln>
            <a:noFill/>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a:ln>
                  <a:noFill/>
                </a:ln>
                <a:solidFill>
                  <a:prstClr val="white"/>
                </a:solidFill>
                <a:effectLst>
                  <a:outerShdw blurRad="38100" dist="38100" dir="2700000" algn="tl">
                    <a:srgbClr val="C0C0C0"/>
                  </a:outerShdw>
                </a:effectLst>
                <a:uLnTx/>
                <a:uFillTx/>
                <a:latin typeface="Times New Roman" panose="02020603050405020304" pitchFamily="18" charset="0"/>
                <a:ea typeface="仿宋_GB2312" pitchFamily="49" charset="-122"/>
                <a:cs typeface="+mn-cs"/>
              </a:rPr>
              <a:t>商品是使用价值和价值的统一体</a:t>
            </a:r>
          </a:p>
        </p:txBody>
      </p:sp>
      <p:sp>
        <p:nvSpPr>
          <p:cNvPr id="14" name="任意多边形: 形状 13">
            <a:extLst>
              <a:ext uri="{FF2B5EF4-FFF2-40B4-BE49-F238E27FC236}">
                <a16:creationId xmlns:a16="http://schemas.microsoft.com/office/drawing/2014/main" id="{07DF8345-7B66-421B-A9B9-18F0375C93F9}"/>
              </a:ext>
            </a:extLst>
          </p:cNvPr>
          <p:cNvSpPr/>
          <p:nvPr/>
        </p:nvSpPr>
        <p:spPr>
          <a:xfrm>
            <a:off x="793132" y="3339231"/>
            <a:ext cx="1135062" cy="622300"/>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l" defTabSz="600075" rtl="0" eaLnBrk="0" fontAlgn="base" latinLnBrk="0" hangingPunct="0">
              <a:lnSpc>
                <a:spcPct val="100000"/>
              </a:lnSpc>
              <a:spcBef>
                <a:spcPct val="0"/>
              </a:spcBef>
              <a:spcAft>
                <a:spcPct val="35000"/>
              </a:spcAft>
              <a:buClrTx/>
              <a:buSzTx/>
              <a:buFontTx/>
              <a:buNone/>
              <a:tabLst/>
              <a:defRPr/>
            </a:pPr>
            <a:r>
              <a:rPr kumimoji="0" lang="zh-CN" altLang="en-US" sz="1350" b="1" i="0" u="none" strike="noStrike" kern="1200" cap="none" spc="0" normalizeH="0" baseline="0" noProof="0" dirty="0">
                <a:ln>
                  <a:noFill/>
                </a:ln>
                <a:solidFill>
                  <a:prstClr val="white"/>
                </a:solidFill>
                <a:effectLst/>
                <a:uLnTx/>
                <a:uFillTx/>
                <a:latin typeface="Arial"/>
                <a:ea typeface="Microsoft YaHei"/>
                <a:cs typeface="+mn-cs"/>
              </a:rPr>
              <a:t>  </a:t>
            </a:r>
            <a:r>
              <a:rPr kumimoji="0" lang="zh-CN" altLang="en-US" sz="3200" b="1" i="0" u="none" strike="noStrike" kern="1200" cap="none" spc="0" normalizeH="0" baseline="0" noProof="0" dirty="0">
                <a:ln>
                  <a:noFill/>
                </a:ln>
                <a:solidFill>
                  <a:prstClr val="white"/>
                </a:solidFill>
                <a:effectLst/>
                <a:uLnTx/>
                <a:uFillTx/>
                <a:latin typeface="Arial"/>
                <a:ea typeface="Microsoft YaHei"/>
                <a:cs typeface="+mn-cs"/>
              </a:rPr>
              <a:t>商品</a:t>
            </a:r>
          </a:p>
        </p:txBody>
      </p:sp>
      <p:sp>
        <p:nvSpPr>
          <p:cNvPr id="16" name="左大括号 15">
            <a:extLst>
              <a:ext uri="{FF2B5EF4-FFF2-40B4-BE49-F238E27FC236}">
                <a16:creationId xmlns:a16="http://schemas.microsoft.com/office/drawing/2014/main" id="{6A2BB5B5-8982-47E2-8979-11E53B5F6E22}"/>
              </a:ext>
            </a:extLst>
          </p:cNvPr>
          <p:cNvSpPr/>
          <p:nvPr/>
        </p:nvSpPr>
        <p:spPr>
          <a:xfrm>
            <a:off x="1851995" y="2705820"/>
            <a:ext cx="220663" cy="2168525"/>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icrosoft YaHei"/>
              <a:cs typeface="+mn-cs"/>
            </a:endParaRPr>
          </a:p>
        </p:txBody>
      </p:sp>
      <p:grpSp>
        <p:nvGrpSpPr>
          <p:cNvPr id="203787" name="组合 1">
            <a:extLst>
              <a:ext uri="{FF2B5EF4-FFF2-40B4-BE49-F238E27FC236}">
                <a16:creationId xmlns:a16="http://schemas.microsoft.com/office/drawing/2014/main" id="{FDB66B31-37EA-4565-80FC-F98FA56326BA}"/>
              </a:ext>
            </a:extLst>
          </p:cNvPr>
          <p:cNvGrpSpPr>
            <a:grpSpLocks/>
          </p:cNvGrpSpPr>
          <p:nvPr/>
        </p:nvGrpSpPr>
        <p:grpSpPr bwMode="auto">
          <a:xfrm>
            <a:off x="2072658" y="2281957"/>
            <a:ext cx="2897187" cy="3040063"/>
            <a:chOff x="6548016" y="100715"/>
            <a:chExt cx="3862868" cy="4049691"/>
          </a:xfrm>
        </p:grpSpPr>
        <p:sp>
          <p:nvSpPr>
            <p:cNvPr id="18" name="任意多边形: 形状 17">
              <a:extLst>
                <a:ext uri="{FF2B5EF4-FFF2-40B4-BE49-F238E27FC236}">
                  <a16:creationId xmlns:a16="http://schemas.microsoft.com/office/drawing/2014/main" id="{F7DBD513-13EF-450B-A5A3-95807E9A22E1}"/>
                </a:ext>
              </a:extLst>
            </p:cNvPr>
            <p:cNvSpPr>
              <a:spLocks/>
            </p:cNvSpPr>
            <p:nvPr/>
          </p:nvSpPr>
          <p:spPr>
            <a:xfrm>
              <a:off x="6548016" y="100715"/>
              <a:ext cx="3862868" cy="74861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Arial"/>
                  <a:ea typeface="Microsoft YaHei"/>
                  <a:cs typeface="+mn-cs"/>
                </a:rPr>
                <a:t>商品的使用价值</a:t>
              </a:r>
            </a:p>
          </p:txBody>
        </p:sp>
        <p:sp>
          <p:nvSpPr>
            <p:cNvPr id="19" name="任意多边形: 形状 18">
              <a:extLst>
                <a:ext uri="{FF2B5EF4-FFF2-40B4-BE49-F238E27FC236}">
                  <a16:creationId xmlns:a16="http://schemas.microsoft.com/office/drawing/2014/main" id="{A645FC52-B88D-4AE0-AABE-B760B0DC6EC6}"/>
                </a:ext>
              </a:extLst>
            </p:cNvPr>
            <p:cNvSpPr>
              <a:spLocks/>
            </p:cNvSpPr>
            <p:nvPr/>
          </p:nvSpPr>
          <p:spPr>
            <a:xfrm>
              <a:off x="6569182" y="3266453"/>
              <a:ext cx="2592884" cy="883953"/>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商品的价值</a:t>
              </a:r>
            </a:p>
          </p:txBody>
        </p:sp>
      </p:grpSp>
      <p:sp>
        <p:nvSpPr>
          <p:cNvPr id="23" name="左大括号 22">
            <a:extLst>
              <a:ext uri="{FF2B5EF4-FFF2-40B4-BE49-F238E27FC236}">
                <a16:creationId xmlns:a16="http://schemas.microsoft.com/office/drawing/2014/main" id="{7C4A093E-AC84-4D1F-BE6C-950434080D31}"/>
              </a:ext>
            </a:extLst>
          </p:cNvPr>
          <p:cNvSpPr/>
          <p:nvPr/>
        </p:nvSpPr>
        <p:spPr>
          <a:xfrm>
            <a:off x="5061435" y="1305645"/>
            <a:ext cx="220662" cy="2168525"/>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4" name="任意多边形: 形状 23">
            <a:extLst>
              <a:ext uri="{FF2B5EF4-FFF2-40B4-BE49-F238E27FC236}">
                <a16:creationId xmlns:a16="http://schemas.microsoft.com/office/drawing/2014/main" id="{ECA0D186-CD74-4A7B-9B0A-8DF4587A0598}"/>
              </a:ext>
            </a:extLst>
          </p:cNvPr>
          <p:cNvSpPr>
            <a:spLocks/>
          </p:cNvSpPr>
          <p:nvPr/>
        </p:nvSpPr>
        <p:spPr bwMode="auto">
          <a:xfrm>
            <a:off x="5255111" y="1132607"/>
            <a:ext cx="4352925" cy="587375"/>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商品的使用价值是“质”和“量”的统一</a:t>
            </a:r>
          </a:p>
        </p:txBody>
      </p:sp>
      <p:sp>
        <p:nvSpPr>
          <p:cNvPr id="25" name="任意多边形: 形状 24">
            <a:extLst>
              <a:ext uri="{FF2B5EF4-FFF2-40B4-BE49-F238E27FC236}">
                <a16:creationId xmlns:a16="http://schemas.microsoft.com/office/drawing/2014/main" id="{B9D77382-FA5A-4667-A340-526A33F8D4E0}"/>
              </a:ext>
            </a:extLst>
          </p:cNvPr>
          <p:cNvSpPr>
            <a:spLocks/>
          </p:cNvSpPr>
          <p:nvPr/>
        </p:nvSpPr>
        <p:spPr bwMode="auto">
          <a:xfrm>
            <a:off x="5222258" y="1997795"/>
            <a:ext cx="4352925" cy="587375"/>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商品使用价值的特点：“排己性”或“社会性”</a:t>
            </a:r>
          </a:p>
        </p:txBody>
      </p:sp>
      <p:sp>
        <p:nvSpPr>
          <p:cNvPr id="26" name="任意多边形: 形状 25">
            <a:extLst>
              <a:ext uri="{FF2B5EF4-FFF2-40B4-BE49-F238E27FC236}">
                <a16:creationId xmlns:a16="http://schemas.microsoft.com/office/drawing/2014/main" id="{2BD68A64-284D-4F88-B833-5958A7E4F451}"/>
              </a:ext>
            </a:extLst>
          </p:cNvPr>
          <p:cNvSpPr>
            <a:spLocks/>
          </p:cNvSpPr>
          <p:nvPr/>
        </p:nvSpPr>
        <p:spPr bwMode="auto">
          <a:xfrm>
            <a:off x="5222257" y="3001095"/>
            <a:ext cx="4279900" cy="636587"/>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商品使用价值的社会地位和作用</a:t>
            </a:r>
          </a:p>
        </p:txBody>
      </p:sp>
      <p:sp>
        <p:nvSpPr>
          <p:cNvPr id="27" name="左大括号 26">
            <a:extLst>
              <a:ext uri="{FF2B5EF4-FFF2-40B4-BE49-F238E27FC236}">
                <a16:creationId xmlns:a16="http://schemas.microsoft.com/office/drawing/2014/main" id="{9BA47985-D8CF-4AEE-85F1-03AC2B46FB03}"/>
              </a:ext>
            </a:extLst>
          </p:cNvPr>
          <p:cNvSpPr/>
          <p:nvPr/>
        </p:nvSpPr>
        <p:spPr>
          <a:xfrm>
            <a:off x="4041157" y="3966295"/>
            <a:ext cx="220662" cy="2168525"/>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 name="任意多边形: 形状 27">
            <a:extLst>
              <a:ext uri="{FF2B5EF4-FFF2-40B4-BE49-F238E27FC236}">
                <a16:creationId xmlns:a16="http://schemas.microsoft.com/office/drawing/2014/main" id="{699244D5-9771-4467-AD19-3FDE165DAF42}"/>
              </a:ext>
            </a:extLst>
          </p:cNvPr>
          <p:cNvSpPr>
            <a:spLocks/>
          </p:cNvSpPr>
          <p:nvPr/>
        </p:nvSpPr>
        <p:spPr bwMode="auto">
          <a:xfrm>
            <a:off x="4234833" y="3794845"/>
            <a:ext cx="2606675" cy="561975"/>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商品价值的质的规定性</a:t>
            </a:r>
          </a:p>
        </p:txBody>
      </p:sp>
      <p:sp>
        <p:nvSpPr>
          <p:cNvPr id="29" name="任意多边形: 形状 28">
            <a:extLst>
              <a:ext uri="{FF2B5EF4-FFF2-40B4-BE49-F238E27FC236}">
                <a16:creationId xmlns:a16="http://schemas.microsoft.com/office/drawing/2014/main" id="{7FA2D361-EBE6-4AFA-92FC-D4921CA2D1CF}"/>
              </a:ext>
            </a:extLst>
          </p:cNvPr>
          <p:cNvSpPr>
            <a:spLocks/>
          </p:cNvSpPr>
          <p:nvPr/>
        </p:nvSpPr>
        <p:spPr bwMode="auto">
          <a:xfrm>
            <a:off x="4307857" y="4660032"/>
            <a:ext cx="2462212" cy="561975"/>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商品价值量的规定性</a:t>
            </a:r>
          </a:p>
        </p:txBody>
      </p:sp>
      <p:sp>
        <p:nvSpPr>
          <p:cNvPr id="30" name="任意多边形: 形状 29">
            <a:extLst>
              <a:ext uri="{FF2B5EF4-FFF2-40B4-BE49-F238E27FC236}">
                <a16:creationId xmlns:a16="http://schemas.microsoft.com/office/drawing/2014/main" id="{9AAACE47-531E-4DB6-9D52-FB7784E7D807}"/>
              </a:ext>
            </a:extLst>
          </p:cNvPr>
          <p:cNvSpPr>
            <a:spLocks/>
          </p:cNvSpPr>
          <p:nvPr/>
        </p:nvSpPr>
        <p:spPr bwMode="auto">
          <a:xfrm>
            <a:off x="4307857" y="5663331"/>
            <a:ext cx="4279900" cy="635000"/>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68580" tIns="34290" rIns="68580" bIns="34290" spcCol="1270" anchor="ctr"/>
          <a:lstStyle/>
          <a:p>
            <a:pPr marL="0" marR="0" lvl="0" indent="0" algn="just" defTabSz="600075"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哲学上的“价值”与经济学上的“价值”</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E44BC0B9-F173-4738-8274-836DEE5E5B64}"/>
              </a:ext>
            </a:extLst>
          </p:cNvPr>
          <p:cNvPicPr>
            <a:picLocks noGrp="1" noChangeAspect="1"/>
          </p:cNvPicPr>
          <p:nvPr>
            <p:ph type="pic" sz="quarter" idx="10"/>
          </p:nvPr>
        </p:nvPicPr>
        <p:blipFill>
          <a:blip r:embed="rId3"/>
          <a:srcRect/>
          <a:stretch/>
        </p:blipFill>
        <p:spPr>
          <a:xfrm>
            <a:off x="1549634" y="857250"/>
            <a:ext cx="3128962" cy="5143500"/>
          </a:xfrm>
        </p:spPr>
      </p:pic>
      <p:sp>
        <p:nvSpPr>
          <p:cNvPr id="63" name="任意多边形: 形状 62">
            <a:extLst>
              <a:ext uri="{FF2B5EF4-FFF2-40B4-BE49-F238E27FC236}">
                <a16:creationId xmlns:a16="http://schemas.microsoft.com/office/drawing/2014/main" id="{00E59348-8B86-49B9-97E0-0648BD69B9CD}"/>
              </a:ext>
            </a:extLst>
          </p:cNvPr>
          <p:cNvSpPr>
            <a:spLocks/>
          </p:cNvSpPr>
          <p:nvPr/>
        </p:nvSpPr>
        <p:spPr bwMode="auto">
          <a:xfrm>
            <a:off x="1524000" y="857250"/>
            <a:ext cx="3180230" cy="51435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latin typeface="微软雅黑"/>
              <a:ea typeface="Microsoft YaHei"/>
              <a:sym typeface="微软雅黑 Light" panose="020B0502040204020203" pitchFamily="34" charset="-122"/>
            </a:endParaRPr>
          </a:p>
        </p:txBody>
      </p:sp>
      <p:sp>
        <p:nvSpPr>
          <p:cNvPr id="33" name="Freeform 5">
            <a:extLst>
              <a:ext uri="{FF2B5EF4-FFF2-40B4-BE49-F238E27FC236}">
                <a16:creationId xmlns:a16="http://schemas.microsoft.com/office/drawing/2014/main" id="{AE788066-80D4-4053-BC30-93F879A643DC}"/>
              </a:ext>
            </a:extLst>
          </p:cNvPr>
          <p:cNvSpPr>
            <a:spLocks/>
          </p:cNvSpPr>
          <p:nvPr/>
        </p:nvSpPr>
        <p:spPr bwMode="auto">
          <a:xfrm>
            <a:off x="3935413" y="1216026"/>
            <a:ext cx="6597650" cy="5064125"/>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lIns="68580" tIns="34290" rIns="68580" bIns="34290"/>
          <a:lstStyle/>
          <a:p>
            <a:pPr defTabSz="685800">
              <a:defRPr/>
            </a:pPr>
            <a:endParaRPr lang="zh-CN" altLang="en-US" sz="1350" dirty="0">
              <a:solidFill>
                <a:prstClr val="black"/>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id="{5A6420E9-299C-4764-8DCD-0B2F13961A3B}"/>
              </a:ext>
            </a:extLst>
          </p:cNvPr>
          <p:cNvCxnSpPr>
            <a:cxnSpLocks/>
          </p:cNvCxnSpPr>
          <p:nvPr/>
        </p:nvCxnSpPr>
        <p:spPr>
          <a:xfrm flipH="1">
            <a:off x="4317718" y="1974951"/>
            <a:ext cx="445142" cy="2371725"/>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C47AC5E-D8A3-4A33-9633-FDE048B6F022}"/>
              </a:ext>
            </a:extLst>
          </p:cNvPr>
          <p:cNvCxnSpPr>
            <a:cxnSpLocks/>
          </p:cNvCxnSpPr>
          <p:nvPr/>
        </p:nvCxnSpPr>
        <p:spPr>
          <a:xfrm flipH="1">
            <a:off x="4194116" y="3285114"/>
            <a:ext cx="460217" cy="2164324"/>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id="{377F8543-B3AF-48E1-BBD3-6A9BEAD057C0}"/>
              </a:ext>
            </a:extLst>
          </p:cNvPr>
          <p:cNvSpPr>
            <a:spLocks/>
          </p:cNvSpPr>
          <p:nvPr/>
        </p:nvSpPr>
        <p:spPr bwMode="auto">
          <a:xfrm>
            <a:off x="4878389" y="2035175"/>
            <a:ext cx="441325" cy="439738"/>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dirty="0">
              <a:solidFill>
                <a:prstClr val="white"/>
              </a:solidFill>
              <a:latin typeface="微软雅黑"/>
              <a:ea typeface="Microsoft YaHei"/>
            </a:endParaRPr>
          </a:p>
        </p:txBody>
      </p:sp>
      <p:sp>
        <p:nvSpPr>
          <p:cNvPr id="50" name="TextBox 47">
            <a:extLst>
              <a:ext uri="{FF2B5EF4-FFF2-40B4-BE49-F238E27FC236}">
                <a16:creationId xmlns:a16="http://schemas.microsoft.com/office/drawing/2014/main" id="{48281C04-3C51-4B50-AD34-3E86C0D17F83}"/>
              </a:ext>
            </a:extLst>
          </p:cNvPr>
          <p:cNvSpPr txBox="1">
            <a:spLocks noChangeArrowheads="1"/>
          </p:cNvSpPr>
          <p:nvPr/>
        </p:nvSpPr>
        <p:spPr bwMode="auto">
          <a:xfrm>
            <a:off x="5573713" y="2100264"/>
            <a:ext cx="4483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lnSpc>
                <a:spcPct val="1200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书籍、知识是商品吗？</a:t>
            </a:r>
          </a:p>
        </p:txBody>
      </p:sp>
      <p:sp>
        <p:nvSpPr>
          <p:cNvPr id="55" name="TextBox 58">
            <a:extLst>
              <a:ext uri="{FF2B5EF4-FFF2-40B4-BE49-F238E27FC236}">
                <a16:creationId xmlns:a16="http://schemas.microsoft.com/office/drawing/2014/main" id="{E98D01BE-684B-4520-BB76-53A0618220A5}"/>
              </a:ext>
            </a:extLst>
          </p:cNvPr>
          <p:cNvSpPr txBox="1"/>
          <p:nvPr/>
        </p:nvSpPr>
        <p:spPr>
          <a:xfrm>
            <a:off x="4948238" y="2035176"/>
            <a:ext cx="311150" cy="461963"/>
          </a:xfrm>
          <a:prstGeom prst="rect">
            <a:avLst/>
          </a:prstGeom>
          <a:noFill/>
        </p:spPr>
        <p:txBody>
          <a:bodyPr>
            <a:spAutoFit/>
          </a:bodyPr>
          <a:lstStyle/>
          <a:p>
            <a:pPr algn="ctr" defTabSz="685800">
              <a:defRPr/>
            </a:pPr>
            <a:r>
              <a:rPr lang="en-US" altLang="zh-CN" sz="2399" dirty="0">
                <a:solidFill>
                  <a:prstClr val="white"/>
                </a:solidFill>
                <a:latin typeface="微软雅黑" panose="020B0503020204020204" pitchFamily="34" charset="-122"/>
                <a:ea typeface="微软雅黑" panose="020B0503020204020204" pitchFamily="34" charset="-122"/>
              </a:rPr>
              <a:t>1</a:t>
            </a:r>
            <a:endParaRPr lang="zh-CN" altLang="en-US" sz="2399" dirty="0">
              <a:solidFill>
                <a:prstClr val="white"/>
              </a:solidFill>
              <a:latin typeface="微软雅黑" panose="020B0503020204020204" pitchFamily="34" charset="-122"/>
              <a:ea typeface="微软雅黑" panose="020B0503020204020204" pitchFamily="34" charset="-122"/>
            </a:endParaRPr>
          </a:p>
        </p:txBody>
      </p:sp>
      <p:sp>
        <p:nvSpPr>
          <p:cNvPr id="15" name="Rectangle 4">
            <a:extLst>
              <a:ext uri="{FF2B5EF4-FFF2-40B4-BE49-F238E27FC236}">
                <a16:creationId xmlns:a16="http://schemas.microsoft.com/office/drawing/2014/main" id="{17A6DFD4-8784-4C99-B556-80C5E4C49E42}"/>
              </a:ext>
            </a:extLst>
          </p:cNvPr>
          <p:cNvSpPr txBox="1">
            <a:spLocks noChangeArrowheads="1"/>
          </p:cNvSpPr>
          <p:nvPr/>
        </p:nvSpPr>
        <p:spPr bwMode="auto">
          <a:xfrm>
            <a:off x="2090739" y="4106864"/>
            <a:ext cx="1177925"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3" tIns="34277" rIns="68553" bIns="34277"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rPr>
              <a:t>思考讨论</a:t>
            </a:r>
            <a:endParaRPr lang="zh-CN" altLang="zh-CN" sz="3600" b="1">
              <a:solidFill>
                <a:srgbClr val="FFFFFF"/>
              </a:solidFill>
              <a:latin typeface="微软雅黑" panose="020B0503020204020204" pitchFamily="34" charset="-122"/>
              <a:ea typeface="微软雅黑" panose="020B0503020204020204" pitchFamily="34" charset="-122"/>
            </a:endParaRPr>
          </a:p>
        </p:txBody>
      </p:sp>
      <p:sp>
        <p:nvSpPr>
          <p:cNvPr id="70" name="任意多边形: 形状 69">
            <a:extLst>
              <a:ext uri="{FF2B5EF4-FFF2-40B4-BE49-F238E27FC236}">
                <a16:creationId xmlns:a16="http://schemas.microsoft.com/office/drawing/2014/main" id="{05416F9D-9BA2-45E8-8D7F-A20264AF6A4B}"/>
              </a:ext>
            </a:extLst>
          </p:cNvPr>
          <p:cNvSpPr>
            <a:spLocks/>
          </p:cNvSpPr>
          <p:nvPr/>
        </p:nvSpPr>
        <p:spPr bwMode="auto">
          <a:xfrm flipH="1" flipV="1">
            <a:off x="10134112" y="3122169"/>
            <a:ext cx="546020" cy="2878582"/>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latin typeface="微软雅黑"/>
              <a:ea typeface="Microsoft YaHei"/>
              <a:sym typeface="微软雅黑 Light" panose="020B0502040204020203" pitchFamily="34" charset="-122"/>
            </a:endParaRPr>
          </a:p>
        </p:txBody>
      </p:sp>
      <p:sp>
        <p:nvSpPr>
          <p:cNvPr id="29" name="Freeform 18">
            <a:extLst>
              <a:ext uri="{FF2B5EF4-FFF2-40B4-BE49-F238E27FC236}">
                <a16:creationId xmlns:a16="http://schemas.microsoft.com/office/drawing/2014/main" id="{1D2D9CFB-E770-4A12-A43E-64B7FB528552}"/>
              </a:ext>
            </a:extLst>
          </p:cNvPr>
          <p:cNvSpPr>
            <a:spLocks/>
          </p:cNvSpPr>
          <p:nvPr/>
        </p:nvSpPr>
        <p:spPr bwMode="auto">
          <a:xfrm>
            <a:off x="4743450" y="3308350"/>
            <a:ext cx="439738" cy="439738"/>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dirty="0">
              <a:solidFill>
                <a:prstClr val="white"/>
              </a:solidFill>
              <a:latin typeface="微软雅黑"/>
              <a:ea typeface="Microsoft YaHei"/>
            </a:endParaRPr>
          </a:p>
        </p:txBody>
      </p:sp>
      <p:sp>
        <p:nvSpPr>
          <p:cNvPr id="30" name="TextBox 47">
            <a:extLst>
              <a:ext uri="{FF2B5EF4-FFF2-40B4-BE49-F238E27FC236}">
                <a16:creationId xmlns:a16="http://schemas.microsoft.com/office/drawing/2014/main" id="{3F8187E4-59DF-4590-855E-45B74DFB7037}"/>
              </a:ext>
            </a:extLst>
          </p:cNvPr>
          <p:cNvSpPr txBox="1">
            <a:spLocks noChangeArrowheads="1"/>
          </p:cNvSpPr>
          <p:nvPr/>
        </p:nvSpPr>
        <p:spPr bwMode="auto">
          <a:xfrm>
            <a:off x="5335589" y="3008314"/>
            <a:ext cx="4700587"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lnSpc>
                <a:spcPct val="1200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如何理解商品二因素的矛盾来自劳动二重性的矛盾，归根结底来源于私人劳动和社会劳动之间的矛盾？</a:t>
            </a:r>
          </a:p>
        </p:txBody>
      </p:sp>
      <p:sp>
        <p:nvSpPr>
          <p:cNvPr id="35" name="TextBox 58">
            <a:extLst>
              <a:ext uri="{FF2B5EF4-FFF2-40B4-BE49-F238E27FC236}">
                <a16:creationId xmlns:a16="http://schemas.microsoft.com/office/drawing/2014/main" id="{CE655A92-AC15-452B-9AC0-13BD83697EAF}"/>
              </a:ext>
            </a:extLst>
          </p:cNvPr>
          <p:cNvSpPr txBox="1"/>
          <p:nvPr/>
        </p:nvSpPr>
        <p:spPr>
          <a:xfrm>
            <a:off x="4811713" y="3308351"/>
            <a:ext cx="311150" cy="461963"/>
          </a:xfrm>
          <a:prstGeom prst="rect">
            <a:avLst/>
          </a:prstGeom>
          <a:noFill/>
        </p:spPr>
        <p:txBody>
          <a:bodyPr>
            <a:spAutoFit/>
          </a:bodyPr>
          <a:lstStyle/>
          <a:p>
            <a:pPr algn="ctr" defTabSz="685800">
              <a:defRPr/>
            </a:pPr>
            <a:r>
              <a:rPr lang="en-US" altLang="zh-CN" sz="2399" dirty="0">
                <a:solidFill>
                  <a:prstClr val="white"/>
                </a:solidFill>
                <a:latin typeface="微软雅黑" panose="020B0503020204020204" pitchFamily="34" charset="-122"/>
                <a:ea typeface="微软雅黑" panose="020B0503020204020204" pitchFamily="34" charset="-122"/>
              </a:rPr>
              <a:t>2</a:t>
            </a:r>
            <a:endParaRPr lang="zh-CN" altLang="en-US" sz="2399" dirty="0">
              <a:solidFill>
                <a:prstClr val="white"/>
              </a:solidFill>
              <a:latin typeface="微软雅黑" panose="020B0503020204020204" pitchFamily="34" charset="-122"/>
              <a:ea typeface="微软雅黑" panose="020B0503020204020204" pitchFamily="34" charset="-122"/>
            </a:endParaRPr>
          </a:p>
        </p:txBody>
      </p:sp>
      <p:sp>
        <p:nvSpPr>
          <p:cNvPr id="36" name="Freeform 18">
            <a:extLst>
              <a:ext uri="{FF2B5EF4-FFF2-40B4-BE49-F238E27FC236}">
                <a16:creationId xmlns:a16="http://schemas.microsoft.com/office/drawing/2014/main" id="{1500C633-EC29-4D7B-9723-DFCE2B3DB622}"/>
              </a:ext>
            </a:extLst>
          </p:cNvPr>
          <p:cNvSpPr>
            <a:spLocks/>
          </p:cNvSpPr>
          <p:nvPr/>
        </p:nvSpPr>
        <p:spPr bwMode="auto">
          <a:xfrm>
            <a:off x="4683125" y="4614864"/>
            <a:ext cx="439738" cy="439737"/>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dirty="0">
              <a:solidFill>
                <a:prstClr val="white"/>
              </a:solidFill>
              <a:latin typeface="微软雅黑"/>
              <a:ea typeface="Microsoft YaHei"/>
            </a:endParaRPr>
          </a:p>
        </p:txBody>
      </p:sp>
      <p:sp>
        <p:nvSpPr>
          <p:cNvPr id="38" name="TextBox 47">
            <a:extLst>
              <a:ext uri="{FF2B5EF4-FFF2-40B4-BE49-F238E27FC236}">
                <a16:creationId xmlns:a16="http://schemas.microsoft.com/office/drawing/2014/main" id="{EBB41E95-BB8B-4472-A040-FEBEEB508926}"/>
              </a:ext>
            </a:extLst>
          </p:cNvPr>
          <p:cNvSpPr txBox="1">
            <a:spLocks noChangeArrowheads="1"/>
          </p:cNvSpPr>
          <p:nvPr/>
        </p:nvSpPr>
        <p:spPr bwMode="auto">
          <a:xfrm>
            <a:off x="5365750" y="4624388"/>
            <a:ext cx="48577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lnSpc>
                <a:spcPct val="1200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商品价值量生产“越来越多”还是“越来越少”？</a:t>
            </a:r>
          </a:p>
        </p:txBody>
      </p:sp>
      <p:sp>
        <p:nvSpPr>
          <p:cNvPr id="39" name="TextBox 58">
            <a:extLst>
              <a:ext uri="{FF2B5EF4-FFF2-40B4-BE49-F238E27FC236}">
                <a16:creationId xmlns:a16="http://schemas.microsoft.com/office/drawing/2014/main" id="{8EF67B1D-EB5E-4A70-B74A-408BF88D9CA6}"/>
              </a:ext>
            </a:extLst>
          </p:cNvPr>
          <p:cNvSpPr txBox="1"/>
          <p:nvPr/>
        </p:nvSpPr>
        <p:spPr>
          <a:xfrm>
            <a:off x="4811713" y="4567239"/>
            <a:ext cx="246062" cy="460375"/>
          </a:xfrm>
          <a:prstGeom prst="rect">
            <a:avLst/>
          </a:prstGeom>
          <a:noFill/>
        </p:spPr>
        <p:txBody>
          <a:bodyPr>
            <a:spAutoFit/>
          </a:bodyPr>
          <a:lstStyle/>
          <a:p>
            <a:pPr algn="ctr" defTabSz="685800">
              <a:defRPr/>
            </a:pPr>
            <a:r>
              <a:rPr lang="en-US" altLang="zh-CN" sz="2399" dirty="0">
                <a:solidFill>
                  <a:prstClr val="white"/>
                </a:solidFill>
                <a:latin typeface="微软雅黑" panose="020B0503020204020204" pitchFamily="34" charset="-122"/>
                <a:ea typeface="微软雅黑" panose="020B0503020204020204" pitchFamily="34" charset="-122"/>
              </a:rPr>
              <a:t>3</a:t>
            </a:r>
            <a:endParaRPr lang="zh-CN" altLang="en-US" sz="2399" dirty="0">
              <a:solidFill>
                <a:prstClr val="white"/>
              </a:solidFill>
              <a:latin typeface="微软雅黑" panose="020B0503020204020204" pitchFamily="34" charset="-122"/>
              <a:ea typeface="微软雅黑" panose="020B0503020204020204" pitchFamily="34" charset="-122"/>
            </a:endParaRPr>
          </a:p>
        </p:txBody>
      </p:sp>
      <p:cxnSp>
        <p:nvCxnSpPr>
          <p:cNvPr id="41" name="直接连接符 40">
            <a:extLst>
              <a:ext uri="{FF2B5EF4-FFF2-40B4-BE49-F238E27FC236}">
                <a16:creationId xmlns:a16="http://schemas.microsoft.com/office/drawing/2014/main" id="{24A40D0A-381D-40FC-9FAF-F5B6A8C103E0}"/>
              </a:ext>
            </a:extLst>
          </p:cNvPr>
          <p:cNvCxnSpPr>
            <a:cxnSpLocks/>
          </p:cNvCxnSpPr>
          <p:nvPr/>
        </p:nvCxnSpPr>
        <p:spPr>
          <a:xfrm flipH="1">
            <a:off x="5457825" y="4170363"/>
            <a:ext cx="4578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7E6FAAF-F179-446F-A10D-38B6EFD2806E}"/>
              </a:ext>
            </a:extLst>
          </p:cNvPr>
          <p:cNvCxnSpPr>
            <a:cxnSpLocks/>
          </p:cNvCxnSpPr>
          <p:nvPr/>
        </p:nvCxnSpPr>
        <p:spPr>
          <a:xfrm flipH="1">
            <a:off x="5526089" y="2657475"/>
            <a:ext cx="45799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F9165E1-2047-42EC-8B28-A13E95FBDCE8}"/>
              </a:ext>
            </a:extLst>
          </p:cNvPr>
          <p:cNvCxnSpPr>
            <a:cxnSpLocks/>
          </p:cNvCxnSpPr>
          <p:nvPr/>
        </p:nvCxnSpPr>
        <p:spPr>
          <a:xfrm flipH="1">
            <a:off x="5319714" y="5086350"/>
            <a:ext cx="43259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47">
            <a:extLst>
              <a:ext uri="{FF2B5EF4-FFF2-40B4-BE49-F238E27FC236}">
                <a16:creationId xmlns:a16="http://schemas.microsoft.com/office/drawing/2014/main" id="{9548C245-21F9-41BA-A908-EA76E9770ED4}"/>
              </a:ext>
            </a:extLst>
          </p:cNvPr>
          <p:cNvSpPr txBox="1">
            <a:spLocks noChangeArrowheads="1"/>
          </p:cNvSpPr>
          <p:nvPr/>
        </p:nvSpPr>
        <p:spPr bwMode="auto">
          <a:xfrm>
            <a:off x="5365750" y="5573713"/>
            <a:ext cx="485775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fontAlgn="base">
              <a:lnSpc>
                <a:spcPct val="120000"/>
              </a:lnSpc>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辨析效用价值论、要素价值论和供求价值论错在哪里？</a:t>
            </a:r>
          </a:p>
        </p:txBody>
      </p:sp>
      <p:sp>
        <p:nvSpPr>
          <p:cNvPr id="24" name="Freeform 18">
            <a:extLst>
              <a:ext uri="{FF2B5EF4-FFF2-40B4-BE49-F238E27FC236}">
                <a16:creationId xmlns:a16="http://schemas.microsoft.com/office/drawing/2014/main" id="{48496C0E-9BC0-4F3F-A17C-31C5471F23C8}"/>
              </a:ext>
            </a:extLst>
          </p:cNvPr>
          <p:cNvSpPr>
            <a:spLocks/>
          </p:cNvSpPr>
          <p:nvPr/>
        </p:nvSpPr>
        <p:spPr bwMode="auto">
          <a:xfrm>
            <a:off x="4672014" y="5637214"/>
            <a:ext cx="439737" cy="439737"/>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dirty="0">
              <a:solidFill>
                <a:prstClr val="white"/>
              </a:solidFill>
              <a:latin typeface="微软雅黑"/>
              <a:ea typeface="Microsoft YaHei"/>
            </a:endParaRPr>
          </a:p>
        </p:txBody>
      </p:sp>
      <p:sp>
        <p:nvSpPr>
          <p:cNvPr id="25" name="TextBox 58">
            <a:extLst>
              <a:ext uri="{FF2B5EF4-FFF2-40B4-BE49-F238E27FC236}">
                <a16:creationId xmlns:a16="http://schemas.microsoft.com/office/drawing/2014/main" id="{AAB36DAF-3269-4755-A4EE-77780DCF65FE}"/>
              </a:ext>
            </a:extLst>
          </p:cNvPr>
          <p:cNvSpPr txBox="1"/>
          <p:nvPr/>
        </p:nvSpPr>
        <p:spPr>
          <a:xfrm>
            <a:off x="4800601" y="5589589"/>
            <a:ext cx="246063" cy="460375"/>
          </a:xfrm>
          <a:prstGeom prst="rect">
            <a:avLst/>
          </a:prstGeom>
          <a:noFill/>
        </p:spPr>
        <p:txBody>
          <a:bodyPr>
            <a:spAutoFit/>
          </a:bodyPr>
          <a:lstStyle/>
          <a:p>
            <a:pPr algn="ctr" defTabSz="685800">
              <a:defRPr/>
            </a:pPr>
            <a:r>
              <a:rPr lang="en-US" altLang="zh-CN" sz="2399" dirty="0">
                <a:solidFill>
                  <a:prstClr val="white"/>
                </a:solidFill>
                <a:latin typeface="微软雅黑" panose="020B0503020204020204" pitchFamily="34" charset="-122"/>
                <a:ea typeface="微软雅黑" panose="020B0503020204020204" pitchFamily="34" charset="-122"/>
              </a:rPr>
              <a:t>4</a:t>
            </a:r>
            <a:endParaRPr lang="zh-CN" altLang="en-US" sz="2399"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5" grpId="0"/>
      <p:bldP spid="15" grpId="0"/>
      <p:bldP spid="30" grpId="0"/>
      <p:bldP spid="35" grpId="0"/>
      <p:bldP spid="38" grpId="0"/>
      <p:bldP spid="39" grpId="0"/>
      <p:bldP spid="22"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2694" y="480848"/>
            <a:ext cx="10063314" cy="3034709"/>
            <a:chOff x="1099312" y="1710644"/>
            <a:chExt cx="10063314" cy="3947873"/>
          </a:xfrm>
        </p:grpSpPr>
        <p:sp>
          <p:nvSpPr>
            <p:cNvPr id="8" name="立方体 7"/>
            <p:cNvSpPr/>
            <p:nvPr/>
          </p:nvSpPr>
          <p:spPr>
            <a:xfrm>
              <a:off x="1099713" y="1710644"/>
              <a:ext cx="10062913" cy="3947873"/>
            </a:xfrm>
            <a:prstGeom prst="cube">
              <a:avLst>
                <a:gd name="adj" fmla="val 1445"/>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9" name="直接连接符 8"/>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099312" y="2438384"/>
              <a:ext cx="3220132" cy="3220133"/>
              <a:chOff x="1099312" y="2368636"/>
              <a:chExt cx="3220132" cy="3220133"/>
            </a:xfrm>
          </p:grpSpPr>
          <p:cxnSp>
            <p:nvCxnSpPr>
              <p:cNvPr id="12" name="直接连接符 11"/>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0265" y="789105"/>
            <a:ext cx="8141659" cy="823026"/>
            <a:chOff x="941429" y="2204926"/>
            <a:chExt cx="8141659" cy="823026"/>
          </a:xfrm>
        </p:grpSpPr>
        <p:sp>
          <p:nvSpPr>
            <p:cNvPr id="16" name="直角三角形 15"/>
            <p:cNvSpPr/>
            <p:nvPr/>
          </p:nvSpPr>
          <p:spPr>
            <a:xfrm rot="10800000">
              <a:off x="941429" y="2885145"/>
              <a:ext cx="230671" cy="142807"/>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1429" y="2204926"/>
              <a:ext cx="8141659" cy="696021"/>
            </a:xfrm>
            <a:prstGeom prst="rect">
              <a:avLst/>
            </a:prstGeom>
            <a:gradFill>
              <a:gsLst>
                <a:gs pos="0">
                  <a:srgbClr val="FEEFD5"/>
                </a:gs>
                <a:gs pos="65000">
                  <a:srgbClr val="FFF7E7"/>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261383" y="2228062"/>
              <a:ext cx="4800871" cy="646331"/>
            </a:xfrm>
            <a:prstGeom prst="rect">
              <a:avLst/>
            </a:prstGeom>
            <a:noFill/>
          </p:spPr>
          <p:txBody>
            <a:bodyPr wrap="square">
              <a:spAutoFit/>
            </a:bodyPr>
            <a:lstStyle>
              <a:defPPr>
                <a:defRPr lang="zh-CN"/>
              </a:defPPr>
              <a:lvl1pPr algn="just">
                <a:lnSpc>
                  <a:spcPct val="150000"/>
                </a:lnSpc>
                <a:defRPr sz="2000">
                  <a:solidFill>
                    <a:schemeClr val="tx1">
                      <a:lumMod val="85000"/>
                      <a:lumOff val="15000"/>
                    </a:schemeClr>
                  </a:solidFill>
                  <a:latin typeface="微软雅黑" panose="020B0503020204020204" charset="-122"/>
                  <a:ea typeface="微软雅黑" panose="020B0503020204020204" charset="-122"/>
                </a:defRPr>
              </a:lvl1pPr>
            </a:lstStyle>
            <a:p>
              <a:pPr>
                <a:lnSpc>
                  <a:spcPct val="100000"/>
                </a:lnSpc>
              </a:pPr>
              <a:r>
                <a:rPr lang="zh-CN" altLang="en-US" sz="3600" b="1" dirty="0">
                  <a:latin typeface="华文新魏" panose="02010800040101010101" pitchFamily="2" charset="-122"/>
                  <a:ea typeface="华文新魏" panose="02010800040101010101" pitchFamily="2" charset="-122"/>
                </a:rPr>
                <a:t>劳动创造价值</a:t>
              </a:r>
            </a:p>
          </p:txBody>
        </p:sp>
      </p:grpSp>
      <p:sp>
        <p:nvSpPr>
          <p:cNvPr id="6" name="文本框 5"/>
          <p:cNvSpPr txBox="1"/>
          <p:nvPr/>
        </p:nvSpPr>
        <p:spPr>
          <a:xfrm>
            <a:off x="1651071" y="1793383"/>
            <a:ext cx="7426960" cy="1751570"/>
          </a:xfrm>
          <a:prstGeom prst="rect">
            <a:avLst/>
          </a:prstGeom>
          <a:noFill/>
        </p:spPr>
        <p:txBody>
          <a:bodyPr wrap="square" rtlCol="0">
            <a:spAutoFit/>
          </a:bodyPr>
          <a:lstStyle/>
          <a:p>
            <a:pPr marL="0" lvl="1" indent="457200" algn="just">
              <a:lnSpc>
                <a:spcPct val="150000"/>
              </a:lnSpc>
              <a:spcAft>
                <a:spcPts val="0"/>
              </a:spcAft>
              <a:buClr>
                <a:srgbClr val="E6B00E"/>
              </a:buClr>
              <a:buSzPts val="1050"/>
              <a:tabLst>
                <a:tab pos="1320800" algn="l"/>
              </a:tabLst>
            </a:pP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 </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商品具有</a:t>
            </a:r>
            <a:r>
              <a:rPr lang="zh-CN" altLang="en-US"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使用价值和价值二</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因素，商品的二因素是由生产商品的劳动二重性决定的，具体劳动创造商品的使用价值，抽象劳动形成商品的价值。商品的</a:t>
            </a:r>
            <a:r>
              <a:rPr lang="zh-CN" altLang="en-US"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价值</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体现商品的本质属性，</a:t>
            </a:r>
            <a:r>
              <a:rPr lang="zh-CN" altLang="en-US"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价值的源泉</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是</a:t>
            </a:r>
            <a:r>
              <a:rPr lang="zh-CN" altLang="en-US" b="1"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唯一</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a:rPr>
              <a:t>的，即由人的劳动创造的。</a:t>
            </a:r>
          </a:p>
        </p:txBody>
      </p:sp>
      <p:graphicFrame>
        <p:nvGraphicFramePr>
          <p:cNvPr id="14" name="表格 13">
            <a:extLst>
              <a:ext uri="{FF2B5EF4-FFF2-40B4-BE49-F238E27FC236}">
                <a16:creationId xmlns:a16="http://schemas.microsoft.com/office/drawing/2014/main" id="{0917DED6-F53D-4B4B-9E7D-BAEC702B72DE}"/>
              </a:ext>
            </a:extLst>
          </p:cNvPr>
          <p:cNvGraphicFramePr/>
          <p:nvPr>
            <p:extLst>
              <p:ext uri="{D42A27DB-BD31-4B8C-83A1-F6EECF244321}">
                <p14:modId xmlns:p14="http://schemas.microsoft.com/office/powerpoint/2010/main" val="1841680070"/>
              </p:ext>
            </p:extLst>
          </p:nvPr>
        </p:nvGraphicFramePr>
        <p:xfrm>
          <a:off x="3764132" y="3400082"/>
          <a:ext cx="6761427" cy="1079844"/>
        </p:xfrm>
        <a:graphic>
          <a:graphicData uri="http://schemas.openxmlformats.org/drawingml/2006/table">
            <a:tbl>
              <a:tblPr/>
              <a:tblGrid>
                <a:gridCol w="1299713">
                  <a:extLst>
                    <a:ext uri="{9D8B030D-6E8A-4147-A177-3AD203B41FA5}">
                      <a16:colId xmlns:a16="http://schemas.microsoft.com/office/drawing/2014/main" val="20000"/>
                    </a:ext>
                  </a:extLst>
                </a:gridCol>
                <a:gridCol w="3054587">
                  <a:extLst>
                    <a:ext uri="{9D8B030D-6E8A-4147-A177-3AD203B41FA5}">
                      <a16:colId xmlns:a16="http://schemas.microsoft.com/office/drawing/2014/main" val="20001"/>
                    </a:ext>
                  </a:extLst>
                </a:gridCol>
                <a:gridCol w="2407127">
                  <a:extLst>
                    <a:ext uri="{9D8B030D-6E8A-4147-A177-3AD203B41FA5}">
                      <a16:colId xmlns:a16="http://schemas.microsoft.com/office/drawing/2014/main" val="20002"/>
                    </a:ext>
                  </a:extLst>
                </a:gridCol>
              </a:tblGrid>
              <a:tr h="218787">
                <a:tc rowSpan="3">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en-US" altLang="x-none" sz="1900" b="1" dirty="0">
                          <a:solidFill>
                            <a:srgbClr val="B26A37"/>
                          </a:solidFill>
                          <a:latin typeface="+mn-ea"/>
                          <a:ea typeface="+mn-ea"/>
                          <a:sym typeface="+mn-lt"/>
                        </a:rPr>
                        <a:t>100</a:t>
                      </a:r>
                      <a:r>
                        <a:rPr lang="zh-CN" altLang="en-US" sz="1900" b="1" dirty="0">
                          <a:solidFill>
                            <a:srgbClr val="B26A37"/>
                          </a:solidFill>
                          <a:latin typeface="+mn-ea"/>
                          <a:ea typeface="+mn-ea"/>
                          <a:sym typeface="+mn-lt"/>
                        </a:rPr>
                        <a:t>斤大米</a:t>
                      </a:r>
                      <a:endParaRPr lang="zh-CN" altLang="en-US" sz="1900" b="1" dirty="0">
                        <a:solidFill>
                          <a:srgbClr val="B26A37"/>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lumMod val="20000"/>
                        <a:lumOff val="80000"/>
                      </a:srgbClr>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0" dirty="0">
                          <a:solidFill>
                            <a:srgbClr val="000000"/>
                          </a:solidFill>
                          <a:latin typeface="+mn-ea"/>
                          <a:ea typeface="+mn-ea"/>
                          <a:sym typeface="+mn-lt"/>
                        </a:rPr>
                        <a:t>米饭</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en-US" altLang="x-none" sz="1900" b="0" dirty="0">
                          <a:solidFill>
                            <a:srgbClr val="000000"/>
                          </a:solidFill>
                          <a:latin typeface="+mn-ea"/>
                          <a:ea typeface="+mn-ea"/>
                          <a:sym typeface="+mn-lt"/>
                        </a:rPr>
                        <a:t>500</a:t>
                      </a:r>
                      <a:r>
                        <a:rPr lang="zh-CN" altLang="en-US" sz="1900" b="0" dirty="0">
                          <a:solidFill>
                            <a:srgbClr val="000000"/>
                          </a:solidFill>
                          <a:latin typeface="+mn-ea"/>
                          <a:ea typeface="+mn-ea"/>
                          <a:sym typeface="+mn-lt"/>
                        </a:rPr>
                        <a:t>元</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extLst>
                  <a:ext uri="{0D108BD9-81ED-4DB2-BD59-A6C34878D82A}">
                    <a16:rowId xmlns:a16="http://schemas.microsoft.com/office/drawing/2014/main" val="10000"/>
                  </a:ext>
                </a:extLst>
              </a:tr>
              <a:tr h="222041">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0" dirty="0">
                          <a:solidFill>
                            <a:srgbClr val="000000"/>
                          </a:solidFill>
                          <a:latin typeface="+mn-ea"/>
                          <a:ea typeface="+mn-ea"/>
                          <a:sym typeface="+mn-lt"/>
                        </a:rPr>
                        <a:t>米面</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en-US" altLang="x-none" sz="1900" b="0" dirty="0">
                          <a:solidFill>
                            <a:srgbClr val="000000"/>
                          </a:solidFill>
                          <a:latin typeface="+mn-ea"/>
                          <a:ea typeface="+mn-ea"/>
                          <a:sym typeface="+mn-lt"/>
                        </a:rPr>
                        <a:t>800</a:t>
                      </a:r>
                      <a:r>
                        <a:rPr lang="zh-CN" altLang="en-US" sz="1900" b="0" dirty="0">
                          <a:solidFill>
                            <a:srgbClr val="000000"/>
                          </a:solidFill>
                          <a:latin typeface="+mn-ea"/>
                          <a:ea typeface="+mn-ea"/>
                          <a:sym typeface="+mn-lt"/>
                        </a:rPr>
                        <a:t>元</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extLst>
                  <a:ext uri="{0D108BD9-81ED-4DB2-BD59-A6C34878D82A}">
                    <a16:rowId xmlns:a16="http://schemas.microsoft.com/office/drawing/2014/main" val="10001"/>
                  </a:ext>
                </a:extLst>
              </a:tr>
              <a:tr h="221699">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0" dirty="0">
                          <a:solidFill>
                            <a:srgbClr val="000000"/>
                          </a:solidFill>
                          <a:latin typeface="+mn-ea"/>
                          <a:ea typeface="+mn-ea"/>
                          <a:sym typeface="+mn-lt"/>
                        </a:rPr>
                        <a:t>米酒</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en-US" altLang="x-none" sz="1900" b="0" dirty="0">
                          <a:solidFill>
                            <a:srgbClr val="000000"/>
                          </a:solidFill>
                          <a:latin typeface="+mn-ea"/>
                          <a:ea typeface="+mn-ea"/>
                          <a:sym typeface="+mn-lt"/>
                        </a:rPr>
                        <a:t>1200</a:t>
                      </a:r>
                      <a:r>
                        <a:rPr lang="zh-CN" altLang="en-US" sz="1900" b="0" dirty="0">
                          <a:solidFill>
                            <a:srgbClr val="000000"/>
                          </a:solidFill>
                          <a:latin typeface="+mn-ea"/>
                          <a:ea typeface="+mn-ea"/>
                          <a:sym typeface="+mn-lt"/>
                        </a:rPr>
                        <a:t>元</a:t>
                      </a:r>
                      <a:endParaRPr lang="zh-CN" altLang="en-US" sz="1900" b="0" dirty="0">
                        <a:solidFill>
                          <a:srgbClr val="000000"/>
                        </a:solidFill>
                        <a:latin typeface="+mn-ea"/>
                        <a:ea typeface="+mn-ea"/>
                        <a:cs typeface="+mn-ea"/>
                        <a:sym typeface="+mn-lt"/>
                      </a:endParaRPr>
                    </a:p>
                  </a:txBody>
                  <a:tcPr marL="68568" marR="68568" marT="35194" marB="35194"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extLst>
                  <a:ext uri="{0D108BD9-81ED-4DB2-BD59-A6C34878D82A}">
                    <a16:rowId xmlns:a16="http://schemas.microsoft.com/office/drawing/2014/main" val="10002"/>
                  </a:ext>
                </a:extLst>
              </a:tr>
            </a:tbl>
          </a:graphicData>
        </a:graphic>
      </p:graphicFrame>
      <p:graphicFrame>
        <p:nvGraphicFramePr>
          <p:cNvPr id="19" name="表格 18">
            <a:extLst>
              <a:ext uri="{FF2B5EF4-FFF2-40B4-BE49-F238E27FC236}">
                <a16:creationId xmlns:a16="http://schemas.microsoft.com/office/drawing/2014/main" id="{45B6FEB3-581D-4D83-BDE8-8CDF70943FB7}"/>
              </a:ext>
            </a:extLst>
          </p:cNvPr>
          <p:cNvGraphicFramePr>
            <a:graphicFrameLocks noGrp="1"/>
          </p:cNvGraphicFramePr>
          <p:nvPr>
            <p:extLst>
              <p:ext uri="{D42A27DB-BD31-4B8C-83A1-F6EECF244321}">
                <p14:modId xmlns:p14="http://schemas.microsoft.com/office/powerpoint/2010/main" val="1062605271"/>
              </p:ext>
            </p:extLst>
          </p:nvPr>
        </p:nvGraphicFramePr>
        <p:xfrm>
          <a:off x="3764132" y="4543952"/>
          <a:ext cx="6761427" cy="859898"/>
        </p:xfrm>
        <a:graphic>
          <a:graphicData uri="http://schemas.openxmlformats.org/drawingml/2006/table">
            <a:tbl>
              <a:tblPr/>
              <a:tblGrid>
                <a:gridCol w="1299713">
                  <a:extLst>
                    <a:ext uri="{9D8B030D-6E8A-4147-A177-3AD203B41FA5}">
                      <a16:colId xmlns:a16="http://schemas.microsoft.com/office/drawing/2014/main" val="20000"/>
                    </a:ext>
                  </a:extLst>
                </a:gridCol>
                <a:gridCol w="3054587">
                  <a:extLst>
                    <a:ext uri="{9D8B030D-6E8A-4147-A177-3AD203B41FA5}">
                      <a16:colId xmlns:a16="http://schemas.microsoft.com/office/drawing/2014/main" val="20001"/>
                    </a:ext>
                  </a:extLst>
                </a:gridCol>
                <a:gridCol w="2407127">
                  <a:extLst>
                    <a:ext uri="{9D8B030D-6E8A-4147-A177-3AD203B41FA5}">
                      <a16:colId xmlns:a16="http://schemas.microsoft.com/office/drawing/2014/main" val="20002"/>
                    </a:ext>
                  </a:extLst>
                </a:gridCol>
              </a:tblGrid>
              <a:tr h="438670">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800" b="1" dirty="0">
                          <a:solidFill>
                            <a:srgbClr val="B26A37"/>
                          </a:solidFill>
                          <a:latin typeface="+mn-ea"/>
                          <a:ea typeface="+mn-ea"/>
                          <a:sym typeface="+mn-lt"/>
                        </a:rPr>
                        <a:t>问题</a:t>
                      </a:r>
                      <a:endParaRPr lang="zh-CN" altLang="en-US" sz="1800" b="1" dirty="0">
                        <a:solidFill>
                          <a:srgbClr val="B26A37"/>
                        </a:solidFill>
                        <a:latin typeface="+mn-ea"/>
                        <a:ea typeface="+mn-ea"/>
                        <a:cs typeface="+mn-ea"/>
                        <a:sym typeface="+mn-lt"/>
                      </a:endParaRPr>
                    </a:p>
                  </a:txBody>
                  <a:tcPr marL="68568" marR="68568" marT="34200" marB="34200"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lumMod val="20000"/>
                        <a:lumOff val="80000"/>
                      </a:srgbClr>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800" b="0" dirty="0">
                          <a:solidFill>
                            <a:srgbClr val="000000"/>
                          </a:solidFill>
                          <a:latin typeface="+mn-ea"/>
                          <a:ea typeface="+mn-ea"/>
                          <a:sym typeface="+mn-lt"/>
                        </a:rPr>
                        <a:t>原材料相同，为何创造的</a:t>
                      </a:r>
                      <a:endParaRPr lang="en-US" altLang="zh-CN" sz="1800" b="0" dirty="0">
                        <a:solidFill>
                          <a:srgbClr val="000000"/>
                        </a:solidFill>
                        <a:latin typeface="+mn-ea"/>
                        <a:ea typeface="+mn-ea"/>
                        <a:sym typeface="+mn-lt"/>
                      </a:endParaRPr>
                    </a:p>
                    <a:p>
                      <a:pPr marL="0" lvl="0" indent="0" algn="ctr">
                        <a:lnSpc>
                          <a:spcPct val="150000"/>
                        </a:lnSpc>
                        <a:spcBef>
                          <a:spcPts val="0"/>
                        </a:spcBef>
                        <a:buNone/>
                      </a:pPr>
                      <a:r>
                        <a:rPr lang="zh-CN" altLang="en-US" sz="1800" b="0" dirty="0">
                          <a:solidFill>
                            <a:srgbClr val="000000"/>
                          </a:solidFill>
                          <a:latin typeface="+mn-ea"/>
                          <a:ea typeface="+mn-ea"/>
                          <a:sym typeface="+mn-lt"/>
                        </a:rPr>
                        <a:t>使用价值不同？</a:t>
                      </a:r>
                      <a:endParaRPr lang="zh-CN" altLang="en-US" sz="1800" b="0" dirty="0">
                        <a:solidFill>
                          <a:srgbClr val="000000"/>
                        </a:solidFill>
                        <a:latin typeface="+mn-ea"/>
                        <a:ea typeface="+mn-ea"/>
                        <a:cs typeface="+mn-ea"/>
                        <a:sym typeface="+mn-lt"/>
                      </a:endParaRPr>
                    </a:p>
                  </a:txBody>
                  <a:tcPr marL="68568" marR="68568" marT="34200" marB="80808"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no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50000"/>
                        </a:lnSpc>
                        <a:spcBef>
                          <a:spcPts val="0"/>
                        </a:spcBef>
                        <a:buNone/>
                      </a:pPr>
                      <a:r>
                        <a:rPr lang="zh-CN" altLang="en-US" sz="1800" b="0" dirty="0">
                          <a:solidFill>
                            <a:srgbClr val="000000"/>
                          </a:solidFill>
                          <a:latin typeface="+mn-ea"/>
                          <a:ea typeface="+mn-ea"/>
                          <a:sym typeface="+mn-lt"/>
                        </a:rPr>
                        <a:t>成本相同，</a:t>
                      </a:r>
                      <a:endParaRPr lang="en-US" altLang="zh-CN" sz="1800" b="0" dirty="0">
                        <a:solidFill>
                          <a:srgbClr val="000000"/>
                        </a:solidFill>
                        <a:latin typeface="+mn-ea"/>
                        <a:ea typeface="+mn-ea"/>
                        <a:sym typeface="+mn-lt"/>
                      </a:endParaRPr>
                    </a:p>
                    <a:p>
                      <a:pPr marL="0" lvl="0" indent="0" algn="ctr">
                        <a:lnSpc>
                          <a:spcPct val="150000"/>
                        </a:lnSpc>
                        <a:spcBef>
                          <a:spcPts val="0"/>
                        </a:spcBef>
                        <a:buNone/>
                      </a:pPr>
                      <a:r>
                        <a:rPr lang="zh-CN" altLang="en-US" sz="1800" b="0" dirty="0">
                          <a:solidFill>
                            <a:srgbClr val="000000"/>
                          </a:solidFill>
                          <a:latin typeface="+mn-ea"/>
                          <a:ea typeface="+mn-ea"/>
                          <a:sym typeface="+mn-lt"/>
                        </a:rPr>
                        <a:t>为何市场售价不同？</a:t>
                      </a:r>
                      <a:endParaRPr lang="zh-CN" altLang="en-US" sz="1800" b="0" dirty="0">
                        <a:solidFill>
                          <a:srgbClr val="000000"/>
                        </a:solidFill>
                        <a:latin typeface="+mn-ea"/>
                        <a:ea typeface="+mn-ea"/>
                        <a:cs typeface="+mn-ea"/>
                        <a:sym typeface="+mn-lt"/>
                      </a:endParaRPr>
                    </a:p>
                  </a:txBody>
                  <a:tcPr marL="68568" marR="68568" marT="0" marB="78721"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表格 19">
            <a:extLst>
              <a:ext uri="{FF2B5EF4-FFF2-40B4-BE49-F238E27FC236}">
                <a16:creationId xmlns:a16="http://schemas.microsoft.com/office/drawing/2014/main" id="{980229AC-0DE7-4FF8-A4B6-A8647575EBB6}"/>
              </a:ext>
            </a:extLst>
          </p:cNvPr>
          <p:cNvGraphicFramePr>
            <a:graphicFrameLocks noGrp="1"/>
          </p:cNvGraphicFramePr>
          <p:nvPr>
            <p:extLst>
              <p:ext uri="{D42A27DB-BD31-4B8C-83A1-F6EECF244321}">
                <p14:modId xmlns:p14="http://schemas.microsoft.com/office/powerpoint/2010/main" val="3628808620"/>
              </p:ext>
            </p:extLst>
          </p:nvPr>
        </p:nvGraphicFramePr>
        <p:xfrm>
          <a:off x="3764132" y="5446227"/>
          <a:ext cx="6761427" cy="886311"/>
        </p:xfrm>
        <a:graphic>
          <a:graphicData uri="http://schemas.openxmlformats.org/drawingml/2006/table">
            <a:tbl>
              <a:tblPr/>
              <a:tblGrid>
                <a:gridCol w="1299713">
                  <a:extLst>
                    <a:ext uri="{9D8B030D-6E8A-4147-A177-3AD203B41FA5}">
                      <a16:colId xmlns:a16="http://schemas.microsoft.com/office/drawing/2014/main" val="20000"/>
                    </a:ext>
                  </a:extLst>
                </a:gridCol>
                <a:gridCol w="3054587">
                  <a:extLst>
                    <a:ext uri="{9D8B030D-6E8A-4147-A177-3AD203B41FA5}">
                      <a16:colId xmlns:a16="http://schemas.microsoft.com/office/drawing/2014/main" val="20001"/>
                    </a:ext>
                  </a:extLst>
                </a:gridCol>
                <a:gridCol w="2407127">
                  <a:extLst>
                    <a:ext uri="{9D8B030D-6E8A-4147-A177-3AD203B41FA5}">
                      <a16:colId xmlns:a16="http://schemas.microsoft.com/office/drawing/2014/main" val="20002"/>
                    </a:ext>
                  </a:extLst>
                </a:gridCol>
              </a:tblGrid>
              <a:tr h="440932">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800" b="1" dirty="0">
                          <a:solidFill>
                            <a:srgbClr val="B26A37"/>
                          </a:solidFill>
                          <a:latin typeface="+mn-ea"/>
                          <a:ea typeface="+mn-ea"/>
                          <a:sym typeface="+mn-lt"/>
                        </a:rPr>
                        <a:t>答案</a:t>
                      </a:r>
                      <a:endParaRPr lang="zh-CN" altLang="en-US" sz="1800" b="1" dirty="0">
                        <a:solidFill>
                          <a:srgbClr val="B26A37"/>
                        </a:solidFill>
                        <a:latin typeface="+mn-ea"/>
                        <a:ea typeface="+mn-ea"/>
                        <a:cs typeface="+mn-ea"/>
                        <a:sym typeface="+mn-lt"/>
                      </a:endParaRPr>
                    </a:p>
                  </a:txBody>
                  <a:tcPr marL="68568" marR="68568" marT="33371" marB="33371"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lumMod val="20000"/>
                        <a:lumOff val="80000"/>
                      </a:srgbClr>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800" b="0" dirty="0">
                          <a:solidFill>
                            <a:srgbClr val="000000"/>
                          </a:solidFill>
                          <a:latin typeface="+mn-ea"/>
                          <a:ea typeface="+mn-ea"/>
                          <a:sym typeface="+mn-lt"/>
                        </a:rPr>
                        <a:t>生产方法、流程、工具不同</a:t>
                      </a:r>
                      <a:endParaRPr lang="zh-CN" altLang="en-US" sz="1800" b="0" dirty="0">
                        <a:solidFill>
                          <a:srgbClr val="000000"/>
                        </a:solidFill>
                        <a:latin typeface="+mn-ea"/>
                        <a:ea typeface="+mn-ea"/>
                        <a:cs typeface="+mn-ea"/>
                        <a:sym typeface="+mn-lt"/>
                      </a:endParaRPr>
                    </a:p>
                  </a:txBody>
                  <a:tcPr marL="68568" marR="68568" marT="33371" marB="33371"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50000"/>
                        </a:lnSpc>
                        <a:spcBef>
                          <a:spcPts val="0"/>
                        </a:spcBef>
                        <a:buNone/>
                      </a:pPr>
                      <a:r>
                        <a:rPr lang="zh-CN" altLang="en-US" sz="1800" b="0" dirty="0">
                          <a:solidFill>
                            <a:srgbClr val="000000"/>
                          </a:solidFill>
                          <a:latin typeface="+mn-ea"/>
                          <a:ea typeface="+mn-ea"/>
                          <a:sym typeface="+mn-lt"/>
                        </a:rPr>
                        <a:t>耗费的体力和脑力、劳动时间不同</a:t>
                      </a:r>
                      <a:endParaRPr lang="zh-CN" altLang="en-US" sz="1800" b="0" dirty="0">
                        <a:solidFill>
                          <a:srgbClr val="000000"/>
                        </a:solidFill>
                        <a:latin typeface="+mn-ea"/>
                        <a:ea typeface="+mn-ea"/>
                        <a:cs typeface="+mn-ea"/>
                        <a:sym typeface="+mn-lt"/>
                      </a:endParaRPr>
                    </a:p>
                  </a:txBody>
                  <a:tcPr marL="80988" marR="68568" marT="26284" marB="78850"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F7ECE5"/>
                    </a:solidFill>
                  </a:tcPr>
                </a:tc>
                <a:extLst>
                  <a:ext uri="{0D108BD9-81ED-4DB2-BD59-A6C34878D82A}">
                    <a16:rowId xmlns:a16="http://schemas.microsoft.com/office/drawing/2014/main" val="10000"/>
                  </a:ext>
                </a:extLst>
              </a:tr>
            </a:tbl>
          </a:graphicData>
        </a:graphic>
      </p:graphicFrame>
      <p:graphicFrame>
        <p:nvGraphicFramePr>
          <p:cNvPr id="21" name="表格 20">
            <a:extLst>
              <a:ext uri="{FF2B5EF4-FFF2-40B4-BE49-F238E27FC236}">
                <a16:creationId xmlns:a16="http://schemas.microsoft.com/office/drawing/2014/main" id="{FB7A6B6F-5DFE-426D-8CA5-58ECE468C58D}"/>
              </a:ext>
            </a:extLst>
          </p:cNvPr>
          <p:cNvGraphicFramePr>
            <a:graphicFrameLocks noGrp="1"/>
          </p:cNvGraphicFramePr>
          <p:nvPr>
            <p:extLst>
              <p:ext uri="{D42A27DB-BD31-4B8C-83A1-F6EECF244321}">
                <p14:modId xmlns:p14="http://schemas.microsoft.com/office/powerpoint/2010/main" val="2859767461"/>
              </p:ext>
            </p:extLst>
          </p:nvPr>
        </p:nvGraphicFramePr>
        <p:xfrm>
          <a:off x="3764132" y="6498260"/>
          <a:ext cx="6761427" cy="359740"/>
        </p:xfrm>
        <a:graphic>
          <a:graphicData uri="http://schemas.openxmlformats.org/drawingml/2006/table">
            <a:tbl>
              <a:tblPr/>
              <a:tblGrid>
                <a:gridCol w="1299713">
                  <a:extLst>
                    <a:ext uri="{9D8B030D-6E8A-4147-A177-3AD203B41FA5}">
                      <a16:colId xmlns:a16="http://schemas.microsoft.com/office/drawing/2014/main" val="20000"/>
                    </a:ext>
                  </a:extLst>
                </a:gridCol>
                <a:gridCol w="3054587">
                  <a:extLst>
                    <a:ext uri="{9D8B030D-6E8A-4147-A177-3AD203B41FA5}">
                      <a16:colId xmlns:a16="http://schemas.microsoft.com/office/drawing/2014/main" val="20001"/>
                    </a:ext>
                  </a:extLst>
                </a:gridCol>
                <a:gridCol w="2407127">
                  <a:extLst>
                    <a:ext uri="{9D8B030D-6E8A-4147-A177-3AD203B41FA5}">
                      <a16:colId xmlns:a16="http://schemas.microsoft.com/office/drawing/2014/main" val="20002"/>
                    </a:ext>
                  </a:extLst>
                </a:gridCol>
              </a:tblGrid>
              <a:tr h="254006">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1" dirty="0">
                          <a:solidFill>
                            <a:srgbClr val="B26A37"/>
                          </a:solidFill>
                          <a:latin typeface="+mn-ea"/>
                          <a:ea typeface="+mn-ea"/>
                          <a:sym typeface="+mn-lt"/>
                        </a:rPr>
                        <a:t>结论</a:t>
                      </a:r>
                      <a:endParaRPr lang="zh-CN" altLang="en-US" sz="1900" b="1" dirty="0">
                        <a:solidFill>
                          <a:srgbClr val="B26A37"/>
                        </a:solidFill>
                        <a:latin typeface="+mn-ea"/>
                        <a:ea typeface="+mn-ea"/>
                        <a:cs typeface="+mn-ea"/>
                        <a:sym typeface="+mn-lt"/>
                      </a:endParaRPr>
                    </a:p>
                  </a:txBody>
                  <a:tcPr marL="68568" marR="68568" marT="35090" marB="35090"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rgbClr val="ED7D31">
                        <a:lumMod val="20000"/>
                        <a:lumOff val="80000"/>
                      </a:srgbClr>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0" dirty="0">
                          <a:solidFill>
                            <a:srgbClr val="000000"/>
                          </a:solidFill>
                          <a:latin typeface="+mn-ea"/>
                          <a:ea typeface="+mn-ea"/>
                          <a:sym typeface="+mn-lt"/>
                        </a:rPr>
                        <a:t>具体劳动创造使用价值</a:t>
                      </a:r>
                      <a:endParaRPr lang="zh-CN" altLang="en-US" sz="1900" b="0" dirty="0">
                        <a:solidFill>
                          <a:srgbClr val="000000"/>
                        </a:solidFill>
                        <a:latin typeface="+mn-ea"/>
                        <a:ea typeface="+mn-ea"/>
                        <a:cs typeface="+mn-ea"/>
                        <a:sym typeface="+mn-lt"/>
                      </a:endParaRPr>
                    </a:p>
                  </a:txBody>
                  <a:tcPr marL="68568" marR="68568" marT="35090" marB="35090"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ysClr val="window" lastClr="FFFFFF"/>
                    </a:solidFill>
                  </a:tcPr>
                </a:tc>
                <a:tc>
                  <a:txBody>
                    <a:bodyPr/>
                    <a:lst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ea typeface="Microsoft YaHei"/>
                        </a:defRPr>
                      </a:lvl1pPr>
                      <a:lvl2pPr marL="742950" lvl="1" indent="-285750" algn="l" defTabSz="914400" rtl="0" eaLnBrk="1" latinLnBrk="0" hangingPunct="1">
                        <a:defRPr sz="2000" kern="1200">
                          <a:solidFill>
                            <a:schemeClr val="dk1"/>
                          </a:solidFill>
                          <a:latin typeface="微软雅黑"/>
                          <a:ea typeface="Microsoft YaHei"/>
                        </a:defRPr>
                      </a:lvl2pPr>
                      <a:lvl3pPr marL="1143000" lvl="2" indent="-228600" algn="l" defTabSz="914400" rtl="0" eaLnBrk="1" latinLnBrk="0" hangingPunct="1">
                        <a:defRPr sz="1800" kern="1200">
                          <a:solidFill>
                            <a:schemeClr val="dk1"/>
                          </a:solidFill>
                          <a:latin typeface="微软雅黑"/>
                          <a:ea typeface="Microsoft YaHei"/>
                        </a:defRPr>
                      </a:lvl3pPr>
                      <a:lvl4pPr marL="1600200" lvl="3" indent="-228600" algn="l" defTabSz="914400" rtl="0" eaLnBrk="1" latinLnBrk="0" hangingPunct="1">
                        <a:defRPr sz="1600" kern="1200">
                          <a:solidFill>
                            <a:schemeClr val="dk1"/>
                          </a:solidFill>
                          <a:latin typeface="微软雅黑"/>
                          <a:ea typeface="Microsoft YaHei"/>
                        </a:defRPr>
                      </a:lvl4pPr>
                      <a:lvl5pPr marL="2057400" lvl="4" indent="-228600" algn="l" defTabSz="914400" rtl="0" eaLnBrk="1" latinLnBrk="0" hangingPunct="1">
                        <a:defRPr sz="1600" kern="1200">
                          <a:solidFill>
                            <a:schemeClr val="dk1"/>
                          </a:solidFill>
                          <a:latin typeface="微软雅黑"/>
                          <a:ea typeface="Microsoft YaHei"/>
                        </a:defRPr>
                      </a:lvl5pPr>
                      <a:lvl6pPr marL="2286000" algn="l" defTabSz="914400" rtl="0" eaLnBrk="1" latinLnBrk="0" hangingPunct="1">
                        <a:defRPr sz="1800" kern="1200">
                          <a:solidFill>
                            <a:schemeClr val="dk1"/>
                          </a:solidFill>
                          <a:latin typeface="微软雅黑"/>
                          <a:ea typeface="Microsoft YaHei"/>
                        </a:defRPr>
                      </a:lvl6pPr>
                      <a:lvl7pPr marL="2743200" algn="l" defTabSz="914400" rtl="0" eaLnBrk="1" latinLnBrk="0" hangingPunct="1">
                        <a:defRPr sz="1800" kern="1200">
                          <a:solidFill>
                            <a:schemeClr val="dk1"/>
                          </a:solidFill>
                          <a:latin typeface="微软雅黑"/>
                          <a:ea typeface="Microsoft YaHei"/>
                        </a:defRPr>
                      </a:lvl7pPr>
                      <a:lvl8pPr marL="3200400" algn="l" defTabSz="914400" rtl="0" eaLnBrk="1" latinLnBrk="0" hangingPunct="1">
                        <a:defRPr sz="1800" kern="1200">
                          <a:solidFill>
                            <a:schemeClr val="dk1"/>
                          </a:solidFill>
                          <a:latin typeface="微软雅黑"/>
                          <a:ea typeface="Microsoft YaHei"/>
                        </a:defRPr>
                      </a:lvl8pPr>
                      <a:lvl9pPr marL="3657600" algn="l" defTabSz="914400" rtl="0" eaLnBrk="1" latinLnBrk="0" hangingPunct="1">
                        <a:defRPr sz="1800" kern="1200">
                          <a:solidFill>
                            <a:schemeClr val="dk1"/>
                          </a:solidFill>
                          <a:latin typeface="微软雅黑"/>
                          <a:ea typeface="Microsoft YaHei"/>
                        </a:defRPr>
                      </a:lvl9pPr>
                    </a:lstStyle>
                    <a:p>
                      <a:pPr marL="0" lvl="0" indent="0" algn="ctr">
                        <a:lnSpc>
                          <a:spcPct val="100000"/>
                        </a:lnSpc>
                        <a:spcBef>
                          <a:spcPts val="0"/>
                        </a:spcBef>
                        <a:buNone/>
                      </a:pPr>
                      <a:r>
                        <a:rPr lang="zh-CN" altLang="en-US" sz="1900" b="0" dirty="0">
                          <a:solidFill>
                            <a:srgbClr val="000000"/>
                          </a:solidFill>
                          <a:latin typeface="+mn-ea"/>
                          <a:ea typeface="+mn-ea"/>
                          <a:sym typeface="+mn-lt"/>
                        </a:rPr>
                        <a:t>   抽象劳动形成价值</a:t>
                      </a:r>
                      <a:endParaRPr lang="zh-CN" altLang="en-US" sz="1900" b="0" dirty="0">
                        <a:solidFill>
                          <a:srgbClr val="000000"/>
                        </a:solidFill>
                        <a:latin typeface="+mn-ea"/>
                        <a:ea typeface="+mn-ea"/>
                        <a:cs typeface="+mn-ea"/>
                        <a:sym typeface="+mn-lt"/>
                      </a:endParaRPr>
                    </a:p>
                  </a:txBody>
                  <a:tcPr marL="68568" marR="68568" marT="35090" marB="35090" anchor="ctr">
                    <a:lnL w="12700" cmpd="sng">
                      <a:solidFill>
                        <a:srgbClr val="ED7D31"/>
                      </a:solidFill>
                    </a:lnL>
                    <a:lnR w="12700" cmpd="sng">
                      <a:solidFill>
                        <a:srgbClr val="ED7D31"/>
                      </a:solidFill>
                    </a:lnR>
                    <a:lnT w="12700" cmpd="sng">
                      <a:solidFill>
                        <a:srgbClr val="ED7D31"/>
                      </a:solidFill>
                    </a:lnT>
                    <a:lnB w="12700" cmpd="sng">
                      <a:solidFill>
                        <a:srgbClr val="ED7D3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1C9BB249-E6DB-4BB1-888B-2033E0509E39}"/>
              </a:ext>
            </a:extLst>
          </p:cNvPr>
          <p:cNvSpPr txBox="1"/>
          <p:nvPr/>
        </p:nvSpPr>
        <p:spPr>
          <a:xfrm>
            <a:off x="1576388" y="1047750"/>
            <a:ext cx="5264150" cy="439738"/>
          </a:xfrm>
          <a:prstGeom prst="rect">
            <a:avLst/>
          </a:prstGeom>
          <a:noFill/>
        </p:spPr>
        <p:txBody>
          <a:bodyPr>
            <a:spAutoFit/>
          </a:bodyPr>
          <a:lstStyle/>
          <a:p>
            <a:pPr algn="just" defTabSz="685800" eaLnBrk="0" fontAlgn="base" hangingPunct="0">
              <a:spcBef>
                <a:spcPct val="0"/>
              </a:spcBef>
              <a:spcAft>
                <a:spcPct val="0"/>
              </a:spcAft>
              <a:defRPr/>
            </a:pPr>
            <a:r>
              <a:rPr lang="zh-CN" altLang="en-US" sz="2250" b="1" dirty="0">
                <a:solidFill>
                  <a:prstClr val="white"/>
                </a:solidFill>
                <a:latin typeface="微软雅黑" panose="020B0503020204020204" pitchFamily="34" charset="-122"/>
                <a:ea typeface="微软雅黑" panose="020B0503020204020204" pitchFamily="34" charset="-122"/>
              </a:rPr>
              <a:t>一、商品经济的形成和发展</a:t>
            </a:r>
          </a:p>
        </p:txBody>
      </p:sp>
      <p:sp>
        <p:nvSpPr>
          <p:cNvPr id="7" name="矩形 6">
            <a:extLst>
              <a:ext uri="{FF2B5EF4-FFF2-40B4-BE49-F238E27FC236}">
                <a16:creationId xmlns:a16="http://schemas.microsoft.com/office/drawing/2014/main" id="{DE0A1C73-9A5A-4271-BF82-6297652DDAD5}"/>
              </a:ext>
            </a:extLst>
          </p:cNvPr>
          <p:cNvSpPr/>
          <p:nvPr>
            <p:custDataLst>
              <p:tags r:id="rId1"/>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algn="ctr">
              <a:defRPr/>
            </a:pPr>
            <a:endParaRPr lang="zh-CN" altLang="en-US" kern="0">
              <a:solidFill>
                <a:prstClr val="white"/>
              </a:solidFill>
              <a:latin typeface="Calibri" panose="020F0502020204030204"/>
              <a:ea typeface="等线" panose="02010600030101010101" pitchFamily="2" charset="-122"/>
            </a:endParaRPr>
          </a:p>
        </p:txBody>
      </p:sp>
      <p:sp>
        <p:nvSpPr>
          <p:cNvPr id="9" name="任意多边形 4">
            <a:extLst>
              <a:ext uri="{FF2B5EF4-FFF2-40B4-BE49-F238E27FC236}">
                <a16:creationId xmlns:a16="http://schemas.microsoft.com/office/drawing/2014/main" id="{4DE0151F-54DF-4592-8B67-4CE8FA846E11}"/>
              </a:ext>
            </a:extLst>
          </p:cNvPr>
          <p:cNvSpPr/>
          <p:nvPr/>
        </p:nvSpPr>
        <p:spPr>
          <a:xfrm rot="5400000">
            <a:off x="247838" y="205909"/>
            <a:ext cx="271463"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
        <p:nvSpPr>
          <p:cNvPr id="10" name="文本框 39">
            <a:extLst>
              <a:ext uri="{FF2B5EF4-FFF2-40B4-BE49-F238E27FC236}">
                <a16:creationId xmlns:a16="http://schemas.microsoft.com/office/drawing/2014/main" id="{04E1226A-1973-4E48-9CAF-0DF50FD940A9}"/>
              </a:ext>
            </a:extLst>
          </p:cNvPr>
          <p:cNvSpPr txBox="1"/>
          <p:nvPr/>
        </p:nvSpPr>
        <p:spPr>
          <a:xfrm>
            <a:off x="9736792" y="153988"/>
            <a:ext cx="2379663" cy="446087"/>
          </a:xfrm>
          <a:prstGeom prst="rect">
            <a:avLst/>
          </a:prstGeom>
          <a:solidFill>
            <a:srgbClr val="D95127"/>
          </a:solidFill>
        </p:spPr>
        <p:txBody>
          <a:bodyPr lIns="105403" tIns="52701" rIns="105403" bIns="52701">
            <a:spAutoFit/>
          </a:bodyPr>
          <a:lstStyle/>
          <a:p>
            <a:pPr algn="r" defTabSz="1054100">
              <a:defRPr/>
            </a:pPr>
            <a:r>
              <a:rPr lang="zh-CN" altLang="en-US" sz="1400" b="1" kern="0" spc="100" dirty="0">
                <a:solidFill>
                  <a:prstClr val="white"/>
                </a:solidFill>
                <a:latin typeface="微软雅黑" panose="020B0503020204020204" pitchFamily="34" charset="-122"/>
                <a:ea typeface="微软雅黑" panose="020B0503020204020204" pitchFamily="34" charset="-122"/>
              </a:rPr>
              <a:t>马克思主义学院</a:t>
            </a:r>
            <a:endParaRPr lang="en-US" altLang="zh-CN" sz="1400" b="1" kern="0" spc="100" dirty="0">
              <a:solidFill>
                <a:prstClr val="white"/>
              </a:solidFill>
              <a:latin typeface="微软雅黑" panose="020B0503020204020204" pitchFamily="34" charset="-122"/>
              <a:ea typeface="微软雅黑" panose="020B0503020204020204" pitchFamily="34" charset="-122"/>
            </a:endParaRPr>
          </a:p>
          <a:p>
            <a:pPr algn="r" defTabSz="1054100">
              <a:defRPr/>
            </a:pPr>
            <a:r>
              <a:rPr lang="en-US" altLang="zh-CN" sz="8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6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25286" name="图片 38">
            <a:extLst>
              <a:ext uri="{FF2B5EF4-FFF2-40B4-BE49-F238E27FC236}">
                <a16:creationId xmlns:a16="http://schemas.microsoft.com/office/drawing/2014/main" id="{38A7F0A4-0301-4D11-8AE0-4F7B95BF50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1729"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ext Box 3">
            <a:extLst>
              <a:ext uri="{FF2B5EF4-FFF2-40B4-BE49-F238E27FC236}">
                <a16:creationId xmlns:a16="http://schemas.microsoft.com/office/drawing/2014/main" id="{AB04AE66-CFFC-482C-815C-838614482A4C}"/>
              </a:ext>
            </a:extLst>
          </p:cNvPr>
          <p:cNvSpPr txBox="1">
            <a:spLocks noChangeArrowheads="1"/>
          </p:cNvSpPr>
          <p:nvPr/>
        </p:nvSpPr>
        <p:spPr bwMode="auto">
          <a:xfrm>
            <a:off x="668526" y="134471"/>
            <a:ext cx="9052523" cy="461665"/>
          </a:xfrm>
          <a:prstGeom prst="rect">
            <a:avLst/>
          </a:prstGeom>
          <a:noFill/>
          <a:ln>
            <a:noFill/>
          </a:ln>
          <a:effectLst/>
        </p:spPr>
        <p:txBody>
          <a:bodyPr wrap="square">
            <a:spAutoFit/>
          </a:bodyPr>
          <a:lstStyle/>
          <a:p>
            <a:pPr eaLnBrk="0" fontAlgn="base" hangingPunct="0">
              <a:spcBef>
                <a:spcPct val="50000"/>
              </a:spcBef>
              <a:spcAft>
                <a:spcPct val="0"/>
              </a:spcAft>
              <a:defRPr/>
            </a:pPr>
            <a:r>
              <a:rPr kumimoji="1" lang="zh-CN" altLang="en-US" sz="2400" b="1" dirty="0">
                <a:solidFill>
                  <a:prstClr val="white"/>
                </a:solidFill>
                <a:effectLst>
                  <a:outerShdw blurRad="38100" dist="38100" dir="2700000" algn="tl">
                    <a:srgbClr val="C0C0C0"/>
                  </a:outerShdw>
                </a:effectLst>
                <a:latin typeface="Times New Roman" panose="02020603050405020304" pitchFamily="18" charset="0"/>
                <a:ea typeface="仿宋_GB2312" pitchFamily="49" charset="-122"/>
              </a:rPr>
              <a:t>二、</a:t>
            </a:r>
            <a:r>
              <a:rPr lang="zh-CN" altLang="en-US" sz="2400" b="1" dirty="0">
                <a:solidFill>
                  <a:schemeClr val="bg1"/>
                </a:solidFill>
                <a:latin typeface="微软雅黑" panose="020B0503020204020204" charset="-122"/>
                <a:ea typeface="微软雅黑" panose="020B0503020204020204" charset="-122"/>
              </a:rPr>
              <a:t>如何理解“金银天然不是货币，但货币天然是金银”？</a:t>
            </a:r>
            <a:endParaRPr kumimoji="1" lang="zh-CN" altLang="en-US" sz="2400" b="1" dirty="0">
              <a:solidFill>
                <a:schemeClr val="bg1"/>
              </a:solidFill>
              <a:effectLst>
                <a:outerShdw blurRad="38100" dist="38100" dir="2700000" algn="tl">
                  <a:srgbClr val="C0C0C0"/>
                </a:outerShdw>
              </a:effectLst>
              <a:latin typeface="Times New Roman" panose="02020603050405020304" pitchFamily="18" charset="0"/>
              <a:ea typeface="仿宋_GB2312" pitchFamily="49" charset="-122"/>
            </a:endParaRPr>
          </a:p>
        </p:txBody>
      </p:sp>
      <p:sp>
        <p:nvSpPr>
          <p:cNvPr id="13" name="矩形: 圆角 12">
            <a:extLst>
              <a:ext uri="{FF2B5EF4-FFF2-40B4-BE49-F238E27FC236}">
                <a16:creationId xmlns:a16="http://schemas.microsoft.com/office/drawing/2014/main" id="{22795971-4B21-43FF-AB63-A26FF9F5ED3D}"/>
              </a:ext>
            </a:extLst>
          </p:cNvPr>
          <p:cNvSpPr/>
          <p:nvPr/>
        </p:nvSpPr>
        <p:spPr>
          <a:xfrm>
            <a:off x="2063751" y="1052513"/>
            <a:ext cx="3527425" cy="576262"/>
          </a:xfrm>
          <a:prstGeom prst="roundRect">
            <a:avLst/>
          </a:prstGeom>
          <a:solidFill>
            <a:srgbClr val="E7E6E6"/>
          </a:solidFill>
          <a:ln w="38100" cap="flat" cmpd="sng" algn="ctr">
            <a:solidFill>
              <a:srgbClr val="E53238"/>
            </a:solidFill>
            <a:prstDash val="lgDash"/>
            <a:miter lim="800000"/>
          </a:ln>
          <a:effectLst/>
        </p:spPr>
        <p:txBody>
          <a:bodyPr anchor="ctr"/>
          <a:lstStyle/>
          <a:p>
            <a:pPr indent="457200" algn="just" defTabSz="457200">
              <a:defRPr/>
            </a:pPr>
            <a:r>
              <a:rPr lang="zh-CN" altLang="en-US" sz="2400" b="1" kern="0" dirty="0">
                <a:solidFill>
                  <a:srgbClr val="000000"/>
                </a:solidFill>
                <a:latin typeface="仿宋" panose="02010609060101010101" pitchFamily="49" charset="-122"/>
                <a:ea typeface="仿宋" panose="02010609060101010101" pitchFamily="49" charset="-122"/>
              </a:rPr>
              <a:t>货币的本质是什么？</a:t>
            </a:r>
            <a:endParaRPr lang="en-US" altLang="zh-CN" b="1" kern="0" dirty="0">
              <a:solidFill>
                <a:srgbClr val="000000"/>
              </a:solidFill>
              <a:latin typeface="楷体" panose="02010609060101010101" pitchFamily="49" charset="-122"/>
              <a:ea typeface="楷体" panose="02010609060101010101" pitchFamily="49" charset="-122"/>
            </a:endParaRPr>
          </a:p>
        </p:txBody>
      </p:sp>
      <p:graphicFrame>
        <p:nvGraphicFramePr>
          <p:cNvPr id="14" name="表格 13">
            <a:extLst>
              <a:ext uri="{FF2B5EF4-FFF2-40B4-BE49-F238E27FC236}">
                <a16:creationId xmlns:a16="http://schemas.microsoft.com/office/drawing/2014/main" id="{D13C9CE3-EC94-4FAB-99CA-8D6B29D1189F}"/>
              </a:ext>
            </a:extLst>
          </p:cNvPr>
          <p:cNvGraphicFramePr>
            <a:graphicFrameLocks noGrp="1"/>
          </p:cNvGraphicFramePr>
          <p:nvPr>
            <p:extLst>
              <p:ext uri="{D42A27DB-BD31-4B8C-83A1-F6EECF244321}">
                <p14:modId xmlns:p14="http://schemas.microsoft.com/office/powerpoint/2010/main" val="3315118535"/>
              </p:ext>
            </p:extLst>
          </p:nvPr>
        </p:nvGraphicFramePr>
        <p:xfrm>
          <a:off x="1200728" y="4149725"/>
          <a:ext cx="9864436" cy="1333500"/>
        </p:xfrm>
        <a:graphic>
          <a:graphicData uri="http://schemas.openxmlformats.org/drawingml/2006/table">
            <a:tbl>
              <a:tblPr>
                <a:tableStyleId>{8A107856-5554-42FB-B03E-39F5DBC370BA}</a:tableStyleId>
              </a:tblPr>
              <a:tblGrid>
                <a:gridCol w="818674">
                  <a:extLst>
                    <a:ext uri="{9D8B030D-6E8A-4147-A177-3AD203B41FA5}">
                      <a16:colId xmlns:a16="http://schemas.microsoft.com/office/drawing/2014/main" val="20000"/>
                    </a:ext>
                  </a:extLst>
                </a:gridCol>
                <a:gridCol w="2783489">
                  <a:extLst>
                    <a:ext uri="{9D8B030D-6E8A-4147-A177-3AD203B41FA5}">
                      <a16:colId xmlns:a16="http://schemas.microsoft.com/office/drawing/2014/main" val="20001"/>
                    </a:ext>
                  </a:extLst>
                </a:gridCol>
                <a:gridCol w="6262273">
                  <a:extLst>
                    <a:ext uri="{9D8B030D-6E8A-4147-A177-3AD203B41FA5}">
                      <a16:colId xmlns:a16="http://schemas.microsoft.com/office/drawing/2014/main" val="20002"/>
                    </a:ext>
                  </a:extLst>
                </a:gridCol>
              </a:tblGrid>
              <a:tr h="1333500">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800" b="1" dirty="0">
                          <a:solidFill>
                            <a:srgbClr val="B26A37"/>
                          </a:solidFill>
                          <a:latin typeface="+mn-ea"/>
                          <a:ea typeface="+mn-ea"/>
                          <a:sym typeface="+mn-lt"/>
                        </a:rPr>
                        <a:t>问题</a:t>
                      </a:r>
                      <a:r>
                        <a:rPr lang="en-US" altLang="zh-CN" sz="1800" b="1" dirty="0">
                          <a:solidFill>
                            <a:srgbClr val="FF0000"/>
                          </a:solidFill>
                          <a:latin typeface="+mn-ea"/>
                          <a:ea typeface="+mn-ea"/>
                          <a:sym typeface="+mn-lt"/>
                        </a:rPr>
                        <a:t>1</a:t>
                      </a:r>
                      <a:endParaRPr lang="zh-CN" altLang="en-US" sz="1800" b="1" dirty="0">
                        <a:solidFill>
                          <a:srgbClr val="FF0000"/>
                        </a:solidFill>
                        <a:latin typeface="+mn-ea"/>
                        <a:ea typeface="+mn-ea"/>
                        <a:cs typeface="+mn-ea"/>
                        <a:sym typeface="+mn-lt"/>
                      </a:endParaRPr>
                    </a:p>
                  </a:txBody>
                  <a:tcPr marL="68567" marR="68567" marT="33866" marB="33866"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800" b="0" dirty="0">
                          <a:solidFill>
                            <a:srgbClr val="000000"/>
                          </a:solidFill>
                          <a:latin typeface="+mn-ea"/>
                          <a:ea typeface="+mn-ea"/>
                          <a:sym typeface="+mn-lt"/>
                        </a:rPr>
                        <a:t>这种东西是什么？</a:t>
                      </a:r>
                      <a:endParaRPr lang="zh-CN" altLang="en-US" sz="1800" b="0" dirty="0">
                        <a:solidFill>
                          <a:srgbClr val="000000"/>
                        </a:solidFill>
                        <a:latin typeface="+mn-ea"/>
                        <a:ea typeface="+mn-ea"/>
                        <a:cs typeface="+mn-ea"/>
                        <a:sym typeface="+mn-lt"/>
                      </a:endParaRPr>
                    </a:p>
                  </a:txBody>
                  <a:tcPr marL="68567" marR="68567" marT="33866" marB="8001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en-US" altLang="zh-CN" sz="1800" b="0" dirty="0">
                          <a:solidFill>
                            <a:srgbClr val="000000"/>
                          </a:solidFill>
                          <a:latin typeface="+mn-ea"/>
                          <a:ea typeface="+mn-ea"/>
                          <a:sym typeface="+mn-lt"/>
                        </a:rPr>
                        <a:t>1.</a:t>
                      </a:r>
                      <a:r>
                        <a:rPr lang="zh-CN" altLang="en-US" sz="1800" b="0" dirty="0">
                          <a:solidFill>
                            <a:srgbClr val="000000"/>
                          </a:solidFill>
                          <a:latin typeface="+mn-ea"/>
                          <a:ea typeface="+mn-ea"/>
                          <a:sym typeface="+mn-lt"/>
                        </a:rPr>
                        <a:t>黄金、白银、铜、铁、锡</a:t>
                      </a:r>
                      <a:r>
                        <a:rPr lang="zh-CN" altLang="en-US" sz="1800" b="0" dirty="0">
                          <a:solidFill>
                            <a:srgbClr val="000000"/>
                          </a:solidFill>
                          <a:latin typeface="+mn-ea"/>
                          <a:ea typeface="+mn-ea"/>
                          <a:cs typeface="+mn-cs"/>
                          <a:sym typeface="+mn-lt"/>
                        </a:rPr>
                        <a:t>；</a:t>
                      </a:r>
                      <a:r>
                        <a:rPr lang="en-US" altLang="zh-CN" sz="1800" b="0" dirty="0">
                          <a:solidFill>
                            <a:srgbClr val="000000"/>
                          </a:solidFill>
                          <a:latin typeface="+mn-ea"/>
                          <a:ea typeface="+mn-ea"/>
                          <a:cs typeface="+mn-ea"/>
                          <a:sym typeface="+mn-lt"/>
                        </a:rPr>
                        <a:t>2.</a:t>
                      </a:r>
                      <a:r>
                        <a:rPr lang="zh-CN" altLang="en-US" sz="1800" b="0" dirty="0">
                          <a:solidFill>
                            <a:srgbClr val="000000"/>
                          </a:solidFill>
                          <a:latin typeface="+mn-ea"/>
                          <a:ea typeface="+mn-ea"/>
                          <a:cs typeface="+mn-ea"/>
                          <a:sym typeface="+mn-lt"/>
                        </a:rPr>
                        <a:t>牲畜、食盐、丝、毛皮、鱼干、烟草、羽毛、珠子、贝壳、石头</a:t>
                      </a:r>
                      <a:endParaRPr lang="en-US" altLang="zh-CN" sz="1800" b="0" dirty="0">
                        <a:solidFill>
                          <a:srgbClr val="000000"/>
                        </a:solidFill>
                        <a:latin typeface="+mn-ea"/>
                        <a:ea typeface="+mn-ea"/>
                        <a:cs typeface="+mn-ea"/>
                        <a:sym typeface="+mn-lt"/>
                      </a:endParaRPr>
                    </a:p>
                    <a:p>
                      <a:pPr marL="0" lvl="0" indent="0" algn="ctr">
                        <a:lnSpc>
                          <a:spcPct val="150000"/>
                        </a:lnSpc>
                        <a:spcBef>
                          <a:spcPts val="0"/>
                        </a:spcBef>
                        <a:buNone/>
                      </a:pPr>
                      <a:r>
                        <a:rPr lang="en-US" altLang="zh-CN" sz="1800" b="0" dirty="0">
                          <a:solidFill>
                            <a:srgbClr val="000000"/>
                          </a:solidFill>
                          <a:latin typeface="+mn-ea"/>
                          <a:ea typeface="+mn-ea"/>
                          <a:cs typeface="+mn-ea"/>
                          <a:sym typeface="+mn-lt"/>
                        </a:rPr>
                        <a:t>3.</a:t>
                      </a:r>
                      <a:r>
                        <a:rPr lang="zh-CN" altLang="en-US" sz="1800" b="0" dirty="0">
                          <a:solidFill>
                            <a:srgbClr val="000000"/>
                          </a:solidFill>
                          <a:latin typeface="+mn-ea"/>
                          <a:ea typeface="+mn-ea"/>
                          <a:cs typeface="+mn-ea"/>
                          <a:sym typeface="+mn-lt"/>
                        </a:rPr>
                        <a:t>人的“服务”等</a:t>
                      </a:r>
                    </a:p>
                  </a:txBody>
                  <a:tcPr marL="68567" marR="68567" marT="0" marB="77951" anchor="ctr">
                    <a:noFill/>
                  </a:tcPr>
                </a:tc>
                <a:extLst>
                  <a:ext uri="{0D108BD9-81ED-4DB2-BD59-A6C34878D82A}">
                    <a16:rowId xmlns:a16="http://schemas.microsoft.com/office/drawing/2014/main" val="10000"/>
                  </a:ext>
                </a:extLst>
              </a:tr>
            </a:tbl>
          </a:graphicData>
        </a:graphic>
      </p:graphicFrame>
      <p:sp>
        <p:nvSpPr>
          <p:cNvPr id="225299" name="文本框 1">
            <a:extLst>
              <a:ext uri="{FF2B5EF4-FFF2-40B4-BE49-F238E27FC236}">
                <a16:creationId xmlns:a16="http://schemas.microsoft.com/office/drawing/2014/main" id="{5BF2C012-47AA-4908-968C-D3CC7F7D222C}"/>
              </a:ext>
            </a:extLst>
          </p:cNvPr>
          <p:cNvSpPr txBox="1">
            <a:spLocks noChangeArrowheads="1"/>
          </p:cNvSpPr>
          <p:nvPr/>
        </p:nvSpPr>
        <p:spPr bwMode="auto">
          <a:xfrm>
            <a:off x="1145310" y="1773238"/>
            <a:ext cx="9818254" cy="2184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zh-CN" altLang="en-US" sz="2400" dirty="0">
                <a:solidFill>
                  <a:prstClr val="black"/>
                </a:solidFill>
              </a:rPr>
              <a:t>“货币的抽象概念很清楚，</a:t>
            </a:r>
            <a:r>
              <a:rPr lang="zh-CN" altLang="en-US" sz="2400" dirty="0">
                <a:solidFill>
                  <a:srgbClr val="FF0000"/>
                </a:solidFill>
              </a:rPr>
              <a:t>货币是</a:t>
            </a:r>
            <a:r>
              <a:rPr lang="zh-CN" altLang="en-US" sz="2400" dirty="0">
                <a:solidFill>
                  <a:prstClr val="black"/>
                </a:solidFill>
              </a:rPr>
              <a:t>人们普遍接受的无论何处都可用以交换</a:t>
            </a:r>
            <a:r>
              <a:rPr lang="zh-CN" altLang="en-US" sz="2400" b="1" dirty="0">
                <a:solidFill>
                  <a:srgbClr val="FF0000"/>
                </a:solidFill>
              </a:rPr>
              <a:t>商品和服务</a:t>
            </a:r>
            <a:r>
              <a:rPr lang="zh-CN" altLang="en-US" sz="2400" dirty="0">
                <a:solidFill>
                  <a:prstClr val="black"/>
                </a:solidFill>
              </a:rPr>
              <a:t>的</a:t>
            </a:r>
            <a:r>
              <a:rPr lang="zh-CN" altLang="en-US" sz="2400" b="1" dirty="0">
                <a:solidFill>
                  <a:srgbClr val="FF0000"/>
                </a:solidFill>
              </a:rPr>
              <a:t>东西</a:t>
            </a:r>
            <a:r>
              <a:rPr lang="zh-CN" altLang="en-US" sz="2400" dirty="0">
                <a:solidFill>
                  <a:prstClr val="black"/>
                </a:solidFill>
              </a:rPr>
              <a:t>。</a:t>
            </a:r>
            <a:r>
              <a:rPr lang="zh-CN" altLang="en-US" sz="2400" b="1" dirty="0">
                <a:solidFill>
                  <a:srgbClr val="FF0000"/>
                </a:solidFill>
              </a:rPr>
              <a:t>可接受性</a:t>
            </a:r>
            <a:r>
              <a:rPr lang="zh-CN" altLang="en-US" sz="2400" dirty="0">
                <a:solidFill>
                  <a:prstClr val="black"/>
                </a:solidFill>
              </a:rPr>
              <a:t>不是指它是一个可用于消费的物品，而是指一种代表了能用于购买其他商品和服务的</a:t>
            </a:r>
            <a:r>
              <a:rPr lang="zh-CN" altLang="en-US" sz="2400" b="1" dirty="0">
                <a:solidFill>
                  <a:srgbClr val="FF0000"/>
                </a:solidFill>
              </a:rPr>
              <a:t>购买力</a:t>
            </a:r>
            <a:r>
              <a:rPr lang="zh-CN" altLang="en-US" sz="2400" dirty="0">
                <a:solidFill>
                  <a:prstClr val="black"/>
                </a:solidFill>
              </a:rPr>
              <a:t>的临时载体的物品。”</a:t>
            </a:r>
            <a:endParaRPr lang="en-US" altLang="zh-CN" sz="2400" dirty="0">
              <a:solidFill>
                <a:prstClr val="black"/>
              </a:solidFill>
            </a:endParaRPr>
          </a:p>
          <a:p>
            <a:pPr eaLnBrk="0" fontAlgn="base" hangingPunct="0">
              <a:spcBef>
                <a:spcPct val="0"/>
              </a:spcBef>
              <a:spcAft>
                <a:spcPct val="0"/>
              </a:spcAft>
            </a:pPr>
            <a:r>
              <a:rPr lang="en-US" altLang="zh-CN" sz="2000" dirty="0">
                <a:solidFill>
                  <a:prstClr val="black"/>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米尔顿</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弗里德曼</a:t>
            </a:r>
            <a:r>
              <a:rPr lang="zh-CN" altLang="en-US" sz="2000" dirty="0">
                <a:solidFill>
                  <a:prstClr val="black"/>
                </a:solidFill>
                <a:latin typeface="楷体" panose="02010609060101010101" pitchFamily="49" charset="-122"/>
                <a:ea typeface="楷体" panose="02010609060101010101" pitchFamily="49" charset="-122"/>
              </a:rPr>
              <a:t>：</a:t>
            </a:r>
            <a:r>
              <a:rPr lang="en-US" altLang="zh-CN"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楷体" panose="02010609060101010101" pitchFamily="49" charset="-122"/>
                <a:ea typeface="楷体" panose="02010609060101010101" pitchFamily="49" charset="-122"/>
              </a:rPr>
              <a:t>货币的祸害</a:t>
            </a:r>
            <a:r>
              <a:rPr lang="en-US" altLang="zh-CN"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楷体" panose="02010609060101010101" pitchFamily="49" charset="-122"/>
                <a:ea typeface="楷体" panose="02010609060101010101" pitchFamily="49" charset="-122"/>
              </a:rPr>
              <a:t>货币片段史</a:t>
            </a:r>
            <a:r>
              <a:rPr lang="en-US" altLang="zh-CN"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楷体" panose="02010609060101010101" pitchFamily="49" charset="-122"/>
                <a:ea typeface="楷体" panose="02010609060101010101" pitchFamily="49" charset="-122"/>
              </a:rPr>
              <a:t>，安佳译，商务印书馆，</a:t>
            </a:r>
            <a:r>
              <a:rPr lang="en-US" altLang="zh-CN" sz="2000" dirty="0">
                <a:solidFill>
                  <a:prstClr val="black"/>
                </a:solidFill>
                <a:latin typeface="楷体" panose="02010609060101010101" pitchFamily="49" charset="-122"/>
                <a:ea typeface="楷体" panose="02010609060101010101" pitchFamily="49" charset="-122"/>
              </a:rPr>
              <a:t>2006</a:t>
            </a:r>
            <a:r>
              <a:rPr lang="zh-CN" altLang="en-US" sz="2000" dirty="0">
                <a:solidFill>
                  <a:prstClr val="black"/>
                </a:solidFill>
                <a:latin typeface="楷体" panose="02010609060101010101" pitchFamily="49" charset="-122"/>
                <a:ea typeface="楷体" panose="02010609060101010101" pitchFamily="49" charset="-122"/>
              </a:rPr>
              <a:t>，第</a:t>
            </a:r>
            <a:r>
              <a:rPr lang="en-US" altLang="zh-CN" sz="2000" dirty="0">
                <a:solidFill>
                  <a:prstClr val="black"/>
                </a:solidFill>
                <a:latin typeface="楷体" panose="02010609060101010101" pitchFamily="49" charset="-122"/>
                <a:ea typeface="楷体" panose="02010609060101010101" pitchFamily="49" charset="-122"/>
              </a:rPr>
              <a:t>20</a:t>
            </a:r>
            <a:r>
              <a:rPr lang="zh-CN" altLang="en-US" sz="2000" dirty="0">
                <a:solidFill>
                  <a:prstClr val="black"/>
                </a:solidFill>
                <a:latin typeface="楷体" panose="02010609060101010101" pitchFamily="49" charset="-122"/>
                <a:ea typeface="楷体" panose="02010609060101010101" pitchFamily="49" charset="-122"/>
              </a:rPr>
              <a:t>页。</a:t>
            </a:r>
          </a:p>
        </p:txBody>
      </p:sp>
      <p:graphicFrame>
        <p:nvGraphicFramePr>
          <p:cNvPr id="15" name="表格 14">
            <a:extLst>
              <a:ext uri="{FF2B5EF4-FFF2-40B4-BE49-F238E27FC236}">
                <a16:creationId xmlns:a16="http://schemas.microsoft.com/office/drawing/2014/main" id="{D904A849-D925-4DF2-8683-10E0CE8A1FA5}"/>
              </a:ext>
            </a:extLst>
          </p:cNvPr>
          <p:cNvGraphicFramePr>
            <a:graphicFrameLocks noGrp="1"/>
          </p:cNvGraphicFramePr>
          <p:nvPr>
            <p:extLst>
              <p:ext uri="{D42A27DB-BD31-4B8C-83A1-F6EECF244321}">
                <p14:modId xmlns:p14="http://schemas.microsoft.com/office/powerpoint/2010/main" val="1786808259"/>
              </p:ext>
            </p:extLst>
          </p:nvPr>
        </p:nvGraphicFramePr>
        <p:xfrm>
          <a:off x="1219200" y="5548313"/>
          <a:ext cx="9901382" cy="1333500"/>
        </p:xfrm>
        <a:graphic>
          <a:graphicData uri="http://schemas.openxmlformats.org/drawingml/2006/table">
            <a:tbl>
              <a:tblPr>
                <a:tableStyleId>{8A107856-5554-42FB-B03E-39F5DBC370BA}</a:tableStyleId>
              </a:tblPr>
              <a:tblGrid>
                <a:gridCol w="872079">
                  <a:extLst>
                    <a:ext uri="{9D8B030D-6E8A-4147-A177-3AD203B41FA5}">
                      <a16:colId xmlns:a16="http://schemas.microsoft.com/office/drawing/2014/main" val="20000"/>
                    </a:ext>
                  </a:extLst>
                </a:gridCol>
                <a:gridCol w="5504324">
                  <a:extLst>
                    <a:ext uri="{9D8B030D-6E8A-4147-A177-3AD203B41FA5}">
                      <a16:colId xmlns:a16="http://schemas.microsoft.com/office/drawing/2014/main" val="20001"/>
                    </a:ext>
                  </a:extLst>
                </a:gridCol>
                <a:gridCol w="3524979">
                  <a:extLst>
                    <a:ext uri="{9D8B030D-6E8A-4147-A177-3AD203B41FA5}">
                      <a16:colId xmlns:a16="http://schemas.microsoft.com/office/drawing/2014/main" val="20002"/>
                    </a:ext>
                  </a:extLst>
                </a:gridCol>
              </a:tblGrid>
              <a:tr h="1333500">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800" b="1" dirty="0">
                          <a:solidFill>
                            <a:srgbClr val="B26A37"/>
                          </a:solidFill>
                          <a:latin typeface="+mn-ea"/>
                          <a:ea typeface="+mn-ea"/>
                          <a:sym typeface="+mn-lt"/>
                        </a:rPr>
                        <a:t>问题</a:t>
                      </a:r>
                      <a:r>
                        <a:rPr lang="en-US" altLang="zh-CN" sz="1800" b="1" dirty="0">
                          <a:solidFill>
                            <a:srgbClr val="FF0000"/>
                          </a:solidFill>
                          <a:latin typeface="+mn-ea"/>
                          <a:ea typeface="+mn-ea"/>
                          <a:sym typeface="+mn-lt"/>
                        </a:rPr>
                        <a:t>2</a:t>
                      </a:r>
                      <a:endParaRPr lang="zh-CN" altLang="en-US" sz="1800" b="1" dirty="0">
                        <a:solidFill>
                          <a:srgbClr val="FF0000"/>
                        </a:solidFill>
                        <a:latin typeface="+mn-ea"/>
                        <a:ea typeface="+mn-ea"/>
                        <a:cs typeface="+mn-ea"/>
                        <a:sym typeface="+mn-lt"/>
                      </a:endParaRPr>
                    </a:p>
                  </a:txBody>
                  <a:tcPr marL="68567" marR="68567" marT="33866" marB="33866"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800" b="0" dirty="0">
                          <a:solidFill>
                            <a:srgbClr val="000000"/>
                          </a:solidFill>
                          <a:latin typeface="+mn-ea"/>
                          <a:ea typeface="+mn-ea"/>
                          <a:sym typeface="+mn-lt"/>
                        </a:rPr>
                        <a:t>印有林肯头像的</a:t>
                      </a:r>
                      <a:r>
                        <a:rPr lang="en-US" altLang="zh-CN" sz="1800" b="0" dirty="0">
                          <a:solidFill>
                            <a:srgbClr val="000000"/>
                          </a:solidFill>
                          <a:latin typeface="+mn-ea"/>
                          <a:ea typeface="+mn-ea"/>
                          <a:sym typeface="+mn-lt"/>
                        </a:rPr>
                        <a:t>5</a:t>
                      </a:r>
                      <a:r>
                        <a:rPr lang="zh-CN" altLang="en-US" sz="1800" b="0" dirty="0">
                          <a:solidFill>
                            <a:srgbClr val="000000"/>
                          </a:solidFill>
                          <a:latin typeface="+mn-ea"/>
                          <a:ea typeface="+mn-ea"/>
                          <a:sym typeface="+mn-lt"/>
                        </a:rPr>
                        <a:t>美元钞票的纸币可以当作货币使用，为什么呢？</a:t>
                      </a:r>
                      <a:endParaRPr lang="zh-CN" altLang="en-US" sz="1800" b="0" dirty="0">
                        <a:solidFill>
                          <a:srgbClr val="000000"/>
                        </a:solidFill>
                        <a:latin typeface="+mn-ea"/>
                        <a:ea typeface="+mn-ea"/>
                        <a:cs typeface="+mn-ea"/>
                        <a:sym typeface="+mn-lt"/>
                      </a:endParaRPr>
                    </a:p>
                  </a:txBody>
                  <a:tcPr marL="68567" marR="68567" marT="33866" marB="8001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800" b="0" dirty="0">
                          <a:solidFill>
                            <a:srgbClr val="000000"/>
                          </a:solidFill>
                          <a:latin typeface="+mn-ea"/>
                          <a:ea typeface="+mn-ea"/>
                          <a:sym typeface="+mn-lt"/>
                        </a:rPr>
                        <a:t>因为“人民可以用纸币换到一定量的食物、衣服或其他物品”</a:t>
                      </a:r>
                      <a:endParaRPr lang="zh-CN" altLang="en-US" sz="1800" b="0" dirty="0">
                        <a:solidFill>
                          <a:srgbClr val="000000"/>
                        </a:solidFill>
                        <a:latin typeface="+mn-ea"/>
                        <a:ea typeface="+mn-ea"/>
                        <a:cs typeface="+mn-ea"/>
                        <a:sym typeface="+mn-lt"/>
                      </a:endParaRPr>
                    </a:p>
                  </a:txBody>
                  <a:tcPr marL="68567" marR="68567" marT="0" marB="77950" anchor="ctr">
                    <a:noFill/>
                  </a:tcPr>
                </a:tc>
                <a:extLst>
                  <a:ext uri="{0D108BD9-81ED-4DB2-BD59-A6C34878D82A}">
                    <a16:rowId xmlns:a16="http://schemas.microsoft.com/office/drawing/2014/main" val="10000"/>
                  </a:ext>
                </a:extLst>
              </a:tr>
            </a:tbl>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0"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B81C495-0E6D-4F24-9516-D13253C6C3AA}"/>
              </a:ext>
            </a:extLst>
          </p:cNvPr>
          <p:cNvSpPr txBox="1"/>
          <p:nvPr/>
        </p:nvSpPr>
        <p:spPr>
          <a:xfrm>
            <a:off x="1576388" y="1047750"/>
            <a:ext cx="5264150" cy="439738"/>
          </a:xfrm>
          <a:prstGeom prst="rect">
            <a:avLst/>
          </a:prstGeom>
          <a:noFill/>
        </p:spPr>
        <p:txBody>
          <a:bodyPr>
            <a:spAutoFit/>
          </a:bodyPr>
          <a:lstStyle/>
          <a:p>
            <a:pPr algn="just" defTabSz="685800" eaLnBrk="0" fontAlgn="base" hangingPunct="0">
              <a:spcBef>
                <a:spcPct val="0"/>
              </a:spcBef>
              <a:spcAft>
                <a:spcPct val="0"/>
              </a:spcAft>
              <a:defRPr/>
            </a:pPr>
            <a:r>
              <a:rPr lang="zh-CN" altLang="en-US" sz="2250" b="1" dirty="0">
                <a:solidFill>
                  <a:prstClr val="white"/>
                </a:solidFill>
                <a:latin typeface="微软雅黑" panose="020B0503020204020204" pitchFamily="34" charset="-122"/>
                <a:ea typeface="微软雅黑" panose="020B0503020204020204" pitchFamily="34" charset="-122"/>
              </a:rPr>
              <a:t>一、商品经济的形成和发展</a:t>
            </a:r>
          </a:p>
        </p:txBody>
      </p:sp>
      <p:sp>
        <p:nvSpPr>
          <p:cNvPr id="7" name="矩形 6">
            <a:extLst>
              <a:ext uri="{FF2B5EF4-FFF2-40B4-BE49-F238E27FC236}">
                <a16:creationId xmlns:a16="http://schemas.microsoft.com/office/drawing/2014/main" id="{B53A08FA-1DEA-4288-864D-4B08A3FF2D3E}"/>
              </a:ext>
            </a:extLst>
          </p:cNvPr>
          <p:cNvSpPr/>
          <p:nvPr>
            <p:custDataLst>
              <p:tags r:id="rId1"/>
            </p:custDataLst>
          </p:nvPr>
        </p:nvSpPr>
        <p:spPr>
          <a:xfrm>
            <a:off x="0" y="28576"/>
            <a:ext cx="12192000" cy="696913"/>
          </a:xfrm>
          <a:prstGeom prst="rect">
            <a:avLst/>
          </a:prstGeom>
          <a:solidFill>
            <a:srgbClr val="D95127"/>
          </a:solidFill>
          <a:ln w="12700" cap="flat" cmpd="sng" algn="ctr">
            <a:solidFill>
              <a:srgbClr val="FF0000"/>
            </a:solidFill>
            <a:prstDash val="solid"/>
            <a:miter lim="800000"/>
          </a:ln>
          <a:effectLst/>
        </p:spPr>
        <p:txBody>
          <a:bodyPr anchor="ctr"/>
          <a:lstStyle/>
          <a:p>
            <a:pPr algn="ctr">
              <a:defRPr/>
            </a:pPr>
            <a:endParaRPr lang="zh-CN" altLang="en-US" kern="0">
              <a:solidFill>
                <a:prstClr val="white"/>
              </a:solidFill>
              <a:latin typeface="Calibri" panose="020F0502020204030204"/>
              <a:ea typeface="等线" panose="02010600030101010101" pitchFamily="2" charset="-122"/>
            </a:endParaRPr>
          </a:p>
        </p:txBody>
      </p:sp>
      <p:sp>
        <p:nvSpPr>
          <p:cNvPr id="9" name="任意多边形 4">
            <a:extLst>
              <a:ext uri="{FF2B5EF4-FFF2-40B4-BE49-F238E27FC236}">
                <a16:creationId xmlns:a16="http://schemas.microsoft.com/office/drawing/2014/main" id="{4D7890EC-E266-4DDF-907F-8D82B1DC0E5B}"/>
              </a:ext>
            </a:extLst>
          </p:cNvPr>
          <p:cNvSpPr/>
          <p:nvPr/>
        </p:nvSpPr>
        <p:spPr>
          <a:xfrm rot="5400000">
            <a:off x="223117" y="233075"/>
            <a:ext cx="271463" cy="35083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rgbClr val="A5A5A5">
              <a:lumMod val="20000"/>
              <a:lumOff val="80000"/>
            </a:srgbClr>
          </a:solidFill>
          <a:ln w="12700" cap="flat" cmpd="sng" algn="ctr">
            <a:noFill/>
            <a:prstDash val="solid"/>
            <a:miter lim="800000"/>
          </a:ln>
          <a:effectLst/>
        </p:spPr>
        <p:txBody>
          <a:bodyPr anchor="ctr"/>
          <a:lstStyle/>
          <a:p>
            <a:pPr algn="ctr">
              <a:defRPr/>
            </a:pPr>
            <a:endParaRPr lang="zh-CN" altLang="en-US" kern="0" dirty="0">
              <a:solidFill>
                <a:srgbClr val="FF0000"/>
              </a:solidFill>
              <a:highlight>
                <a:srgbClr val="FFFF00"/>
              </a:highlight>
              <a:latin typeface="Calibri" panose="020F0502020204030204"/>
              <a:ea typeface="等线" panose="02010600030101010101" pitchFamily="2" charset="-122"/>
            </a:endParaRPr>
          </a:p>
        </p:txBody>
      </p:sp>
      <p:sp>
        <p:nvSpPr>
          <p:cNvPr id="10" name="文本框 39">
            <a:extLst>
              <a:ext uri="{FF2B5EF4-FFF2-40B4-BE49-F238E27FC236}">
                <a16:creationId xmlns:a16="http://schemas.microsoft.com/office/drawing/2014/main" id="{0D74120E-1C18-4618-9ECD-C07A94D9094F}"/>
              </a:ext>
            </a:extLst>
          </p:cNvPr>
          <p:cNvSpPr txBox="1"/>
          <p:nvPr/>
        </p:nvSpPr>
        <p:spPr>
          <a:xfrm>
            <a:off x="9812337" y="153988"/>
            <a:ext cx="2379663" cy="446087"/>
          </a:xfrm>
          <a:prstGeom prst="rect">
            <a:avLst/>
          </a:prstGeom>
          <a:solidFill>
            <a:srgbClr val="D95127"/>
          </a:solidFill>
        </p:spPr>
        <p:txBody>
          <a:bodyPr lIns="105403" tIns="52701" rIns="105403" bIns="52701">
            <a:spAutoFit/>
          </a:bodyPr>
          <a:lstStyle/>
          <a:p>
            <a:pPr algn="r" defTabSz="1054100">
              <a:defRPr/>
            </a:pPr>
            <a:r>
              <a:rPr lang="zh-CN" altLang="en-US" sz="1400" b="1" kern="0" spc="100" dirty="0">
                <a:solidFill>
                  <a:prstClr val="white"/>
                </a:solidFill>
                <a:latin typeface="微软雅黑" panose="020B0503020204020204" pitchFamily="34" charset="-122"/>
                <a:ea typeface="微软雅黑" panose="020B0503020204020204" pitchFamily="34" charset="-122"/>
              </a:rPr>
              <a:t>马克思主义学院</a:t>
            </a:r>
            <a:endParaRPr lang="en-US" altLang="zh-CN" sz="1400" b="1" kern="0" spc="100" dirty="0">
              <a:solidFill>
                <a:prstClr val="white"/>
              </a:solidFill>
              <a:latin typeface="微软雅黑" panose="020B0503020204020204" pitchFamily="34" charset="-122"/>
              <a:ea typeface="微软雅黑" panose="020B0503020204020204" pitchFamily="34" charset="-122"/>
            </a:endParaRPr>
          </a:p>
          <a:p>
            <a:pPr algn="r" defTabSz="1054100">
              <a:defRPr/>
            </a:pPr>
            <a:r>
              <a:rPr lang="en-US" altLang="zh-CN" sz="8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600" kern="0" spc="1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26310" name="图片 38">
            <a:extLst>
              <a:ext uri="{FF2B5EF4-FFF2-40B4-BE49-F238E27FC236}">
                <a16:creationId xmlns:a16="http://schemas.microsoft.com/office/drawing/2014/main" id="{C2D2303B-6057-44A1-8ADB-BDBA8A3F2E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274" y="0"/>
            <a:ext cx="2081212" cy="663575"/>
          </a:xfrm>
          <a:prstGeom prst="rect">
            <a:avLst/>
          </a:prstGeom>
          <a:solidFill>
            <a:srgbClr val="D95127"/>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14" name="表格 13">
            <a:extLst>
              <a:ext uri="{FF2B5EF4-FFF2-40B4-BE49-F238E27FC236}">
                <a16:creationId xmlns:a16="http://schemas.microsoft.com/office/drawing/2014/main" id="{6DC00514-2FAA-4619-BF7E-E884E08DEDCB}"/>
              </a:ext>
            </a:extLst>
          </p:cNvPr>
          <p:cNvGraphicFramePr>
            <a:graphicFrameLocks noGrp="1"/>
          </p:cNvGraphicFramePr>
          <p:nvPr/>
        </p:nvGraphicFramePr>
        <p:xfrm>
          <a:off x="1847851" y="981075"/>
          <a:ext cx="8424863" cy="696928"/>
        </p:xfrm>
        <a:graphic>
          <a:graphicData uri="http://schemas.openxmlformats.org/drawingml/2006/table">
            <a:tbl>
              <a:tblPr>
                <a:tableStyleId>{8A107856-5554-42FB-B03E-39F5DBC370BA}</a:tableStyleId>
              </a:tblPr>
              <a:tblGrid>
                <a:gridCol w="699200">
                  <a:extLst>
                    <a:ext uri="{9D8B030D-6E8A-4147-A177-3AD203B41FA5}">
                      <a16:colId xmlns:a16="http://schemas.microsoft.com/office/drawing/2014/main" val="20000"/>
                    </a:ext>
                  </a:extLst>
                </a:gridCol>
                <a:gridCol w="3117191">
                  <a:extLst>
                    <a:ext uri="{9D8B030D-6E8A-4147-A177-3AD203B41FA5}">
                      <a16:colId xmlns:a16="http://schemas.microsoft.com/office/drawing/2014/main" val="20001"/>
                    </a:ext>
                  </a:extLst>
                </a:gridCol>
                <a:gridCol w="4608472">
                  <a:extLst>
                    <a:ext uri="{9D8B030D-6E8A-4147-A177-3AD203B41FA5}">
                      <a16:colId xmlns:a16="http://schemas.microsoft.com/office/drawing/2014/main" val="20002"/>
                    </a:ext>
                  </a:extLst>
                </a:gridCol>
              </a:tblGrid>
              <a:tr h="696913">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1" dirty="0">
                          <a:solidFill>
                            <a:srgbClr val="B26A37"/>
                          </a:solidFill>
                          <a:latin typeface="+mn-ea"/>
                          <a:ea typeface="+mn-ea"/>
                          <a:sym typeface="+mn-lt"/>
                        </a:rPr>
                        <a:t>问题</a:t>
                      </a:r>
                      <a:r>
                        <a:rPr lang="en-US" altLang="zh-CN" sz="1900" b="1" dirty="0">
                          <a:solidFill>
                            <a:srgbClr val="FF0000"/>
                          </a:solidFill>
                          <a:latin typeface="+mn-ea"/>
                          <a:ea typeface="+mn-ea"/>
                          <a:sym typeface="+mn-lt"/>
                        </a:rPr>
                        <a:t>3</a:t>
                      </a:r>
                      <a:endParaRPr lang="zh-CN" altLang="en-US" sz="1900" b="1" dirty="0">
                        <a:solidFill>
                          <a:srgbClr val="FF0000"/>
                        </a:solidFill>
                        <a:latin typeface="+mn-ea"/>
                        <a:ea typeface="+mn-ea"/>
                        <a:cs typeface="+mn-ea"/>
                        <a:sym typeface="+mn-lt"/>
                      </a:endParaRPr>
                    </a:p>
                  </a:txBody>
                  <a:tcPr marL="68567" marR="68567" marT="35031" marB="35031"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en-US" altLang="zh-CN" sz="1900" b="0" dirty="0">
                          <a:solidFill>
                            <a:srgbClr val="000000"/>
                          </a:solidFill>
                          <a:latin typeface="+mn-ea"/>
                          <a:ea typeface="+mn-ea"/>
                          <a:sym typeface="+mn-lt"/>
                        </a:rPr>
                        <a:t>5</a:t>
                      </a:r>
                      <a:r>
                        <a:rPr lang="zh-CN" altLang="en-US" sz="1900" b="0" dirty="0">
                          <a:solidFill>
                            <a:srgbClr val="000000"/>
                          </a:solidFill>
                          <a:latin typeface="+mn-ea"/>
                          <a:ea typeface="+mn-ea"/>
                          <a:sym typeface="+mn-lt"/>
                        </a:rPr>
                        <a:t>美元钞票为什么能够交换到一定的物品呢？</a:t>
                      </a:r>
                      <a:endParaRPr lang="zh-CN" altLang="en-US" sz="1900" b="0" dirty="0">
                        <a:solidFill>
                          <a:srgbClr val="000000"/>
                        </a:solidFill>
                        <a:latin typeface="+mn-ea"/>
                        <a:ea typeface="+mn-ea"/>
                        <a:cs typeface="+mn-ea"/>
                        <a:sym typeface="+mn-lt"/>
                      </a:endParaRPr>
                    </a:p>
                  </a:txBody>
                  <a:tcPr marL="68567" marR="68567" marT="35031" marB="8277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900" b="0" dirty="0">
                          <a:solidFill>
                            <a:srgbClr val="000000"/>
                          </a:solidFill>
                          <a:latin typeface="+mn-ea"/>
                          <a:ea typeface="+mn-ea"/>
                          <a:sym typeface="+mn-lt"/>
                        </a:rPr>
                        <a:t>因为人们都愿意这种交换</a:t>
                      </a:r>
                      <a:endParaRPr lang="zh-CN" altLang="en-US" sz="1900" b="0" dirty="0">
                        <a:solidFill>
                          <a:srgbClr val="000000"/>
                        </a:solidFill>
                        <a:latin typeface="+mn-ea"/>
                        <a:ea typeface="+mn-ea"/>
                        <a:cs typeface="+mn-ea"/>
                        <a:sym typeface="+mn-lt"/>
                      </a:endParaRPr>
                    </a:p>
                  </a:txBody>
                  <a:tcPr marL="68567" marR="68567" marT="0" marB="80638" anchor="ctr">
                    <a:noFill/>
                  </a:tcPr>
                </a:tc>
                <a:extLst>
                  <a:ext uri="{0D108BD9-81ED-4DB2-BD59-A6C34878D82A}">
                    <a16:rowId xmlns:a16="http://schemas.microsoft.com/office/drawing/2014/main" val="10000"/>
                  </a:ext>
                </a:extLst>
              </a:tr>
            </a:tbl>
          </a:graphicData>
        </a:graphic>
      </p:graphicFrame>
      <p:graphicFrame>
        <p:nvGraphicFramePr>
          <p:cNvPr id="15" name="表格 14">
            <a:extLst>
              <a:ext uri="{FF2B5EF4-FFF2-40B4-BE49-F238E27FC236}">
                <a16:creationId xmlns:a16="http://schemas.microsoft.com/office/drawing/2014/main" id="{7D7ACE83-0FC4-4755-BC44-7CB25711F9A7}"/>
              </a:ext>
            </a:extLst>
          </p:cNvPr>
          <p:cNvGraphicFramePr>
            <a:graphicFrameLocks noGrp="1"/>
          </p:cNvGraphicFramePr>
          <p:nvPr/>
        </p:nvGraphicFramePr>
        <p:xfrm>
          <a:off x="1847851" y="1916114"/>
          <a:ext cx="8424863" cy="1068387"/>
        </p:xfrm>
        <a:graphic>
          <a:graphicData uri="http://schemas.openxmlformats.org/drawingml/2006/table">
            <a:tbl>
              <a:tblPr>
                <a:tableStyleId>{8A107856-5554-42FB-B03E-39F5DBC370BA}</a:tableStyleId>
              </a:tblPr>
              <a:tblGrid>
                <a:gridCol w="742032">
                  <a:extLst>
                    <a:ext uri="{9D8B030D-6E8A-4147-A177-3AD203B41FA5}">
                      <a16:colId xmlns:a16="http://schemas.microsoft.com/office/drawing/2014/main" val="20000"/>
                    </a:ext>
                  </a:extLst>
                </a:gridCol>
                <a:gridCol w="3074359">
                  <a:extLst>
                    <a:ext uri="{9D8B030D-6E8A-4147-A177-3AD203B41FA5}">
                      <a16:colId xmlns:a16="http://schemas.microsoft.com/office/drawing/2014/main" val="20001"/>
                    </a:ext>
                  </a:extLst>
                </a:gridCol>
                <a:gridCol w="4608472">
                  <a:extLst>
                    <a:ext uri="{9D8B030D-6E8A-4147-A177-3AD203B41FA5}">
                      <a16:colId xmlns:a16="http://schemas.microsoft.com/office/drawing/2014/main" val="20002"/>
                    </a:ext>
                  </a:extLst>
                </a:gridCol>
              </a:tblGrid>
              <a:tr h="1068387">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1" dirty="0">
                          <a:solidFill>
                            <a:srgbClr val="B26A37"/>
                          </a:solidFill>
                          <a:latin typeface="+mn-ea"/>
                          <a:ea typeface="+mn-ea"/>
                          <a:sym typeface="+mn-lt"/>
                        </a:rPr>
                        <a:t>问题</a:t>
                      </a:r>
                      <a:r>
                        <a:rPr lang="en-US" altLang="zh-CN" sz="1900" b="1" dirty="0">
                          <a:solidFill>
                            <a:srgbClr val="FF0000"/>
                          </a:solidFill>
                          <a:latin typeface="+mn-ea"/>
                          <a:ea typeface="+mn-ea"/>
                          <a:sym typeface="+mn-lt"/>
                        </a:rPr>
                        <a:t>4</a:t>
                      </a:r>
                      <a:endParaRPr lang="zh-CN" altLang="en-US" sz="1900" b="1" dirty="0">
                        <a:solidFill>
                          <a:srgbClr val="FF0000"/>
                        </a:solidFill>
                        <a:latin typeface="+mn-ea"/>
                        <a:ea typeface="+mn-ea"/>
                        <a:cs typeface="+mn-ea"/>
                        <a:sym typeface="+mn-lt"/>
                      </a:endParaRPr>
                    </a:p>
                  </a:txBody>
                  <a:tcPr marL="68567" marR="68567" marT="35165" marB="35165"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0" dirty="0">
                          <a:solidFill>
                            <a:srgbClr val="000000"/>
                          </a:solidFill>
                          <a:latin typeface="+mn-ea"/>
                          <a:ea typeface="+mn-ea"/>
                          <a:sym typeface="+mn-lt"/>
                        </a:rPr>
                        <a:t>人们为什么愿意这种交易呢？</a:t>
                      </a:r>
                      <a:endParaRPr lang="zh-CN" altLang="en-US" sz="1900" b="0" dirty="0">
                        <a:solidFill>
                          <a:srgbClr val="000000"/>
                        </a:solidFill>
                        <a:latin typeface="+mn-ea"/>
                        <a:ea typeface="+mn-ea"/>
                        <a:cs typeface="+mn-ea"/>
                        <a:sym typeface="+mn-lt"/>
                      </a:endParaRPr>
                    </a:p>
                  </a:txBody>
                  <a:tcPr marL="68567" marR="68567" marT="35165" marB="8308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900" b="0" dirty="0">
                          <a:solidFill>
                            <a:srgbClr val="000000"/>
                          </a:solidFill>
                          <a:latin typeface="+mn-ea"/>
                          <a:ea typeface="+mn-ea"/>
                          <a:sym typeface="+mn-lt"/>
                        </a:rPr>
                        <a:t>因为“他们都相信别人，别人也会接受这些纸张”</a:t>
                      </a:r>
                      <a:endParaRPr lang="zh-CN" altLang="en-US" sz="1900" b="0" dirty="0">
                        <a:solidFill>
                          <a:srgbClr val="000000"/>
                        </a:solidFill>
                        <a:latin typeface="+mn-ea"/>
                        <a:ea typeface="+mn-ea"/>
                        <a:cs typeface="+mn-ea"/>
                        <a:sym typeface="+mn-lt"/>
                      </a:endParaRPr>
                    </a:p>
                  </a:txBody>
                  <a:tcPr marL="68567" marR="68567" marT="0" marB="80941" anchor="ctr">
                    <a:noFill/>
                  </a:tcPr>
                </a:tc>
                <a:extLst>
                  <a:ext uri="{0D108BD9-81ED-4DB2-BD59-A6C34878D82A}">
                    <a16:rowId xmlns:a16="http://schemas.microsoft.com/office/drawing/2014/main" val="10000"/>
                  </a:ext>
                </a:extLst>
              </a:tr>
            </a:tbl>
          </a:graphicData>
        </a:graphic>
      </p:graphicFrame>
      <p:graphicFrame>
        <p:nvGraphicFramePr>
          <p:cNvPr id="16" name="表格 15">
            <a:extLst>
              <a:ext uri="{FF2B5EF4-FFF2-40B4-BE49-F238E27FC236}">
                <a16:creationId xmlns:a16="http://schemas.microsoft.com/office/drawing/2014/main" id="{70632A33-7E60-46A8-8AFC-1864BD4A721B}"/>
              </a:ext>
            </a:extLst>
          </p:cNvPr>
          <p:cNvGraphicFramePr>
            <a:graphicFrameLocks noGrp="1"/>
          </p:cNvGraphicFramePr>
          <p:nvPr/>
        </p:nvGraphicFramePr>
        <p:xfrm>
          <a:off x="1847851" y="3141663"/>
          <a:ext cx="8424863" cy="1066800"/>
        </p:xfrm>
        <a:graphic>
          <a:graphicData uri="http://schemas.openxmlformats.org/drawingml/2006/table">
            <a:tbl>
              <a:tblPr>
                <a:tableStyleId>{8A107856-5554-42FB-B03E-39F5DBC370BA}</a:tableStyleId>
              </a:tblPr>
              <a:tblGrid>
                <a:gridCol w="742032">
                  <a:extLst>
                    <a:ext uri="{9D8B030D-6E8A-4147-A177-3AD203B41FA5}">
                      <a16:colId xmlns:a16="http://schemas.microsoft.com/office/drawing/2014/main" val="20000"/>
                    </a:ext>
                  </a:extLst>
                </a:gridCol>
                <a:gridCol w="3074359">
                  <a:extLst>
                    <a:ext uri="{9D8B030D-6E8A-4147-A177-3AD203B41FA5}">
                      <a16:colId xmlns:a16="http://schemas.microsoft.com/office/drawing/2014/main" val="20001"/>
                    </a:ext>
                  </a:extLst>
                </a:gridCol>
                <a:gridCol w="4608472">
                  <a:extLst>
                    <a:ext uri="{9D8B030D-6E8A-4147-A177-3AD203B41FA5}">
                      <a16:colId xmlns:a16="http://schemas.microsoft.com/office/drawing/2014/main" val="20002"/>
                    </a:ext>
                  </a:extLst>
                </a:gridCol>
              </a:tblGrid>
              <a:tr h="1066800">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1" dirty="0">
                          <a:solidFill>
                            <a:srgbClr val="B26A37"/>
                          </a:solidFill>
                          <a:latin typeface="+mn-ea"/>
                          <a:ea typeface="+mn-ea"/>
                          <a:sym typeface="+mn-lt"/>
                        </a:rPr>
                        <a:t>问题</a:t>
                      </a:r>
                      <a:r>
                        <a:rPr lang="en-US" altLang="zh-CN" sz="1900" b="1" dirty="0">
                          <a:solidFill>
                            <a:srgbClr val="FF0000"/>
                          </a:solidFill>
                          <a:latin typeface="+mn-ea"/>
                          <a:ea typeface="+mn-ea"/>
                          <a:sym typeface="+mn-lt"/>
                        </a:rPr>
                        <a:t>5</a:t>
                      </a:r>
                      <a:endParaRPr lang="zh-CN" altLang="en-US" sz="1900" b="1" dirty="0">
                        <a:solidFill>
                          <a:srgbClr val="FF0000"/>
                        </a:solidFill>
                        <a:latin typeface="+mn-ea"/>
                        <a:ea typeface="+mn-ea"/>
                        <a:cs typeface="+mn-ea"/>
                        <a:sym typeface="+mn-lt"/>
                      </a:endParaRPr>
                    </a:p>
                  </a:txBody>
                  <a:tcPr marL="68567" marR="68567" marT="35112" marB="35112"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0" dirty="0">
                          <a:solidFill>
                            <a:srgbClr val="000000"/>
                          </a:solidFill>
                          <a:latin typeface="+mn-ea"/>
                          <a:ea typeface="+mn-ea"/>
                          <a:sym typeface="+mn-lt"/>
                        </a:rPr>
                        <a:t>人们为什么会有这样的信念呢？</a:t>
                      </a:r>
                      <a:endParaRPr lang="zh-CN" altLang="en-US" sz="1900" b="0" dirty="0">
                        <a:solidFill>
                          <a:srgbClr val="000000"/>
                        </a:solidFill>
                        <a:latin typeface="+mn-ea"/>
                        <a:ea typeface="+mn-ea"/>
                        <a:cs typeface="+mn-ea"/>
                        <a:sym typeface="+mn-lt"/>
                      </a:endParaRPr>
                    </a:p>
                  </a:txBody>
                  <a:tcPr marL="68567" marR="68567" marT="35112" marB="82963"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900" b="0" dirty="0">
                          <a:solidFill>
                            <a:srgbClr val="000000"/>
                          </a:solidFill>
                          <a:latin typeface="+mn-ea"/>
                          <a:ea typeface="+mn-ea"/>
                          <a:sym typeface="+mn-lt"/>
                        </a:rPr>
                        <a:t>因为“每个人的经验告诉他们，这些纸张有价值”</a:t>
                      </a:r>
                      <a:endParaRPr lang="zh-CN" altLang="en-US" sz="1900" b="0" dirty="0">
                        <a:solidFill>
                          <a:srgbClr val="000000"/>
                        </a:solidFill>
                        <a:latin typeface="+mn-ea"/>
                        <a:ea typeface="+mn-ea"/>
                        <a:cs typeface="+mn-ea"/>
                        <a:sym typeface="+mn-lt"/>
                      </a:endParaRPr>
                    </a:p>
                  </a:txBody>
                  <a:tcPr marL="68567" marR="68567" marT="0" marB="80821" anchor="ctr">
                    <a:noFill/>
                  </a:tcPr>
                </a:tc>
                <a:extLst>
                  <a:ext uri="{0D108BD9-81ED-4DB2-BD59-A6C34878D82A}">
                    <a16:rowId xmlns:a16="http://schemas.microsoft.com/office/drawing/2014/main" val="10000"/>
                  </a:ext>
                </a:extLst>
              </a:tr>
            </a:tbl>
          </a:graphicData>
        </a:graphic>
      </p:graphicFrame>
      <p:graphicFrame>
        <p:nvGraphicFramePr>
          <p:cNvPr id="17" name="表格 16">
            <a:extLst>
              <a:ext uri="{FF2B5EF4-FFF2-40B4-BE49-F238E27FC236}">
                <a16:creationId xmlns:a16="http://schemas.microsoft.com/office/drawing/2014/main" id="{03193326-C233-4838-8FE8-428FF10D2D78}"/>
              </a:ext>
            </a:extLst>
          </p:cNvPr>
          <p:cNvGraphicFramePr>
            <a:graphicFrameLocks noGrp="1"/>
          </p:cNvGraphicFramePr>
          <p:nvPr/>
        </p:nvGraphicFramePr>
        <p:xfrm>
          <a:off x="1847851" y="4292600"/>
          <a:ext cx="8424863" cy="1068388"/>
        </p:xfrm>
        <a:graphic>
          <a:graphicData uri="http://schemas.openxmlformats.org/drawingml/2006/table">
            <a:tbl>
              <a:tblPr>
                <a:tableStyleId>{8A107856-5554-42FB-B03E-39F5DBC370BA}</a:tableStyleId>
              </a:tblPr>
              <a:tblGrid>
                <a:gridCol w="742032">
                  <a:extLst>
                    <a:ext uri="{9D8B030D-6E8A-4147-A177-3AD203B41FA5}">
                      <a16:colId xmlns:a16="http://schemas.microsoft.com/office/drawing/2014/main" val="20000"/>
                    </a:ext>
                  </a:extLst>
                </a:gridCol>
                <a:gridCol w="3074359">
                  <a:extLst>
                    <a:ext uri="{9D8B030D-6E8A-4147-A177-3AD203B41FA5}">
                      <a16:colId xmlns:a16="http://schemas.microsoft.com/office/drawing/2014/main" val="20001"/>
                    </a:ext>
                  </a:extLst>
                </a:gridCol>
                <a:gridCol w="4608472">
                  <a:extLst>
                    <a:ext uri="{9D8B030D-6E8A-4147-A177-3AD203B41FA5}">
                      <a16:colId xmlns:a16="http://schemas.microsoft.com/office/drawing/2014/main" val="20002"/>
                    </a:ext>
                  </a:extLst>
                </a:gridCol>
              </a:tblGrid>
              <a:tr h="1068388">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1" dirty="0">
                          <a:solidFill>
                            <a:srgbClr val="B26A37"/>
                          </a:solidFill>
                          <a:latin typeface="+mn-ea"/>
                          <a:ea typeface="+mn-ea"/>
                          <a:sym typeface="+mn-lt"/>
                        </a:rPr>
                        <a:t>问题</a:t>
                      </a:r>
                      <a:r>
                        <a:rPr lang="en-US" altLang="zh-CN" sz="1900" b="1" dirty="0">
                          <a:solidFill>
                            <a:srgbClr val="FF0000"/>
                          </a:solidFill>
                          <a:latin typeface="+mn-ea"/>
                          <a:ea typeface="+mn-ea"/>
                          <a:sym typeface="+mn-lt"/>
                        </a:rPr>
                        <a:t>6</a:t>
                      </a:r>
                      <a:endParaRPr lang="zh-CN" altLang="en-US" sz="1900" b="1" dirty="0">
                        <a:solidFill>
                          <a:srgbClr val="FF0000"/>
                        </a:solidFill>
                        <a:latin typeface="+mn-ea"/>
                        <a:ea typeface="+mn-ea"/>
                        <a:cs typeface="+mn-ea"/>
                        <a:sym typeface="+mn-lt"/>
                      </a:endParaRPr>
                    </a:p>
                  </a:txBody>
                  <a:tcPr marL="68567" marR="68567" marT="35165" marB="35165"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0" dirty="0">
                          <a:solidFill>
                            <a:srgbClr val="000000"/>
                          </a:solidFill>
                          <a:latin typeface="+mn-ea"/>
                          <a:ea typeface="+mn-ea"/>
                          <a:sym typeface="+mn-lt"/>
                        </a:rPr>
                        <a:t>人们的这种经验又是如何形成的呢</a:t>
                      </a:r>
                      <a:endParaRPr lang="zh-CN" altLang="en-US" sz="1900" b="0" dirty="0">
                        <a:solidFill>
                          <a:srgbClr val="000000"/>
                        </a:solidFill>
                        <a:latin typeface="+mn-ea"/>
                        <a:ea typeface="+mn-ea"/>
                        <a:cs typeface="+mn-ea"/>
                        <a:sym typeface="+mn-lt"/>
                      </a:endParaRPr>
                    </a:p>
                  </a:txBody>
                  <a:tcPr marL="68567" marR="68567" marT="35165" marB="8308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900" b="0" dirty="0">
                          <a:solidFill>
                            <a:srgbClr val="000000"/>
                          </a:solidFill>
                          <a:latin typeface="+mn-ea"/>
                          <a:ea typeface="+mn-ea"/>
                          <a:sym typeface="+mn-lt"/>
                        </a:rPr>
                        <a:t>因为“约定俗成的力量”</a:t>
                      </a:r>
                      <a:endParaRPr lang="zh-CN" altLang="en-US" sz="1900" b="0" dirty="0">
                        <a:solidFill>
                          <a:srgbClr val="000000"/>
                        </a:solidFill>
                        <a:latin typeface="+mn-ea"/>
                        <a:ea typeface="+mn-ea"/>
                        <a:cs typeface="+mn-ea"/>
                        <a:sym typeface="+mn-lt"/>
                      </a:endParaRPr>
                    </a:p>
                  </a:txBody>
                  <a:tcPr marL="68567" marR="68567" marT="0" marB="80941" anchor="ctr">
                    <a:noFill/>
                  </a:tcPr>
                </a:tc>
                <a:extLst>
                  <a:ext uri="{0D108BD9-81ED-4DB2-BD59-A6C34878D82A}">
                    <a16:rowId xmlns:a16="http://schemas.microsoft.com/office/drawing/2014/main" val="10000"/>
                  </a:ext>
                </a:extLst>
              </a:tr>
            </a:tbl>
          </a:graphicData>
        </a:graphic>
      </p:graphicFrame>
      <p:graphicFrame>
        <p:nvGraphicFramePr>
          <p:cNvPr id="18" name="表格 17">
            <a:extLst>
              <a:ext uri="{FF2B5EF4-FFF2-40B4-BE49-F238E27FC236}">
                <a16:creationId xmlns:a16="http://schemas.microsoft.com/office/drawing/2014/main" id="{3A2887BE-B784-4B6D-B6AE-2C4E54C0E657}"/>
              </a:ext>
            </a:extLst>
          </p:cNvPr>
          <p:cNvGraphicFramePr>
            <a:graphicFrameLocks noGrp="1"/>
          </p:cNvGraphicFramePr>
          <p:nvPr/>
        </p:nvGraphicFramePr>
        <p:xfrm>
          <a:off x="1919288" y="5445125"/>
          <a:ext cx="8424862" cy="1068388"/>
        </p:xfrm>
        <a:graphic>
          <a:graphicData uri="http://schemas.openxmlformats.org/drawingml/2006/table">
            <a:tbl>
              <a:tblPr>
                <a:tableStyleId>{8A107856-5554-42FB-B03E-39F5DBC370BA}</a:tableStyleId>
              </a:tblPr>
              <a:tblGrid>
                <a:gridCol w="742031">
                  <a:extLst>
                    <a:ext uri="{9D8B030D-6E8A-4147-A177-3AD203B41FA5}">
                      <a16:colId xmlns:a16="http://schemas.microsoft.com/office/drawing/2014/main" val="20000"/>
                    </a:ext>
                  </a:extLst>
                </a:gridCol>
                <a:gridCol w="3002352">
                  <a:extLst>
                    <a:ext uri="{9D8B030D-6E8A-4147-A177-3AD203B41FA5}">
                      <a16:colId xmlns:a16="http://schemas.microsoft.com/office/drawing/2014/main" val="20001"/>
                    </a:ext>
                  </a:extLst>
                </a:gridCol>
                <a:gridCol w="4680479">
                  <a:extLst>
                    <a:ext uri="{9D8B030D-6E8A-4147-A177-3AD203B41FA5}">
                      <a16:colId xmlns:a16="http://schemas.microsoft.com/office/drawing/2014/main" val="20002"/>
                    </a:ext>
                  </a:extLst>
                </a:gridCol>
              </a:tblGrid>
              <a:tr h="1068388">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1" dirty="0">
                          <a:solidFill>
                            <a:srgbClr val="B26A37"/>
                          </a:solidFill>
                          <a:latin typeface="+mn-ea"/>
                          <a:ea typeface="+mn-ea"/>
                          <a:sym typeface="+mn-lt"/>
                        </a:rPr>
                        <a:t>问题</a:t>
                      </a:r>
                      <a:r>
                        <a:rPr lang="en-US" altLang="zh-CN" sz="1900" b="1" dirty="0">
                          <a:solidFill>
                            <a:srgbClr val="FF0000"/>
                          </a:solidFill>
                          <a:latin typeface="+mn-ea"/>
                          <a:ea typeface="+mn-ea"/>
                          <a:sym typeface="+mn-lt"/>
                        </a:rPr>
                        <a:t>7</a:t>
                      </a:r>
                      <a:endParaRPr lang="zh-CN" altLang="en-US" sz="1900" b="1" dirty="0">
                        <a:solidFill>
                          <a:srgbClr val="FF0000"/>
                        </a:solidFill>
                        <a:latin typeface="+mn-ea"/>
                        <a:ea typeface="+mn-ea"/>
                        <a:cs typeface="+mn-ea"/>
                        <a:sym typeface="+mn-lt"/>
                      </a:endParaRPr>
                    </a:p>
                  </a:txBody>
                  <a:tcPr marL="68567" marR="68567" marT="35165" marB="35165"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1900" b="0" dirty="0">
                          <a:solidFill>
                            <a:srgbClr val="000000"/>
                          </a:solidFill>
                          <a:latin typeface="+mn-ea"/>
                          <a:ea typeface="+mn-ea"/>
                          <a:sym typeface="+mn-lt"/>
                        </a:rPr>
                        <a:t>这种约定俗成的力量为什么在发生通货膨胀的时候就不起作用了？</a:t>
                      </a:r>
                      <a:endParaRPr lang="zh-CN" altLang="en-US" sz="1900" b="0" dirty="0">
                        <a:solidFill>
                          <a:srgbClr val="000000"/>
                        </a:solidFill>
                        <a:latin typeface="+mn-ea"/>
                        <a:ea typeface="+mn-ea"/>
                        <a:cs typeface="+mn-ea"/>
                        <a:sym typeface="+mn-lt"/>
                      </a:endParaRPr>
                    </a:p>
                  </a:txBody>
                  <a:tcPr marL="68567" marR="68567" marT="35165" marB="83087"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1900" b="0" dirty="0">
                          <a:solidFill>
                            <a:srgbClr val="000000"/>
                          </a:solidFill>
                          <a:latin typeface="+mn-ea"/>
                          <a:ea typeface="+mn-ea"/>
                          <a:sym typeface="+mn-lt"/>
                        </a:rPr>
                        <a:t>因为“政府发行的货币太多了。”</a:t>
                      </a:r>
                      <a:endParaRPr lang="zh-CN" altLang="en-US" sz="1900" b="0" dirty="0">
                        <a:solidFill>
                          <a:srgbClr val="000000"/>
                        </a:solidFill>
                        <a:latin typeface="+mn-ea"/>
                        <a:ea typeface="+mn-ea"/>
                        <a:cs typeface="+mn-ea"/>
                        <a:sym typeface="+mn-lt"/>
                      </a:endParaRPr>
                    </a:p>
                  </a:txBody>
                  <a:tcPr marL="68567" marR="68567" marT="0" marB="80941" anchor="ctr">
                    <a:noFill/>
                  </a:tcPr>
                </a:tc>
                <a:extLst>
                  <a:ext uri="{0D108BD9-81ED-4DB2-BD59-A6C34878D82A}">
                    <a16:rowId xmlns:a16="http://schemas.microsoft.com/office/drawing/2014/main" val="10000"/>
                  </a:ext>
                </a:extLst>
              </a:tr>
            </a:tbl>
          </a:graphicData>
        </a:graphic>
      </p:graphicFrame>
      <p:sp>
        <p:nvSpPr>
          <p:cNvPr id="13" name="Text Box 3">
            <a:extLst>
              <a:ext uri="{FF2B5EF4-FFF2-40B4-BE49-F238E27FC236}">
                <a16:creationId xmlns:a16="http://schemas.microsoft.com/office/drawing/2014/main" id="{87DC0C35-3202-4FA0-96A6-EBB6244ED698}"/>
              </a:ext>
            </a:extLst>
          </p:cNvPr>
          <p:cNvSpPr txBox="1">
            <a:spLocks noChangeArrowheads="1"/>
          </p:cNvSpPr>
          <p:nvPr/>
        </p:nvSpPr>
        <p:spPr bwMode="auto">
          <a:xfrm>
            <a:off x="668526" y="134471"/>
            <a:ext cx="9052523" cy="461665"/>
          </a:xfrm>
          <a:prstGeom prst="rect">
            <a:avLst/>
          </a:prstGeom>
          <a:noFill/>
          <a:ln>
            <a:noFill/>
          </a:ln>
          <a:effectLst/>
        </p:spPr>
        <p:txBody>
          <a:bodyPr wrap="square">
            <a:spAutoFit/>
          </a:bodyPr>
          <a:lstStyle/>
          <a:p>
            <a:pPr eaLnBrk="0" fontAlgn="base" hangingPunct="0">
              <a:spcBef>
                <a:spcPct val="50000"/>
              </a:spcBef>
              <a:spcAft>
                <a:spcPct val="0"/>
              </a:spcAft>
              <a:defRPr/>
            </a:pPr>
            <a:r>
              <a:rPr kumimoji="1" lang="zh-CN" altLang="en-US" sz="2400" b="1" dirty="0">
                <a:solidFill>
                  <a:prstClr val="white"/>
                </a:solidFill>
                <a:effectLst>
                  <a:outerShdw blurRad="38100" dist="38100" dir="2700000" algn="tl">
                    <a:srgbClr val="C0C0C0"/>
                  </a:outerShdw>
                </a:effectLst>
                <a:latin typeface="Times New Roman" panose="02020603050405020304" pitchFamily="18" charset="0"/>
                <a:ea typeface="仿宋_GB2312" pitchFamily="49" charset="-122"/>
              </a:rPr>
              <a:t>二、</a:t>
            </a:r>
            <a:r>
              <a:rPr lang="zh-CN" altLang="en-US" sz="2400" b="1" dirty="0">
                <a:solidFill>
                  <a:schemeClr val="bg1"/>
                </a:solidFill>
                <a:latin typeface="微软雅黑" panose="020B0503020204020204" charset="-122"/>
                <a:ea typeface="微软雅黑" panose="020B0503020204020204" charset="-122"/>
              </a:rPr>
              <a:t>如何理解“金银天然不是货币，但货币天然是金银”？</a:t>
            </a:r>
            <a:endParaRPr kumimoji="1" lang="zh-CN" altLang="en-US" sz="2400" b="1" dirty="0">
              <a:solidFill>
                <a:schemeClr val="bg1"/>
              </a:solidFill>
              <a:effectLst>
                <a:outerShdw blurRad="38100" dist="38100" dir="2700000" algn="tl">
                  <a:srgbClr val="C0C0C0"/>
                </a:outerShdw>
              </a:effectLst>
              <a:latin typeface="Times New Roman" panose="02020603050405020304" pitchFamily="18" charset="0"/>
              <a:ea typeface="仿宋_GB2312" pitchFamily="49"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up)">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ï$1îḓe"/>
          <p:cNvSpPr/>
          <p:nvPr/>
        </p:nvSpPr>
        <p:spPr>
          <a:xfrm>
            <a:off x="3231626" y="3793031"/>
            <a:ext cx="4860000" cy="720862"/>
          </a:xfrm>
          <a:prstGeom prst="homePlate">
            <a:avLst>
              <a:gd name="adj" fmla="val 39832"/>
            </a:avLst>
          </a:prstGeom>
          <a:gradFill>
            <a:gsLst>
              <a:gs pos="61000">
                <a:srgbClr val="F7DEC5">
                  <a:alpha val="0"/>
                </a:srgbClr>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一般价值形式</a:t>
            </a:r>
          </a:p>
        </p:txBody>
      </p:sp>
      <p:sp>
        <p:nvSpPr>
          <p:cNvPr id="47" name="ï$1îḓe"/>
          <p:cNvSpPr/>
          <p:nvPr/>
        </p:nvSpPr>
        <p:spPr>
          <a:xfrm>
            <a:off x="2583956" y="3009995"/>
            <a:ext cx="4680000" cy="720862"/>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货币形式</a:t>
            </a:r>
          </a:p>
        </p:txBody>
      </p:sp>
      <p:sp>
        <p:nvSpPr>
          <p:cNvPr id="78" name="ï$1îḓe"/>
          <p:cNvSpPr/>
          <p:nvPr/>
        </p:nvSpPr>
        <p:spPr>
          <a:xfrm>
            <a:off x="5066967" y="5352720"/>
            <a:ext cx="5220000" cy="720862"/>
          </a:xfrm>
          <a:prstGeom prst="homePlate">
            <a:avLst>
              <a:gd name="adj" fmla="val 39832"/>
            </a:avLst>
          </a:prstGeom>
          <a:gradFill>
            <a:gsLst>
              <a:gs pos="61000">
                <a:srgbClr val="F7DEC5">
                  <a:alpha val="0"/>
                </a:srgbClr>
              </a:gs>
              <a:gs pos="100000">
                <a:srgbClr val="F0B273"/>
              </a:gs>
            </a:gsLst>
            <a:lin ang="3600000" scaled="0"/>
          </a:gradFill>
          <a:ln w="12700" cap="rnd">
            <a:solidFill>
              <a:srgbClr val="E37A17"/>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简单的或偶然的价值形式</a:t>
            </a:r>
          </a:p>
        </p:txBody>
      </p:sp>
      <p:sp>
        <p:nvSpPr>
          <p:cNvPr id="79" name="ï$1îḓe"/>
          <p:cNvSpPr/>
          <p:nvPr/>
        </p:nvSpPr>
        <p:spPr>
          <a:xfrm>
            <a:off x="4059296" y="4566315"/>
            <a:ext cx="5040000" cy="720862"/>
          </a:xfrm>
          <a:prstGeom prst="homePlate">
            <a:avLst>
              <a:gd name="adj" fmla="val 39832"/>
            </a:avLst>
          </a:prstGeom>
          <a:gradFill>
            <a:gsLst>
              <a:gs pos="61000">
                <a:schemeClr val="accent5">
                  <a:lumMod val="20000"/>
                  <a:lumOff val="80000"/>
                  <a:alpha val="0"/>
                </a:schemeClr>
              </a:gs>
              <a:gs pos="100000">
                <a:srgbClr val="6A9BCF"/>
              </a:gs>
            </a:gsLst>
            <a:lin ang="3000000" scaled="0"/>
          </a:gradFill>
          <a:ln w="12700" cap="rnd">
            <a:solidFill>
              <a:srgbClr val="3C4882"/>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总和的或扩大的价值形式</a:t>
            </a:r>
          </a:p>
        </p:txBody>
      </p:sp>
      <p:sp>
        <p:nvSpPr>
          <p:cNvPr id="65" name="TextBox 3"/>
          <p:cNvSpPr txBox="1"/>
          <p:nvPr/>
        </p:nvSpPr>
        <p:spPr>
          <a:xfrm>
            <a:off x="3359696" y="1357007"/>
            <a:ext cx="5131161" cy="430887"/>
          </a:xfrm>
          <a:prstGeom prst="rect">
            <a:avLst/>
          </a:prstGeom>
          <a:noFill/>
        </p:spPr>
        <p:txBody>
          <a:bodyPr wrap="square" rtlCol="0" anchor="ctr">
            <a:spAutoFit/>
          </a:bodyPr>
          <a:lstStyle>
            <a:defPPr>
              <a:defRPr lang="zh-CN"/>
            </a:defPPr>
            <a:lvl1pPr>
              <a:defRPr sz="2800" b="1">
                <a:solidFill>
                  <a:schemeClr val="accent1"/>
                </a:solidFill>
                <a:latin typeface="微软雅黑" panose="020B0503020204020204" charset="-122"/>
                <a:ea typeface="微软雅黑" panose="020B0503020204020204" charset="-122"/>
              </a:defRPr>
            </a:lvl1pPr>
          </a:lstStyle>
          <a:p>
            <a:pPr algn="ctr"/>
            <a:r>
              <a:rPr lang="zh-CN" altLang="en-US" sz="2200" dirty="0">
                <a:solidFill>
                  <a:schemeClr val="tx1">
                    <a:lumMod val="95000"/>
                    <a:lumOff val="5000"/>
                  </a:schemeClr>
                </a:solidFill>
                <a:cs typeface="微软雅黑" panose="020B0503020204020204" charset="-122"/>
              </a:rPr>
              <a:t>（一）价值形式的发展</a:t>
            </a:r>
          </a:p>
        </p:txBody>
      </p:sp>
      <p:grpSp>
        <p:nvGrpSpPr>
          <p:cNvPr id="9" name="组合 8"/>
          <p:cNvGrpSpPr/>
          <p:nvPr/>
        </p:nvGrpSpPr>
        <p:grpSpPr>
          <a:xfrm flipH="1">
            <a:off x="1535429" y="2238685"/>
            <a:ext cx="4284956" cy="4274744"/>
            <a:chOff x="1347441" y="1916820"/>
            <a:chExt cx="4284956" cy="4274744"/>
          </a:xfrm>
        </p:grpSpPr>
        <p:sp>
          <p:nvSpPr>
            <p:cNvPr id="36" name="îṣḻîḍê"/>
            <p:cNvSpPr/>
            <p:nvPr/>
          </p:nvSpPr>
          <p:spPr bwMode="auto">
            <a:xfrm>
              <a:off x="3770705" y="2641075"/>
              <a:ext cx="1551978" cy="898513"/>
            </a:xfrm>
            <a:custGeom>
              <a:avLst/>
              <a:gdLst>
                <a:gd name="T0" fmla="*/ 546 w 1140"/>
                <a:gd name="T1" fmla="*/ 660 h 660"/>
                <a:gd name="T2" fmla="*/ 0 w 1140"/>
                <a:gd name="T3" fmla="*/ 342 h 660"/>
                <a:gd name="T4" fmla="*/ 594 w 1140"/>
                <a:gd name="T5" fmla="*/ 0 h 660"/>
                <a:gd name="T6" fmla="*/ 1140 w 1140"/>
                <a:gd name="T7" fmla="*/ 317 h 660"/>
                <a:gd name="T8" fmla="*/ 546 w 1140"/>
                <a:gd name="T9" fmla="*/ 660 h 660"/>
              </a:gdLst>
              <a:ahLst/>
              <a:cxnLst>
                <a:cxn ang="0">
                  <a:pos x="T0" y="T1"/>
                </a:cxn>
                <a:cxn ang="0">
                  <a:pos x="T2" y="T3"/>
                </a:cxn>
                <a:cxn ang="0">
                  <a:pos x="T4" y="T5"/>
                </a:cxn>
                <a:cxn ang="0">
                  <a:pos x="T6" y="T7"/>
                </a:cxn>
                <a:cxn ang="0">
                  <a:pos x="T8" y="T9"/>
                </a:cxn>
              </a:cxnLst>
              <a:rect l="0" t="0" r="r" b="b"/>
              <a:pathLst>
                <a:path w="1140" h="660">
                  <a:moveTo>
                    <a:pt x="546" y="660"/>
                  </a:moveTo>
                  <a:lnTo>
                    <a:pt x="0" y="342"/>
                  </a:lnTo>
                  <a:lnTo>
                    <a:pt x="594" y="0"/>
                  </a:lnTo>
                  <a:lnTo>
                    <a:pt x="1140" y="317"/>
                  </a:lnTo>
                  <a:lnTo>
                    <a:pt x="546" y="660"/>
                  </a:lnTo>
                  <a:close/>
                </a:path>
              </a:pathLst>
            </a:custGeom>
            <a:gradFill>
              <a:gsLst>
                <a:gs pos="39000">
                  <a:srgbClr val="43679B"/>
                </a:gs>
                <a:gs pos="0">
                  <a:srgbClr val="3C4882"/>
                </a:gs>
                <a:gs pos="100000">
                  <a:srgbClr val="6A9BCF"/>
                </a:gs>
              </a:gsLst>
              <a:lin ang="600000" scaled="0"/>
            </a:gradFill>
            <a:ln>
              <a:noFill/>
            </a:ln>
          </p:spPr>
          <p:txBody>
            <a:bodyPr wrap="square" lIns="91440" tIns="45720" rIns="91440" bIns="45720" anchor="ctr">
              <a:normAutofit/>
            </a:bodyPr>
            <a:lstStyle/>
            <a:p>
              <a:pPr algn="ctr"/>
              <a:endPar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7" name="ïśľide"/>
            <p:cNvSpPr/>
            <p:nvPr/>
          </p:nvSpPr>
          <p:spPr bwMode="auto">
            <a:xfrm>
              <a:off x="3770705" y="3106668"/>
              <a:ext cx="744677" cy="743315"/>
            </a:xfrm>
            <a:custGeom>
              <a:avLst/>
              <a:gdLst>
                <a:gd name="T0" fmla="*/ 547 w 547"/>
                <a:gd name="T1" fmla="*/ 546 h 546"/>
                <a:gd name="T2" fmla="*/ 1 w 547"/>
                <a:gd name="T3" fmla="*/ 228 h 546"/>
                <a:gd name="T4" fmla="*/ 0 w 547"/>
                <a:gd name="T5" fmla="*/ 0 h 546"/>
                <a:gd name="T6" fmla="*/ 546 w 547"/>
                <a:gd name="T7" fmla="*/ 318 h 546"/>
                <a:gd name="T8" fmla="*/ 547 w 547"/>
                <a:gd name="T9" fmla="*/ 546 h 546"/>
              </a:gdLst>
              <a:ahLst/>
              <a:cxnLst>
                <a:cxn ang="0">
                  <a:pos x="T0" y="T1"/>
                </a:cxn>
                <a:cxn ang="0">
                  <a:pos x="T2" y="T3"/>
                </a:cxn>
                <a:cxn ang="0">
                  <a:pos x="T4" y="T5"/>
                </a:cxn>
                <a:cxn ang="0">
                  <a:pos x="T6" y="T7"/>
                </a:cxn>
                <a:cxn ang="0">
                  <a:pos x="T8" y="T9"/>
                </a:cxn>
              </a:cxnLst>
              <a:rect l="0" t="0" r="r" b="b"/>
              <a:pathLst>
                <a:path w="547" h="546">
                  <a:moveTo>
                    <a:pt x="547" y="546"/>
                  </a:moveTo>
                  <a:lnTo>
                    <a:pt x="1" y="228"/>
                  </a:lnTo>
                  <a:lnTo>
                    <a:pt x="0" y="0"/>
                  </a:lnTo>
                  <a:lnTo>
                    <a:pt x="546" y="318"/>
                  </a:lnTo>
                  <a:lnTo>
                    <a:pt x="547" y="546"/>
                  </a:lnTo>
                  <a:close/>
                </a:path>
              </a:pathLst>
            </a:custGeom>
            <a:solidFill>
              <a:srgbClr val="3C4882"/>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8" name="ï$ľiḍê"/>
            <p:cNvSpPr/>
            <p:nvPr/>
          </p:nvSpPr>
          <p:spPr bwMode="auto">
            <a:xfrm>
              <a:off x="2963404" y="3417064"/>
              <a:ext cx="1551978" cy="899875"/>
            </a:xfrm>
            <a:custGeom>
              <a:avLst/>
              <a:gdLst>
                <a:gd name="T0" fmla="*/ 546 w 1140"/>
                <a:gd name="T1" fmla="*/ 661 h 661"/>
                <a:gd name="T2" fmla="*/ 0 w 1140"/>
                <a:gd name="T3" fmla="*/ 343 h 661"/>
                <a:gd name="T4" fmla="*/ 594 w 1140"/>
                <a:gd name="T5" fmla="*/ 0 h 661"/>
                <a:gd name="T6" fmla="*/ 1140 w 1140"/>
                <a:gd name="T7" fmla="*/ 318 h 661"/>
                <a:gd name="T8" fmla="*/ 546 w 1140"/>
                <a:gd name="T9" fmla="*/ 661 h 661"/>
              </a:gdLst>
              <a:ahLst/>
              <a:cxnLst>
                <a:cxn ang="0">
                  <a:pos x="T0" y="T1"/>
                </a:cxn>
                <a:cxn ang="0">
                  <a:pos x="T2" y="T3"/>
                </a:cxn>
                <a:cxn ang="0">
                  <a:pos x="T4" y="T5"/>
                </a:cxn>
                <a:cxn ang="0">
                  <a:pos x="T6" y="T7"/>
                </a:cxn>
                <a:cxn ang="0">
                  <a:pos x="T8" y="T9"/>
                </a:cxn>
              </a:cxnLst>
              <a:rect l="0" t="0" r="r" b="b"/>
              <a:pathLst>
                <a:path w="1140" h="661">
                  <a:moveTo>
                    <a:pt x="546" y="661"/>
                  </a:moveTo>
                  <a:lnTo>
                    <a:pt x="0" y="343"/>
                  </a:lnTo>
                  <a:lnTo>
                    <a:pt x="594" y="0"/>
                  </a:lnTo>
                  <a:lnTo>
                    <a:pt x="1140" y="318"/>
                  </a:lnTo>
                  <a:lnTo>
                    <a:pt x="546" y="661"/>
                  </a:lnTo>
                  <a:close/>
                </a:path>
              </a:pathLst>
            </a:custGeom>
            <a:gradFill>
              <a:gsLst>
                <a:gs pos="68100">
                  <a:srgbClr val="E37A17"/>
                </a:gs>
                <a:gs pos="0">
                  <a:srgbClr val="E55003"/>
                </a:gs>
                <a:gs pos="100000">
                  <a:srgbClr val="F0963D"/>
                </a:gs>
              </a:gsLst>
              <a:lin ang="600000" scaled="0"/>
            </a:gradFill>
            <a:ln w="38100">
              <a:noFill/>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9" name="iṥ1ídé"/>
            <p:cNvSpPr/>
            <p:nvPr/>
          </p:nvSpPr>
          <p:spPr bwMode="auto">
            <a:xfrm>
              <a:off x="2963404" y="3884019"/>
              <a:ext cx="744677" cy="741954"/>
            </a:xfrm>
            <a:custGeom>
              <a:avLst/>
              <a:gdLst>
                <a:gd name="T0" fmla="*/ 547 w 547"/>
                <a:gd name="T1" fmla="*/ 545 h 545"/>
                <a:gd name="T2" fmla="*/ 0 w 547"/>
                <a:gd name="T3" fmla="*/ 227 h 545"/>
                <a:gd name="T4" fmla="*/ 0 w 547"/>
                <a:gd name="T5" fmla="*/ 0 h 545"/>
                <a:gd name="T6" fmla="*/ 546 w 547"/>
                <a:gd name="T7" fmla="*/ 318 h 545"/>
                <a:gd name="T8" fmla="*/ 547 w 547"/>
                <a:gd name="T9" fmla="*/ 545 h 545"/>
              </a:gdLst>
              <a:ahLst/>
              <a:cxnLst>
                <a:cxn ang="0">
                  <a:pos x="T0" y="T1"/>
                </a:cxn>
                <a:cxn ang="0">
                  <a:pos x="T2" y="T3"/>
                </a:cxn>
                <a:cxn ang="0">
                  <a:pos x="T4" y="T5"/>
                </a:cxn>
                <a:cxn ang="0">
                  <a:pos x="T6" y="T7"/>
                </a:cxn>
                <a:cxn ang="0">
                  <a:pos x="T8" y="T9"/>
                </a:cxn>
              </a:cxnLst>
              <a:rect l="0" t="0" r="r" b="b"/>
              <a:pathLst>
                <a:path w="547" h="545">
                  <a:moveTo>
                    <a:pt x="547" y="545"/>
                  </a:moveTo>
                  <a:lnTo>
                    <a:pt x="0" y="227"/>
                  </a:lnTo>
                  <a:lnTo>
                    <a:pt x="0" y="0"/>
                  </a:lnTo>
                  <a:lnTo>
                    <a:pt x="546" y="318"/>
                  </a:lnTo>
                  <a:lnTo>
                    <a:pt x="547" y="545"/>
                  </a:lnTo>
                  <a:close/>
                </a:path>
              </a:pathLst>
            </a:custGeom>
            <a:gradFill>
              <a:gsLst>
                <a:gs pos="0">
                  <a:srgbClr val="E55003"/>
                </a:gs>
                <a:gs pos="100000">
                  <a:srgbClr val="AE3B02"/>
                </a:gs>
              </a:gsLst>
              <a:lin ang="17400000" scaled="0"/>
            </a:gra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0" name="îṧ1ide"/>
            <p:cNvSpPr/>
            <p:nvPr/>
          </p:nvSpPr>
          <p:spPr bwMode="auto">
            <a:xfrm>
              <a:off x="2156103" y="4660007"/>
              <a:ext cx="743315" cy="741954"/>
            </a:xfrm>
            <a:custGeom>
              <a:avLst/>
              <a:gdLst>
                <a:gd name="T0" fmla="*/ 546 w 546"/>
                <a:gd name="T1" fmla="*/ 545 h 545"/>
                <a:gd name="T2" fmla="*/ 0 w 546"/>
                <a:gd name="T3" fmla="*/ 227 h 545"/>
                <a:gd name="T4" fmla="*/ 0 w 546"/>
                <a:gd name="T5" fmla="*/ 0 h 545"/>
                <a:gd name="T6" fmla="*/ 545 w 546"/>
                <a:gd name="T7" fmla="*/ 318 h 545"/>
                <a:gd name="T8" fmla="*/ 546 w 546"/>
                <a:gd name="T9" fmla="*/ 545 h 545"/>
              </a:gdLst>
              <a:ahLst/>
              <a:cxnLst>
                <a:cxn ang="0">
                  <a:pos x="T0" y="T1"/>
                </a:cxn>
                <a:cxn ang="0">
                  <a:pos x="T2" y="T3"/>
                </a:cxn>
                <a:cxn ang="0">
                  <a:pos x="T4" y="T5"/>
                </a:cxn>
                <a:cxn ang="0">
                  <a:pos x="T6" y="T7"/>
                </a:cxn>
                <a:cxn ang="0">
                  <a:pos x="T8" y="T9"/>
                </a:cxn>
              </a:cxnLst>
              <a:rect l="0" t="0" r="r" b="b"/>
              <a:pathLst>
                <a:path w="546" h="545">
                  <a:moveTo>
                    <a:pt x="546" y="545"/>
                  </a:moveTo>
                  <a:lnTo>
                    <a:pt x="0" y="227"/>
                  </a:lnTo>
                  <a:lnTo>
                    <a:pt x="0" y="0"/>
                  </a:lnTo>
                  <a:lnTo>
                    <a:pt x="545" y="318"/>
                  </a:lnTo>
                  <a:lnTo>
                    <a:pt x="546" y="545"/>
                  </a:lnTo>
                  <a:close/>
                </a:path>
              </a:pathLst>
            </a:custGeom>
            <a:solidFill>
              <a:srgbClr val="3C4882"/>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1" name="îšḷîďé"/>
            <p:cNvSpPr/>
            <p:nvPr/>
          </p:nvSpPr>
          <p:spPr bwMode="auto">
            <a:xfrm>
              <a:off x="2156103" y="4193053"/>
              <a:ext cx="1551978" cy="899875"/>
            </a:xfrm>
            <a:custGeom>
              <a:avLst/>
              <a:gdLst>
                <a:gd name="T0" fmla="*/ 545 w 1140"/>
                <a:gd name="T1" fmla="*/ 661 h 661"/>
                <a:gd name="T2" fmla="*/ 0 w 1140"/>
                <a:gd name="T3" fmla="*/ 343 h 661"/>
                <a:gd name="T4" fmla="*/ 593 w 1140"/>
                <a:gd name="T5" fmla="*/ 0 h 661"/>
                <a:gd name="T6" fmla="*/ 1140 w 1140"/>
                <a:gd name="T7" fmla="*/ 318 h 661"/>
                <a:gd name="T8" fmla="*/ 545 w 1140"/>
                <a:gd name="T9" fmla="*/ 661 h 661"/>
              </a:gdLst>
              <a:ahLst/>
              <a:cxnLst>
                <a:cxn ang="0">
                  <a:pos x="T0" y="T1"/>
                </a:cxn>
                <a:cxn ang="0">
                  <a:pos x="T2" y="T3"/>
                </a:cxn>
                <a:cxn ang="0">
                  <a:pos x="T4" y="T5"/>
                </a:cxn>
                <a:cxn ang="0">
                  <a:pos x="T6" y="T7"/>
                </a:cxn>
                <a:cxn ang="0">
                  <a:pos x="T8" y="T9"/>
                </a:cxn>
              </a:cxnLst>
              <a:rect l="0" t="0" r="r" b="b"/>
              <a:pathLst>
                <a:path w="1140" h="661">
                  <a:moveTo>
                    <a:pt x="545" y="661"/>
                  </a:moveTo>
                  <a:lnTo>
                    <a:pt x="0" y="343"/>
                  </a:lnTo>
                  <a:lnTo>
                    <a:pt x="593" y="0"/>
                  </a:lnTo>
                  <a:lnTo>
                    <a:pt x="1140" y="318"/>
                  </a:lnTo>
                  <a:lnTo>
                    <a:pt x="545" y="661"/>
                  </a:lnTo>
                  <a:close/>
                </a:path>
              </a:pathLst>
            </a:custGeom>
            <a:gradFill>
              <a:gsLst>
                <a:gs pos="39000">
                  <a:srgbClr val="43679B"/>
                </a:gs>
                <a:gs pos="0">
                  <a:srgbClr val="3C4882"/>
                </a:gs>
                <a:gs pos="100000">
                  <a:srgbClr val="6A9BCF"/>
                </a:gs>
              </a:gsLst>
              <a:lin ang="600000" scaled="0"/>
            </a:gradFill>
            <a:ln>
              <a:noFill/>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2" name="ïṩľiḑé"/>
            <p:cNvSpPr/>
            <p:nvPr/>
          </p:nvSpPr>
          <p:spPr bwMode="auto">
            <a:xfrm>
              <a:off x="1347441" y="5435996"/>
              <a:ext cx="744677" cy="755568"/>
            </a:xfrm>
            <a:custGeom>
              <a:avLst/>
              <a:gdLst>
                <a:gd name="T0" fmla="*/ 547 w 547"/>
                <a:gd name="T1" fmla="*/ 555 h 555"/>
                <a:gd name="T2" fmla="*/ 1 w 547"/>
                <a:gd name="T3" fmla="*/ 237 h 555"/>
                <a:gd name="T4" fmla="*/ 0 w 547"/>
                <a:gd name="T5" fmla="*/ 0 h 555"/>
                <a:gd name="T6" fmla="*/ 547 w 547"/>
                <a:gd name="T7" fmla="*/ 318 h 555"/>
                <a:gd name="T8" fmla="*/ 547 w 547"/>
                <a:gd name="T9" fmla="*/ 555 h 555"/>
              </a:gdLst>
              <a:ahLst/>
              <a:cxnLst>
                <a:cxn ang="0">
                  <a:pos x="T0" y="T1"/>
                </a:cxn>
                <a:cxn ang="0">
                  <a:pos x="T2" y="T3"/>
                </a:cxn>
                <a:cxn ang="0">
                  <a:pos x="T4" y="T5"/>
                </a:cxn>
                <a:cxn ang="0">
                  <a:pos x="T6" y="T7"/>
                </a:cxn>
                <a:cxn ang="0">
                  <a:pos x="T8" y="T9"/>
                </a:cxn>
              </a:cxnLst>
              <a:rect l="0" t="0" r="r" b="b"/>
              <a:pathLst>
                <a:path w="547" h="555">
                  <a:moveTo>
                    <a:pt x="547" y="555"/>
                  </a:moveTo>
                  <a:lnTo>
                    <a:pt x="1" y="237"/>
                  </a:lnTo>
                  <a:lnTo>
                    <a:pt x="0" y="0"/>
                  </a:lnTo>
                  <a:lnTo>
                    <a:pt x="547" y="318"/>
                  </a:lnTo>
                  <a:lnTo>
                    <a:pt x="547" y="555"/>
                  </a:lnTo>
                  <a:close/>
                </a:path>
              </a:pathLst>
            </a:custGeom>
            <a:gradFill>
              <a:gsLst>
                <a:gs pos="0">
                  <a:srgbClr val="E55003"/>
                </a:gs>
                <a:gs pos="100000">
                  <a:srgbClr val="AE3B02"/>
                </a:gs>
              </a:gsLst>
              <a:lin ang="17400000" scaled="0"/>
            </a:gra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3" name="îSļîḍê"/>
            <p:cNvSpPr/>
            <p:nvPr/>
          </p:nvSpPr>
          <p:spPr bwMode="auto">
            <a:xfrm>
              <a:off x="2092118" y="2819417"/>
              <a:ext cx="3306802" cy="3372147"/>
            </a:xfrm>
            <a:custGeom>
              <a:avLst/>
              <a:gdLst>
                <a:gd name="T0" fmla="*/ 2428 w 2429"/>
                <a:gd name="T1" fmla="*/ 0 h 2477"/>
                <a:gd name="T2" fmla="*/ 2429 w 2429"/>
                <a:gd name="T3" fmla="*/ 218 h 2477"/>
                <a:gd name="T4" fmla="*/ 1834 w 2429"/>
                <a:gd name="T5" fmla="*/ 561 h 2477"/>
                <a:gd name="T6" fmla="*/ 1835 w 2429"/>
                <a:gd name="T7" fmla="*/ 788 h 2477"/>
                <a:gd name="T8" fmla="*/ 1241 w 2429"/>
                <a:gd name="T9" fmla="*/ 1130 h 2477"/>
                <a:gd name="T10" fmla="*/ 1242 w 2429"/>
                <a:gd name="T11" fmla="*/ 1358 h 2477"/>
                <a:gd name="T12" fmla="*/ 648 w 2429"/>
                <a:gd name="T13" fmla="*/ 1701 h 2477"/>
                <a:gd name="T14" fmla="*/ 648 w 2429"/>
                <a:gd name="T15" fmla="*/ 1928 h 2477"/>
                <a:gd name="T16" fmla="*/ 55 w 2429"/>
                <a:gd name="T17" fmla="*/ 2271 h 2477"/>
                <a:gd name="T18" fmla="*/ 55 w 2429"/>
                <a:gd name="T19" fmla="*/ 2445 h 2477"/>
                <a:gd name="T20" fmla="*/ 0 w 2429"/>
                <a:gd name="T21" fmla="*/ 2477 h 2477"/>
                <a:gd name="T22" fmla="*/ 0 w 2429"/>
                <a:gd name="T23" fmla="*/ 2240 h 2477"/>
                <a:gd name="T24" fmla="*/ 593 w 2429"/>
                <a:gd name="T25" fmla="*/ 1897 h 2477"/>
                <a:gd name="T26" fmla="*/ 592 w 2429"/>
                <a:gd name="T27" fmla="*/ 1670 h 2477"/>
                <a:gd name="T28" fmla="*/ 1187 w 2429"/>
                <a:gd name="T29" fmla="*/ 1327 h 2477"/>
                <a:gd name="T30" fmla="*/ 1186 w 2429"/>
                <a:gd name="T31" fmla="*/ 1100 h 2477"/>
                <a:gd name="T32" fmla="*/ 1780 w 2429"/>
                <a:gd name="T33" fmla="*/ 757 h 2477"/>
                <a:gd name="T34" fmla="*/ 1779 w 2429"/>
                <a:gd name="T35" fmla="*/ 529 h 2477"/>
                <a:gd name="T36" fmla="*/ 2373 w 2429"/>
                <a:gd name="T37" fmla="*/ 186 h 2477"/>
                <a:gd name="T38" fmla="*/ 2373 w 2429"/>
                <a:gd name="T39" fmla="*/ 31 h 2477"/>
                <a:gd name="T40" fmla="*/ 2428 w 2429"/>
                <a:gd name="T41" fmla="*/ 0 h 2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9" h="2477">
                  <a:moveTo>
                    <a:pt x="2428" y="0"/>
                  </a:moveTo>
                  <a:lnTo>
                    <a:pt x="2429" y="218"/>
                  </a:lnTo>
                  <a:lnTo>
                    <a:pt x="1834" y="561"/>
                  </a:lnTo>
                  <a:lnTo>
                    <a:pt x="1835" y="788"/>
                  </a:lnTo>
                  <a:lnTo>
                    <a:pt x="1241" y="1130"/>
                  </a:lnTo>
                  <a:lnTo>
                    <a:pt x="1242" y="1358"/>
                  </a:lnTo>
                  <a:lnTo>
                    <a:pt x="648" y="1701"/>
                  </a:lnTo>
                  <a:lnTo>
                    <a:pt x="648" y="1928"/>
                  </a:lnTo>
                  <a:lnTo>
                    <a:pt x="55" y="2271"/>
                  </a:lnTo>
                  <a:lnTo>
                    <a:pt x="55" y="2445"/>
                  </a:lnTo>
                  <a:lnTo>
                    <a:pt x="0" y="2477"/>
                  </a:lnTo>
                  <a:lnTo>
                    <a:pt x="0" y="2240"/>
                  </a:lnTo>
                  <a:lnTo>
                    <a:pt x="593" y="1897"/>
                  </a:lnTo>
                  <a:lnTo>
                    <a:pt x="592" y="1670"/>
                  </a:lnTo>
                  <a:lnTo>
                    <a:pt x="1187" y="1327"/>
                  </a:lnTo>
                  <a:lnTo>
                    <a:pt x="1186" y="1100"/>
                  </a:lnTo>
                  <a:lnTo>
                    <a:pt x="1780" y="757"/>
                  </a:lnTo>
                  <a:lnTo>
                    <a:pt x="1779" y="529"/>
                  </a:lnTo>
                  <a:lnTo>
                    <a:pt x="2373" y="186"/>
                  </a:lnTo>
                  <a:lnTo>
                    <a:pt x="2373" y="31"/>
                  </a:lnTo>
                  <a:lnTo>
                    <a:pt x="2428" y="0"/>
                  </a:lnTo>
                  <a:close/>
                </a:path>
              </a:pathLst>
            </a:custGeom>
            <a:solidFill>
              <a:schemeClr val="bg1">
                <a:lumMod val="8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4" name="îšḷïdè"/>
            <p:cNvSpPr/>
            <p:nvPr/>
          </p:nvSpPr>
          <p:spPr bwMode="auto">
            <a:xfrm>
              <a:off x="1347441" y="4969042"/>
              <a:ext cx="1551978" cy="899875"/>
            </a:xfrm>
            <a:custGeom>
              <a:avLst/>
              <a:gdLst>
                <a:gd name="T0" fmla="*/ 547 w 1140"/>
                <a:gd name="T1" fmla="*/ 661 h 661"/>
                <a:gd name="T2" fmla="*/ 0 w 1140"/>
                <a:gd name="T3" fmla="*/ 343 h 661"/>
                <a:gd name="T4" fmla="*/ 594 w 1140"/>
                <a:gd name="T5" fmla="*/ 0 h 661"/>
                <a:gd name="T6" fmla="*/ 1140 w 1140"/>
                <a:gd name="T7" fmla="*/ 318 h 661"/>
                <a:gd name="T8" fmla="*/ 547 w 1140"/>
                <a:gd name="T9" fmla="*/ 661 h 661"/>
              </a:gdLst>
              <a:ahLst/>
              <a:cxnLst>
                <a:cxn ang="0">
                  <a:pos x="T0" y="T1"/>
                </a:cxn>
                <a:cxn ang="0">
                  <a:pos x="T2" y="T3"/>
                </a:cxn>
                <a:cxn ang="0">
                  <a:pos x="T4" y="T5"/>
                </a:cxn>
                <a:cxn ang="0">
                  <a:pos x="T6" y="T7"/>
                </a:cxn>
                <a:cxn ang="0">
                  <a:pos x="T8" y="T9"/>
                </a:cxn>
              </a:cxnLst>
              <a:rect l="0" t="0" r="r" b="b"/>
              <a:pathLst>
                <a:path w="1140" h="661">
                  <a:moveTo>
                    <a:pt x="547" y="661"/>
                  </a:moveTo>
                  <a:lnTo>
                    <a:pt x="0" y="343"/>
                  </a:lnTo>
                  <a:lnTo>
                    <a:pt x="594" y="0"/>
                  </a:lnTo>
                  <a:lnTo>
                    <a:pt x="1140" y="318"/>
                  </a:lnTo>
                  <a:lnTo>
                    <a:pt x="547" y="661"/>
                  </a:lnTo>
                  <a:close/>
                </a:path>
              </a:pathLst>
            </a:custGeom>
            <a:gradFill>
              <a:gsLst>
                <a:gs pos="68100">
                  <a:srgbClr val="E37A17"/>
                </a:gs>
                <a:gs pos="0">
                  <a:srgbClr val="E55003"/>
                </a:gs>
                <a:gs pos="100000">
                  <a:srgbClr val="F0963D"/>
                </a:gs>
              </a:gsLst>
              <a:lin ang="600000" scaled="0"/>
            </a:gradFill>
            <a:ln w="38100">
              <a:noFill/>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5" name="iśļíďé"/>
            <p:cNvSpPr/>
            <p:nvPr/>
          </p:nvSpPr>
          <p:spPr bwMode="auto">
            <a:xfrm>
              <a:off x="4953066" y="1916820"/>
              <a:ext cx="679331" cy="1097275"/>
            </a:xfrm>
            <a:custGeom>
              <a:avLst/>
              <a:gdLst>
                <a:gd name="T0" fmla="*/ 50 w 499"/>
                <a:gd name="T1" fmla="*/ 0 h 806"/>
                <a:gd name="T2" fmla="*/ 0 w 499"/>
                <a:gd name="T3" fmla="*/ 30 h 806"/>
                <a:gd name="T4" fmla="*/ 448 w 499"/>
                <a:gd name="T5" fmla="*/ 806 h 806"/>
                <a:gd name="T6" fmla="*/ 499 w 499"/>
                <a:gd name="T7" fmla="*/ 777 h 806"/>
                <a:gd name="T8" fmla="*/ 50 w 499"/>
                <a:gd name="T9" fmla="*/ 0 h 806"/>
              </a:gdLst>
              <a:ahLst/>
              <a:cxnLst>
                <a:cxn ang="0">
                  <a:pos x="T0" y="T1"/>
                </a:cxn>
                <a:cxn ang="0">
                  <a:pos x="T2" y="T3"/>
                </a:cxn>
                <a:cxn ang="0">
                  <a:pos x="T4" y="T5"/>
                </a:cxn>
                <a:cxn ang="0">
                  <a:pos x="T6" y="T7"/>
                </a:cxn>
                <a:cxn ang="0">
                  <a:pos x="T8" y="T9"/>
                </a:cxn>
              </a:cxnLst>
              <a:rect l="0" t="0" r="r" b="b"/>
              <a:pathLst>
                <a:path w="499" h="806">
                  <a:moveTo>
                    <a:pt x="50" y="0"/>
                  </a:moveTo>
                  <a:lnTo>
                    <a:pt x="0" y="30"/>
                  </a:lnTo>
                  <a:lnTo>
                    <a:pt x="448" y="806"/>
                  </a:lnTo>
                  <a:lnTo>
                    <a:pt x="499" y="777"/>
                  </a:lnTo>
                  <a:lnTo>
                    <a:pt x="50" y="0"/>
                  </a:lnTo>
                  <a:close/>
                </a:path>
              </a:pathLst>
            </a:custGeom>
            <a:solidFill>
              <a:schemeClr val="bg1">
                <a:lumMod val="85000"/>
              </a:schemeClr>
            </a:soli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6" name="ïŝlíḑe"/>
            <p:cNvSpPr/>
            <p:nvPr/>
          </p:nvSpPr>
          <p:spPr bwMode="auto">
            <a:xfrm>
              <a:off x="4337721" y="1957662"/>
              <a:ext cx="1225245" cy="1123142"/>
            </a:xfrm>
            <a:custGeom>
              <a:avLst/>
              <a:gdLst>
                <a:gd name="T0" fmla="*/ 900 w 900"/>
                <a:gd name="T1" fmla="*/ 776 h 825"/>
                <a:gd name="T2" fmla="*/ 452 w 900"/>
                <a:gd name="T3" fmla="*/ 0 h 825"/>
                <a:gd name="T4" fmla="*/ 0 w 900"/>
                <a:gd name="T5" fmla="*/ 257 h 825"/>
                <a:gd name="T6" fmla="*/ 175 w 900"/>
                <a:gd name="T7" fmla="*/ 358 h 825"/>
                <a:gd name="T8" fmla="*/ 176 w 900"/>
                <a:gd name="T9" fmla="*/ 508 h 825"/>
                <a:gd name="T10" fmla="*/ 722 w 900"/>
                <a:gd name="T11" fmla="*/ 825 h 825"/>
                <a:gd name="T12" fmla="*/ 722 w 900"/>
                <a:gd name="T13" fmla="*/ 673 h 825"/>
                <a:gd name="T14" fmla="*/ 900 w 900"/>
                <a:gd name="T15" fmla="*/ 776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0" h="825">
                  <a:moveTo>
                    <a:pt x="900" y="776"/>
                  </a:moveTo>
                  <a:lnTo>
                    <a:pt x="452" y="0"/>
                  </a:lnTo>
                  <a:lnTo>
                    <a:pt x="0" y="257"/>
                  </a:lnTo>
                  <a:lnTo>
                    <a:pt x="175" y="358"/>
                  </a:lnTo>
                  <a:lnTo>
                    <a:pt x="176" y="508"/>
                  </a:lnTo>
                  <a:lnTo>
                    <a:pt x="722" y="825"/>
                  </a:lnTo>
                  <a:lnTo>
                    <a:pt x="722" y="673"/>
                  </a:lnTo>
                  <a:lnTo>
                    <a:pt x="900" y="776"/>
                  </a:lnTo>
                  <a:close/>
                </a:path>
              </a:pathLst>
            </a:custGeom>
            <a:gradFill>
              <a:gsLst>
                <a:gs pos="39000">
                  <a:srgbClr val="43679B"/>
                </a:gs>
                <a:gs pos="0">
                  <a:srgbClr val="3C4882"/>
                </a:gs>
                <a:gs pos="100000">
                  <a:srgbClr val="6A9BCF"/>
                </a:gs>
              </a:gsLst>
              <a:lin ang="15000000" scaled="0"/>
            </a:gradFill>
            <a:ln>
              <a:noFill/>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2" name="文本框 1"/>
          <p:cNvSpPr txBox="1"/>
          <p:nvPr/>
        </p:nvSpPr>
        <p:spPr>
          <a:xfrm>
            <a:off x="4235734" y="5539160"/>
            <a:ext cx="1679983" cy="369332"/>
          </a:xfrm>
          <a:prstGeom prst="rect">
            <a:avLst/>
          </a:prstGeom>
          <a:noFill/>
        </p:spPr>
        <p:txBody>
          <a:bodyPr wrap="square" rtlCol="0">
            <a:spAutoFit/>
          </a:bodyPr>
          <a:lstStyle/>
          <a:p>
            <a:pPr algn="ct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 name="矩形 2"/>
          <p:cNvSpPr/>
          <p:nvPr/>
        </p:nvSpPr>
        <p:spPr>
          <a:xfrm>
            <a:off x="4081295" y="4763171"/>
            <a:ext cx="327333" cy="369332"/>
          </a:xfrm>
          <a:prstGeom prst="rect">
            <a:avLst/>
          </a:prstGeom>
        </p:spPr>
        <p:txBody>
          <a:bodyPr wrap="none">
            <a:spAutoFit/>
          </a:bodyPr>
          <a:lstStyle/>
          <a:p>
            <a:pPr algn="ct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p>
        </p:txBody>
      </p:sp>
      <p:sp>
        <p:nvSpPr>
          <p:cNvPr id="4" name="矩形 3"/>
          <p:cNvSpPr/>
          <p:nvPr/>
        </p:nvSpPr>
        <p:spPr>
          <a:xfrm>
            <a:off x="3258640" y="3980858"/>
            <a:ext cx="327333" cy="369332"/>
          </a:xfrm>
          <a:prstGeom prst="rect">
            <a:avLst/>
          </a:prstGeom>
        </p:spPr>
        <p:txBody>
          <a:bodyPr wrap="none">
            <a:spAutoFit/>
          </a:bodyPr>
          <a:lstStyle/>
          <a:p>
            <a:pPr algn="ct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p>
        </p:txBody>
      </p:sp>
      <p:sp>
        <p:nvSpPr>
          <p:cNvPr id="5" name="矩形 4"/>
          <p:cNvSpPr/>
          <p:nvPr/>
        </p:nvSpPr>
        <p:spPr>
          <a:xfrm>
            <a:off x="2454534" y="3191255"/>
            <a:ext cx="327333" cy="369332"/>
          </a:xfrm>
          <a:prstGeom prst="rect">
            <a:avLst/>
          </a:prstGeom>
        </p:spPr>
        <p:txBody>
          <a:bodyPr wrap="none">
            <a:spAutoFit/>
          </a:bodyPr>
          <a:lstStyle/>
          <a:p>
            <a:pPr algn="ct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p>
        </p:txBody>
      </p:sp>
      <p:grpSp>
        <p:nvGrpSpPr>
          <p:cNvPr id="28" name="组合 27"/>
          <p:cNvGrpSpPr/>
          <p:nvPr/>
        </p:nvGrpSpPr>
        <p:grpSpPr>
          <a:xfrm>
            <a:off x="4003105" y="1981373"/>
            <a:ext cx="4185791" cy="400110"/>
            <a:chOff x="1131850" y="3079821"/>
            <a:chExt cx="4185791" cy="400110"/>
          </a:xfrm>
        </p:grpSpPr>
        <p:sp>
          <p:nvSpPr>
            <p:cNvPr id="29" name="文本框 28"/>
            <p:cNvSpPr txBox="1"/>
            <p:nvPr/>
          </p:nvSpPr>
          <p:spPr>
            <a:xfrm>
              <a:off x="1383666" y="3079821"/>
              <a:ext cx="3933975"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商品价值形式发展的四个阶段</a:t>
              </a:r>
            </a:p>
          </p:txBody>
        </p:sp>
        <p:grpSp>
          <p:nvGrpSpPr>
            <p:cNvPr id="30" name="组合 29"/>
            <p:cNvGrpSpPr/>
            <p:nvPr/>
          </p:nvGrpSpPr>
          <p:grpSpPr>
            <a:xfrm>
              <a:off x="1131850" y="3158981"/>
              <a:ext cx="263338" cy="243183"/>
              <a:chOff x="1164218" y="3158981"/>
              <a:chExt cx="263338" cy="243183"/>
            </a:xfrm>
          </p:grpSpPr>
          <p:grpSp>
            <p:nvGrpSpPr>
              <p:cNvPr id="31" name="组合 30"/>
              <p:cNvGrpSpPr/>
              <p:nvPr/>
            </p:nvGrpSpPr>
            <p:grpSpPr>
              <a:xfrm>
                <a:off x="1164220" y="3158981"/>
                <a:ext cx="263336" cy="240802"/>
                <a:chOff x="1164220" y="3158981"/>
                <a:chExt cx="263336" cy="240802"/>
              </a:xfrm>
            </p:grpSpPr>
            <p:sp>
              <p:nvSpPr>
                <p:cNvPr id="33" name="平行四边形 32"/>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3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直角三角形 31"/>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矩形 5"/>
          <p:cNvSpPr/>
          <p:nvPr/>
        </p:nvSpPr>
        <p:spPr>
          <a:xfrm>
            <a:off x="1726164" y="614647"/>
            <a:ext cx="8739673" cy="572464"/>
          </a:xfrm>
          <a:prstGeom prst="rect">
            <a:avLst/>
          </a:prstGeom>
        </p:spPr>
        <p:txBody>
          <a:bodyPr wrap="square">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二、如何理解“金银天然不是货币，但货币天然是金银”？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a:extLst>
              <a:ext uri="{FF2B5EF4-FFF2-40B4-BE49-F238E27FC236}">
                <a16:creationId xmlns:a16="http://schemas.microsoft.com/office/drawing/2014/main" id="{388E858F-BF35-4302-9E64-26E5C7592E6F}"/>
              </a:ext>
            </a:extLst>
          </p:cNvPr>
          <p:cNvSpPr>
            <a:spLocks noGrp="1" noChangeArrowheads="1"/>
          </p:cNvSpPr>
          <p:nvPr>
            <p:ph type="title"/>
          </p:nvPr>
        </p:nvSpPr>
        <p:spPr/>
        <p:txBody>
          <a:bodyPr/>
          <a:lstStyle/>
          <a:p>
            <a:r>
              <a:rPr lang="zh-CN" altLang="en-US" dirty="0"/>
              <a:t>价值形式的两极 </a:t>
            </a:r>
            <a:r>
              <a:rPr lang="en-US" altLang="zh-CN" dirty="0"/>
              <a:t>A=B </a:t>
            </a:r>
            <a:endParaRPr lang="zh-CN" altLang="en-US" dirty="0"/>
          </a:p>
        </p:txBody>
      </p:sp>
      <p:sp>
        <p:nvSpPr>
          <p:cNvPr id="228355" name="内容占位符 2">
            <a:extLst>
              <a:ext uri="{FF2B5EF4-FFF2-40B4-BE49-F238E27FC236}">
                <a16:creationId xmlns:a16="http://schemas.microsoft.com/office/drawing/2014/main" id="{E2BBC63A-9F29-4F74-8B8F-EA7DD88B516C}"/>
              </a:ext>
            </a:extLst>
          </p:cNvPr>
          <p:cNvSpPr>
            <a:spLocks noGrp="1" noChangeArrowheads="1"/>
          </p:cNvSpPr>
          <p:nvPr>
            <p:ph idx="1"/>
          </p:nvPr>
        </p:nvSpPr>
        <p:spPr>
          <a:xfrm>
            <a:off x="958788" y="1752601"/>
            <a:ext cx="9132950" cy="4989513"/>
          </a:xfrm>
        </p:spPr>
        <p:txBody>
          <a:bodyPr/>
          <a:lstStyle/>
          <a:p>
            <a:r>
              <a:rPr lang="en-US" altLang="zh-CN" b="1" dirty="0">
                <a:solidFill>
                  <a:srgbClr val="0070C0"/>
                </a:solidFill>
              </a:rPr>
              <a:t>A</a:t>
            </a:r>
            <a:r>
              <a:rPr lang="zh-CN" altLang="en-US" b="1" dirty="0">
                <a:solidFill>
                  <a:srgbClr val="0070C0"/>
                </a:solidFill>
              </a:rPr>
              <a:t>被命名为</a:t>
            </a:r>
            <a:r>
              <a:rPr lang="zh-CN" altLang="en-US" b="1" dirty="0">
                <a:solidFill>
                  <a:srgbClr val="FF0000"/>
                </a:solidFill>
              </a:rPr>
              <a:t>相对价值形式</a:t>
            </a:r>
            <a:r>
              <a:rPr lang="zh-CN" altLang="en-US" b="1" dirty="0">
                <a:solidFill>
                  <a:srgbClr val="0070C0"/>
                </a:solidFill>
              </a:rPr>
              <a:t>：</a:t>
            </a:r>
            <a:endParaRPr lang="en-US" altLang="zh-CN" b="1" dirty="0">
              <a:solidFill>
                <a:srgbClr val="0070C0"/>
              </a:solidFill>
            </a:endParaRPr>
          </a:p>
          <a:p>
            <a:r>
              <a:rPr lang="zh-CN" altLang="en-US" dirty="0"/>
              <a:t>指位于等式左边的商品，要</a:t>
            </a:r>
            <a:r>
              <a:rPr lang="zh-CN" altLang="en-US" b="1" dirty="0">
                <a:solidFill>
                  <a:srgbClr val="FF0000"/>
                </a:solidFill>
              </a:rPr>
              <a:t>主动</a:t>
            </a:r>
            <a:r>
              <a:rPr lang="zh-CN" altLang="en-US" dirty="0"/>
              <a:t>表现自己的价值，作为价值存在是价值的</a:t>
            </a:r>
            <a:r>
              <a:rPr lang="zh-CN" altLang="en-US" b="1" dirty="0">
                <a:solidFill>
                  <a:srgbClr val="FF0000"/>
                </a:solidFill>
              </a:rPr>
              <a:t>原像</a:t>
            </a:r>
            <a:r>
              <a:rPr lang="zh-CN" altLang="en-US" dirty="0"/>
              <a:t>。</a:t>
            </a:r>
            <a:endParaRPr lang="en-US" altLang="zh-CN" dirty="0"/>
          </a:p>
          <a:p>
            <a:r>
              <a:rPr lang="zh-CN" altLang="en-US" dirty="0"/>
              <a:t>“要表达商品</a:t>
            </a:r>
            <a:r>
              <a:rPr lang="en-US" altLang="zh-CN" dirty="0"/>
              <a:t>B</a:t>
            </a:r>
            <a:r>
              <a:rPr lang="zh-CN" altLang="en-US" dirty="0"/>
              <a:t>同商品体</a:t>
            </a:r>
            <a:r>
              <a:rPr lang="en-US" altLang="zh-CN" dirty="0"/>
              <a:t>A</a:t>
            </a:r>
            <a:r>
              <a:rPr lang="zh-CN" altLang="en-US" dirty="0"/>
              <a:t>相等是</a:t>
            </a:r>
            <a:r>
              <a:rPr lang="en-US" altLang="zh-CN" dirty="0"/>
              <a:t>A</a:t>
            </a:r>
            <a:r>
              <a:rPr lang="zh-CN" altLang="en-US" dirty="0"/>
              <a:t>自己的价值表现，德文</a:t>
            </a:r>
            <a:r>
              <a:rPr lang="en-US" altLang="zh-CN" dirty="0"/>
              <a:t>’</a:t>
            </a:r>
            <a:r>
              <a:rPr lang="en-US" altLang="zh-CN" b="1" dirty="0" err="1"/>
              <a:t>Wertsein</a:t>
            </a:r>
            <a:r>
              <a:rPr lang="en-US" altLang="zh-CN" dirty="0"/>
              <a:t>[</a:t>
            </a:r>
            <a:r>
              <a:rPr lang="zh-CN" altLang="en-US" dirty="0"/>
              <a:t>价值，价值存在</a:t>
            </a:r>
            <a:r>
              <a:rPr lang="en-US" altLang="zh-CN" dirty="0"/>
              <a:t>]</a:t>
            </a:r>
            <a:r>
              <a:rPr lang="zh-CN" altLang="en-US" dirty="0"/>
              <a:t>就不如罗曼语的动词</a:t>
            </a:r>
            <a:r>
              <a:rPr lang="en-US" altLang="zh-CN" dirty="0" err="1"/>
              <a:t>valere</a:t>
            </a:r>
            <a:r>
              <a:rPr lang="zh-CN" altLang="en-US" dirty="0"/>
              <a:t>，</a:t>
            </a:r>
            <a:r>
              <a:rPr lang="en-US" altLang="zh-CN" dirty="0" err="1"/>
              <a:t>valer,valoir</a:t>
            </a:r>
            <a:r>
              <a:rPr lang="en-US" altLang="zh-CN" dirty="0"/>
              <a:t>[</a:t>
            </a:r>
            <a:r>
              <a:rPr lang="zh-CN" altLang="en-US" dirty="0"/>
              <a:t>值</a:t>
            </a:r>
            <a:r>
              <a:rPr lang="en-US" altLang="zh-CN" dirty="0"/>
              <a:t>]</a:t>
            </a:r>
            <a:r>
              <a:rPr lang="zh-CN" altLang="en-US" dirty="0"/>
              <a:t>表达得确切”</a:t>
            </a:r>
            <a:endParaRPr lang="en-US" altLang="zh-CN" dirty="0"/>
          </a:p>
          <a:p>
            <a:r>
              <a:rPr lang="zh-CN" altLang="en-US" dirty="0"/>
              <a:t>相对价值形式是</a:t>
            </a:r>
            <a:r>
              <a:rPr lang="zh-CN" altLang="en-US" b="1" dirty="0">
                <a:solidFill>
                  <a:srgbClr val="0070C0"/>
                </a:solidFill>
              </a:rPr>
              <a:t>主动</a:t>
            </a:r>
            <a:r>
              <a:rPr lang="zh-CN" altLang="en-US" dirty="0"/>
              <a:t>的一极，具有积极性、主动性和能动性。</a:t>
            </a:r>
            <a:endParaRPr lang="en-US" altLang="zh-CN" dirty="0"/>
          </a:p>
        </p:txBody>
      </p:sp>
    </p:spTree>
  </p:cSld>
  <p:clrMapOvr>
    <a:masterClrMapping/>
  </p:clrMapOvr>
  <p:transition>
    <p:push/>
    <p:sndAc>
      <p:stSnd>
        <p:snd r:embed="rId2" name="chimes.wav"/>
      </p:stSnd>
    </p:sndAc>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a:extLst>
              <a:ext uri="{FF2B5EF4-FFF2-40B4-BE49-F238E27FC236}">
                <a16:creationId xmlns:a16="http://schemas.microsoft.com/office/drawing/2014/main" id="{8C141C22-1A2E-45C6-8A48-7EA37EADC134}"/>
              </a:ext>
            </a:extLst>
          </p:cNvPr>
          <p:cNvSpPr>
            <a:spLocks noGrp="1" noChangeArrowheads="1"/>
          </p:cNvSpPr>
          <p:nvPr>
            <p:ph type="title"/>
          </p:nvPr>
        </p:nvSpPr>
        <p:spPr/>
        <p:txBody>
          <a:bodyPr/>
          <a:lstStyle/>
          <a:p>
            <a:r>
              <a:rPr lang="zh-CN" altLang="en-US"/>
              <a:t>价值形式的两极：</a:t>
            </a:r>
            <a:r>
              <a:rPr lang="en-US" altLang="zh-CN"/>
              <a:t>A=B</a:t>
            </a:r>
            <a:endParaRPr lang="zh-CN" altLang="en-US"/>
          </a:p>
        </p:txBody>
      </p:sp>
      <p:sp>
        <p:nvSpPr>
          <p:cNvPr id="229379" name="内容占位符 2">
            <a:extLst>
              <a:ext uri="{FF2B5EF4-FFF2-40B4-BE49-F238E27FC236}">
                <a16:creationId xmlns:a16="http://schemas.microsoft.com/office/drawing/2014/main" id="{379E2CDB-54F0-49A2-AF4A-B379E54E781C}"/>
              </a:ext>
            </a:extLst>
          </p:cNvPr>
          <p:cNvSpPr>
            <a:spLocks noGrp="1" noChangeArrowheads="1"/>
          </p:cNvSpPr>
          <p:nvPr>
            <p:ph idx="1"/>
          </p:nvPr>
        </p:nvSpPr>
        <p:spPr/>
        <p:txBody>
          <a:bodyPr/>
          <a:lstStyle/>
          <a:p>
            <a:pPr marL="0" indent="0">
              <a:buNone/>
            </a:pPr>
            <a:r>
              <a:rPr lang="en-US" altLang="zh-CN" dirty="0"/>
              <a:t>B</a:t>
            </a:r>
            <a:r>
              <a:rPr lang="zh-CN" altLang="en-US" dirty="0"/>
              <a:t>被命名为</a:t>
            </a:r>
            <a:r>
              <a:rPr lang="zh-CN" altLang="en-US" b="1" dirty="0">
                <a:solidFill>
                  <a:srgbClr val="0000FF"/>
                </a:solidFill>
              </a:rPr>
              <a:t>等价形式</a:t>
            </a:r>
            <a:endParaRPr lang="en-US" altLang="zh-CN" b="1" dirty="0">
              <a:solidFill>
                <a:srgbClr val="0000FF"/>
              </a:solidFill>
            </a:endParaRPr>
          </a:p>
          <a:p>
            <a:pPr marL="0" indent="0">
              <a:buNone/>
            </a:pPr>
            <a:r>
              <a:rPr lang="zh-CN" altLang="en-US" dirty="0"/>
              <a:t>等价形式（</a:t>
            </a:r>
            <a:r>
              <a:rPr lang="zh-CN" altLang="en-US" b="1" dirty="0">
                <a:solidFill>
                  <a:srgbClr val="FF0000"/>
                </a:solidFill>
              </a:rPr>
              <a:t>等价物</a:t>
            </a:r>
            <a:r>
              <a:rPr lang="zh-CN" altLang="en-US" dirty="0"/>
              <a:t>）指位于等式右边的商品体。</a:t>
            </a:r>
            <a:endParaRPr lang="en-US" altLang="zh-CN" dirty="0"/>
          </a:p>
          <a:p>
            <a:pPr marL="0" indent="0">
              <a:buNone/>
            </a:pPr>
            <a:r>
              <a:rPr lang="zh-CN" altLang="en-US" b="1" dirty="0">
                <a:solidFill>
                  <a:srgbClr val="FF0000"/>
                </a:solidFill>
              </a:rPr>
              <a:t>等价形式</a:t>
            </a:r>
            <a:r>
              <a:rPr lang="zh-CN" altLang="en-US" dirty="0"/>
              <a:t>是作为一面</a:t>
            </a:r>
            <a:r>
              <a:rPr lang="zh-CN" altLang="en-US" b="1" dirty="0">
                <a:solidFill>
                  <a:srgbClr val="FF0000"/>
                </a:solidFill>
              </a:rPr>
              <a:t>镜子</a:t>
            </a:r>
            <a:r>
              <a:rPr lang="zh-CN" altLang="en-US" dirty="0"/>
              <a:t>，一种</a:t>
            </a:r>
            <a:r>
              <a:rPr lang="zh-CN" altLang="en-US" b="1" dirty="0">
                <a:solidFill>
                  <a:srgbClr val="FF0000"/>
                </a:solidFill>
              </a:rPr>
              <a:t>代表</a:t>
            </a:r>
            <a:r>
              <a:rPr lang="zh-CN" altLang="en-US" dirty="0"/>
              <a:t>。</a:t>
            </a:r>
            <a:endParaRPr lang="en-US" altLang="zh-CN" dirty="0"/>
          </a:p>
          <a:p>
            <a:pPr marL="0" indent="0">
              <a:buNone/>
            </a:pPr>
            <a:endParaRPr lang="en-US" altLang="zh-CN" dirty="0"/>
          </a:p>
          <a:p>
            <a:pPr marL="0" indent="0">
              <a:buNone/>
            </a:pPr>
            <a:r>
              <a:rPr lang="zh-CN" altLang="en-US" dirty="0"/>
              <a:t>依靠自己的自然的物质存在把商品的价值</a:t>
            </a:r>
            <a:r>
              <a:rPr lang="zh-CN" altLang="en-US" b="1" dirty="0">
                <a:solidFill>
                  <a:srgbClr val="0000FF"/>
                </a:solidFill>
              </a:rPr>
              <a:t>“照”</a:t>
            </a:r>
            <a:r>
              <a:rPr lang="zh-CN" altLang="en-US" dirty="0"/>
              <a:t>出来，让人们</a:t>
            </a:r>
            <a:r>
              <a:rPr lang="zh-CN" altLang="en-US" b="1" dirty="0">
                <a:solidFill>
                  <a:srgbClr val="0000FF"/>
                </a:solidFill>
              </a:rPr>
              <a:t>“看”</a:t>
            </a:r>
            <a:r>
              <a:rPr lang="zh-CN" altLang="en-US" dirty="0"/>
              <a:t>或</a:t>
            </a:r>
            <a:r>
              <a:rPr lang="zh-CN" altLang="en-US" b="1" dirty="0">
                <a:solidFill>
                  <a:srgbClr val="0000FF"/>
                </a:solidFill>
              </a:rPr>
              <a:t>“直观”</a:t>
            </a:r>
            <a:r>
              <a:rPr lang="zh-CN" altLang="en-US" dirty="0"/>
              <a:t>到</a:t>
            </a:r>
            <a:r>
              <a:rPr lang="en-US" altLang="zh-CN" dirty="0"/>
              <a:t>A</a:t>
            </a:r>
            <a:r>
              <a:rPr lang="zh-CN" altLang="en-US" dirty="0"/>
              <a:t>所具有的价值。</a:t>
            </a:r>
            <a:endParaRPr lang="en-US" altLang="zh-CN" dirty="0"/>
          </a:p>
          <a:p>
            <a:pPr marL="0" indent="0">
              <a:buNone/>
            </a:pPr>
            <a:endParaRPr lang="en-US" altLang="zh-CN" dirty="0"/>
          </a:p>
        </p:txBody>
      </p:sp>
    </p:spTree>
  </p:cSld>
  <p:clrMapOvr>
    <a:masterClrMapping/>
  </p:clrMapOvr>
  <p:transition>
    <p:push/>
    <p:sndAc>
      <p:stSnd>
        <p:snd r:embed="rId2"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22">
            <a:extLst>
              <a:ext uri="{FF2B5EF4-FFF2-40B4-BE49-F238E27FC236}">
                <a16:creationId xmlns:a16="http://schemas.microsoft.com/office/drawing/2014/main" id="{B025D4EB-7995-4816-AD3A-E93719BAEE59}"/>
              </a:ext>
            </a:extLst>
          </p:cNvPr>
          <p:cNvSpPr/>
          <p:nvPr/>
        </p:nvSpPr>
        <p:spPr>
          <a:xfrm>
            <a:off x="-13648" y="4230477"/>
            <a:ext cx="12205648" cy="2649037"/>
          </a:xfrm>
          <a:custGeom>
            <a:avLst/>
            <a:gdLst>
              <a:gd name="connsiteX0" fmla="*/ 0 w 12192000"/>
              <a:gd name="connsiteY0" fmla="*/ 0 h 2880000"/>
              <a:gd name="connsiteX1" fmla="*/ 12192000 w 12192000"/>
              <a:gd name="connsiteY1" fmla="*/ 0 h 2880000"/>
              <a:gd name="connsiteX2" fmla="*/ 12192000 w 12192000"/>
              <a:gd name="connsiteY2" fmla="*/ 2880000 h 2880000"/>
              <a:gd name="connsiteX3" fmla="*/ 0 w 12192000"/>
              <a:gd name="connsiteY3" fmla="*/ 2880000 h 2880000"/>
              <a:gd name="connsiteX4" fmla="*/ 0 w 12192000"/>
              <a:gd name="connsiteY4" fmla="*/ 0 h 2880000"/>
              <a:gd name="connsiteX0-1" fmla="*/ 0 w 12192000"/>
              <a:gd name="connsiteY0-2" fmla="*/ 6501 h 2886501"/>
              <a:gd name="connsiteX1-3" fmla="*/ 2797791 w 12192000"/>
              <a:gd name="connsiteY1-4" fmla="*/ 0 h 2886501"/>
              <a:gd name="connsiteX2-5" fmla="*/ 12192000 w 12192000"/>
              <a:gd name="connsiteY2-6" fmla="*/ 6501 h 2886501"/>
              <a:gd name="connsiteX3-7" fmla="*/ 12192000 w 12192000"/>
              <a:gd name="connsiteY3-8" fmla="*/ 2886501 h 2886501"/>
              <a:gd name="connsiteX4-9" fmla="*/ 0 w 12192000"/>
              <a:gd name="connsiteY4-10" fmla="*/ 2886501 h 2886501"/>
              <a:gd name="connsiteX5" fmla="*/ 0 w 12192000"/>
              <a:gd name="connsiteY5" fmla="*/ 6501 h 2886501"/>
              <a:gd name="connsiteX0-11" fmla="*/ 0 w 12192000"/>
              <a:gd name="connsiteY0-12" fmla="*/ 215513 h 3095513"/>
              <a:gd name="connsiteX1-13" fmla="*/ 2797791 w 12192000"/>
              <a:gd name="connsiteY1-14" fmla="*/ 209012 h 3095513"/>
              <a:gd name="connsiteX2-15" fmla="*/ 12192000 w 12192000"/>
              <a:gd name="connsiteY2-16" fmla="*/ 215513 h 3095513"/>
              <a:gd name="connsiteX3-17" fmla="*/ 12192000 w 12192000"/>
              <a:gd name="connsiteY3-18" fmla="*/ 3095513 h 3095513"/>
              <a:gd name="connsiteX4-19" fmla="*/ 0 w 12192000"/>
              <a:gd name="connsiteY4-20" fmla="*/ 3095513 h 3095513"/>
              <a:gd name="connsiteX5-21" fmla="*/ 0 w 12192000"/>
              <a:gd name="connsiteY5-22" fmla="*/ 215513 h 3095513"/>
              <a:gd name="connsiteX0-23" fmla="*/ 0 w 12192000"/>
              <a:gd name="connsiteY0-24" fmla="*/ 122707 h 3002707"/>
              <a:gd name="connsiteX1-25" fmla="*/ 3330053 w 12192000"/>
              <a:gd name="connsiteY1-26" fmla="*/ 730356 h 3002707"/>
              <a:gd name="connsiteX2-27" fmla="*/ 12192000 w 12192000"/>
              <a:gd name="connsiteY2-28" fmla="*/ 122707 h 3002707"/>
              <a:gd name="connsiteX3-29" fmla="*/ 12192000 w 12192000"/>
              <a:gd name="connsiteY3-30" fmla="*/ 3002707 h 3002707"/>
              <a:gd name="connsiteX4-31" fmla="*/ 0 w 12192000"/>
              <a:gd name="connsiteY4-32" fmla="*/ 3002707 h 3002707"/>
              <a:gd name="connsiteX5-33" fmla="*/ 0 w 12192000"/>
              <a:gd name="connsiteY5-34" fmla="*/ 122707 h 3002707"/>
              <a:gd name="connsiteX0-35" fmla="*/ 0 w 12192000"/>
              <a:gd name="connsiteY0-36" fmla="*/ 106349 h 2986349"/>
              <a:gd name="connsiteX1-37" fmla="*/ 5254387 w 12192000"/>
              <a:gd name="connsiteY1-38" fmla="*/ 932362 h 2986349"/>
              <a:gd name="connsiteX2-39" fmla="*/ 12192000 w 12192000"/>
              <a:gd name="connsiteY2-40" fmla="*/ 106349 h 2986349"/>
              <a:gd name="connsiteX3-41" fmla="*/ 12192000 w 12192000"/>
              <a:gd name="connsiteY3-42" fmla="*/ 2986349 h 2986349"/>
              <a:gd name="connsiteX4-43" fmla="*/ 0 w 12192000"/>
              <a:gd name="connsiteY4-44" fmla="*/ 2986349 h 2986349"/>
              <a:gd name="connsiteX5-45" fmla="*/ 0 w 12192000"/>
              <a:gd name="connsiteY5-46" fmla="*/ 106349 h 2986349"/>
              <a:gd name="connsiteX0-47" fmla="*/ 0 w 12192000"/>
              <a:gd name="connsiteY0-48" fmla="*/ 106349 h 2986349"/>
              <a:gd name="connsiteX1-49" fmla="*/ 5254387 w 12192000"/>
              <a:gd name="connsiteY1-50" fmla="*/ 932362 h 2986349"/>
              <a:gd name="connsiteX2-51" fmla="*/ 12192000 w 12192000"/>
              <a:gd name="connsiteY2-52" fmla="*/ 106349 h 2986349"/>
              <a:gd name="connsiteX3-53" fmla="*/ 12192000 w 12192000"/>
              <a:gd name="connsiteY3-54" fmla="*/ 2986349 h 2986349"/>
              <a:gd name="connsiteX4-55" fmla="*/ 0 w 12192000"/>
              <a:gd name="connsiteY4-56" fmla="*/ 2986349 h 2986349"/>
              <a:gd name="connsiteX5-57" fmla="*/ 0 w 12192000"/>
              <a:gd name="connsiteY5-58" fmla="*/ 106349 h 2986349"/>
              <a:gd name="connsiteX0-59" fmla="*/ 0 w 12192000"/>
              <a:gd name="connsiteY0-60" fmla="*/ 101282 h 2981282"/>
              <a:gd name="connsiteX1-61" fmla="*/ 3643951 w 12192000"/>
              <a:gd name="connsiteY1-62" fmla="*/ 1009181 h 2981282"/>
              <a:gd name="connsiteX2-63" fmla="*/ 12192000 w 12192000"/>
              <a:gd name="connsiteY2-64" fmla="*/ 101282 h 2981282"/>
              <a:gd name="connsiteX3-65" fmla="*/ 12192000 w 12192000"/>
              <a:gd name="connsiteY3-66" fmla="*/ 2981282 h 2981282"/>
              <a:gd name="connsiteX4-67" fmla="*/ 0 w 12192000"/>
              <a:gd name="connsiteY4-68" fmla="*/ 2981282 h 2981282"/>
              <a:gd name="connsiteX5-69" fmla="*/ 0 w 12192000"/>
              <a:gd name="connsiteY5-70" fmla="*/ 101282 h 2981282"/>
              <a:gd name="connsiteX0-71" fmla="*/ 0 w 12192000"/>
              <a:gd name="connsiteY0-72" fmla="*/ 71662 h 2951662"/>
              <a:gd name="connsiteX1-73" fmla="*/ 3985145 w 12192000"/>
              <a:gd name="connsiteY1-74" fmla="*/ 1689244 h 2951662"/>
              <a:gd name="connsiteX2-75" fmla="*/ 12192000 w 12192000"/>
              <a:gd name="connsiteY2-76" fmla="*/ 71662 h 2951662"/>
              <a:gd name="connsiteX3-77" fmla="*/ 12192000 w 12192000"/>
              <a:gd name="connsiteY3-78" fmla="*/ 2951662 h 2951662"/>
              <a:gd name="connsiteX4-79" fmla="*/ 0 w 12192000"/>
              <a:gd name="connsiteY4-80" fmla="*/ 2951662 h 2951662"/>
              <a:gd name="connsiteX5-81" fmla="*/ 0 w 12192000"/>
              <a:gd name="connsiteY5-82" fmla="*/ 71662 h 2951662"/>
              <a:gd name="connsiteX0-83" fmla="*/ 0 w 12192000"/>
              <a:gd name="connsiteY0-84" fmla="*/ 71662 h 2951662"/>
              <a:gd name="connsiteX1-85" fmla="*/ 3944202 w 12192000"/>
              <a:gd name="connsiteY1-86" fmla="*/ 1689244 h 2951662"/>
              <a:gd name="connsiteX2-87" fmla="*/ 12192000 w 12192000"/>
              <a:gd name="connsiteY2-88" fmla="*/ 71662 h 2951662"/>
              <a:gd name="connsiteX3-89" fmla="*/ 12192000 w 12192000"/>
              <a:gd name="connsiteY3-90" fmla="*/ 2951662 h 2951662"/>
              <a:gd name="connsiteX4-91" fmla="*/ 0 w 12192000"/>
              <a:gd name="connsiteY4-92" fmla="*/ 2951662 h 2951662"/>
              <a:gd name="connsiteX5-93" fmla="*/ 0 w 12192000"/>
              <a:gd name="connsiteY5-94" fmla="*/ 71662 h 2951662"/>
              <a:gd name="connsiteX0-95" fmla="*/ 0 w 12192000"/>
              <a:gd name="connsiteY0-96" fmla="*/ 963223 h 2956119"/>
              <a:gd name="connsiteX1-97" fmla="*/ 3944202 w 12192000"/>
              <a:gd name="connsiteY1-98" fmla="*/ 1693701 h 2956119"/>
              <a:gd name="connsiteX2-99" fmla="*/ 12192000 w 12192000"/>
              <a:gd name="connsiteY2-100" fmla="*/ 76119 h 2956119"/>
              <a:gd name="connsiteX3-101" fmla="*/ 12192000 w 12192000"/>
              <a:gd name="connsiteY3-102" fmla="*/ 2956119 h 2956119"/>
              <a:gd name="connsiteX4-103" fmla="*/ 0 w 12192000"/>
              <a:gd name="connsiteY4-104" fmla="*/ 2956119 h 2956119"/>
              <a:gd name="connsiteX5-105" fmla="*/ 0 w 12192000"/>
              <a:gd name="connsiteY5-106" fmla="*/ 963223 h 2956119"/>
              <a:gd name="connsiteX0-107" fmla="*/ 0 w 12192000"/>
              <a:gd name="connsiteY0-108" fmla="*/ 959485 h 2952381"/>
              <a:gd name="connsiteX1-109" fmla="*/ 3944202 w 12192000"/>
              <a:gd name="connsiteY1-110" fmla="*/ 1689963 h 2952381"/>
              <a:gd name="connsiteX2-111" fmla="*/ 12192000 w 12192000"/>
              <a:gd name="connsiteY2-112" fmla="*/ 72381 h 2952381"/>
              <a:gd name="connsiteX3-113" fmla="*/ 12192000 w 12192000"/>
              <a:gd name="connsiteY3-114" fmla="*/ 2952381 h 2952381"/>
              <a:gd name="connsiteX4-115" fmla="*/ 0 w 12192000"/>
              <a:gd name="connsiteY4-116" fmla="*/ 2952381 h 2952381"/>
              <a:gd name="connsiteX5-117" fmla="*/ 0 w 12192000"/>
              <a:gd name="connsiteY5-118" fmla="*/ 959485 h 2952381"/>
              <a:gd name="connsiteX0-119" fmla="*/ 0 w 12192000"/>
              <a:gd name="connsiteY0-120" fmla="*/ 954507 h 2947403"/>
              <a:gd name="connsiteX1-121" fmla="*/ 4490112 w 12192000"/>
              <a:gd name="connsiteY1-122" fmla="*/ 1862406 h 2947403"/>
              <a:gd name="connsiteX2-123" fmla="*/ 12192000 w 12192000"/>
              <a:gd name="connsiteY2-124" fmla="*/ 67403 h 2947403"/>
              <a:gd name="connsiteX3-125" fmla="*/ 12192000 w 12192000"/>
              <a:gd name="connsiteY3-126" fmla="*/ 2947403 h 2947403"/>
              <a:gd name="connsiteX4-127" fmla="*/ 0 w 12192000"/>
              <a:gd name="connsiteY4-128" fmla="*/ 2947403 h 2947403"/>
              <a:gd name="connsiteX5-129" fmla="*/ 0 w 12192000"/>
              <a:gd name="connsiteY5-130" fmla="*/ 954507 h 2947403"/>
              <a:gd name="connsiteX0-131" fmla="*/ 0 w 12192000"/>
              <a:gd name="connsiteY0-132" fmla="*/ 957876 h 2950772"/>
              <a:gd name="connsiteX1-133" fmla="*/ 4490112 w 12192000"/>
              <a:gd name="connsiteY1-134" fmla="*/ 1742945 h 2950772"/>
              <a:gd name="connsiteX2-135" fmla="*/ 12192000 w 12192000"/>
              <a:gd name="connsiteY2-136" fmla="*/ 70772 h 2950772"/>
              <a:gd name="connsiteX3-137" fmla="*/ 12192000 w 12192000"/>
              <a:gd name="connsiteY3-138" fmla="*/ 2950772 h 2950772"/>
              <a:gd name="connsiteX4-139" fmla="*/ 0 w 12192000"/>
              <a:gd name="connsiteY4-140" fmla="*/ 2950772 h 2950772"/>
              <a:gd name="connsiteX5-141" fmla="*/ 0 w 12192000"/>
              <a:gd name="connsiteY5-142" fmla="*/ 957876 h 2950772"/>
              <a:gd name="connsiteX0-143" fmla="*/ 0 w 12192000"/>
              <a:gd name="connsiteY0-144" fmla="*/ 957876 h 2950772"/>
              <a:gd name="connsiteX1-145" fmla="*/ 4490112 w 12192000"/>
              <a:gd name="connsiteY1-146" fmla="*/ 1742945 h 2950772"/>
              <a:gd name="connsiteX2-147" fmla="*/ 12192000 w 12192000"/>
              <a:gd name="connsiteY2-148" fmla="*/ 70772 h 2950772"/>
              <a:gd name="connsiteX3-149" fmla="*/ 12192000 w 12192000"/>
              <a:gd name="connsiteY3-150" fmla="*/ 2950772 h 2950772"/>
              <a:gd name="connsiteX4-151" fmla="*/ 0 w 12192000"/>
              <a:gd name="connsiteY4-152" fmla="*/ 2950772 h 2950772"/>
              <a:gd name="connsiteX5-153" fmla="*/ 0 w 12192000"/>
              <a:gd name="connsiteY5-154" fmla="*/ 957876 h 2950772"/>
              <a:gd name="connsiteX0-155" fmla="*/ 0 w 12192000"/>
              <a:gd name="connsiteY0-156" fmla="*/ 897986 h 2890882"/>
              <a:gd name="connsiteX1-157" fmla="*/ 4490112 w 12192000"/>
              <a:gd name="connsiteY1-158" fmla="*/ 1683055 h 2890882"/>
              <a:gd name="connsiteX2-159" fmla="*/ 12192000 w 12192000"/>
              <a:gd name="connsiteY2-160" fmla="*/ 10882 h 2890882"/>
              <a:gd name="connsiteX3-161" fmla="*/ 12192000 w 12192000"/>
              <a:gd name="connsiteY3-162" fmla="*/ 2890882 h 2890882"/>
              <a:gd name="connsiteX4-163" fmla="*/ 0 w 12192000"/>
              <a:gd name="connsiteY4-164" fmla="*/ 2890882 h 2890882"/>
              <a:gd name="connsiteX5-165" fmla="*/ 0 w 12192000"/>
              <a:gd name="connsiteY5-166" fmla="*/ 897986 h 2890882"/>
              <a:gd name="connsiteX0-167" fmla="*/ 0 w 12192000"/>
              <a:gd name="connsiteY0-168" fmla="*/ 897909 h 2890805"/>
              <a:gd name="connsiteX1-169" fmla="*/ 4258100 w 12192000"/>
              <a:gd name="connsiteY1-170" fmla="*/ 1696626 h 2890805"/>
              <a:gd name="connsiteX2-171" fmla="*/ 12192000 w 12192000"/>
              <a:gd name="connsiteY2-172" fmla="*/ 10805 h 2890805"/>
              <a:gd name="connsiteX3-173" fmla="*/ 12192000 w 12192000"/>
              <a:gd name="connsiteY3-174" fmla="*/ 2890805 h 2890805"/>
              <a:gd name="connsiteX4-175" fmla="*/ 0 w 12192000"/>
              <a:gd name="connsiteY4-176" fmla="*/ 2890805 h 2890805"/>
              <a:gd name="connsiteX5-177" fmla="*/ 0 w 12192000"/>
              <a:gd name="connsiteY5-178" fmla="*/ 897909 h 2890805"/>
              <a:gd name="connsiteX0-179" fmla="*/ 0 w 12205648"/>
              <a:gd name="connsiteY0-180" fmla="*/ 1855051 h 2892603"/>
              <a:gd name="connsiteX1-181" fmla="*/ 4271748 w 12205648"/>
              <a:gd name="connsiteY1-182" fmla="*/ 1698424 h 2892603"/>
              <a:gd name="connsiteX2-183" fmla="*/ 12205648 w 12205648"/>
              <a:gd name="connsiteY2-184" fmla="*/ 12603 h 2892603"/>
              <a:gd name="connsiteX3-185" fmla="*/ 12205648 w 12205648"/>
              <a:gd name="connsiteY3-186" fmla="*/ 2892603 h 2892603"/>
              <a:gd name="connsiteX4-187" fmla="*/ 13648 w 12205648"/>
              <a:gd name="connsiteY4-188" fmla="*/ 2892603 h 2892603"/>
              <a:gd name="connsiteX5-189" fmla="*/ 0 w 12205648"/>
              <a:gd name="connsiteY5-190" fmla="*/ 1855051 h 2892603"/>
              <a:gd name="connsiteX0-191" fmla="*/ 0 w 12205648"/>
              <a:gd name="connsiteY0-192" fmla="*/ 1855051 h 2892603"/>
              <a:gd name="connsiteX1-193" fmla="*/ 4271748 w 12205648"/>
              <a:gd name="connsiteY1-194" fmla="*/ 1698424 h 2892603"/>
              <a:gd name="connsiteX2-195" fmla="*/ 12205648 w 12205648"/>
              <a:gd name="connsiteY2-196" fmla="*/ 12603 h 2892603"/>
              <a:gd name="connsiteX3-197" fmla="*/ 12205648 w 12205648"/>
              <a:gd name="connsiteY3-198" fmla="*/ 2892603 h 2892603"/>
              <a:gd name="connsiteX4-199" fmla="*/ 13648 w 12205648"/>
              <a:gd name="connsiteY4-200" fmla="*/ 2892603 h 2892603"/>
              <a:gd name="connsiteX5-201" fmla="*/ 0 w 12205648"/>
              <a:gd name="connsiteY5-202" fmla="*/ 1855051 h 2892603"/>
              <a:gd name="connsiteX0-203" fmla="*/ 0 w 12205648"/>
              <a:gd name="connsiteY0-204" fmla="*/ 1872828 h 2910380"/>
              <a:gd name="connsiteX1-205" fmla="*/ 4449169 w 12205648"/>
              <a:gd name="connsiteY1-206" fmla="*/ 733562 h 2910380"/>
              <a:gd name="connsiteX2-207" fmla="*/ 12205648 w 12205648"/>
              <a:gd name="connsiteY2-208" fmla="*/ 30380 h 2910380"/>
              <a:gd name="connsiteX3-209" fmla="*/ 12205648 w 12205648"/>
              <a:gd name="connsiteY3-210" fmla="*/ 2910380 h 2910380"/>
              <a:gd name="connsiteX4-211" fmla="*/ 13648 w 12205648"/>
              <a:gd name="connsiteY4-212" fmla="*/ 2910380 h 2910380"/>
              <a:gd name="connsiteX5-213" fmla="*/ 0 w 12205648"/>
              <a:gd name="connsiteY5-214" fmla="*/ 1872828 h 2910380"/>
              <a:gd name="connsiteX0-215" fmla="*/ 0 w 12205648"/>
              <a:gd name="connsiteY0-216" fmla="*/ 1863926 h 2901478"/>
              <a:gd name="connsiteX1-217" fmla="*/ 4449169 w 12205648"/>
              <a:gd name="connsiteY1-218" fmla="*/ 724660 h 2901478"/>
              <a:gd name="connsiteX2-219" fmla="*/ 12205648 w 12205648"/>
              <a:gd name="connsiteY2-220" fmla="*/ 21478 h 2901478"/>
              <a:gd name="connsiteX3-221" fmla="*/ 12205648 w 12205648"/>
              <a:gd name="connsiteY3-222" fmla="*/ 2901478 h 2901478"/>
              <a:gd name="connsiteX4-223" fmla="*/ 13648 w 12205648"/>
              <a:gd name="connsiteY4-224" fmla="*/ 2901478 h 2901478"/>
              <a:gd name="connsiteX5-225" fmla="*/ 0 w 12205648"/>
              <a:gd name="connsiteY5-226" fmla="*/ 1863926 h 2901478"/>
              <a:gd name="connsiteX0-227" fmla="*/ 0 w 12205648"/>
              <a:gd name="connsiteY0-228" fmla="*/ 1864229 h 2901781"/>
              <a:gd name="connsiteX1-229" fmla="*/ 4640238 w 12205648"/>
              <a:gd name="connsiteY1-230" fmla="*/ 711315 h 2901781"/>
              <a:gd name="connsiteX2-231" fmla="*/ 12205648 w 12205648"/>
              <a:gd name="connsiteY2-232" fmla="*/ 21781 h 2901781"/>
              <a:gd name="connsiteX3-233" fmla="*/ 12205648 w 12205648"/>
              <a:gd name="connsiteY3-234" fmla="*/ 2901781 h 2901781"/>
              <a:gd name="connsiteX4-235" fmla="*/ 13648 w 12205648"/>
              <a:gd name="connsiteY4-236" fmla="*/ 2901781 h 2901781"/>
              <a:gd name="connsiteX5-237" fmla="*/ 0 w 12205648"/>
              <a:gd name="connsiteY5-238" fmla="*/ 1864229 h 2901781"/>
              <a:gd name="connsiteX0-239" fmla="*/ 0 w 12205648"/>
              <a:gd name="connsiteY0-240" fmla="*/ 1902244 h 2939796"/>
              <a:gd name="connsiteX1-241" fmla="*/ 5213444 w 12205648"/>
              <a:gd name="connsiteY1-242" fmla="*/ 135181 h 2939796"/>
              <a:gd name="connsiteX2-243" fmla="*/ 12205648 w 12205648"/>
              <a:gd name="connsiteY2-244" fmla="*/ 59796 h 2939796"/>
              <a:gd name="connsiteX3-245" fmla="*/ 12205648 w 12205648"/>
              <a:gd name="connsiteY3-246" fmla="*/ 2939796 h 2939796"/>
              <a:gd name="connsiteX4-247" fmla="*/ 13648 w 12205648"/>
              <a:gd name="connsiteY4-248" fmla="*/ 2939796 h 2939796"/>
              <a:gd name="connsiteX5-249" fmla="*/ 0 w 12205648"/>
              <a:gd name="connsiteY5-250" fmla="*/ 1902244 h 2939796"/>
              <a:gd name="connsiteX0-251" fmla="*/ 0 w 12205648"/>
              <a:gd name="connsiteY0-252" fmla="*/ 1965640 h 3003192"/>
              <a:gd name="connsiteX1-253" fmla="*/ 5213444 w 12205648"/>
              <a:gd name="connsiteY1-254" fmla="*/ 198577 h 3003192"/>
              <a:gd name="connsiteX2-255" fmla="*/ 9034818 w 12205648"/>
              <a:gd name="connsiteY2-256" fmla="*/ 785433 h 3003192"/>
              <a:gd name="connsiteX3-257" fmla="*/ 12205648 w 12205648"/>
              <a:gd name="connsiteY3-258" fmla="*/ 123192 h 3003192"/>
              <a:gd name="connsiteX4-259" fmla="*/ 12205648 w 12205648"/>
              <a:gd name="connsiteY4-260" fmla="*/ 3003192 h 3003192"/>
              <a:gd name="connsiteX5-261" fmla="*/ 13648 w 12205648"/>
              <a:gd name="connsiteY5-262" fmla="*/ 3003192 h 3003192"/>
              <a:gd name="connsiteX6" fmla="*/ 0 w 12205648"/>
              <a:gd name="connsiteY6" fmla="*/ 1965640 h 3003192"/>
              <a:gd name="connsiteX0-263" fmla="*/ 0 w 12205648"/>
              <a:gd name="connsiteY0-264" fmla="*/ 1959194 h 2996746"/>
              <a:gd name="connsiteX1-265" fmla="*/ 5213444 w 12205648"/>
              <a:gd name="connsiteY1-266" fmla="*/ 192131 h 2996746"/>
              <a:gd name="connsiteX2-267" fmla="*/ 9116705 w 12205648"/>
              <a:gd name="connsiteY2-268" fmla="*/ 860874 h 2996746"/>
              <a:gd name="connsiteX3-269" fmla="*/ 12205648 w 12205648"/>
              <a:gd name="connsiteY3-270" fmla="*/ 116746 h 2996746"/>
              <a:gd name="connsiteX4-271" fmla="*/ 12205648 w 12205648"/>
              <a:gd name="connsiteY4-272" fmla="*/ 2996746 h 2996746"/>
              <a:gd name="connsiteX5-273" fmla="*/ 13648 w 12205648"/>
              <a:gd name="connsiteY5-274" fmla="*/ 2996746 h 2996746"/>
              <a:gd name="connsiteX6-275" fmla="*/ 0 w 12205648"/>
              <a:gd name="connsiteY6-276" fmla="*/ 1959194 h 2996746"/>
              <a:gd name="connsiteX0-277" fmla="*/ 0 w 12205648"/>
              <a:gd name="connsiteY0-278" fmla="*/ 1909774 h 2947326"/>
              <a:gd name="connsiteX1-279" fmla="*/ 5213444 w 12205648"/>
              <a:gd name="connsiteY1-280" fmla="*/ 142711 h 2947326"/>
              <a:gd name="connsiteX2-281" fmla="*/ 9116705 w 12205648"/>
              <a:gd name="connsiteY2-282" fmla="*/ 811454 h 2947326"/>
              <a:gd name="connsiteX3-283" fmla="*/ 12205648 w 12205648"/>
              <a:gd name="connsiteY3-284" fmla="*/ 67326 h 2947326"/>
              <a:gd name="connsiteX4-285" fmla="*/ 12205648 w 12205648"/>
              <a:gd name="connsiteY4-286" fmla="*/ 2947326 h 2947326"/>
              <a:gd name="connsiteX5-287" fmla="*/ 13648 w 12205648"/>
              <a:gd name="connsiteY5-288" fmla="*/ 2947326 h 2947326"/>
              <a:gd name="connsiteX6-289" fmla="*/ 0 w 12205648"/>
              <a:gd name="connsiteY6-290" fmla="*/ 1909774 h 2947326"/>
              <a:gd name="connsiteX0-291" fmla="*/ 0 w 12205648"/>
              <a:gd name="connsiteY0-292" fmla="*/ 1910482 h 2948034"/>
              <a:gd name="connsiteX1-293" fmla="*/ 5213444 w 12205648"/>
              <a:gd name="connsiteY1-294" fmla="*/ 143419 h 2948034"/>
              <a:gd name="connsiteX2-295" fmla="*/ 8693625 w 12205648"/>
              <a:gd name="connsiteY2-296" fmla="*/ 798514 h 2948034"/>
              <a:gd name="connsiteX3-297" fmla="*/ 12205648 w 12205648"/>
              <a:gd name="connsiteY3-298" fmla="*/ 68034 h 2948034"/>
              <a:gd name="connsiteX4-299" fmla="*/ 12205648 w 12205648"/>
              <a:gd name="connsiteY4-300" fmla="*/ 2948034 h 2948034"/>
              <a:gd name="connsiteX5-301" fmla="*/ 13648 w 12205648"/>
              <a:gd name="connsiteY5-302" fmla="*/ 2948034 h 2948034"/>
              <a:gd name="connsiteX6-303" fmla="*/ 0 w 12205648"/>
              <a:gd name="connsiteY6-304" fmla="*/ 1910482 h 2948034"/>
              <a:gd name="connsiteX0-305" fmla="*/ 0 w 12205648"/>
              <a:gd name="connsiteY0-306" fmla="*/ 1910482 h 2948034"/>
              <a:gd name="connsiteX1-307" fmla="*/ 4749420 w 12205648"/>
              <a:gd name="connsiteY1-308" fmla="*/ 730273 h 2948034"/>
              <a:gd name="connsiteX2-309" fmla="*/ 8693625 w 12205648"/>
              <a:gd name="connsiteY2-310" fmla="*/ 798514 h 2948034"/>
              <a:gd name="connsiteX3-311" fmla="*/ 12205648 w 12205648"/>
              <a:gd name="connsiteY3-312" fmla="*/ 68034 h 2948034"/>
              <a:gd name="connsiteX4-313" fmla="*/ 12205648 w 12205648"/>
              <a:gd name="connsiteY4-314" fmla="*/ 2948034 h 2948034"/>
              <a:gd name="connsiteX5-315" fmla="*/ 13648 w 12205648"/>
              <a:gd name="connsiteY5-316" fmla="*/ 2948034 h 2948034"/>
              <a:gd name="connsiteX6-317" fmla="*/ 0 w 12205648"/>
              <a:gd name="connsiteY6-318" fmla="*/ 1910482 h 2948034"/>
              <a:gd name="connsiteX0-319" fmla="*/ 0 w 12205648"/>
              <a:gd name="connsiteY0-320" fmla="*/ 1910482 h 2948034"/>
              <a:gd name="connsiteX1-321" fmla="*/ 4749420 w 12205648"/>
              <a:gd name="connsiteY1-322" fmla="*/ 730273 h 2948034"/>
              <a:gd name="connsiteX2-323" fmla="*/ 8693625 w 12205648"/>
              <a:gd name="connsiteY2-324" fmla="*/ 798514 h 2948034"/>
              <a:gd name="connsiteX3-325" fmla="*/ 12205648 w 12205648"/>
              <a:gd name="connsiteY3-326" fmla="*/ 68034 h 2948034"/>
              <a:gd name="connsiteX4-327" fmla="*/ 12205648 w 12205648"/>
              <a:gd name="connsiteY4-328" fmla="*/ 2948034 h 2948034"/>
              <a:gd name="connsiteX5-329" fmla="*/ 13648 w 12205648"/>
              <a:gd name="connsiteY5-330" fmla="*/ 2948034 h 2948034"/>
              <a:gd name="connsiteX6-331" fmla="*/ 0 w 12205648"/>
              <a:gd name="connsiteY6-332" fmla="*/ 1910482 h 2948034"/>
              <a:gd name="connsiteX0-333" fmla="*/ 0 w 12205648"/>
              <a:gd name="connsiteY0-334" fmla="*/ 1910482 h 2948034"/>
              <a:gd name="connsiteX1-335" fmla="*/ 5704763 w 12205648"/>
              <a:gd name="connsiteY1-336" fmla="*/ 252602 h 2948034"/>
              <a:gd name="connsiteX2-337" fmla="*/ 8693625 w 12205648"/>
              <a:gd name="connsiteY2-338" fmla="*/ 798514 h 2948034"/>
              <a:gd name="connsiteX3-339" fmla="*/ 12205648 w 12205648"/>
              <a:gd name="connsiteY3-340" fmla="*/ 68034 h 2948034"/>
              <a:gd name="connsiteX4-341" fmla="*/ 12205648 w 12205648"/>
              <a:gd name="connsiteY4-342" fmla="*/ 2948034 h 2948034"/>
              <a:gd name="connsiteX5-343" fmla="*/ 13648 w 12205648"/>
              <a:gd name="connsiteY5-344" fmla="*/ 2948034 h 2948034"/>
              <a:gd name="connsiteX6-345" fmla="*/ 0 w 12205648"/>
              <a:gd name="connsiteY6-346" fmla="*/ 1910482 h 2948034"/>
              <a:gd name="connsiteX0-347" fmla="*/ 0 w 12205648"/>
              <a:gd name="connsiteY0-348" fmla="*/ 1911207 h 2948759"/>
              <a:gd name="connsiteX1-349" fmla="*/ 5704763 w 12205648"/>
              <a:gd name="connsiteY1-350" fmla="*/ 253327 h 2948759"/>
              <a:gd name="connsiteX2-351" fmla="*/ 9307774 w 12205648"/>
              <a:gd name="connsiteY2-352" fmla="*/ 785591 h 2948759"/>
              <a:gd name="connsiteX3-353" fmla="*/ 12205648 w 12205648"/>
              <a:gd name="connsiteY3-354" fmla="*/ 68759 h 2948759"/>
              <a:gd name="connsiteX4-355" fmla="*/ 12205648 w 12205648"/>
              <a:gd name="connsiteY4-356" fmla="*/ 2948759 h 2948759"/>
              <a:gd name="connsiteX5-357" fmla="*/ 13648 w 12205648"/>
              <a:gd name="connsiteY5-358" fmla="*/ 2948759 h 2948759"/>
              <a:gd name="connsiteX6-359" fmla="*/ 0 w 12205648"/>
              <a:gd name="connsiteY6-360" fmla="*/ 1911207 h 2948759"/>
              <a:gd name="connsiteX0-361" fmla="*/ 0 w 12205648"/>
              <a:gd name="connsiteY0-362" fmla="*/ 1910520 h 2948072"/>
              <a:gd name="connsiteX1-363" fmla="*/ 5704763 w 12205648"/>
              <a:gd name="connsiteY1-364" fmla="*/ 252640 h 2948072"/>
              <a:gd name="connsiteX2-365" fmla="*/ 9307774 w 12205648"/>
              <a:gd name="connsiteY2-366" fmla="*/ 784904 h 2948072"/>
              <a:gd name="connsiteX3-367" fmla="*/ 12205648 w 12205648"/>
              <a:gd name="connsiteY3-368" fmla="*/ 68072 h 2948072"/>
              <a:gd name="connsiteX4-369" fmla="*/ 12205648 w 12205648"/>
              <a:gd name="connsiteY4-370" fmla="*/ 2948072 h 2948072"/>
              <a:gd name="connsiteX5-371" fmla="*/ 13648 w 12205648"/>
              <a:gd name="connsiteY5-372" fmla="*/ 2948072 h 2948072"/>
              <a:gd name="connsiteX6-373" fmla="*/ 0 w 12205648"/>
              <a:gd name="connsiteY6-374" fmla="*/ 1910520 h 2948072"/>
              <a:gd name="connsiteX0-375" fmla="*/ 0 w 12205648"/>
              <a:gd name="connsiteY0-376" fmla="*/ 1909114 h 2946666"/>
              <a:gd name="connsiteX1-377" fmla="*/ 5704763 w 12205648"/>
              <a:gd name="connsiteY1-378" fmla="*/ 251234 h 2946666"/>
              <a:gd name="connsiteX2-379" fmla="*/ 9157649 w 12205648"/>
              <a:gd name="connsiteY2-380" fmla="*/ 810793 h 2946666"/>
              <a:gd name="connsiteX3-381" fmla="*/ 12205648 w 12205648"/>
              <a:gd name="connsiteY3-382" fmla="*/ 66666 h 2946666"/>
              <a:gd name="connsiteX4-383" fmla="*/ 12205648 w 12205648"/>
              <a:gd name="connsiteY4-384" fmla="*/ 2946666 h 2946666"/>
              <a:gd name="connsiteX5-385" fmla="*/ 13648 w 12205648"/>
              <a:gd name="connsiteY5-386" fmla="*/ 2946666 h 2946666"/>
              <a:gd name="connsiteX6-387" fmla="*/ 0 w 12205648"/>
              <a:gd name="connsiteY6-388" fmla="*/ 1909114 h 2946666"/>
              <a:gd name="connsiteX0-389" fmla="*/ 0 w 12205648"/>
              <a:gd name="connsiteY0-390" fmla="*/ 1912303 h 2949855"/>
              <a:gd name="connsiteX1-391" fmla="*/ 5281682 w 12205648"/>
              <a:gd name="connsiteY1-392" fmla="*/ 445492 h 2949855"/>
              <a:gd name="connsiteX2-393" fmla="*/ 9157649 w 12205648"/>
              <a:gd name="connsiteY2-394" fmla="*/ 813982 h 2949855"/>
              <a:gd name="connsiteX3-395" fmla="*/ 12205648 w 12205648"/>
              <a:gd name="connsiteY3-396" fmla="*/ 69855 h 2949855"/>
              <a:gd name="connsiteX4-397" fmla="*/ 12205648 w 12205648"/>
              <a:gd name="connsiteY4-398" fmla="*/ 2949855 h 2949855"/>
              <a:gd name="connsiteX5-399" fmla="*/ 13648 w 12205648"/>
              <a:gd name="connsiteY5-400" fmla="*/ 2949855 h 2949855"/>
              <a:gd name="connsiteX6-401" fmla="*/ 0 w 12205648"/>
              <a:gd name="connsiteY6-402" fmla="*/ 1912303 h 2949855"/>
              <a:gd name="connsiteX0-403" fmla="*/ 0 w 12205648"/>
              <a:gd name="connsiteY0-404" fmla="*/ 1912303 h 2949855"/>
              <a:gd name="connsiteX1-405" fmla="*/ 5281682 w 12205648"/>
              <a:gd name="connsiteY1-406" fmla="*/ 445492 h 2949855"/>
              <a:gd name="connsiteX2-407" fmla="*/ 9157649 w 12205648"/>
              <a:gd name="connsiteY2-408" fmla="*/ 813982 h 2949855"/>
              <a:gd name="connsiteX3-409" fmla="*/ 12205648 w 12205648"/>
              <a:gd name="connsiteY3-410" fmla="*/ 69855 h 2949855"/>
              <a:gd name="connsiteX4-411" fmla="*/ 12205648 w 12205648"/>
              <a:gd name="connsiteY4-412" fmla="*/ 2949855 h 2949855"/>
              <a:gd name="connsiteX5-413" fmla="*/ 13648 w 12205648"/>
              <a:gd name="connsiteY5-414" fmla="*/ 2949855 h 2949855"/>
              <a:gd name="connsiteX6-415" fmla="*/ 0 w 12205648"/>
              <a:gd name="connsiteY6-416" fmla="*/ 1912303 h 2949855"/>
              <a:gd name="connsiteX0-417" fmla="*/ 0 w 12205648"/>
              <a:gd name="connsiteY0-418" fmla="*/ 1909886 h 2947438"/>
              <a:gd name="connsiteX1-419" fmla="*/ 5663820 w 12205648"/>
              <a:gd name="connsiteY1-420" fmla="*/ 156472 h 2947438"/>
              <a:gd name="connsiteX2-421" fmla="*/ 9157649 w 12205648"/>
              <a:gd name="connsiteY2-422" fmla="*/ 811565 h 2947438"/>
              <a:gd name="connsiteX3-423" fmla="*/ 12205648 w 12205648"/>
              <a:gd name="connsiteY3-424" fmla="*/ 67438 h 2947438"/>
              <a:gd name="connsiteX4-425" fmla="*/ 12205648 w 12205648"/>
              <a:gd name="connsiteY4-426" fmla="*/ 2947438 h 2947438"/>
              <a:gd name="connsiteX5-427" fmla="*/ 13648 w 12205648"/>
              <a:gd name="connsiteY5-428" fmla="*/ 2947438 h 2947438"/>
              <a:gd name="connsiteX6-429" fmla="*/ 0 w 12205648"/>
              <a:gd name="connsiteY6-430" fmla="*/ 1909886 h 2947438"/>
              <a:gd name="connsiteX0-431" fmla="*/ 0 w 12205648"/>
              <a:gd name="connsiteY0-432" fmla="*/ 2518300 h 3555852"/>
              <a:gd name="connsiteX1-433" fmla="*/ 5663820 w 12205648"/>
              <a:gd name="connsiteY1-434" fmla="*/ 764886 h 3555852"/>
              <a:gd name="connsiteX2-435" fmla="*/ 9157649 w 12205648"/>
              <a:gd name="connsiteY2-436" fmla="*/ 1419979 h 3555852"/>
              <a:gd name="connsiteX3-437" fmla="*/ 12205648 w 12205648"/>
              <a:gd name="connsiteY3-438" fmla="*/ 48054 h 3555852"/>
              <a:gd name="connsiteX4-439" fmla="*/ 12205648 w 12205648"/>
              <a:gd name="connsiteY4-440" fmla="*/ 3555852 h 3555852"/>
              <a:gd name="connsiteX5-441" fmla="*/ 13648 w 12205648"/>
              <a:gd name="connsiteY5-442" fmla="*/ 3555852 h 3555852"/>
              <a:gd name="connsiteX6-443" fmla="*/ 0 w 12205648"/>
              <a:gd name="connsiteY6-444" fmla="*/ 2518300 h 3555852"/>
              <a:gd name="connsiteX0-445" fmla="*/ 0 w 12205648"/>
              <a:gd name="connsiteY0-446" fmla="*/ 2503119 h 3540671"/>
              <a:gd name="connsiteX1-447" fmla="*/ 5663820 w 12205648"/>
              <a:gd name="connsiteY1-448" fmla="*/ 749705 h 3540671"/>
              <a:gd name="connsiteX2-449" fmla="*/ 9157649 w 12205648"/>
              <a:gd name="connsiteY2-450" fmla="*/ 1404798 h 3540671"/>
              <a:gd name="connsiteX3-451" fmla="*/ 12205648 w 12205648"/>
              <a:gd name="connsiteY3-452" fmla="*/ 32873 h 3540671"/>
              <a:gd name="connsiteX4-453" fmla="*/ 12205648 w 12205648"/>
              <a:gd name="connsiteY4-454" fmla="*/ 3540671 h 3540671"/>
              <a:gd name="connsiteX5-455" fmla="*/ 13648 w 12205648"/>
              <a:gd name="connsiteY5-456" fmla="*/ 3540671 h 3540671"/>
              <a:gd name="connsiteX6-457" fmla="*/ 0 w 12205648"/>
              <a:gd name="connsiteY6-458" fmla="*/ 2503119 h 3540671"/>
              <a:gd name="connsiteX0-459" fmla="*/ 0 w 12205648"/>
              <a:gd name="connsiteY0-460" fmla="*/ 2503764 h 3541316"/>
              <a:gd name="connsiteX1-461" fmla="*/ 5773002 w 12205648"/>
              <a:gd name="connsiteY1-462" fmla="*/ 955067 h 3541316"/>
              <a:gd name="connsiteX2-463" fmla="*/ 9157649 w 12205648"/>
              <a:gd name="connsiteY2-464" fmla="*/ 1405443 h 3541316"/>
              <a:gd name="connsiteX3-465" fmla="*/ 12205648 w 12205648"/>
              <a:gd name="connsiteY3-466" fmla="*/ 33518 h 3541316"/>
              <a:gd name="connsiteX4-467" fmla="*/ 12205648 w 12205648"/>
              <a:gd name="connsiteY4-468" fmla="*/ 3541316 h 3541316"/>
              <a:gd name="connsiteX5-469" fmla="*/ 13648 w 12205648"/>
              <a:gd name="connsiteY5-470" fmla="*/ 3541316 h 3541316"/>
              <a:gd name="connsiteX6-471" fmla="*/ 0 w 12205648"/>
              <a:gd name="connsiteY6-472" fmla="*/ 2503764 h 3541316"/>
              <a:gd name="connsiteX0-473" fmla="*/ 0 w 12205648"/>
              <a:gd name="connsiteY0-474" fmla="*/ 2503764 h 3541316"/>
              <a:gd name="connsiteX1-475" fmla="*/ 5773002 w 12205648"/>
              <a:gd name="connsiteY1-476" fmla="*/ 955067 h 3541316"/>
              <a:gd name="connsiteX2-477" fmla="*/ 9157649 w 12205648"/>
              <a:gd name="connsiteY2-478" fmla="*/ 1405443 h 3541316"/>
              <a:gd name="connsiteX3-479" fmla="*/ 12205648 w 12205648"/>
              <a:gd name="connsiteY3-480" fmla="*/ 33518 h 3541316"/>
              <a:gd name="connsiteX4-481" fmla="*/ 12205648 w 12205648"/>
              <a:gd name="connsiteY4-482" fmla="*/ 3541316 h 3541316"/>
              <a:gd name="connsiteX5-483" fmla="*/ 13648 w 12205648"/>
              <a:gd name="connsiteY5-484" fmla="*/ 3541316 h 3541316"/>
              <a:gd name="connsiteX6-485" fmla="*/ 0 w 12205648"/>
              <a:gd name="connsiteY6-486" fmla="*/ 2503764 h 3541316"/>
              <a:gd name="connsiteX0-487" fmla="*/ 0 w 12205648"/>
              <a:gd name="connsiteY0-488" fmla="*/ 2503764 h 3541316"/>
              <a:gd name="connsiteX1-489" fmla="*/ 5773002 w 12205648"/>
              <a:gd name="connsiteY1-490" fmla="*/ 955067 h 3541316"/>
              <a:gd name="connsiteX2-491" fmla="*/ 9157649 w 12205648"/>
              <a:gd name="connsiteY2-492" fmla="*/ 1405443 h 3541316"/>
              <a:gd name="connsiteX3-493" fmla="*/ 12205648 w 12205648"/>
              <a:gd name="connsiteY3-494" fmla="*/ 33518 h 3541316"/>
              <a:gd name="connsiteX4-495" fmla="*/ 12205648 w 12205648"/>
              <a:gd name="connsiteY4-496" fmla="*/ 3541316 h 3541316"/>
              <a:gd name="connsiteX5-497" fmla="*/ 13648 w 12205648"/>
              <a:gd name="connsiteY5-498" fmla="*/ 3541316 h 3541316"/>
              <a:gd name="connsiteX6-499" fmla="*/ 0 w 12205648"/>
              <a:gd name="connsiteY6-500" fmla="*/ 2503764 h 3541316"/>
              <a:gd name="connsiteX0-501" fmla="*/ 0 w 12205648"/>
              <a:gd name="connsiteY0-502" fmla="*/ 2503764 h 3541316"/>
              <a:gd name="connsiteX1-503" fmla="*/ 5773002 w 12205648"/>
              <a:gd name="connsiteY1-504" fmla="*/ 955067 h 3541316"/>
              <a:gd name="connsiteX2-505" fmla="*/ 9157649 w 12205648"/>
              <a:gd name="connsiteY2-506" fmla="*/ 1405443 h 3541316"/>
              <a:gd name="connsiteX3-507" fmla="*/ 12205648 w 12205648"/>
              <a:gd name="connsiteY3-508" fmla="*/ 33518 h 3541316"/>
              <a:gd name="connsiteX4-509" fmla="*/ 12205648 w 12205648"/>
              <a:gd name="connsiteY4-510" fmla="*/ 3541316 h 3541316"/>
              <a:gd name="connsiteX5-511" fmla="*/ 13648 w 12205648"/>
              <a:gd name="connsiteY5-512" fmla="*/ 3541316 h 3541316"/>
              <a:gd name="connsiteX6-513" fmla="*/ 0 w 12205648"/>
              <a:gd name="connsiteY6-514" fmla="*/ 2503764 h 3541316"/>
              <a:gd name="connsiteX0-515" fmla="*/ 0 w 12205648"/>
              <a:gd name="connsiteY0-516" fmla="*/ 2503764 h 3541316"/>
              <a:gd name="connsiteX1-517" fmla="*/ 5773002 w 12205648"/>
              <a:gd name="connsiteY1-518" fmla="*/ 955067 h 3541316"/>
              <a:gd name="connsiteX2-519" fmla="*/ 9157649 w 12205648"/>
              <a:gd name="connsiteY2-520" fmla="*/ 1405443 h 3541316"/>
              <a:gd name="connsiteX3-521" fmla="*/ 12205648 w 12205648"/>
              <a:gd name="connsiteY3-522" fmla="*/ 33518 h 3541316"/>
              <a:gd name="connsiteX4-523" fmla="*/ 12205648 w 12205648"/>
              <a:gd name="connsiteY4-524" fmla="*/ 3541316 h 3541316"/>
              <a:gd name="connsiteX5-525" fmla="*/ 13648 w 12205648"/>
              <a:gd name="connsiteY5-526" fmla="*/ 3541316 h 3541316"/>
              <a:gd name="connsiteX6-527" fmla="*/ 0 w 12205648"/>
              <a:gd name="connsiteY6-528" fmla="*/ 2503764 h 3541316"/>
              <a:gd name="connsiteX0-529" fmla="*/ 0 w 12205648"/>
              <a:gd name="connsiteY0-530" fmla="*/ 2505176 h 3542728"/>
              <a:gd name="connsiteX1-531" fmla="*/ 5773002 w 12205648"/>
              <a:gd name="connsiteY1-532" fmla="*/ 956479 h 3542728"/>
              <a:gd name="connsiteX2-533" fmla="*/ 9348718 w 12205648"/>
              <a:gd name="connsiteY2-534" fmla="*/ 1338616 h 3542728"/>
              <a:gd name="connsiteX3-535" fmla="*/ 12205648 w 12205648"/>
              <a:gd name="connsiteY3-536" fmla="*/ 34930 h 3542728"/>
              <a:gd name="connsiteX4-537" fmla="*/ 12205648 w 12205648"/>
              <a:gd name="connsiteY4-538" fmla="*/ 3542728 h 3542728"/>
              <a:gd name="connsiteX5-539" fmla="*/ 13648 w 12205648"/>
              <a:gd name="connsiteY5-540" fmla="*/ 3542728 h 3542728"/>
              <a:gd name="connsiteX6-541" fmla="*/ 0 w 12205648"/>
              <a:gd name="connsiteY6-542" fmla="*/ 2505176 h 3542728"/>
              <a:gd name="connsiteX0-543" fmla="*/ 0 w 12205648"/>
              <a:gd name="connsiteY0-544" fmla="*/ 2502290 h 3539842"/>
              <a:gd name="connsiteX1-545" fmla="*/ 5773002 w 12205648"/>
              <a:gd name="connsiteY1-546" fmla="*/ 953593 h 3539842"/>
              <a:gd name="connsiteX2-547" fmla="*/ 9348718 w 12205648"/>
              <a:gd name="connsiteY2-548" fmla="*/ 1335730 h 3539842"/>
              <a:gd name="connsiteX3-549" fmla="*/ 12205648 w 12205648"/>
              <a:gd name="connsiteY3-550" fmla="*/ 32044 h 3539842"/>
              <a:gd name="connsiteX4-551" fmla="*/ 12205648 w 12205648"/>
              <a:gd name="connsiteY4-552" fmla="*/ 3539842 h 3539842"/>
              <a:gd name="connsiteX5-553" fmla="*/ 13648 w 12205648"/>
              <a:gd name="connsiteY5-554" fmla="*/ 3539842 h 3539842"/>
              <a:gd name="connsiteX6-555" fmla="*/ 0 w 12205648"/>
              <a:gd name="connsiteY6-556" fmla="*/ 2502290 h 35398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75" y="connsiteY6-276"/>
              </a:cxn>
            </a:cxnLst>
            <a:rect l="l" t="t" r="r" b="b"/>
            <a:pathLst>
              <a:path w="12205648" h="3539842">
                <a:moveTo>
                  <a:pt x="0" y="2502290"/>
                </a:moveTo>
                <a:cubicBezTo>
                  <a:pt x="3141259" y="2976550"/>
                  <a:pt x="4214882" y="1148020"/>
                  <a:pt x="5773002" y="953593"/>
                </a:cubicBezTo>
                <a:cubicBezTo>
                  <a:pt x="7331122" y="759166"/>
                  <a:pt x="7880825" y="1339196"/>
                  <a:pt x="9348718" y="1335730"/>
                </a:cubicBezTo>
                <a:cubicBezTo>
                  <a:pt x="10816611" y="1332264"/>
                  <a:pt x="11038006" y="-242048"/>
                  <a:pt x="12205648" y="32044"/>
                </a:cubicBezTo>
                <a:lnTo>
                  <a:pt x="12205648" y="3539842"/>
                </a:lnTo>
                <a:lnTo>
                  <a:pt x="13648" y="3539842"/>
                </a:lnTo>
                <a:lnTo>
                  <a:pt x="0" y="2502290"/>
                </a:lnTo>
                <a:close/>
              </a:path>
            </a:pathLst>
          </a:custGeom>
          <a:gradFill>
            <a:gsLst>
              <a:gs pos="0">
                <a:srgbClr val="FBB065"/>
              </a:gs>
              <a:gs pos="100000">
                <a:schemeClr val="bg1"/>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4A39E92-4CBB-43AD-8753-724BB7F4A271}"/>
              </a:ext>
            </a:extLst>
          </p:cNvPr>
          <p:cNvGrpSpPr/>
          <p:nvPr/>
        </p:nvGrpSpPr>
        <p:grpSpPr>
          <a:xfrm>
            <a:off x="928914" y="1364937"/>
            <a:ext cx="10527614" cy="3960078"/>
            <a:chOff x="1099312" y="1723345"/>
            <a:chExt cx="10062913" cy="3238795"/>
          </a:xfrm>
        </p:grpSpPr>
        <p:sp>
          <p:nvSpPr>
            <p:cNvPr id="11" name="立方体 10">
              <a:extLst>
                <a:ext uri="{FF2B5EF4-FFF2-40B4-BE49-F238E27FC236}">
                  <a16:creationId xmlns:a16="http://schemas.microsoft.com/office/drawing/2014/main" id="{18B85491-00F8-48E7-94B9-22FEEA01FCB5}"/>
                </a:ext>
              </a:extLst>
            </p:cNvPr>
            <p:cNvSpPr/>
            <p:nvPr/>
          </p:nvSpPr>
          <p:spPr>
            <a:xfrm>
              <a:off x="1099312" y="1723345"/>
              <a:ext cx="10062913" cy="3238795"/>
            </a:xfrm>
            <a:prstGeom prst="cube">
              <a:avLst>
                <a:gd name="adj" fmla="val 1445"/>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2" name="组合 11">
              <a:extLst>
                <a:ext uri="{FF2B5EF4-FFF2-40B4-BE49-F238E27FC236}">
                  <a16:creationId xmlns:a16="http://schemas.microsoft.com/office/drawing/2014/main" id="{D4C94124-A104-483F-A2C5-90AD9075F791}"/>
                </a:ext>
              </a:extLst>
            </p:cNvPr>
            <p:cNvGrpSpPr/>
            <p:nvPr/>
          </p:nvGrpSpPr>
          <p:grpSpPr>
            <a:xfrm>
              <a:off x="1099312" y="1742007"/>
              <a:ext cx="9156695" cy="3220133"/>
              <a:chOff x="1099312" y="2369187"/>
              <a:chExt cx="9156695" cy="3220133"/>
            </a:xfrm>
          </p:grpSpPr>
          <p:cxnSp>
            <p:nvCxnSpPr>
              <p:cNvPr id="13" name="直接连接符 12">
                <a:extLst>
                  <a:ext uri="{FF2B5EF4-FFF2-40B4-BE49-F238E27FC236}">
                    <a16:creationId xmlns:a16="http://schemas.microsoft.com/office/drawing/2014/main" id="{C467BF42-B77F-4581-9D16-3E485AE7AA16}"/>
                  </a:ext>
                </a:extLst>
              </p:cNvPr>
              <p:cNvCxnSpPr>
                <a:cxnSpLocks/>
              </p:cNvCxnSpPr>
              <p:nvPr/>
            </p:nvCxnSpPr>
            <p:spPr>
              <a:xfrm flipH="1">
                <a:off x="1099312" y="5408718"/>
                <a:ext cx="9156695" cy="0"/>
              </a:xfrm>
              <a:prstGeom prst="line">
                <a:avLst/>
              </a:prstGeom>
              <a:ln w="12700">
                <a:gradFill flip="none" rotWithShape="1">
                  <a:gsLst>
                    <a:gs pos="0">
                      <a:schemeClr val="accent2">
                        <a:lumMod val="0"/>
                        <a:lumOff val="100000"/>
                      </a:schemeClr>
                    </a:gs>
                    <a:gs pos="35000">
                      <a:schemeClr val="accent2">
                        <a:lumMod val="0"/>
                        <a:lumOff val="100000"/>
                      </a:schemeClr>
                    </a:gs>
                    <a:gs pos="100000">
                      <a:schemeClr val="accent2">
                        <a:lumMod val="10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76C841-528A-4EC3-AE70-6F2E549F4F03}"/>
                  </a:ext>
                </a:extLst>
              </p:cNvPr>
              <p:cNvCxnSpPr/>
              <p:nvPr/>
            </p:nvCxnSpPr>
            <p:spPr>
              <a:xfrm rot="16200000" flipH="1">
                <a:off x="-313770" y="3979254"/>
                <a:ext cx="3220133" cy="0"/>
              </a:xfrm>
              <a:prstGeom prst="line">
                <a:avLst/>
              </a:prstGeom>
              <a:ln w="12700">
                <a:gradFill flip="none" rotWithShape="1">
                  <a:gsLst>
                    <a:gs pos="0">
                      <a:schemeClr val="accent2">
                        <a:lumMod val="0"/>
                        <a:lumOff val="100000"/>
                      </a:schemeClr>
                    </a:gs>
                    <a:gs pos="100000">
                      <a:schemeClr val="accent2">
                        <a:lumMod val="10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707986" y="1710170"/>
            <a:ext cx="8969471" cy="326961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马克思之前的资产阶级经济学家，关于劳动创造价值的观点</a:t>
            </a:r>
            <a:r>
              <a:rPr lang="zh-CN" altLang="en-US" sz="2000" b="1" dirty="0">
                <a:solidFill>
                  <a:srgbClr val="FF0000"/>
                </a:solidFill>
                <a:latin typeface="微软雅黑" panose="020B0503020204020204" pitchFamily="34" charset="-122"/>
                <a:ea typeface="微软雅黑" panose="020B0503020204020204" pitchFamily="34" charset="-122"/>
              </a:rPr>
              <a:t>并不科学</a:t>
            </a:r>
            <a:r>
              <a:rPr lang="zh-CN" altLang="en-US" sz="2000" dirty="0">
                <a:latin typeface="微软雅黑" panose="020B0503020204020204" pitchFamily="34" charset="-122"/>
                <a:ea typeface="微软雅黑" panose="020B0503020204020204" pitchFamily="34" charset="-122"/>
              </a:rPr>
              <a:t>。</a:t>
            </a:r>
          </a:p>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比如在威廉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配第看来，只有</a:t>
            </a:r>
            <a:r>
              <a:rPr lang="zh-CN" altLang="en-US" sz="2000" b="1" dirty="0">
                <a:solidFill>
                  <a:srgbClr val="0000FF"/>
                </a:solidFill>
                <a:latin typeface="微软雅黑" panose="020B0503020204020204" pitchFamily="34" charset="-122"/>
                <a:ea typeface="微软雅黑" panose="020B0503020204020204" pitchFamily="34" charset="-122"/>
              </a:rPr>
              <a:t>生产金银的劳动才创造价值</a:t>
            </a:r>
            <a:r>
              <a:rPr lang="zh-CN" altLang="en-US" sz="2000" dirty="0">
                <a:latin typeface="微软雅黑" panose="020B0503020204020204" pitchFamily="34" charset="-122"/>
                <a:ea typeface="微软雅黑" panose="020B0503020204020204" pitchFamily="34" charset="-122"/>
              </a:rPr>
              <a:t>，这就把创造价值的劳动仅仅局限在一个生产部门了。</a:t>
            </a:r>
          </a:p>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再比如亚当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斯密虽然把</a:t>
            </a:r>
            <a:r>
              <a:rPr lang="zh-CN" altLang="en-US" sz="2000" b="1" dirty="0">
                <a:solidFill>
                  <a:srgbClr val="0000FF"/>
                </a:solidFill>
                <a:latin typeface="微软雅黑" panose="020B0503020204020204" pitchFamily="34" charset="-122"/>
                <a:ea typeface="微软雅黑" panose="020B0503020204020204" pitchFamily="34" charset="-122"/>
              </a:rPr>
              <a:t>劳动创造价值的观点扩展到了所有生产部门</a:t>
            </a:r>
            <a:r>
              <a:rPr lang="zh-CN" altLang="en-US" sz="2000" dirty="0">
                <a:latin typeface="微软雅黑" panose="020B0503020204020204" pitchFamily="34" charset="-122"/>
                <a:ea typeface="微软雅黑" panose="020B0503020204020204" pitchFamily="34" charset="-122"/>
              </a:rPr>
              <a:t>，但他却认为只有</a:t>
            </a:r>
            <a:r>
              <a:rPr lang="zh-CN" altLang="en-US" sz="2000" dirty="0">
                <a:solidFill>
                  <a:srgbClr val="0000FF"/>
                </a:solidFill>
                <a:latin typeface="微软雅黑" panose="020B0503020204020204" pitchFamily="34" charset="-122"/>
                <a:ea typeface="微软雅黑" panose="020B0503020204020204" pitchFamily="34" charset="-122"/>
              </a:rPr>
              <a:t>在简单商品经济中</a:t>
            </a:r>
            <a:r>
              <a:rPr lang="zh-CN" altLang="en-US" sz="2000" dirty="0">
                <a:latin typeface="微软雅黑" panose="020B0503020204020204" pitchFamily="34" charset="-122"/>
                <a:ea typeface="微软雅黑" panose="020B0503020204020204" pitchFamily="34" charset="-122"/>
              </a:rPr>
              <a:t>，劳动创造价值的观点才成立。到了资本主义社会，</a:t>
            </a:r>
            <a:r>
              <a:rPr lang="zh-CN" altLang="en-US" sz="2000" b="1" dirty="0">
                <a:solidFill>
                  <a:srgbClr val="FF0000"/>
                </a:solidFill>
                <a:latin typeface="微软雅黑" panose="020B0503020204020204" pitchFamily="34" charset="-122"/>
                <a:ea typeface="微软雅黑" panose="020B0503020204020204" pitchFamily="34" charset="-122"/>
              </a:rPr>
              <a:t>商品价值的源泉</a:t>
            </a:r>
            <a:r>
              <a:rPr lang="zh-CN" altLang="en-US" sz="2000" dirty="0">
                <a:latin typeface="微软雅黑" panose="020B0503020204020204" pitchFamily="34" charset="-122"/>
                <a:ea typeface="微软雅黑" panose="020B0503020204020204" pitchFamily="34" charset="-122"/>
              </a:rPr>
              <a:t>就不再是劳动，而是</a:t>
            </a:r>
            <a:r>
              <a:rPr lang="zh-CN" altLang="en-US" sz="2000" b="1" dirty="0">
                <a:solidFill>
                  <a:srgbClr val="FF0000"/>
                </a:solidFill>
                <a:latin typeface="微软雅黑" panose="020B0503020204020204" pitchFamily="34" charset="-122"/>
                <a:ea typeface="微软雅黑" panose="020B0503020204020204" pitchFamily="34" charset="-122"/>
              </a:rPr>
              <a:t>由工资、利润和地租共同构成的</a:t>
            </a:r>
            <a:r>
              <a:rPr lang="zh-CN" altLang="en-US" sz="2000" dirty="0">
                <a:latin typeface="微软雅黑" panose="020B0503020204020204" pitchFamily="34" charset="-122"/>
                <a:ea typeface="微软雅黑" panose="020B0503020204020204" pitchFamily="34" charset="-122"/>
              </a:rPr>
              <a:t>。这样亚当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斯密就陷入了两种相互矛盾的价值理论之中。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a:extLst>
              <a:ext uri="{FF2B5EF4-FFF2-40B4-BE49-F238E27FC236}">
                <a16:creationId xmlns:a16="http://schemas.microsoft.com/office/drawing/2014/main" id="{B86C35EB-BE23-461B-ACA6-7DEF261ED342}"/>
              </a:ext>
            </a:extLst>
          </p:cNvPr>
          <p:cNvSpPr>
            <a:spLocks noGrp="1" noChangeArrowheads="1"/>
          </p:cNvSpPr>
          <p:nvPr>
            <p:ph type="title"/>
          </p:nvPr>
        </p:nvSpPr>
        <p:spPr>
          <a:xfrm>
            <a:off x="766232" y="304801"/>
            <a:ext cx="11271887" cy="1216025"/>
          </a:xfrm>
        </p:spPr>
        <p:txBody>
          <a:bodyPr/>
          <a:lstStyle/>
          <a:p>
            <a:r>
              <a:rPr lang="zh-CN" altLang="en-US" dirty="0"/>
              <a:t>相对价值形式与等价形式的</a:t>
            </a:r>
            <a:r>
              <a:rPr lang="zh-CN" altLang="en-US" b="1" dirty="0">
                <a:solidFill>
                  <a:srgbClr val="FF0000"/>
                </a:solidFill>
              </a:rPr>
              <a:t>“相对”与“绝对”</a:t>
            </a:r>
            <a:r>
              <a:rPr lang="zh-CN" altLang="en-US" dirty="0"/>
              <a:t>？</a:t>
            </a:r>
          </a:p>
        </p:txBody>
      </p:sp>
      <p:sp>
        <p:nvSpPr>
          <p:cNvPr id="230403" name="内容占位符 2">
            <a:extLst>
              <a:ext uri="{FF2B5EF4-FFF2-40B4-BE49-F238E27FC236}">
                <a16:creationId xmlns:a16="http://schemas.microsoft.com/office/drawing/2014/main" id="{D15DED7F-2595-4A8C-A250-30218C058733}"/>
              </a:ext>
            </a:extLst>
          </p:cNvPr>
          <p:cNvSpPr>
            <a:spLocks noGrp="1" noChangeArrowheads="1"/>
          </p:cNvSpPr>
          <p:nvPr>
            <p:ph idx="1"/>
          </p:nvPr>
        </p:nvSpPr>
        <p:spPr/>
        <p:txBody>
          <a:bodyPr/>
          <a:lstStyle/>
          <a:p>
            <a:r>
              <a:rPr lang="en-US" altLang="zh-CN" dirty="0"/>
              <a:t>1.</a:t>
            </a:r>
            <a:r>
              <a:rPr lang="zh-CN" altLang="en-US" dirty="0"/>
              <a:t>从</a:t>
            </a:r>
            <a:r>
              <a:rPr lang="zh-CN" altLang="en-US" b="1" dirty="0">
                <a:solidFill>
                  <a:srgbClr val="FF0000"/>
                </a:solidFill>
              </a:rPr>
              <a:t>内在于</a:t>
            </a:r>
            <a:r>
              <a:rPr lang="zh-CN" altLang="en-US" dirty="0"/>
              <a:t>商品的价值来说，</a:t>
            </a:r>
            <a:endParaRPr lang="en-US" altLang="zh-CN" dirty="0"/>
          </a:p>
          <a:p>
            <a:r>
              <a:rPr lang="zh-CN" altLang="en-US" dirty="0"/>
              <a:t>处于</a:t>
            </a:r>
            <a:r>
              <a:rPr lang="zh-CN" altLang="en-US" b="1" dirty="0">
                <a:solidFill>
                  <a:srgbClr val="0000FF"/>
                </a:solidFill>
              </a:rPr>
              <a:t>相对价值形式</a:t>
            </a:r>
            <a:r>
              <a:rPr lang="zh-CN" altLang="en-US" dirty="0"/>
              <a:t>的商品</a:t>
            </a:r>
            <a:r>
              <a:rPr lang="en-US" altLang="zh-CN" dirty="0"/>
              <a:t>A</a:t>
            </a:r>
            <a:r>
              <a:rPr lang="zh-CN" altLang="en-US" dirty="0"/>
              <a:t>是“绝对”的价值存在；</a:t>
            </a:r>
            <a:endParaRPr lang="en-US" altLang="zh-CN" dirty="0"/>
          </a:p>
          <a:p>
            <a:r>
              <a:rPr lang="zh-CN" altLang="en-US" dirty="0"/>
              <a:t>等价形式的商品</a:t>
            </a:r>
            <a:r>
              <a:rPr lang="en-US" altLang="zh-CN" dirty="0"/>
              <a:t>B</a:t>
            </a:r>
            <a:r>
              <a:rPr lang="zh-CN" altLang="en-US" dirty="0"/>
              <a:t>则是</a:t>
            </a:r>
            <a:r>
              <a:rPr lang="zh-CN" altLang="en-US" b="1" dirty="0">
                <a:solidFill>
                  <a:srgbClr val="FF0000"/>
                </a:solidFill>
              </a:rPr>
              <a:t>“相对”</a:t>
            </a:r>
            <a:r>
              <a:rPr lang="zh-CN" altLang="en-US" dirty="0"/>
              <a:t>的价值存在</a:t>
            </a:r>
            <a:endParaRPr lang="en-US" altLang="zh-CN" dirty="0"/>
          </a:p>
          <a:p>
            <a:pPr marL="0" indent="0">
              <a:buNone/>
            </a:pPr>
            <a:endParaRPr lang="zh-CN" altLang="en-US" dirty="0"/>
          </a:p>
          <a:p>
            <a:r>
              <a:rPr lang="en-US" altLang="zh-CN" dirty="0"/>
              <a:t>2.</a:t>
            </a:r>
            <a:r>
              <a:rPr lang="zh-CN" altLang="en-US" dirty="0"/>
              <a:t>从价值的</a:t>
            </a:r>
            <a:r>
              <a:rPr lang="zh-CN" altLang="en-US" b="1" dirty="0">
                <a:solidFill>
                  <a:srgbClr val="FF0000"/>
                </a:solidFill>
              </a:rPr>
              <a:t>外部表现</a:t>
            </a:r>
            <a:r>
              <a:rPr lang="zh-CN" altLang="en-US" dirty="0"/>
              <a:t>来看，</a:t>
            </a:r>
            <a:endParaRPr lang="en-US" altLang="zh-CN" dirty="0"/>
          </a:p>
          <a:p>
            <a:r>
              <a:rPr lang="zh-CN" altLang="en-US" dirty="0"/>
              <a:t>相对价值形式</a:t>
            </a:r>
            <a:r>
              <a:rPr lang="en-US" altLang="zh-CN" dirty="0"/>
              <a:t>A</a:t>
            </a:r>
            <a:r>
              <a:rPr lang="zh-CN" altLang="en-US" dirty="0"/>
              <a:t>则是</a:t>
            </a:r>
            <a:r>
              <a:rPr lang="zh-CN" altLang="en-US" b="1" dirty="0">
                <a:solidFill>
                  <a:srgbClr val="FF0000"/>
                </a:solidFill>
              </a:rPr>
              <a:t>“相对”</a:t>
            </a:r>
            <a:r>
              <a:rPr lang="zh-CN" altLang="en-US" dirty="0"/>
              <a:t>的价值存在；</a:t>
            </a:r>
            <a:endParaRPr lang="en-US" altLang="zh-CN" dirty="0"/>
          </a:p>
          <a:p>
            <a:r>
              <a:rPr lang="zh-CN" altLang="en-US" dirty="0"/>
              <a:t>等价形式的商品</a:t>
            </a:r>
            <a:r>
              <a:rPr lang="en-US" altLang="zh-CN" dirty="0"/>
              <a:t>B</a:t>
            </a:r>
            <a:r>
              <a:rPr lang="zh-CN" altLang="en-US" dirty="0"/>
              <a:t>则是</a:t>
            </a:r>
            <a:r>
              <a:rPr lang="zh-CN" altLang="en-US" b="1" dirty="0">
                <a:solidFill>
                  <a:srgbClr val="FF0000"/>
                </a:solidFill>
              </a:rPr>
              <a:t>“绝对”</a:t>
            </a:r>
            <a:r>
              <a:rPr lang="zh-CN" altLang="en-US" dirty="0"/>
              <a:t>的价值存在。</a:t>
            </a:r>
          </a:p>
          <a:p>
            <a:endParaRPr lang="zh-CN" altLang="en-US" dirty="0"/>
          </a:p>
        </p:txBody>
      </p:sp>
    </p:spTree>
  </p:cSld>
  <p:clrMapOvr>
    <a:masterClrMapping/>
  </p:clrMapOvr>
  <p:transition>
    <p:push/>
    <p:sndAc>
      <p:stSnd>
        <p:snd r:embed="rId2" name="chimes.wav"/>
      </p:stSnd>
    </p:sndAc>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标题 1">
            <a:extLst>
              <a:ext uri="{FF2B5EF4-FFF2-40B4-BE49-F238E27FC236}">
                <a16:creationId xmlns:a16="http://schemas.microsoft.com/office/drawing/2014/main" id="{4CA99E9B-CFA4-423F-B54F-6DA4C6B34D7A}"/>
              </a:ext>
            </a:extLst>
          </p:cNvPr>
          <p:cNvSpPr>
            <a:spLocks noGrp="1" noChangeArrowheads="1"/>
          </p:cNvSpPr>
          <p:nvPr>
            <p:ph type="title"/>
          </p:nvPr>
        </p:nvSpPr>
        <p:spPr>
          <a:xfrm>
            <a:off x="736848" y="333376"/>
            <a:ext cx="9931154" cy="1216025"/>
          </a:xfrm>
        </p:spPr>
        <p:txBody>
          <a:bodyPr/>
          <a:lstStyle/>
          <a:p>
            <a:r>
              <a:rPr lang="zh-CN" altLang="en-US" dirty="0"/>
              <a:t>相对价值形式（</a:t>
            </a:r>
            <a:r>
              <a:rPr lang="en-US" altLang="zh-CN" dirty="0"/>
              <a:t>A</a:t>
            </a:r>
            <a:r>
              <a:rPr lang="zh-CN" altLang="en-US" dirty="0"/>
              <a:t>）包括</a:t>
            </a:r>
            <a:br>
              <a:rPr lang="en-US" altLang="zh-CN" dirty="0"/>
            </a:br>
            <a:r>
              <a:rPr lang="zh-CN" altLang="en-US" dirty="0"/>
              <a:t>价值的</a:t>
            </a:r>
            <a:r>
              <a:rPr lang="zh-CN" altLang="en-US" b="1" dirty="0">
                <a:solidFill>
                  <a:srgbClr val="FF0000"/>
                </a:solidFill>
              </a:rPr>
              <a:t>“质”与“量”</a:t>
            </a:r>
            <a:r>
              <a:rPr lang="zh-CN" altLang="en-US" dirty="0"/>
              <a:t>的规定性</a:t>
            </a:r>
          </a:p>
        </p:txBody>
      </p:sp>
      <p:sp>
        <p:nvSpPr>
          <p:cNvPr id="231427" name="内容占位符 2">
            <a:extLst>
              <a:ext uri="{FF2B5EF4-FFF2-40B4-BE49-F238E27FC236}">
                <a16:creationId xmlns:a16="http://schemas.microsoft.com/office/drawing/2014/main" id="{B66E6798-BD0A-454A-B116-859FF87D2CCE}"/>
              </a:ext>
            </a:extLst>
          </p:cNvPr>
          <p:cNvSpPr>
            <a:spLocks noGrp="1" noChangeArrowheads="1"/>
          </p:cNvSpPr>
          <p:nvPr>
            <p:ph idx="1"/>
          </p:nvPr>
        </p:nvSpPr>
        <p:spPr/>
        <p:txBody>
          <a:bodyPr/>
          <a:lstStyle/>
          <a:p>
            <a:r>
              <a:rPr lang="zh-CN" altLang="en-US" b="1" dirty="0">
                <a:solidFill>
                  <a:srgbClr val="FF0000"/>
                </a:solidFill>
              </a:rPr>
              <a:t>质</a:t>
            </a:r>
            <a:r>
              <a:rPr lang="zh-CN" altLang="en-US" dirty="0"/>
              <a:t>的规定性：指处于</a:t>
            </a:r>
            <a:r>
              <a:rPr lang="zh-CN" altLang="en-US" b="1" dirty="0">
                <a:solidFill>
                  <a:srgbClr val="FF0000"/>
                </a:solidFill>
              </a:rPr>
              <a:t>相对价值形式</a:t>
            </a:r>
            <a:r>
              <a:rPr lang="zh-CN" altLang="en-US" dirty="0"/>
              <a:t>的商品自身的价值，借助于处于</a:t>
            </a:r>
            <a:r>
              <a:rPr lang="zh-CN" altLang="en-US" b="1" dirty="0">
                <a:solidFill>
                  <a:srgbClr val="FF0000"/>
                </a:solidFill>
              </a:rPr>
              <a:t>等价形式</a:t>
            </a:r>
            <a:r>
              <a:rPr lang="zh-CN" altLang="en-US" dirty="0"/>
              <a:t>的商品表现出来。</a:t>
            </a:r>
            <a:endParaRPr lang="en-US" altLang="zh-CN" dirty="0"/>
          </a:p>
          <a:p>
            <a:endParaRPr lang="en-US" altLang="zh-CN" dirty="0"/>
          </a:p>
          <a:p>
            <a:r>
              <a:rPr lang="zh-CN" altLang="en-US" b="1" dirty="0">
                <a:solidFill>
                  <a:srgbClr val="FF0000"/>
                </a:solidFill>
              </a:rPr>
              <a:t>量</a:t>
            </a:r>
            <a:r>
              <a:rPr lang="zh-CN" altLang="en-US" dirty="0"/>
              <a:t>的规定，指处于相对价值形式的商品自身价值的</a:t>
            </a:r>
            <a:r>
              <a:rPr lang="zh-CN" altLang="en-US" b="1" dirty="0">
                <a:solidFill>
                  <a:srgbClr val="0000FF"/>
                </a:solidFill>
              </a:rPr>
              <a:t>一定量</a:t>
            </a:r>
            <a:r>
              <a:rPr lang="zh-CN" altLang="en-US" dirty="0"/>
              <a:t>，借助于处于等价形式的商品的</a:t>
            </a:r>
            <a:r>
              <a:rPr lang="zh-CN" altLang="en-US" b="1" dirty="0">
                <a:solidFill>
                  <a:srgbClr val="0000FF"/>
                </a:solidFill>
              </a:rPr>
              <a:t>一定量</a:t>
            </a:r>
            <a:r>
              <a:rPr lang="zh-CN" altLang="en-US" dirty="0"/>
              <a:t>表现出来。</a:t>
            </a:r>
          </a:p>
        </p:txBody>
      </p:sp>
    </p:spTree>
  </p:cSld>
  <p:clrMapOvr>
    <a:masterClrMapping/>
  </p:clrMapOvr>
  <p:transition>
    <p:push/>
    <p:sndAc>
      <p:stSnd>
        <p:snd r:embed="rId2" name="chimes.wav"/>
      </p:stSnd>
    </p:sndAc>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a:extLst>
              <a:ext uri="{FF2B5EF4-FFF2-40B4-BE49-F238E27FC236}">
                <a16:creationId xmlns:a16="http://schemas.microsoft.com/office/drawing/2014/main" id="{B2CF33A1-4724-4BCC-BEF3-6C29F4D1E250}"/>
              </a:ext>
            </a:extLst>
          </p:cNvPr>
          <p:cNvSpPr>
            <a:spLocks noGrp="1" noChangeArrowheads="1"/>
          </p:cNvSpPr>
          <p:nvPr>
            <p:ph type="title"/>
          </p:nvPr>
        </p:nvSpPr>
        <p:spPr>
          <a:xfrm>
            <a:off x="648070" y="304801"/>
            <a:ext cx="10019931" cy="1216025"/>
          </a:xfrm>
        </p:spPr>
        <p:txBody>
          <a:bodyPr/>
          <a:lstStyle/>
          <a:p>
            <a:r>
              <a:rPr lang="zh-CN" altLang="en-US" dirty="0"/>
              <a:t>等价形式（</a:t>
            </a:r>
            <a:r>
              <a:rPr lang="en-US" altLang="zh-CN" dirty="0"/>
              <a:t>B</a:t>
            </a:r>
            <a:r>
              <a:rPr lang="zh-CN" altLang="en-US" dirty="0"/>
              <a:t>）本身</a:t>
            </a:r>
            <a:r>
              <a:rPr lang="zh-CN" altLang="en-US" b="1" dirty="0">
                <a:solidFill>
                  <a:srgbClr val="FF0000"/>
                </a:solidFill>
              </a:rPr>
              <a:t>不具有价值的量</a:t>
            </a:r>
            <a:r>
              <a:rPr lang="zh-CN" altLang="en-US" dirty="0"/>
              <a:t>的规定性</a:t>
            </a:r>
          </a:p>
        </p:txBody>
      </p:sp>
      <p:sp>
        <p:nvSpPr>
          <p:cNvPr id="232451" name="内容占位符 2">
            <a:extLst>
              <a:ext uri="{FF2B5EF4-FFF2-40B4-BE49-F238E27FC236}">
                <a16:creationId xmlns:a16="http://schemas.microsoft.com/office/drawing/2014/main" id="{20B72663-42A7-4B52-B7E3-DE91FFFE53AD}"/>
              </a:ext>
            </a:extLst>
          </p:cNvPr>
          <p:cNvSpPr>
            <a:spLocks noGrp="1" noChangeArrowheads="1"/>
          </p:cNvSpPr>
          <p:nvPr>
            <p:ph idx="1"/>
          </p:nvPr>
        </p:nvSpPr>
        <p:spPr>
          <a:xfrm>
            <a:off x="755650" y="1752600"/>
            <a:ext cx="11016139" cy="4267200"/>
          </a:xfrm>
        </p:spPr>
        <p:txBody>
          <a:bodyPr/>
          <a:lstStyle/>
          <a:p>
            <a:r>
              <a:rPr lang="zh-CN" altLang="en-US" dirty="0"/>
              <a:t>因为，处于等价形式的商品，只能表现相对价值形式的商品的价值和价值量，它</a:t>
            </a:r>
            <a:r>
              <a:rPr lang="zh-CN" altLang="en-US" b="1" dirty="0">
                <a:solidFill>
                  <a:srgbClr val="0000FF"/>
                </a:solidFill>
              </a:rPr>
              <a:t>决不能表现自己的价值和价值量</a:t>
            </a:r>
            <a:r>
              <a:rPr lang="zh-CN" altLang="en-US" dirty="0"/>
              <a:t>。</a:t>
            </a:r>
            <a:endParaRPr lang="en-US" altLang="zh-CN" dirty="0"/>
          </a:p>
          <a:p>
            <a:pPr marL="0" indent="0">
              <a:buNone/>
            </a:pPr>
            <a:endParaRPr lang="en-US" altLang="zh-CN" dirty="0"/>
          </a:p>
          <a:p>
            <a:r>
              <a:rPr lang="zh-CN" altLang="en-US" dirty="0"/>
              <a:t>但</a:t>
            </a:r>
            <a:r>
              <a:rPr lang="zh-CN" altLang="en-US" b="1" dirty="0">
                <a:solidFill>
                  <a:srgbClr val="FF0000"/>
                </a:solidFill>
              </a:rPr>
              <a:t>并不能</a:t>
            </a:r>
            <a:r>
              <a:rPr lang="zh-CN" altLang="en-US" dirty="0"/>
              <a:t>说，处于等价形式的商品</a:t>
            </a:r>
            <a:r>
              <a:rPr lang="zh-CN" altLang="en-US" b="1" dirty="0">
                <a:solidFill>
                  <a:srgbClr val="0000FF"/>
                </a:solidFill>
              </a:rPr>
              <a:t>不具有价值的量的规定性</a:t>
            </a:r>
            <a:r>
              <a:rPr lang="zh-CN" altLang="en-US" dirty="0"/>
              <a:t>。</a:t>
            </a:r>
            <a:endParaRPr lang="en-US" altLang="zh-CN" dirty="0"/>
          </a:p>
          <a:p>
            <a:pPr marL="0" indent="0">
              <a:buNone/>
            </a:pPr>
            <a:endParaRPr lang="en-US" altLang="zh-CN" dirty="0"/>
          </a:p>
          <a:p>
            <a:r>
              <a:rPr lang="zh-CN" altLang="en-US" dirty="0"/>
              <a:t>等价形式是</a:t>
            </a:r>
            <a:r>
              <a:rPr lang="zh-CN" altLang="en-US" b="1" dirty="0">
                <a:solidFill>
                  <a:srgbClr val="FF0000"/>
                </a:solidFill>
              </a:rPr>
              <a:t>“价值体”</a:t>
            </a:r>
            <a:r>
              <a:rPr lang="zh-CN" altLang="en-US" dirty="0"/>
              <a:t>甚至说就是</a:t>
            </a:r>
            <a:r>
              <a:rPr lang="zh-CN" altLang="en-US" b="1" dirty="0">
                <a:solidFill>
                  <a:srgbClr val="FF0000"/>
                </a:solidFill>
              </a:rPr>
              <a:t>“价值”</a:t>
            </a:r>
            <a:r>
              <a:rPr lang="zh-CN" altLang="en-US" dirty="0"/>
              <a:t>本身来看待的。</a:t>
            </a:r>
            <a:endParaRPr lang="en-US" altLang="zh-CN" dirty="0"/>
          </a:p>
          <a:p>
            <a:pPr marL="0" indent="0">
              <a:buNone/>
            </a:pPr>
            <a:endParaRPr lang="en-US" altLang="zh-CN" dirty="0"/>
          </a:p>
          <a:p>
            <a:r>
              <a:rPr lang="zh-CN" altLang="en-US" dirty="0"/>
              <a:t>所以才具有</a:t>
            </a:r>
            <a:r>
              <a:rPr lang="zh-CN" altLang="en-US" b="1" dirty="0">
                <a:solidFill>
                  <a:srgbClr val="FF0000"/>
                </a:solidFill>
              </a:rPr>
              <a:t>直接的可交换性</a:t>
            </a:r>
            <a:r>
              <a:rPr lang="zh-CN" altLang="en-US" dirty="0"/>
              <a:t>。</a:t>
            </a:r>
            <a:endParaRPr lang="en-US" altLang="zh-CN" dirty="0"/>
          </a:p>
          <a:p>
            <a:endParaRPr lang="zh-CN" altLang="en-US" dirty="0"/>
          </a:p>
        </p:txBody>
      </p:sp>
    </p:spTree>
  </p:cSld>
  <p:clrMapOvr>
    <a:masterClrMapping/>
  </p:clrMapOvr>
  <p:transition>
    <p:push/>
    <p:sndAc>
      <p:stSnd>
        <p:snd r:embed="rId2" name="chimes.wav"/>
      </p:stSnd>
    </p:sndAc>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flipH="1">
            <a:off x="1721359" y="1379098"/>
            <a:ext cx="8681285" cy="792088"/>
            <a:chOff x="1489600" y="2532482"/>
            <a:chExt cx="9296666" cy="2596830"/>
          </a:xfrm>
        </p:grpSpPr>
        <p:sp>
          <p:nvSpPr>
            <p:cNvPr id="30" name="矩形 29"/>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Rectangle 1"/>
          <p:cNvSpPr>
            <a:spLocks noChangeArrowheads="1"/>
          </p:cNvSpPr>
          <p:nvPr/>
        </p:nvSpPr>
        <p:spPr bwMode="auto">
          <a:xfrm>
            <a:off x="2063551" y="1443617"/>
            <a:ext cx="8064896" cy="499624"/>
          </a:xfrm>
          <a:prstGeom prst="rect">
            <a:avLst/>
          </a:prstGeom>
          <a:noFill/>
          <a:ln w="9525">
            <a:noFill/>
            <a:miter lim="800000"/>
          </a:ln>
          <a:effectLst/>
        </p:spPr>
        <p:txBody>
          <a:bodyPr vert="horz" wrap="square" lIns="91440" tIns="45720" rIns="91440" bIns="45720" numCol="1" anchor="ctr" anchorCtr="0" compatLnSpc="1">
            <a:spAutoFit/>
          </a:bodyPr>
          <a:lstStyle/>
          <a:p>
            <a:pPr algn="ctr"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一种商品的价值</a:t>
            </a:r>
            <a:r>
              <a:rPr lang="zh-CN" altLang="en-US" sz="2000" b="1" dirty="0">
                <a:solidFill>
                  <a:srgbClr val="FF0000"/>
                </a:solidFill>
                <a:latin typeface="微软雅黑" panose="020B0503020204020204" charset="-122"/>
                <a:ea typeface="微软雅黑" panose="020B0503020204020204" charset="-122"/>
                <a:cs typeface="FZShuSong-Z01S" charset="0"/>
              </a:rPr>
              <a:t>简单地</a:t>
            </a:r>
            <a:r>
              <a:rPr lang="zh-CN" altLang="en-US" sz="2000" dirty="0">
                <a:solidFill>
                  <a:srgbClr val="262626"/>
                </a:solidFill>
                <a:latin typeface="微软雅黑" panose="020B0503020204020204" charset="-122"/>
                <a:ea typeface="微软雅黑" panose="020B0503020204020204" charset="-122"/>
                <a:cs typeface="FZShuSong-Z01S" charset="0"/>
              </a:rPr>
              <a:t>、</a:t>
            </a:r>
            <a:r>
              <a:rPr lang="zh-CN" altLang="en-US" sz="2000" b="1" dirty="0">
                <a:solidFill>
                  <a:srgbClr val="FF0000"/>
                </a:solidFill>
                <a:latin typeface="微软雅黑" panose="020B0503020204020204" charset="-122"/>
                <a:ea typeface="微软雅黑" panose="020B0503020204020204" charset="-122"/>
                <a:cs typeface="FZShuSong-Z01S" charset="0"/>
              </a:rPr>
              <a:t>偶然地</a:t>
            </a:r>
            <a:r>
              <a:rPr lang="zh-CN" altLang="en-US" sz="2000" dirty="0">
                <a:solidFill>
                  <a:srgbClr val="262626"/>
                </a:solidFill>
                <a:latin typeface="微软雅黑" panose="020B0503020204020204" charset="-122"/>
                <a:ea typeface="微软雅黑" panose="020B0503020204020204" charset="-122"/>
                <a:cs typeface="FZShuSong-Z01S" charset="0"/>
              </a:rPr>
              <a:t>通过另一种商品表现出来。   </a:t>
            </a:r>
            <a:endParaRPr lang="zh-CN" altLang="en-US" sz="2000" dirty="0">
              <a:solidFill>
                <a:srgbClr val="7F7F7F"/>
              </a:solidFill>
              <a:latin typeface="微软雅黑" panose="020B0503020204020204" charset="-122"/>
              <a:ea typeface="微软雅黑" panose="020B0503020204020204" charset="-122"/>
            </a:endParaRPr>
          </a:p>
        </p:txBody>
      </p:sp>
      <p:grpSp>
        <p:nvGrpSpPr>
          <p:cNvPr id="2" name="组合 1"/>
          <p:cNvGrpSpPr/>
          <p:nvPr/>
        </p:nvGrpSpPr>
        <p:grpSpPr>
          <a:xfrm>
            <a:off x="2050188" y="2378540"/>
            <a:ext cx="8091624" cy="3616858"/>
            <a:chOff x="1805411" y="2117329"/>
            <a:chExt cx="8416240" cy="3761957"/>
          </a:xfrm>
        </p:grpSpPr>
        <p:sp>
          <p:nvSpPr>
            <p:cNvPr id="6" name="等号 5"/>
            <p:cNvSpPr/>
            <p:nvPr/>
          </p:nvSpPr>
          <p:spPr>
            <a:xfrm>
              <a:off x="5428574" y="3031575"/>
              <a:ext cx="1334853" cy="792088"/>
            </a:xfrm>
            <a:prstGeom prst="mathEqual">
              <a:avLst/>
            </a:prstGeom>
            <a:gradFill>
              <a:gsLst>
                <a:gs pos="100000">
                  <a:srgbClr val="E55003"/>
                </a:gs>
                <a:gs pos="46000">
                  <a:srgbClr val="E37A17"/>
                </a:gs>
                <a:gs pos="0">
                  <a:srgbClr val="F0B27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16"/>
            <p:cNvGrpSpPr/>
            <p:nvPr/>
          </p:nvGrpSpPr>
          <p:grpSpPr>
            <a:xfrm>
              <a:off x="7719709" y="2117329"/>
              <a:ext cx="2501942" cy="2501940"/>
              <a:chOff x="7158769" y="957691"/>
              <a:chExt cx="2501942" cy="2501940"/>
            </a:xfrm>
          </p:grpSpPr>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ackgroundRemoval t="5410" b="95075" l="0" r="97053"/>
                        </a14:imgEffect>
                      </a14:imgLayer>
                    </a14:imgProps>
                  </a:ext>
                  <a:ext uri="{28A0092B-C50C-407E-A947-70E740481C1C}">
                    <a14:useLocalDpi xmlns:a14="http://schemas.microsoft.com/office/drawing/2010/main" val="0"/>
                  </a:ext>
                </a:extLst>
              </a:blip>
              <a:stretch>
                <a:fillRect/>
              </a:stretch>
            </p:blipFill>
            <p:spPr>
              <a:xfrm>
                <a:off x="7158771" y="957691"/>
                <a:ext cx="2501940" cy="2501940"/>
              </a:xfrm>
              <a:prstGeom prst="rect">
                <a:avLst/>
              </a:prstGeom>
            </p:spPr>
          </p:pic>
          <p:pic>
            <p:nvPicPr>
              <p:cNvPr id="19" name="图片 18"/>
              <p:cNvPicPr>
                <a:picLocks noChangeAspect="1"/>
              </p:cNvPicPr>
              <p:nvPr/>
            </p:nvPicPr>
            <p:blipFill>
              <a:blip r:embed="rId3" cstate="print">
                <a:extLst>
                  <a:ext uri="{BEBA8EAE-BF5A-486C-A8C5-ECC9F3942E4B}">
                    <a14:imgProps xmlns:a14="http://schemas.microsoft.com/office/drawing/2010/main">
                      <a14:imgLayer r:embed="rId4">
                        <a14:imgEffect>
                          <a14:backgroundRemoval t="5410" b="95075" l="0" r="97053"/>
                        </a14:imgEffect>
                      </a14:imgLayer>
                    </a14:imgProps>
                  </a:ext>
                  <a:ext uri="{28A0092B-C50C-407E-A947-70E740481C1C}">
                    <a14:useLocalDpi xmlns:a14="http://schemas.microsoft.com/office/drawing/2010/main" val="0"/>
                  </a:ext>
                </a:extLst>
              </a:blip>
              <a:stretch>
                <a:fillRect/>
              </a:stretch>
            </p:blipFill>
            <p:spPr>
              <a:xfrm flipH="1">
                <a:off x="7158769" y="957691"/>
                <a:ext cx="2501940" cy="2501940"/>
              </a:xfrm>
              <a:prstGeom prst="rect">
                <a:avLst/>
              </a:prstGeom>
            </p:spPr>
          </p:pic>
        </p:grpSp>
        <p:pic>
          <p:nvPicPr>
            <p:cNvPr id="20" name="图片 1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8139" b="92451" l="9649" r="91159"/>
                      </a14:imgEffect>
                    </a14:imgLayer>
                  </a14:imgProps>
                </a:ext>
                <a:ext uri="{28A0092B-C50C-407E-A947-70E740481C1C}">
                  <a14:useLocalDpi xmlns:a14="http://schemas.microsoft.com/office/drawing/2010/main" val="0"/>
                </a:ext>
              </a:extLst>
            </a:blip>
            <a:srcRect l="10364" t="28634" r="8616" b="9290"/>
            <a:stretch>
              <a:fillRect/>
            </a:stretch>
          </p:blipFill>
          <p:spPr>
            <a:xfrm>
              <a:off x="1805411" y="2168697"/>
              <a:ext cx="3131369" cy="2399204"/>
            </a:xfrm>
            <a:prstGeom prst="rect">
              <a:avLst/>
            </a:prstGeom>
          </p:spPr>
        </p:pic>
        <p:sp>
          <p:nvSpPr>
            <p:cNvPr id="35" name="对角圆角矩形 12"/>
            <p:cNvSpPr/>
            <p:nvPr/>
          </p:nvSpPr>
          <p:spPr>
            <a:xfrm>
              <a:off x="7853545" y="5120302"/>
              <a:ext cx="2234271" cy="758984"/>
            </a:xfrm>
            <a:prstGeom prst="bevel">
              <a:avLst>
                <a:gd name="adj" fmla="val 8393"/>
              </a:avLst>
            </a:prstGeom>
            <a:gradFill>
              <a:gsLst>
                <a:gs pos="44000">
                  <a:srgbClr val="43679B"/>
                </a:gs>
                <a:gs pos="0">
                  <a:srgbClr val="5E83BA"/>
                </a:gs>
                <a:gs pos="100000">
                  <a:srgbClr val="3C4882"/>
                </a:gs>
              </a:gsLst>
              <a:lin ang="4200000" scaled="0"/>
            </a:gradFill>
            <a:ln w="222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等价形式</a:t>
              </a:r>
            </a:p>
          </p:txBody>
        </p:sp>
        <p:sp>
          <p:nvSpPr>
            <p:cNvPr id="36" name="对角圆角矩形 12"/>
            <p:cNvSpPr/>
            <p:nvPr/>
          </p:nvSpPr>
          <p:spPr>
            <a:xfrm>
              <a:off x="2211756" y="5120302"/>
              <a:ext cx="2234271" cy="758984"/>
            </a:xfrm>
            <a:prstGeom prst="bevel">
              <a:avLst>
                <a:gd name="adj" fmla="val 8393"/>
              </a:avLst>
            </a:prstGeom>
            <a:gradFill>
              <a:gsLst>
                <a:gs pos="46000">
                  <a:srgbClr val="E37A17"/>
                </a:gs>
                <a:gs pos="0">
                  <a:srgbClr val="F0963D"/>
                </a:gs>
                <a:gs pos="100000">
                  <a:srgbClr val="E55003"/>
                </a:gs>
              </a:gsLst>
              <a:lin ang="4200000" scaled="0"/>
            </a:gradFill>
            <a:ln w="222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相对价值形式</a:t>
              </a:r>
            </a:p>
          </p:txBody>
        </p:sp>
        <p:cxnSp>
          <p:nvCxnSpPr>
            <p:cNvPr id="12" name="直接箭头连接符 11"/>
            <p:cNvCxnSpPr>
              <a:endCxn id="36" idx="6"/>
            </p:cNvCxnSpPr>
            <p:nvPr/>
          </p:nvCxnSpPr>
          <p:spPr>
            <a:xfrm flipH="1">
              <a:off x="3328892" y="4628430"/>
              <a:ext cx="2296" cy="491872"/>
            </a:xfrm>
            <a:prstGeom prst="straightConnector1">
              <a:avLst/>
            </a:prstGeom>
            <a:ln w="28575">
              <a:solidFill>
                <a:srgbClr val="E37A17"/>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35" idx="6"/>
            </p:cNvCxnSpPr>
            <p:nvPr/>
          </p:nvCxnSpPr>
          <p:spPr>
            <a:xfrm>
              <a:off x="8970681" y="4671674"/>
              <a:ext cx="0" cy="448628"/>
            </a:xfrm>
            <a:prstGeom prst="straightConnector1">
              <a:avLst/>
            </a:prstGeom>
            <a:ln w="28575">
              <a:solidFill>
                <a:srgbClr val="43679B"/>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189491" y="553877"/>
            <a:ext cx="3813017" cy="471039"/>
            <a:chOff x="5093293" y="4122813"/>
            <a:chExt cx="3813017" cy="471039"/>
          </a:xfrm>
        </p:grpSpPr>
        <p:sp>
          <p:nvSpPr>
            <p:cNvPr id="22" name="平行四边形 21"/>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简单的或偶然的价值形式</a:t>
              </a:r>
            </a:p>
          </p:txBody>
        </p:sp>
        <p:sp>
          <p:nvSpPr>
            <p:cNvPr id="23" name="任意多边形: 形状 2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8" name="任意多边形: 形状 27"/>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3" name="文本框 2">
            <a:extLst>
              <a:ext uri="{FF2B5EF4-FFF2-40B4-BE49-F238E27FC236}">
                <a16:creationId xmlns:a16="http://schemas.microsoft.com/office/drawing/2014/main" id="{B636EA7D-BFA2-4F9B-B482-E3BC09CF22D1}"/>
              </a:ext>
            </a:extLst>
          </p:cNvPr>
          <p:cNvSpPr txBox="1"/>
          <p:nvPr/>
        </p:nvSpPr>
        <p:spPr>
          <a:xfrm>
            <a:off x="10182688" y="3506679"/>
            <a:ext cx="1642369"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一面镜子</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一名代表</a:t>
            </a:r>
          </a:p>
        </p:txBody>
      </p:sp>
      <p:sp>
        <p:nvSpPr>
          <p:cNvPr id="4" name="文本框 3">
            <a:extLst>
              <a:ext uri="{FF2B5EF4-FFF2-40B4-BE49-F238E27FC236}">
                <a16:creationId xmlns:a16="http://schemas.microsoft.com/office/drawing/2014/main" id="{91354627-ECC7-4072-A81E-A42F44E39E78}"/>
              </a:ext>
            </a:extLst>
          </p:cNvPr>
          <p:cNvSpPr txBox="1"/>
          <p:nvPr/>
        </p:nvSpPr>
        <p:spPr>
          <a:xfrm>
            <a:off x="4847207" y="5903650"/>
            <a:ext cx="3000653"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一对一的关系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flipH="1">
            <a:off x="1011219" y="1262985"/>
            <a:ext cx="10144460" cy="1301059"/>
            <a:chOff x="1489600" y="2532482"/>
            <a:chExt cx="9296666" cy="2596830"/>
          </a:xfrm>
        </p:grpSpPr>
        <p:sp>
          <p:nvSpPr>
            <p:cNvPr id="36" name="矩形 35"/>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Rectangle 1"/>
          <p:cNvSpPr>
            <a:spLocks noChangeArrowheads="1"/>
          </p:cNvSpPr>
          <p:nvPr/>
        </p:nvSpPr>
        <p:spPr bwMode="auto">
          <a:xfrm>
            <a:off x="1515672" y="1405683"/>
            <a:ext cx="9135555" cy="1015663"/>
          </a:xfrm>
          <a:prstGeom prst="rect">
            <a:avLst/>
          </a:prstGeom>
          <a:noFill/>
          <a:ln w="9525">
            <a:noFill/>
            <a:miter lim="800000"/>
          </a:ln>
          <a:effectLst/>
        </p:spPr>
        <p:txBody>
          <a:bodyPr vert="horz" wrap="square" lIns="91440" tIns="45720" rIns="91440" bIns="45720" numCol="1" anchor="ctr" anchorCtr="0" compatLnSpc="1">
            <a:spAutoFit/>
          </a:bodyPr>
          <a:lstStyle/>
          <a:p>
            <a:pPr indent="539750" fontAlgn="base">
              <a:lnSpc>
                <a:spcPct val="150000"/>
              </a:lnSpc>
              <a:spcBef>
                <a:spcPct val="0"/>
              </a:spcBef>
              <a:spcAft>
                <a:spcPct val="0"/>
              </a:spcAft>
            </a:pPr>
            <a:r>
              <a:rPr lang="zh-CN" altLang="en-US" sz="2000" dirty="0">
                <a:latin typeface="微软雅黑" panose="020B0503020204020204" charset="-122"/>
                <a:ea typeface="微软雅黑" panose="020B0503020204020204" charset="-122"/>
              </a:rPr>
              <a:t>一种商品的价值被表现在一系列商品中，使它真正成为无差别的人类劳动的凝结。 交换的比例也更趋于合理，比简单的或偶然的价值形式前进了一大步。   </a:t>
            </a:r>
          </a:p>
        </p:txBody>
      </p:sp>
      <p:grpSp>
        <p:nvGrpSpPr>
          <p:cNvPr id="8" name="组合 7"/>
          <p:cNvGrpSpPr/>
          <p:nvPr/>
        </p:nvGrpSpPr>
        <p:grpSpPr>
          <a:xfrm>
            <a:off x="2192238" y="2760439"/>
            <a:ext cx="7097774" cy="3558108"/>
            <a:chOff x="2224511" y="2738275"/>
            <a:chExt cx="7097774" cy="3558108"/>
          </a:xfrm>
        </p:grpSpPr>
        <p:sp>
          <p:nvSpPr>
            <p:cNvPr id="15" name="等号 14"/>
            <p:cNvSpPr/>
            <p:nvPr/>
          </p:nvSpPr>
          <p:spPr>
            <a:xfrm>
              <a:off x="5486609" y="4234811"/>
              <a:ext cx="936104" cy="503576"/>
            </a:xfrm>
            <a:prstGeom prst="mathEqual">
              <a:avLst/>
            </a:prstGeom>
            <a:gradFill>
              <a:gsLst>
                <a:gs pos="100000">
                  <a:srgbClr val="E55003"/>
                </a:gs>
                <a:gs pos="46000">
                  <a:srgbClr val="E37A17"/>
                </a:gs>
                <a:gs pos="0">
                  <a:srgbClr val="F0B27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 name="组合 4"/>
            <p:cNvGrpSpPr/>
            <p:nvPr/>
          </p:nvGrpSpPr>
          <p:grpSpPr>
            <a:xfrm>
              <a:off x="7351282" y="4509623"/>
              <a:ext cx="1971003" cy="745302"/>
              <a:chOff x="7351282" y="4397329"/>
              <a:chExt cx="1971003" cy="745302"/>
            </a:xfrm>
          </p:grpSpPr>
          <p:sp>
            <p:nvSpPr>
              <p:cNvPr id="17" name="corn_85796"/>
              <p:cNvSpPr>
                <a:spLocks noChangeAspect="1"/>
              </p:cNvSpPr>
              <p:nvPr/>
            </p:nvSpPr>
            <p:spPr bwMode="auto">
              <a:xfrm>
                <a:off x="7351282" y="4397329"/>
                <a:ext cx="720000" cy="745302"/>
              </a:xfrm>
              <a:custGeom>
                <a:avLst/>
                <a:gdLst>
                  <a:gd name="T0" fmla="*/ 2549 w 2617"/>
                  <a:gd name="T1" fmla="*/ 936 h 2713"/>
                  <a:gd name="T2" fmla="*/ 2030 w 2617"/>
                  <a:gd name="T3" fmla="*/ 140 h 2713"/>
                  <a:gd name="T4" fmla="*/ 1138 w 2617"/>
                  <a:gd name="T5" fmla="*/ 67 h 2713"/>
                  <a:gd name="T6" fmla="*/ 948 w 2617"/>
                  <a:gd name="T7" fmla="*/ 73 h 2713"/>
                  <a:gd name="T8" fmla="*/ 90 w 2617"/>
                  <a:gd name="T9" fmla="*/ 2048 h 2713"/>
                  <a:gd name="T10" fmla="*/ 53 w 2617"/>
                  <a:gd name="T11" fmla="*/ 2299 h 2713"/>
                  <a:gd name="T12" fmla="*/ 53 w 2617"/>
                  <a:gd name="T13" fmla="*/ 2551 h 2713"/>
                  <a:gd name="T14" fmla="*/ 288 w 2617"/>
                  <a:gd name="T15" fmla="*/ 2713 h 2713"/>
                  <a:gd name="T16" fmla="*/ 471 w 2617"/>
                  <a:gd name="T17" fmla="*/ 2603 h 2713"/>
                  <a:gd name="T18" fmla="*/ 656 w 2617"/>
                  <a:gd name="T19" fmla="*/ 2619 h 2713"/>
                  <a:gd name="T20" fmla="*/ 1650 w 2617"/>
                  <a:gd name="T21" fmla="*/ 2204 h 2713"/>
                  <a:gd name="T22" fmla="*/ 2505 w 2617"/>
                  <a:gd name="T23" fmla="*/ 1748 h 2713"/>
                  <a:gd name="T24" fmla="*/ 2222 w 2617"/>
                  <a:gd name="T25" fmla="*/ 1586 h 2713"/>
                  <a:gd name="T26" fmla="*/ 2461 w 2617"/>
                  <a:gd name="T27" fmla="*/ 1184 h 2713"/>
                  <a:gd name="T28" fmla="*/ 1685 w 2617"/>
                  <a:gd name="T29" fmla="*/ 625 h 2713"/>
                  <a:gd name="T30" fmla="*/ 1903 w 2617"/>
                  <a:gd name="T31" fmla="*/ 351 h 2713"/>
                  <a:gd name="T32" fmla="*/ 1291 w 2617"/>
                  <a:gd name="T33" fmla="*/ 1019 h 2713"/>
                  <a:gd name="T34" fmla="*/ 1293 w 2617"/>
                  <a:gd name="T35" fmla="*/ 987 h 2713"/>
                  <a:gd name="T36" fmla="*/ 1294 w 2617"/>
                  <a:gd name="T37" fmla="*/ 950 h 2713"/>
                  <a:gd name="T38" fmla="*/ 1294 w 2617"/>
                  <a:gd name="T39" fmla="*/ 916 h 2713"/>
                  <a:gd name="T40" fmla="*/ 1293 w 2617"/>
                  <a:gd name="T41" fmla="*/ 881 h 2713"/>
                  <a:gd name="T42" fmla="*/ 1485 w 2617"/>
                  <a:gd name="T43" fmla="*/ 825 h 2713"/>
                  <a:gd name="T44" fmla="*/ 1289 w 2617"/>
                  <a:gd name="T45" fmla="*/ 1048 h 2713"/>
                  <a:gd name="T46" fmla="*/ 1291 w 2617"/>
                  <a:gd name="T47" fmla="*/ 1019 h 2713"/>
                  <a:gd name="T48" fmla="*/ 1456 w 2617"/>
                  <a:gd name="T49" fmla="*/ 1524 h 2713"/>
                  <a:gd name="T50" fmla="*/ 1425 w 2617"/>
                  <a:gd name="T51" fmla="*/ 1529 h 2713"/>
                  <a:gd name="T52" fmla="*/ 1386 w 2617"/>
                  <a:gd name="T53" fmla="*/ 1537 h 2713"/>
                  <a:gd name="T54" fmla="*/ 1332 w 2617"/>
                  <a:gd name="T55" fmla="*/ 1550 h 2713"/>
                  <a:gd name="T56" fmla="*/ 1289 w 2617"/>
                  <a:gd name="T57" fmla="*/ 1564 h 2713"/>
                  <a:gd name="T58" fmla="*/ 1247 w 2617"/>
                  <a:gd name="T59" fmla="*/ 1579 h 2713"/>
                  <a:gd name="T60" fmla="*/ 1206 w 2617"/>
                  <a:gd name="T61" fmla="*/ 1595 h 2713"/>
                  <a:gd name="T62" fmla="*/ 1166 w 2617"/>
                  <a:gd name="T63" fmla="*/ 1612 h 2713"/>
                  <a:gd name="T64" fmla="*/ 1126 w 2617"/>
                  <a:gd name="T65" fmla="*/ 1631 h 2713"/>
                  <a:gd name="T66" fmla="*/ 1086 w 2617"/>
                  <a:gd name="T67" fmla="*/ 1651 h 2713"/>
                  <a:gd name="T68" fmla="*/ 1089 w 2617"/>
                  <a:gd name="T69" fmla="*/ 1639 h 2713"/>
                  <a:gd name="T70" fmla="*/ 1115 w 2617"/>
                  <a:gd name="T71" fmla="*/ 1594 h 2713"/>
                  <a:gd name="T72" fmla="*/ 1140 w 2617"/>
                  <a:gd name="T73" fmla="*/ 1547 h 2713"/>
                  <a:gd name="T74" fmla="*/ 1162 w 2617"/>
                  <a:gd name="T75" fmla="*/ 1504 h 2713"/>
                  <a:gd name="T76" fmla="*/ 1183 w 2617"/>
                  <a:gd name="T77" fmla="*/ 1459 h 2713"/>
                  <a:gd name="T78" fmla="*/ 1204 w 2617"/>
                  <a:gd name="T79" fmla="*/ 1411 h 2713"/>
                  <a:gd name="T80" fmla="*/ 1222 w 2617"/>
                  <a:gd name="T81" fmla="*/ 1364 h 2713"/>
                  <a:gd name="T82" fmla="*/ 1237 w 2617"/>
                  <a:gd name="T83" fmla="*/ 1320 h 2713"/>
                  <a:gd name="T84" fmla="*/ 1251 w 2617"/>
                  <a:gd name="T85" fmla="*/ 1272 h 2713"/>
                  <a:gd name="T86" fmla="*/ 1258 w 2617"/>
                  <a:gd name="T87" fmla="*/ 1248 h 2713"/>
                  <a:gd name="T88" fmla="*/ 1485 w 2617"/>
                  <a:gd name="T89" fmla="*/ 1520 h 2713"/>
                  <a:gd name="T90" fmla="*/ 1685 w 2617"/>
                  <a:gd name="T91" fmla="*/ 1248 h 2713"/>
                  <a:gd name="T92" fmla="*/ 1903 w 2617"/>
                  <a:gd name="T93" fmla="*/ 1525 h 2713"/>
                  <a:gd name="T94" fmla="*/ 1685 w 2617"/>
                  <a:gd name="T95" fmla="*/ 1048 h 2713"/>
                  <a:gd name="T96" fmla="*/ 1903 w 2617"/>
                  <a:gd name="T97" fmla="*/ 825 h 2713"/>
                  <a:gd name="T98" fmla="*/ 1685 w 2617"/>
                  <a:gd name="T99" fmla="*/ 1048 h 2713"/>
                  <a:gd name="T100" fmla="*/ 1302 w 2617"/>
                  <a:gd name="T101" fmla="*/ 625 h 2713"/>
                  <a:gd name="T102" fmla="*/ 1485 w 2617"/>
                  <a:gd name="T103" fmla="*/ 625 h 2713"/>
                  <a:gd name="T104" fmla="*/ 2204 w 2617"/>
                  <a:gd name="T105" fmla="*/ 1248 h 2713"/>
                  <a:gd name="T106" fmla="*/ 2103 w 2617"/>
                  <a:gd name="T107" fmla="*/ 1248 h 2713"/>
                  <a:gd name="T108" fmla="*/ 2103 w 2617"/>
                  <a:gd name="T109" fmla="*/ 825 h 2713"/>
                  <a:gd name="T110" fmla="*/ 2301 w 2617"/>
                  <a:gd name="T111" fmla="*/ 1048 h 2713"/>
                  <a:gd name="T112" fmla="*/ 2377 w 2617"/>
                  <a:gd name="T113" fmla="*/ 625 h 2713"/>
                  <a:gd name="T114" fmla="*/ 2103 w 2617"/>
                  <a:gd name="T115" fmla="*/ 345 h 2713"/>
                  <a:gd name="T116" fmla="*/ 2377 w 2617"/>
                  <a:gd name="T117" fmla="*/ 625 h 2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17" h="2713">
                    <a:moveTo>
                      <a:pt x="2461" y="1184"/>
                    </a:moveTo>
                    <a:cubicBezTo>
                      <a:pt x="2499" y="1100"/>
                      <a:pt x="2529" y="1017"/>
                      <a:pt x="2549" y="936"/>
                    </a:cubicBezTo>
                    <a:cubicBezTo>
                      <a:pt x="2617" y="663"/>
                      <a:pt x="2576" y="433"/>
                      <a:pt x="2432" y="289"/>
                    </a:cubicBezTo>
                    <a:cubicBezTo>
                      <a:pt x="2334" y="191"/>
                      <a:pt x="2195" y="140"/>
                      <a:pt x="2030" y="140"/>
                    </a:cubicBezTo>
                    <a:cubicBezTo>
                      <a:pt x="1795" y="140"/>
                      <a:pt x="1513" y="243"/>
                      <a:pt x="1237" y="427"/>
                    </a:cubicBezTo>
                    <a:cubicBezTo>
                      <a:pt x="1194" y="225"/>
                      <a:pt x="1143" y="79"/>
                      <a:pt x="1138" y="67"/>
                    </a:cubicBezTo>
                    <a:cubicBezTo>
                      <a:pt x="1123" y="26"/>
                      <a:pt x="1084" y="0"/>
                      <a:pt x="1041" y="1"/>
                    </a:cubicBezTo>
                    <a:cubicBezTo>
                      <a:pt x="998" y="2"/>
                      <a:pt x="960" y="31"/>
                      <a:pt x="948" y="73"/>
                    </a:cubicBezTo>
                    <a:cubicBezTo>
                      <a:pt x="947" y="78"/>
                      <a:pt x="805" y="555"/>
                      <a:pt x="546" y="940"/>
                    </a:cubicBezTo>
                    <a:cubicBezTo>
                      <a:pt x="224" y="1417"/>
                      <a:pt x="84" y="1759"/>
                      <a:pt x="90" y="2048"/>
                    </a:cubicBezTo>
                    <a:cubicBezTo>
                      <a:pt x="92" y="2124"/>
                      <a:pt x="99" y="2188"/>
                      <a:pt x="110" y="2242"/>
                    </a:cubicBezTo>
                    <a:lnTo>
                      <a:pt x="53" y="2299"/>
                    </a:lnTo>
                    <a:cubicBezTo>
                      <a:pt x="19" y="2333"/>
                      <a:pt x="0" y="2378"/>
                      <a:pt x="0" y="2425"/>
                    </a:cubicBezTo>
                    <a:cubicBezTo>
                      <a:pt x="0" y="2473"/>
                      <a:pt x="19" y="2518"/>
                      <a:pt x="53" y="2551"/>
                    </a:cubicBezTo>
                    <a:lnTo>
                      <a:pt x="162" y="2660"/>
                    </a:lnTo>
                    <a:cubicBezTo>
                      <a:pt x="195" y="2694"/>
                      <a:pt x="240" y="2713"/>
                      <a:pt x="288" y="2713"/>
                    </a:cubicBezTo>
                    <a:cubicBezTo>
                      <a:pt x="335" y="2713"/>
                      <a:pt x="380" y="2694"/>
                      <a:pt x="414" y="2660"/>
                    </a:cubicBezTo>
                    <a:lnTo>
                      <a:pt x="471" y="2603"/>
                    </a:lnTo>
                    <a:cubicBezTo>
                      <a:pt x="518" y="2612"/>
                      <a:pt x="574" y="2618"/>
                      <a:pt x="639" y="2619"/>
                    </a:cubicBezTo>
                    <a:cubicBezTo>
                      <a:pt x="645" y="2619"/>
                      <a:pt x="651" y="2619"/>
                      <a:pt x="656" y="2619"/>
                    </a:cubicBezTo>
                    <a:lnTo>
                      <a:pt x="656" y="2619"/>
                    </a:lnTo>
                    <a:cubicBezTo>
                      <a:pt x="917" y="2619"/>
                      <a:pt x="1223" y="2491"/>
                      <a:pt x="1650" y="2204"/>
                    </a:cubicBezTo>
                    <a:cubicBezTo>
                      <a:pt x="1997" y="1970"/>
                      <a:pt x="2429" y="1842"/>
                      <a:pt x="2433" y="1841"/>
                    </a:cubicBezTo>
                    <a:cubicBezTo>
                      <a:pt x="2475" y="1829"/>
                      <a:pt x="2504" y="1791"/>
                      <a:pt x="2505" y="1748"/>
                    </a:cubicBezTo>
                    <a:cubicBezTo>
                      <a:pt x="2506" y="1705"/>
                      <a:pt x="2480" y="1666"/>
                      <a:pt x="2439" y="1651"/>
                    </a:cubicBezTo>
                    <a:cubicBezTo>
                      <a:pt x="2432" y="1648"/>
                      <a:pt x="2348" y="1618"/>
                      <a:pt x="2222" y="1586"/>
                    </a:cubicBezTo>
                    <a:cubicBezTo>
                      <a:pt x="2317" y="1458"/>
                      <a:pt x="2396" y="1327"/>
                      <a:pt x="2456" y="1197"/>
                    </a:cubicBezTo>
                    <a:cubicBezTo>
                      <a:pt x="2458" y="1193"/>
                      <a:pt x="2460" y="1189"/>
                      <a:pt x="2461" y="1184"/>
                    </a:cubicBezTo>
                    <a:close/>
                    <a:moveTo>
                      <a:pt x="1903" y="625"/>
                    </a:moveTo>
                    <a:lnTo>
                      <a:pt x="1685" y="625"/>
                    </a:lnTo>
                    <a:lnTo>
                      <a:pt x="1685" y="414"/>
                    </a:lnTo>
                    <a:cubicBezTo>
                      <a:pt x="1761" y="384"/>
                      <a:pt x="1834" y="363"/>
                      <a:pt x="1903" y="351"/>
                    </a:cubicBezTo>
                    <a:lnTo>
                      <a:pt x="1903" y="625"/>
                    </a:lnTo>
                    <a:close/>
                    <a:moveTo>
                      <a:pt x="1291" y="1019"/>
                    </a:moveTo>
                    <a:cubicBezTo>
                      <a:pt x="1291" y="1012"/>
                      <a:pt x="1292" y="1005"/>
                      <a:pt x="1292" y="998"/>
                    </a:cubicBezTo>
                    <a:cubicBezTo>
                      <a:pt x="1292" y="994"/>
                      <a:pt x="1293" y="991"/>
                      <a:pt x="1293" y="987"/>
                    </a:cubicBezTo>
                    <a:cubicBezTo>
                      <a:pt x="1293" y="977"/>
                      <a:pt x="1293" y="967"/>
                      <a:pt x="1294" y="957"/>
                    </a:cubicBezTo>
                    <a:cubicBezTo>
                      <a:pt x="1294" y="955"/>
                      <a:pt x="1294" y="952"/>
                      <a:pt x="1294" y="950"/>
                    </a:cubicBezTo>
                    <a:cubicBezTo>
                      <a:pt x="1294" y="941"/>
                      <a:pt x="1294" y="932"/>
                      <a:pt x="1294" y="923"/>
                    </a:cubicBezTo>
                    <a:cubicBezTo>
                      <a:pt x="1294" y="921"/>
                      <a:pt x="1294" y="918"/>
                      <a:pt x="1294" y="916"/>
                    </a:cubicBezTo>
                    <a:cubicBezTo>
                      <a:pt x="1294" y="904"/>
                      <a:pt x="1294" y="893"/>
                      <a:pt x="1293" y="882"/>
                    </a:cubicBezTo>
                    <a:cubicBezTo>
                      <a:pt x="1293" y="881"/>
                      <a:pt x="1293" y="881"/>
                      <a:pt x="1293" y="881"/>
                    </a:cubicBezTo>
                    <a:cubicBezTo>
                      <a:pt x="1293" y="862"/>
                      <a:pt x="1292" y="843"/>
                      <a:pt x="1291" y="825"/>
                    </a:cubicBezTo>
                    <a:lnTo>
                      <a:pt x="1485" y="825"/>
                    </a:lnTo>
                    <a:lnTo>
                      <a:pt x="1485" y="1048"/>
                    </a:lnTo>
                    <a:lnTo>
                      <a:pt x="1289" y="1048"/>
                    </a:lnTo>
                    <a:cubicBezTo>
                      <a:pt x="1290" y="1042"/>
                      <a:pt x="1290" y="1036"/>
                      <a:pt x="1290" y="1030"/>
                    </a:cubicBezTo>
                    <a:cubicBezTo>
                      <a:pt x="1291" y="1026"/>
                      <a:pt x="1291" y="1022"/>
                      <a:pt x="1291" y="1019"/>
                    </a:cubicBezTo>
                    <a:close/>
                    <a:moveTo>
                      <a:pt x="1485" y="1520"/>
                    </a:moveTo>
                    <a:cubicBezTo>
                      <a:pt x="1476" y="1521"/>
                      <a:pt x="1466" y="1522"/>
                      <a:pt x="1456" y="1524"/>
                    </a:cubicBezTo>
                    <a:cubicBezTo>
                      <a:pt x="1454" y="1524"/>
                      <a:pt x="1453" y="1524"/>
                      <a:pt x="1451" y="1524"/>
                    </a:cubicBezTo>
                    <a:cubicBezTo>
                      <a:pt x="1442" y="1526"/>
                      <a:pt x="1434" y="1527"/>
                      <a:pt x="1425" y="1529"/>
                    </a:cubicBezTo>
                    <a:cubicBezTo>
                      <a:pt x="1423" y="1529"/>
                      <a:pt x="1420" y="1530"/>
                      <a:pt x="1418" y="1530"/>
                    </a:cubicBezTo>
                    <a:cubicBezTo>
                      <a:pt x="1407" y="1532"/>
                      <a:pt x="1396" y="1534"/>
                      <a:pt x="1386" y="1537"/>
                    </a:cubicBezTo>
                    <a:cubicBezTo>
                      <a:pt x="1372" y="1540"/>
                      <a:pt x="1359" y="1543"/>
                      <a:pt x="1345" y="1547"/>
                    </a:cubicBezTo>
                    <a:cubicBezTo>
                      <a:pt x="1341" y="1548"/>
                      <a:pt x="1336" y="1549"/>
                      <a:pt x="1332" y="1550"/>
                    </a:cubicBezTo>
                    <a:cubicBezTo>
                      <a:pt x="1323" y="1553"/>
                      <a:pt x="1314" y="1556"/>
                      <a:pt x="1304" y="1559"/>
                    </a:cubicBezTo>
                    <a:cubicBezTo>
                      <a:pt x="1299" y="1560"/>
                      <a:pt x="1294" y="1562"/>
                      <a:pt x="1289" y="1564"/>
                    </a:cubicBezTo>
                    <a:cubicBezTo>
                      <a:pt x="1281" y="1567"/>
                      <a:pt x="1272" y="1569"/>
                      <a:pt x="1264" y="1572"/>
                    </a:cubicBezTo>
                    <a:cubicBezTo>
                      <a:pt x="1258" y="1574"/>
                      <a:pt x="1253" y="1577"/>
                      <a:pt x="1247" y="1579"/>
                    </a:cubicBezTo>
                    <a:cubicBezTo>
                      <a:pt x="1239" y="1582"/>
                      <a:pt x="1231" y="1585"/>
                      <a:pt x="1223" y="1588"/>
                    </a:cubicBezTo>
                    <a:cubicBezTo>
                      <a:pt x="1218" y="1590"/>
                      <a:pt x="1212" y="1593"/>
                      <a:pt x="1206" y="1595"/>
                    </a:cubicBezTo>
                    <a:cubicBezTo>
                      <a:pt x="1198" y="1598"/>
                      <a:pt x="1191" y="1601"/>
                      <a:pt x="1183" y="1605"/>
                    </a:cubicBezTo>
                    <a:cubicBezTo>
                      <a:pt x="1177" y="1607"/>
                      <a:pt x="1172" y="1610"/>
                      <a:pt x="1166" y="1612"/>
                    </a:cubicBezTo>
                    <a:cubicBezTo>
                      <a:pt x="1158" y="1616"/>
                      <a:pt x="1150" y="1620"/>
                      <a:pt x="1143" y="1623"/>
                    </a:cubicBezTo>
                    <a:cubicBezTo>
                      <a:pt x="1137" y="1626"/>
                      <a:pt x="1131" y="1629"/>
                      <a:pt x="1126" y="1631"/>
                    </a:cubicBezTo>
                    <a:cubicBezTo>
                      <a:pt x="1118" y="1635"/>
                      <a:pt x="1110" y="1639"/>
                      <a:pt x="1102" y="1643"/>
                    </a:cubicBezTo>
                    <a:cubicBezTo>
                      <a:pt x="1097" y="1646"/>
                      <a:pt x="1092" y="1649"/>
                      <a:pt x="1086" y="1651"/>
                    </a:cubicBezTo>
                    <a:cubicBezTo>
                      <a:pt x="1084" y="1653"/>
                      <a:pt x="1082" y="1654"/>
                      <a:pt x="1080" y="1655"/>
                    </a:cubicBezTo>
                    <a:cubicBezTo>
                      <a:pt x="1083" y="1650"/>
                      <a:pt x="1086" y="1644"/>
                      <a:pt x="1089" y="1639"/>
                    </a:cubicBezTo>
                    <a:cubicBezTo>
                      <a:pt x="1090" y="1637"/>
                      <a:pt x="1092" y="1635"/>
                      <a:pt x="1093" y="1633"/>
                    </a:cubicBezTo>
                    <a:cubicBezTo>
                      <a:pt x="1100" y="1620"/>
                      <a:pt x="1108" y="1607"/>
                      <a:pt x="1115" y="1594"/>
                    </a:cubicBezTo>
                    <a:cubicBezTo>
                      <a:pt x="1116" y="1592"/>
                      <a:pt x="1118" y="1589"/>
                      <a:pt x="1119" y="1587"/>
                    </a:cubicBezTo>
                    <a:cubicBezTo>
                      <a:pt x="1126" y="1574"/>
                      <a:pt x="1133" y="1560"/>
                      <a:pt x="1140" y="1547"/>
                    </a:cubicBezTo>
                    <a:cubicBezTo>
                      <a:pt x="1141" y="1546"/>
                      <a:pt x="1142" y="1544"/>
                      <a:pt x="1142" y="1543"/>
                    </a:cubicBezTo>
                    <a:cubicBezTo>
                      <a:pt x="1149" y="1530"/>
                      <a:pt x="1156" y="1517"/>
                      <a:pt x="1162" y="1504"/>
                    </a:cubicBezTo>
                    <a:cubicBezTo>
                      <a:pt x="1163" y="1502"/>
                      <a:pt x="1163" y="1501"/>
                      <a:pt x="1164" y="1499"/>
                    </a:cubicBezTo>
                    <a:cubicBezTo>
                      <a:pt x="1171" y="1486"/>
                      <a:pt x="1177" y="1472"/>
                      <a:pt x="1183" y="1459"/>
                    </a:cubicBezTo>
                    <a:cubicBezTo>
                      <a:pt x="1184" y="1456"/>
                      <a:pt x="1185" y="1454"/>
                      <a:pt x="1186" y="1451"/>
                    </a:cubicBezTo>
                    <a:cubicBezTo>
                      <a:pt x="1192" y="1437"/>
                      <a:pt x="1198" y="1424"/>
                      <a:pt x="1204" y="1411"/>
                    </a:cubicBezTo>
                    <a:cubicBezTo>
                      <a:pt x="1205" y="1409"/>
                      <a:pt x="1205" y="1407"/>
                      <a:pt x="1206" y="1405"/>
                    </a:cubicBezTo>
                    <a:cubicBezTo>
                      <a:pt x="1212" y="1391"/>
                      <a:pt x="1217" y="1378"/>
                      <a:pt x="1222" y="1364"/>
                    </a:cubicBezTo>
                    <a:cubicBezTo>
                      <a:pt x="1222" y="1363"/>
                      <a:pt x="1222" y="1362"/>
                      <a:pt x="1223" y="1362"/>
                    </a:cubicBezTo>
                    <a:cubicBezTo>
                      <a:pt x="1228" y="1348"/>
                      <a:pt x="1232" y="1334"/>
                      <a:pt x="1237" y="1320"/>
                    </a:cubicBezTo>
                    <a:cubicBezTo>
                      <a:pt x="1238" y="1318"/>
                      <a:pt x="1239" y="1315"/>
                      <a:pt x="1239" y="1313"/>
                    </a:cubicBezTo>
                    <a:cubicBezTo>
                      <a:pt x="1244" y="1299"/>
                      <a:pt x="1248" y="1286"/>
                      <a:pt x="1251" y="1272"/>
                    </a:cubicBezTo>
                    <a:cubicBezTo>
                      <a:pt x="1252" y="1270"/>
                      <a:pt x="1253" y="1267"/>
                      <a:pt x="1253" y="1265"/>
                    </a:cubicBezTo>
                    <a:cubicBezTo>
                      <a:pt x="1255" y="1260"/>
                      <a:pt x="1256" y="1254"/>
                      <a:pt x="1258" y="1248"/>
                    </a:cubicBezTo>
                    <a:lnTo>
                      <a:pt x="1485" y="1248"/>
                    </a:lnTo>
                    <a:lnTo>
                      <a:pt x="1485" y="1520"/>
                    </a:lnTo>
                    <a:close/>
                    <a:moveTo>
                      <a:pt x="1685" y="1509"/>
                    </a:moveTo>
                    <a:lnTo>
                      <a:pt x="1685" y="1248"/>
                    </a:lnTo>
                    <a:lnTo>
                      <a:pt x="1903" y="1248"/>
                    </a:lnTo>
                    <a:lnTo>
                      <a:pt x="1903" y="1525"/>
                    </a:lnTo>
                    <a:cubicBezTo>
                      <a:pt x="1833" y="1516"/>
                      <a:pt x="1759" y="1511"/>
                      <a:pt x="1685" y="1509"/>
                    </a:cubicBezTo>
                    <a:close/>
                    <a:moveTo>
                      <a:pt x="1685" y="1048"/>
                    </a:moveTo>
                    <a:lnTo>
                      <a:pt x="1685" y="825"/>
                    </a:lnTo>
                    <a:lnTo>
                      <a:pt x="1903" y="825"/>
                    </a:lnTo>
                    <a:lnTo>
                      <a:pt x="1903" y="1048"/>
                    </a:lnTo>
                    <a:lnTo>
                      <a:pt x="1685" y="1048"/>
                    </a:lnTo>
                    <a:close/>
                    <a:moveTo>
                      <a:pt x="1485" y="625"/>
                    </a:moveTo>
                    <a:lnTo>
                      <a:pt x="1302" y="625"/>
                    </a:lnTo>
                    <a:cubicBezTo>
                      <a:pt x="1363" y="582"/>
                      <a:pt x="1424" y="543"/>
                      <a:pt x="1485" y="509"/>
                    </a:cubicBezTo>
                    <a:lnTo>
                      <a:pt x="1485" y="625"/>
                    </a:lnTo>
                    <a:close/>
                    <a:moveTo>
                      <a:pt x="2103" y="1248"/>
                    </a:moveTo>
                    <a:lnTo>
                      <a:pt x="2204" y="1248"/>
                    </a:lnTo>
                    <a:cubicBezTo>
                      <a:pt x="2174" y="1302"/>
                      <a:pt x="2140" y="1355"/>
                      <a:pt x="2103" y="1409"/>
                    </a:cubicBezTo>
                    <a:lnTo>
                      <a:pt x="2103" y="1248"/>
                    </a:lnTo>
                    <a:close/>
                    <a:moveTo>
                      <a:pt x="2103" y="1048"/>
                    </a:moveTo>
                    <a:lnTo>
                      <a:pt x="2103" y="825"/>
                    </a:lnTo>
                    <a:lnTo>
                      <a:pt x="2368" y="825"/>
                    </a:lnTo>
                    <a:cubicBezTo>
                      <a:pt x="2355" y="895"/>
                      <a:pt x="2332" y="970"/>
                      <a:pt x="2301" y="1048"/>
                    </a:cubicBezTo>
                    <a:lnTo>
                      <a:pt x="2103" y="1048"/>
                    </a:lnTo>
                    <a:close/>
                    <a:moveTo>
                      <a:pt x="2377" y="625"/>
                    </a:moveTo>
                    <a:lnTo>
                      <a:pt x="2103" y="625"/>
                    </a:lnTo>
                    <a:lnTo>
                      <a:pt x="2103" y="345"/>
                    </a:lnTo>
                    <a:cubicBezTo>
                      <a:pt x="2181" y="355"/>
                      <a:pt x="2244" y="384"/>
                      <a:pt x="2291" y="430"/>
                    </a:cubicBezTo>
                    <a:cubicBezTo>
                      <a:pt x="2339" y="479"/>
                      <a:pt x="2367" y="545"/>
                      <a:pt x="2377" y="625"/>
                    </a:cubicBezTo>
                    <a:close/>
                  </a:path>
                </a:pathLst>
              </a:custGeom>
              <a:solidFill>
                <a:srgbClr val="43679B"/>
              </a:solidFill>
              <a:ln>
                <a:noFill/>
              </a:ln>
            </p:spPr>
          </p:sp>
          <p:sp>
            <p:nvSpPr>
              <p:cNvPr id="21" name="文本框 20"/>
              <p:cNvSpPr txBox="1"/>
              <p:nvPr/>
            </p:nvSpPr>
            <p:spPr>
              <a:xfrm>
                <a:off x="8395315" y="4539148"/>
                <a:ext cx="926970" cy="461665"/>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60</a:t>
                </a:r>
                <a:r>
                  <a:rPr lang="en-US" altLang="zh-CN" sz="2400" b="1" dirty="0">
                    <a:solidFill>
                      <a:srgbClr val="43679B"/>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斤</a:t>
                </a:r>
              </a:p>
            </p:txBody>
          </p:sp>
        </p:grpSp>
        <p:grpSp>
          <p:nvGrpSpPr>
            <p:cNvPr id="3" name="组合 2"/>
            <p:cNvGrpSpPr/>
            <p:nvPr/>
          </p:nvGrpSpPr>
          <p:grpSpPr>
            <a:xfrm>
              <a:off x="7351282" y="2738275"/>
              <a:ext cx="1971003" cy="578106"/>
              <a:chOff x="7351282" y="2625981"/>
              <a:chExt cx="1971003" cy="578106"/>
            </a:xfrm>
          </p:grpSpPr>
          <p:sp>
            <p:nvSpPr>
              <p:cNvPr id="16" name="axes_311977"/>
              <p:cNvSpPr>
                <a:spLocks noChangeAspect="1"/>
              </p:cNvSpPr>
              <p:nvPr/>
            </p:nvSpPr>
            <p:spPr bwMode="auto">
              <a:xfrm>
                <a:off x="7351282" y="2625981"/>
                <a:ext cx="720000" cy="578106"/>
              </a:xfrm>
              <a:custGeom>
                <a:avLst/>
                <a:gdLst>
                  <a:gd name="T0" fmla="*/ 5695 w 6827"/>
                  <a:gd name="T1" fmla="*/ 861 h 5490"/>
                  <a:gd name="T2" fmla="*/ 5574 w 6827"/>
                  <a:gd name="T3" fmla="*/ 319 h 5490"/>
                  <a:gd name="T4" fmla="*/ 4988 w 6827"/>
                  <a:gd name="T5" fmla="*/ 0 h 5490"/>
                  <a:gd name="T6" fmla="*/ 4513 w 6827"/>
                  <a:gd name="T7" fmla="*/ 131 h 5490"/>
                  <a:gd name="T8" fmla="*/ 3587 w 6827"/>
                  <a:gd name="T9" fmla="*/ 1141 h 5490"/>
                  <a:gd name="T10" fmla="*/ 3413 w 6827"/>
                  <a:gd name="T11" fmla="*/ 1944 h 5490"/>
                  <a:gd name="T12" fmla="*/ 3239 w 6827"/>
                  <a:gd name="T13" fmla="*/ 1141 h 5490"/>
                  <a:gd name="T14" fmla="*/ 2313 w 6827"/>
                  <a:gd name="T15" fmla="*/ 131 h 5490"/>
                  <a:gd name="T16" fmla="*/ 1839 w 6827"/>
                  <a:gd name="T17" fmla="*/ 0 h 5490"/>
                  <a:gd name="T18" fmla="*/ 1253 w 6827"/>
                  <a:gd name="T19" fmla="*/ 319 h 5490"/>
                  <a:gd name="T20" fmla="*/ 1132 w 6827"/>
                  <a:gd name="T21" fmla="*/ 861 h 5490"/>
                  <a:gd name="T22" fmla="*/ 0 w 6827"/>
                  <a:gd name="T23" fmla="*/ 1312 h 5490"/>
                  <a:gd name="T24" fmla="*/ 1388 w 6827"/>
                  <a:gd name="T25" fmla="*/ 3295 h 5490"/>
                  <a:gd name="T26" fmla="*/ 2198 w 6827"/>
                  <a:gd name="T27" fmla="*/ 2388 h 5490"/>
                  <a:gd name="T28" fmla="*/ 1597 w 6827"/>
                  <a:gd name="T29" fmla="*/ 4541 h 5490"/>
                  <a:gd name="T30" fmla="*/ 2049 w 6827"/>
                  <a:gd name="T31" fmla="*/ 5359 h 5490"/>
                  <a:gd name="T32" fmla="*/ 3413 w 6827"/>
                  <a:gd name="T33" fmla="*/ 4126 h 5490"/>
                  <a:gd name="T34" fmla="*/ 4778 w 6827"/>
                  <a:gd name="T35" fmla="*/ 5359 h 5490"/>
                  <a:gd name="T36" fmla="*/ 5230 w 6827"/>
                  <a:gd name="T37" fmla="*/ 4541 h 5490"/>
                  <a:gd name="T38" fmla="*/ 4629 w 6827"/>
                  <a:gd name="T39" fmla="*/ 2388 h 5490"/>
                  <a:gd name="T40" fmla="*/ 5439 w 6827"/>
                  <a:gd name="T41" fmla="*/ 3295 h 5490"/>
                  <a:gd name="T42" fmla="*/ 6827 w 6827"/>
                  <a:gd name="T43" fmla="*/ 1312 h 5490"/>
                  <a:gd name="T44" fmla="*/ 1912 w 6827"/>
                  <a:gd name="T45" fmla="*/ 2036 h 5490"/>
                  <a:gd name="T46" fmla="*/ 1384 w 6827"/>
                  <a:gd name="T47" fmla="*/ 2800 h 5490"/>
                  <a:gd name="T48" fmla="*/ 464 w 6827"/>
                  <a:gd name="T49" fmla="*/ 1485 h 5490"/>
                  <a:gd name="T50" fmla="*/ 1363 w 6827"/>
                  <a:gd name="T51" fmla="*/ 1251 h 5490"/>
                  <a:gd name="T52" fmla="*/ 2855 w 6827"/>
                  <a:gd name="T53" fmla="*/ 1376 h 5490"/>
                  <a:gd name="T54" fmla="*/ 2275 w 6827"/>
                  <a:gd name="T55" fmla="*/ 4969 h 5490"/>
                  <a:gd name="T56" fmla="*/ 2924 w 6827"/>
                  <a:gd name="T57" fmla="*/ 3426 h 5490"/>
                  <a:gd name="T58" fmla="*/ 2275 w 6827"/>
                  <a:gd name="T59" fmla="*/ 4969 h 5490"/>
                  <a:gd name="T60" fmla="*/ 4551 w 6827"/>
                  <a:gd name="T61" fmla="*/ 4969 h 5490"/>
                  <a:gd name="T62" fmla="*/ 2853 w 6827"/>
                  <a:gd name="T63" fmla="*/ 1926 h 5490"/>
                  <a:gd name="T64" fmla="*/ 3902 w 6827"/>
                  <a:gd name="T65" fmla="*/ 2643 h 5490"/>
                  <a:gd name="T66" fmla="*/ 3974 w 6827"/>
                  <a:gd name="T67" fmla="*/ 1926 h 5490"/>
                  <a:gd name="T68" fmla="*/ 3902 w 6827"/>
                  <a:gd name="T69" fmla="*/ 2643 h 5490"/>
                  <a:gd name="T70" fmla="*/ 5443 w 6827"/>
                  <a:gd name="T71" fmla="*/ 2800 h 5490"/>
                  <a:gd name="T72" fmla="*/ 4915 w 6827"/>
                  <a:gd name="T73" fmla="*/ 2036 h 5490"/>
                  <a:gd name="T74" fmla="*/ 4520 w 6827"/>
                  <a:gd name="T75" fmla="*/ 591 h 5490"/>
                  <a:gd name="T76" fmla="*/ 5464 w 6827"/>
                  <a:gd name="T77" fmla="*/ 1251 h 5490"/>
                  <a:gd name="T78" fmla="*/ 6363 w 6827"/>
                  <a:gd name="T79" fmla="*/ 1485 h 5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5490">
                    <a:moveTo>
                      <a:pt x="6655" y="1094"/>
                    </a:moveTo>
                    <a:lnTo>
                      <a:pt x="5695" y="861"/>
                    </a:lnTo>
                    <a:cubicBezTo>
                      <a:pt x="5743" y="778"/>
                      <a:pt x="5760" y="681"/>
                      <a:pt x="5743" y="585"/>
                    </a:cubicBezTo>
                    <a:cubicBezTo>
                      <a:pt x="5724" y="476"/>
                      <a:pt x="5664" y="382"/>
                      <a:pt x="5574" y="319"/>
                    </a:cubicBezTo>
                    <a:lnTo>
                      <a:pt x="5223" y="74"/>
                    </a:lnTo>
                    <a:cubicBezTo>
                      <a:pt x="5154" y="25"/>
                      <a:pt x="5072" y="0"/>
                      <a:pt x="4988" y="0"/>
                    </a:cubicBezTo>
                    <a:cubicBezTo>
                      <a:pt x="4860" y="0"/>
                      <a:pt x="4740" y="59"/>
                      <a:pt x="4663" y="159"/>
                    </a:cubicBezTo>
                    <a:cubicBezTo>
                      <a:pt x="4615" y="141"/>
                      <a:pt x="4565" y="131"/>
                      <a:pt x="4513" y="131"/>
                    </a:cubicBezTo>
                    <a:cubicBezTo>
                      <a:pt x="4376" y="131"/>
                      <a:pt x="4247" y="198"/>
                      <a:pt x="4168" y="311"/>
                    </a:cubicBezTo>
                    <a:lnTo>
                      <a:pt x="3587" y="1141"/>
                    </a:lnTo>
                    <a:cubicBezTo>
                      <a:pt x="3475" y="1302"/>
                      <a:pt x="3491" y="1515"/>
                      <a:pt x="3614" y="1658"/>
                    </a:cubicBezTo>
                    <a:lnTo>
                      <a:pt x="3413" y="1944"/>
                    </a:lnTo>
                    <a:lnTo>
                      <a:pt x="3213" y="1658"/>
                    </a:lnTo>
                    <a:cubicBezTo>
                      <a:pt x="3335" y="1518"/>
                      <a:pt x="3354" y="1305"/>
                      <a:pt x="3239" y="1141"/>
                    </a:cubicBezTo>
                    <a:lnTo>
                      <a:pt x="2659" y="311"/>
                    </a:lnTo>
                    <a:cubicBezTo>
                      <a:pt x="2580" y="198"/>
                      <a:pt x="2451" y="131"/>
                      <a:pt x="2313" y="131"/>
                    </a:cubicBezTo>
                    <a:cubicBezTo>
                      <a:pt x="2262" y="131"/>
                      <a:pt x="2211" y="141"/>
                      <a:pt x="2164" y="159"/>
                    </a:cubicBezTo>
                    <a:cubicBezTo>
                      <a:pt x="2086" y="59"/>
                      <a:pt x="1966" y="0"/>
                      <a:pt x="1839" y="0"/>
                    </a:cubicBezTo>
                    <a:cubicBezTo>
                      <a:pt x="1754" y="0"/>
                      <a:pt x="1673" y="25"/>
                      <a:pt x="1603" y="74"/>
                    </a:cubicBezTo>
                    <a:lnTo>
                      <a:pt x="1253" y="319"/>
                    </a:lnTo>
                    <a:cubicBezTo>
                      <a:pt x="1163" y="382"/>
                      <a:pt x="1102" y="476"/>
                      <a:pt x="1083" y="585"/>
                    </a:cubicBezTo>
                    <a:cubicBezTo>
                      <a:pt x="1066" y="681"/>
                      <a:pt x="1084" y="778"/>
                      <a:pt x="1132" y="861"/>
                    </a:cubicBezTo>
                    <a:lnTo>
                      <a:pt x="172" y="1094"/>
                    </a:lnTo>
                    <a:cubicBezTo>
                      <a:pt x="71" y="1119"/>
                      <a:pt x="0" y="1208"/>
                      <a:pt x="0" y="1312"/>
                    </a:cubicBezTo>
                    <a:cubicBezTo>
                      <a:pt x="0" y="1339"/>
                      <a:pt x="3" y="1981"/>
                      <a:pt x="382" y="2522"/>
                    </a:cubicBezTo>
                    <a:cubicBezTo>
                      <a:pt x="760" y="3063"/>
                      <a:pt x="1362" y="3286"/>
                      <a:pt x="1388" y="3295"/>
                    </a:cubicBezTo>
                    <a:cubicBezTo>
                      <a:pt x="1485" y="3331"/>
                      <a:pt x="1594" y="3295"/>
                      <a:pt x="1651" y="3209"/>
                    </a:cubicBezTo>
                    <a:lnTo>
                      <a:pt x="2198" y="2388"/>
                    </a:lnTo>
                    <a:lnTo>
                      <a:pt x="2650" y="3035"/>
                    </a:lnTo>
                    <a:lnTo>
                      <a:pt x="1597" y="4541"/>
                    </a:lnTo>
                    <a:cubicBezTo>
                      <a:pt x="1467" y="4727"/>
                      <a:pt x="1512" y="4983"/>
                      <a:pt x="1698" y="5113"/>
                    </a:cubicBezTo>
                    <a:lnTo>
                      <a:pt x="2049" y="5359"/>
                    </a:lnTo>
                    <a:cubicBezTo>
                      <a:pt x="2236" y="5490"/>
                      <a:pt x="2493" y="5442"/>
                      <a:pt x="2621" y="5258"/>
                    </a:cubicBezTo>
                    <a:lnTo>
                      <a:pt x="3413" y="4126"/>
                    </a:lnTo>
                    <a:lnTo>
                      <a:pt x="4205" y="5258"/>
                    </a:lnTo>
                    <a:cubicBezTo>
                      <a:pt x="4334" y="5442"/>
                      <a:pt x="4591" y="5490"/>
                      <a:pt x="4778" y="5359"/>
                    </a:cubicBezTo>
                    <a:lnTo>
                      <a:pt x="5129" y="5113"/>
                    </a:lnTo>
                    <a:cubicBezTo>
                      <a:pt x="5315" y="4983"/>
                      <a:pt x="5360" y="4727"/>
                      <a:pt x="5230" y="4541"/>
                    </a:cubicBezTo>
                    <a:lnTo>
                      <a:pt x="4176" y="3035"/>
                    </a:lnTo>
                    <a:lnTo>
                      <a:pt x="4629" y="2388"/>
                    </a:lnTo>
                    <a:lnTo>
                      <a:pt x="5176" y="3209"/>
                    </a:lnTo>
                    <a:cubicBezTo>
                      <a:pt x="5233" y="3295"/>
                      <a:pt x="5342" y="3331"/>
                      <a:pt x="5439" y="3295"/>
                    </a:cubicBezTo>
                    <a:cubicBezTo>
                      <a:pt x="5465" y="3286"/>
                      <a:pt x="6067" y="3063"/>
                      <a:pt x="6445" y="2522"/>
                    </a:cubicBezTo>
                    <a:cubicBezTo>
                      <a:pt x="6824" y="1981"/>
                      <a:pt x="6827" y="1339"/>
                      <a:pt x="6827" y="1312"/>
                    </a:cubicBezTo>
                    <a:cubicBezTo>
                      <a:pt x="6826" y="1208"/>
                      <a:pt x="6756" y="1119"/>
                      <a:pt x="6655" y="1094"/>
                    </a:cubicBezTo>
                    <a:close/>
                    <a:moveTo>
                      <a:pt x="1912" y="2036"/>
                    </a:moveTo>
                    <a:cubicBezTo>
                      <a:pt x="1889" y="2052"/>
                      <a:pt x="1869" y="2072"/>
                      <a:pt x="1854" y="2095"/>
                    </a:cubicBezTo>
                    <a:lnTo>
                      <a:pt x="1384" y="2800"/>
                    </a:lnTo>
                    <a:cubicBezTo>
                      <a:pt x="1213" y="2711"/>
                      <a:pt x="940" y="2537"/>
                      <a:pt x="749" y="2265"/>
                    </a:cubicBezTo>
                    <a:cubicBezTo>
                      <a:pt x="559" y="1992"/>
                      <a:pt x="489" y="1676"/>
                      <a:pt x="464" y="1485"/>
                    </a:cubicBezTo>
                    <a:lnTo>
                      <a:pt x="1287" y="1286"/>
                    </a:lnTo>
                    <a:cubicBezTo>
                      <a:pt x="1314" y="1279"/>
                      <a:pt x="1340" y="1267"/>
                      <a:pt x="1363" y="1251"/>
                    </a:cubicBezTo>
                    <a:lnTo>
                      <a:pt x="2307" y="591"/>
                    </a:lnTo>
                    <a:lnTo>
                      <a:pt x="2855" y="1376"/>
                    </a:lnTo>
                    <a:lnTo>
                      <a:pt x="1912" y="2036"/>
                    </a:lnTo>
                    <a:close/>
                    <a:moveTo>
                      <a:pt x="2275" y="4969"/>
                    </a:moveTo>
                    <a:lnTo>
                      <a:pt x="1986" y="4767"/>
                    </a:lnTo>
                    <a:lnTo>
                      <a:pt x="2924" y="3426"/>
                    </a:lnTo>
                    <a:lnTo>
                      <a:pt x="3139" y="3734"/>
                    </a:lnTo>
                    <a:lnTo>
                      <a:pt x="2275" y="4969"/>
                    </a:lnTo>
                    <a:close/>
                    <a:moveTo>
                      <a:pt x="4840" y="4767"/>
                    </a:moveTo>
                    <a:lnTo>
                      <a:pt x="4551" y="4969"/>
                    </a:lnTo>
                    <a:cubicBezTo>
                      <a:pt x="4454" y="4830"/>
                      <a:pt x="2659" y="2264"/>
                      <a:pt x="2564" y="2128"/>
                    </a:cubicBezTo>
                    <a:lnTo>
                      <a:pt x="2853" y="1926"/>
                    </a:lnTo>
                    <a:cubicBezTo>
                      <a:pt x="2880" y="1964"/>
                      <a:pt x="4570" y="4380"/>
                      <a:pt x="4840" y="4767"/>
                    </a:cubicBezTo>
                    <a:close/>
                    <a:moveTo>
                      <a:pt x="3902" y="2643"/>
                    </a:moveTo>
                    <a:lnTo>
                      <a:pt x="3687" y="2336"/>
                    </a:lnTo>
                    <a:lnTo>
                      <a:pt x="3974" y="1926"/>
                    </a:lnTo>
                    <a:cubicBezTo>
                      <a:pt x="4174" y="2065"/>
                      <a:pt x="4092" y="2008"/>
                      <a:pt x="4263" y="2128"/>
                    </a:cubicBezTo>
                    <a:lnTo>
                      <a:pt x="3902" y="2643"/>
                    </a:lnTo>
                    <a:close/>
                    <a:moveTo>
                      <a:pt x="6077" y="2265"/>
                    </a:moveTo>
                    <a:cubicBezTo>
                      <a:pt x="5886" y="2537"/>
                      <a:pt x="5614" y="2711"/>
                      <a:pt x="5443" y="2800"/>
                    </a:cubicBezTo>
                    <a:lnTo>
                      <a:pt x="4973" y="2095"/>
                    </a:lnTo>
                    <a:cubicBezTo>
                      <a:pt x="4958" y="2072"/>
                      <a:pt x="4938" y="2052"/>
                      <a:pt x="4915" y="2036"/>
                    </a:cubicBezTo>
                    <a:lnTo>
                      <a:pt x="3971" y="1376"/>
                    </a:lnTo>
                    <a:lnTo>
                      <a:pt x="4520" y="591"/>
                    </a:lnTo>
                    <a:cubicBezTo>
                      <a:pt x="4520" y="591"/>
                      <a:pt x="5214" y="1077"/>
                      <a:pt x="5214" y="1077"/>
                    </a:cubicBezTo>
                    <a:lnTo>
                      <a:pt x="5464" y="1251"/>
                    </a:lnTo>
                    <a:cubicBezTo>
                      <a:pt x="5487" y="1267"/>
                      <a:pt x="5512" y="1279"/>
                      <a:pt x="5539" y="1285"/>
                    </a:cubicBezTo>
                    <a:lnTo>
                      <a:pt x="6363" y="1485"/>
                    </a:lnTo>
                    <a:cubicBezTo>
                      <a:pt x="6338" y="1676"/>
                      <a:pt x="6268" y="1992"/>
                      <a:pt x="6077" y="2265"/>
                    </a:cubicBezTo>
                    <a:close/>
                  </a:path>
                </a:pathLst>
              </a:custGeom>
              <a:solidFill>
                <a:srgbClr val="43679B"/>
              </a:solidFill>
              <a:ln>
                <a:noFill/>
              </a:ln>
            </p:spPr>
            <p:txBody>
              <a:bodyPr/>
              <a:lstStyle/>
              <a:p>
                <a:endParaRPr lang="zh-CN" altLang="en-US" dirty="0"/>
              </a:p>
            </p:txBody>
          </p:sp>
          <p:sp>
            <p:nvSpPr>
              <p:cNvPr id="26" name="文本框 25"/>
              <p:cNvSpPr txBox="1"/>
              <p:nvPr/>
            </p:nvSpPr>
            <p:spPr>
              <a:xfrm>
                <a:off x="8395315" y="2684202"/>
                <a:ext cx="926970" cy="461665"/>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2</a:t>
                </a:r>
                <a:r>
                  <a:rPr lang="en-US" altLang="zh-CN" sz="2400" b="1" dirty="0">
                    <a:solidFill>
                      <a:srgbClr val="43679B"/>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把</a:t>
                </a:r>
              </a:p>
            </p:txBody>
          </p:sp>
        </p:grpSp>
        <p:grpSp>
          <p:nvGrpSpPr>
            <p:cNvPr id="4" name="组合 3"/>
            <p:cNvGrpSpPr/>
            <p:nvPr/>
          </p:nvGrpSpPr>
          <p:grpSpPr>
            <a:xfrm>
              <a:off x="7411800" y="3596200"/>
              <a:ext cx="1910485" cy="633604"/>
              <a:chOff x="7411800" y="3483906"/>
              <a:chExt cx="1910485" cy="633604"/>
            </a:xfrm>
          </p:grpSpPr>
          <p:sp>
            <p:nvSpPr>
              <p:cNvPr id="20" name="文本框 19"/>
              <p:cNvSpPr txBox="1"/>
              <p:nvPr/>
            </p:nvSpPr>
            <p:spPr>
              <a:xfrm>
                <a:off x="8395315" y="3569876"/>
                <a:ext cx="926970"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1</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件</a:t>
                </a:r>
              </a:p>
            </p:txBody>
          </p:sp>
          <p:sp>
            <p:nvSpPr>
              <p:cNvPr id="28" name="black-jacket_44287"/>
              <p:cNvSpPr>
                <a:spLocks noChangeAspect="1"/>
              </p:cNvSpPr>
              <p:nvPr/>
            </p:nvSpPr>
            <p:spPr bwMode="auto">
              <a:xfrm>
                <a:off x="7411800" y="3483906"/>
                <a:ext cx="598965" cy="633604"/>
              </a:xfrm>
              <a:custGeom>
                <a:avLst/>
                <a:gdLst>
                  <a:gd name="connsiteX0" fmla="*/ 444348 w 539853"/>
                  <a:gd name="connsiteY0" fmla="*/ 83250 h 571073"/>
                  <a:gd name="connsiteX1" fmla="*/ 498301 w 539853"/>
                  <a:gd name="connsiteY1" fmla="*/ 117222 h 571073"/>
                  <a:gd name="connsiteX2" fmla="*/ 511203 w 539853"/>
                  <a:gd name="connsiteY2" fmla="*/ 176965 h 571073"/>
                  <a:gd name="connsiteX3" fmla="*/ 497129 w 539853"/>
                  <a:gd name="connsiteY3" fmla="*/ 179308 h 571073"/>
                  <a:gd name="connsiteX4" fmla="*/ 433792 w 539853"/>
                  <a:gd name="connsiteY4" fmla="*/ 117222 h 571073"/>
                  <a:gd name="connsiteX5" fmla="*/ 444348 w 539853"/>
                  <a:gd name="connsiteY5" fmla="*/ 83250 h 571073"/>
                  <a:gd name="connsiteX6" fmla="*/ 95547 w 539853"/>
                  <a:gd name="connsiteY6" fmla="*/ 83250 h 571073"/>
                  <a:gd name="connsiteX7" fmla="*/ 104935 w 539853"/>
                  <a:gd name="connsiteY7" fmla="*/ 117222 h 571073"/>
                  <a:gd name="connsiteX8" fmla="*/ 42737 w 539853"/>
                  <a:gd name="connsiteY8" fmla="*/ 179308 h 571073"/>
                  <a:gd name="connsiteX9" fmla="*/ 28654 w 539853"/>
                  <a:gd name="connsiteY9" fmla="*/ 176965 h 571073"/>
                  <a:gd name="connsiteX10" fmla="*/ 41563 w 539853"/>
                  <a:gd name="connsiteY10" fmla="*/ 117222 h 571073"/>
                  <a:gd name="connsiteX11" fmla="*/ 95547 w 539853"/>
                  <a:gd name="connsiteY11" fmla="*/ 83250 h 571073"/>
                  <a:gd name="connsiteX12" fmla="*/ 255251 w 539853"/>
                  <a:gd name="connsiteY12" fmla="*/ 0 h 571073"/>
                  <a:gd name="connsiteX13" fmla="*/ 284608 w 539853"/>
                  <a:gd name="connsiteY13" fmla="*/ 0 h 571073"/>
                  <a:gd name="connsiteX14" fmla="*/ 363284 w 539853"/>
                  <a:gd name="connsiteY14" fmla="*/ 21107 h 571073"/>
                  <a:gd name="connsiteX15" fmla="*/ 363284 w 539853"/>
                  <a:gd name="connsiteY15" fmla="*/ 58632 h 571073"/>
                  <a:gd name="connsiteX16" fmla="*/ 430217 w 539853"/>
                  <a:gd name="connsiteY16" fmla="*/ 77394 h 571073"/>
                  <a:gd name="connsiteX17" fmla="*/ 418474 w 539853"/>
                  <a:gd name="connsiteY17" fmla="*/ 117264 h 571073"/>
                  <a:gd name="connsiteX18" fmla="*/ 497150 w 539853"/>
                  <a:gd name="connsiteY18" fmla="*/ 194657 h 571073"/>
                  <a:gd name="connsiteX19" fmla="*/ 513590 w 539853"/>
                  <a:gd name="connsiteY19" fmla="*/ 193485 h 571073"/>
                  <a:gd name="connsiteX20" fmla="*/ 538250 w 539853"/>
                  <a:gd name="connsiteY20" fmla="*/ 549966 h 571073"/>
                  <a:gd name="connsiteX21" fmla="*/ 531204 w 539853"/>
                  <a:gd name="connsiteY21" fmla="*/ 549966 h 571073"/>
                  <a:gd name="connsiteX22" fmla="*/ 531204 w 539853"/>
                  <a:gd name="connsiteY22" fmla="*/ 553484 h 571073"/>
                  <a:gd name="connsiteX23" fmla="*/ 514764 w 539853"/>
                  <a:gd name="connsiteY23" fmla="*/ 569900 h 571073"/>
                  <a:gd name="connsiteX24" fmla="*/ 474839 w 539853"/>
                  <a:gd name="connsiteY24" fmla="*/ 569900 h 571073"/>
                  <a:gd name="connsiteX25" fmla="*/ 458399 w 539853"/>
                  <a:gd name="connsiteY25" fmla="*/ 553484 h 571073"/>
                  <a:gd name="connsiteX26" fmla="*/ 458399 w 539853"/>
                  <a:gd name="connsiteY26" fmla="*/ 549966 h 571073"/>
                  <a:gd name="connsiteX27" fmla="*/ 451354 w 539853"/>
                  <a:gd name="connsiteY27" fmla="*/ 549966 h 571073"/>
                  <a:gd name="connsiteX28" fmla="*/ 418474 w 539853"/>
                  <a:gd name="connsiteY28" fmla="*/ 259152 h 571073"/>
                  <a:gd name="connsiteX29" fmla="*/ 418474 w 539853"/>
                  <a:gd name="connsiteY29" fmla="*/ 476090 h 571073"/>
                  <a:gd name="connsiteX30" fmla="*/ 418474 w 539853"/>
                  <a:gd name="connsiteY30" fmla="*/ 496024 h 571073"/>
                  <a:gd name="connsiteX31" fmla="*/ 418474 w 539853"/>
                  <a:gd name="connsiteY31" fmla="*/ 547620 h 571073"/>
                  <a:gd name="connsiteX32" fmla="*/ 281085 w 539853"/>
                  <a:gd name="connsiteY32" fmla="*/ 571073 h 571073"/>
                  <a:gd name="connsiteX33" fmla="*/ 281085 w 539853"/>
                  <a:gd name="connsiteY33" fmla="*/ 36352 h 571073"/>
                  <a:gd name="connsiteX34" fmla="*/ 336275 w 539853"/>
                  <a:gd name="connsiteY34" fmla="*/ 30489 h 571073"/>
                  <a:gd name="connsiteX35" fmla="*/ 284608 w 539853"/>
                  <a:gd name="connsiteY35" fmla="*/ 16417 h 571073"/>
                  <a:gd name="connsiteX36" fmla="*/ 255251 w 539853"/>
                  <a:gd name="connsiteY36" fmla="*/ 16417 h 571073"/>
                  <a:gd name="connsiteX37" fmla="*/ 203583 w 539853"/>
                  <a:gd name="connsiteY37" fmla="*/ 30489 h 571073"/>
                  <a:gd name="connsiteX38" fmla="*/ 258774 w 539853"/>
                  <a:gd name="connsiteY38" fmla="*/ 36352 h 571073"/>
                  <a:gd name="connsiteX39" fmla="*/ 258774 w 539853"/>
                  <a:gd name="connsiteY39" fmla="*/ 571073 h 571073"/>
                  <a:gd name="connsiteX40" fmla="*/ 121384 w 539853"/>
                  <a:gd name="connsiteY40" fmla="*/ 547620 h 571073"/>
                  <a:gd name="connsiteX41" fmla="*/ 121384 w 539853"/>
                  <a:gd name="connsiteY41" fmla="*/ 496024 h 571073"/>
                  <a:gd name="connsiteX42" fmla="*/ 121384 w 539853"/>
                  <a:gd name="connsiteY42" fmla="*/ 476090 h 571073"/>
                  <a:gd name="connsiteX43" fmla="*/ 121384 w 539853"/>
                  <a:gd name="connsiteY43" fmla="*/ 259152 h 571073"/>
                  <a:gd name="connsiteX44" fmla="*/ 88505 w 539853"/>
                  <a:gd name="connsiteY44" fmla="*/ 549966 h 571073"/>
                  <a:gd name="connsiteX45" fmla="*/ 81459 w 539853"/>
                  <a:gd name="connsiteY45" fmla="*/ 549966 h 571073"/>
                  <a:gd name="connsiteX46" fmla="*/ 81459 w 539853"/>
                  <a:gd name="connsiteY46" fmla="*/ 553484 h 571073"/>
                  <a:gd name="connsiteX47" fmla="*/ 65019 w 539853"/>
                  <a:gd name="connsiteY47" fmla="*/ 569900 h 571073"/>
                  <a:gd name="connsiteX48" fmla="*/ 25094 w 539853"/>
                  <a:gd name="connsiteY48" fmla="*/ 569900 h 571073"/>
                  <a:gd name="connsiteX49" fmla="*/ 8654 w 539853"/>
                  <a:gd name="connsiteY49" fmla="*/ 553484 h 571073"/>
                  <a:gd name="connsiteX50" fmla="*/ 8654 w 539853"/>
                  <a:gd name="connsiteY50" fmla="*/ 549966 h 571073"/>
                  <a:gd name="connsiteX51" fmla="*/ 1609 w 539853"/>
                  <a:gd name="connsiteY51" fmla="*/ 549966 h 571073"/>
                  <a:gd name="connsiteX52" fmla="*/ 25094 w 539853"/>
                  <a:gd name="connsiteY52" fmla="*/ 193485 h 571073"/>
                  <a:gd name="connsiteX53" fmla="*/ 42708 w 539853"/>
                  <a:gd name="connsiteY53" fmla="*/ 194657 h 571073"/>
                  <a:gd name="connsiteX54" fmla="*/ 121384 w 539853"/>
                  <a:gd name="connsiteY54" fmla="*/ 117264 h 571073"/>
                  <a:gd name="connsiteX55" fmla="*/ 109642 w 539853"/>
                  <a:gd name="connsiteY55" fmla="*/ 77394 h 571073"/>
                  <a:gd name="connsiteX56" fmla="*/ 176575 w 539853"/>
                  <a:gd name="connsiteY56" fmla="*/ 58632 h 571073"/>
                  <a:gd name="connsiteX57" fmla="*/ 176575 w 539853"/>
                  <a:gd name="connsiteY57" fmla="*/ 21107 h 571073"/>
                  <a:gd name="connsiteX58" fmla="*/ 255251 w 539853"/>
                  <a:gd name="connsiteY58" fmla="*/ 0 h 5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9853" h="571073">
                    <a:moveTo>
                      <a:pt x="444348" y="83250"/>
                    </a:moveTo>
                    <a:cubicBezTo>
                      <a:pt x="464287" y="92622"/>
                      <a:pt x="485400" y="103165"/>
                      <a:pt x="498301" y="117222"/>
                    </a:cubicBezTo>
                    <a:cubicBezTo>
                      <a:pt x="498301" y="117222"/>
                      <a:pt x="504166" y="139479"/>
                      <a:pt x="511203" y="176965"/>
                    </a:cubicBezTo>
                    <a:cubicBezTo>
                      <a:pt x="506512" y="178137"/>
                      <a:pt x="501820" y="179308"/>
                      <a:pt x="497129" y="179308"/>
                    </a:cubicBezTo>
                    <a:cubicBezTo>
                      <a:pt x="461942" y="179308"/>
                      <a:pt x="433792" y="151194"/>
                      <a:pt x="433792" y="117222"/>
                    </a:cubicBezTo>
                    <a:cubicBezTo>
                      <a:pt x="433792" y="104336"/>
                      <a:pt x="438484" y="92622"/>
                      <a:pt x="444348" y="83250"/>
                    </a:cubicBezTo>
                    <a:close/>
                    <a:moveTo>
                      <a:pt x="95547" y="83250"/>
                    </a:moveTo>
                    <a:cubicBezTo>
                      <a:pt x="101415" y="92622"/>
                      <a:pt x="104935" y="104336"/>
                      <a:pt x="104935" y="117222"/>
                    </a:cubicBezTo>
                    <a:cubicBezTo>
                      <a:pt x="104935" y="151194"/>
                      <a:pt x="77944" y="179308"/>
                      <a:pt x="42737" y="179308"/>
                    </a:cubicBezTo>
                    <a:cubicBezTo>
                      <a:pt x="38043" y="179308"/>
                      <a:pt x="33348" y="178137"/>
                      <a:pt x="28654" y="176965"/>
                    </a:cubicBezTo>
                    <a:cubicBezTo>
                      <a:pt x="35696" y="139479"/>
                      <a:pt x="41563" y="117222"/>
                      <a:pt x="41563" y="117222"/>
                    </a:cubicBezTo>
                    <a:cubicBezTo>
                      <a:pt x="54472" y="103165"/>
                      <a:pt x="74423" y="92622"/>
                      <a:pt x="95547" y="83250"/>
                    </a:cubicBezTo>
                    <a:close/>
                    <a:moveTo>
                      <a:pt x="255251" y="0"/>
                    </a:moveTo>
                    <a:cubicBezTo>
                      <a:pt x="262296" y="0"/>
                      <a:pt x="277562" y="0"/>
                      <a:pt x="284608" y="0"/>
                    </a:cubicBezTo>
                    <a:cubicBezTo>
                      <a:pt x="304570" y="1173"/>
                      <a:pt x="335101" y="4691"/>
                      <a:pt x="363284" y="21107"/>
                    </a:cubicBezTo>
                    <a:lnTo>
                      <a:pt x="363284" y="58632"/>
                    </a:lnTo>
                    <a:cubicBezTo>
                      <a:pt x="363284" y="58632"/>
                      <a:pt x="394989" y="64495"/>
                      <a:pt x="430217" y="77394"/>
                    </a:cubicBezTo>
                    <a:cubicBezTo>
                      <a:pt x="423171" y="89120"/>
                      <a:pt x="418474" y="102019"/>
                      <a:pt x="418474" y="117264"/>
                    </a:cubicBezTo>
                    <a:cubicBezTo>
                      <a:pt x="418474" y="159478"/>
                      <a:pt x="453702" y="194657"/>
                      <a:pt x="497150" y="194657"/>
                    </a:cubicBezTo>
                    <a:cubicBezTo>
                      <a:pt x="503022" y="194657"/>
                      <a:pt x="508893" y="194657"/>
                      <a:pt x="513590" y="193485"/>
                    </a:cubicBezTo>
                    <a:cubicBezTo>
                      <a:pt x="527681" y="270879"/>
                      <a:pt x="545295" y="402214"/>
                      <a:pt x="538250" y="549966"/>
                    </a:cubicBezTo>
                    <a:lnTo>
                      <a:pt x="531204" y="549966"/>
                    </a:lnTo>
                    <a:lnTo>
                      <a:pt x="531204" y="553484"/>
                    </a:lnTo>
                    <a:cubicBezTo>
                      <a:pt x="531204" y="562865"/>
                      <a:pt x="524158" y="569900"/>
                      <a:pt x="514764" y="569900"/>
                    </a:cubicBezTo>
                    <a:lnTo>
                      <a:pt x="474839" y="569900"/>
                    </a:lnTo>
                    <a:cubicBezTo>
                      <a:pt x="465445" y="569900"/>
                      <a:pt x="458399" y="562865"/>
                      <a:pt x="458399" y="553484"/>
                    </a:cubicBezTo>
                    <a:lnTo>
                      <a:pt x="458399" y="549966"/>
                    </a:lnTo>
                    <a:lnTo>
                      <a:pt x="451354" y="549966"/>
                    </a:lnTo>
                    <a:cubicBezTo>
                      <a:pt x="451354" y="549966"/>
                      <a:pt x="458399" y="318957"/>
                      <a:pt x="418474" y="259152"/>
                    </a:cubicBezTo>
                    <a:lnTo>
                      <a:pt x="418474" y="476090"/>
                    </a:lnTo>
                    <a:lnTo>
                      <a:pt x="418474" y="496024"/>
                    </a:lnTo>
                    <a:lnTo>
                      <a:pt x="418474" y="547620"/>
                    </a:lnTo>
                    <a:cubicBezTo>
                      <a:pt x="418474" y="547620"/>
                      <a:pt x="343321" y="568728"/>
                      <a:pt x="281085" y="571073"/>
                    </a:cubicBezTo>
                    <a:lnTo>
                      <a:pt x="281085" y="36352"/>
                    </a:lnTo>
                    <a:cubicBezTo>
                      <a:pt x="281085" y="36352"/>
                      <a:pt x="316313" y="38697"/>
                      <a:pt x="336275" y="30489"/>
                    </a:cubicBezTo>
                    <a:cubicBezTo>
                      <a:pt x="336275" y="30489"/>
                      <a:pt x="331578" y="17590"/>
                      <a:pt x="284608" y="16417"/>
                    </a:cubicBezTo>
                    <a:cubicBezTo>
                      <a:pt x="277562" y="16417"/>
                      <a:pt x="262296" y="16417"/>
                      <a:pt x="255251" y="16417"/>
                    </a:cubicBezTo>
                    <a:cubicBezTo>
                      <a:pt x="207106" y="16417"/>
                      <a:pt x="203583" y="30489"/>
                      <a:pt x="203583" y="30489"/>
                    </a:cubicBezTo>
                    <a:cubicBezTo>
                      <a:pt x="223546" y="38697"/>
                      <a:pt x="258774" y="36352"/>
                      <a:pt x="258774" y="36352"/>
                    </a:cubicBezTo>
                    <a:lnTo>
                      <a:pt x="258774" y="571073"/>
                    </a:lnTo>
                    <a:cubicBezTo>
                      <a:pt x="196537" y="568728"/>
                      <a:pt x="121384" y="547620"/>
                      <a:pt x="121384" y="547620"/>
                    </a:cubicBezTo>
                    <a:lnTo>
                      <a:pt x="121384" y="496024"/>
                    </a:lnTo>
                    <a:lnTo>
                      <a:pt x="121384" y="476090"/>
                    </a:lnTo>
                    <a:lnTo>
                      <a:pt x="121384" y="259152"/>
                    </a:lnTo>
                    <a:cubicBezTo>
                      <a:pt x="81459" y="318957"/>
                      <a:pt x="88505" y="549966"/>
                      <a:pt x="88505" y="549966"/>
                    </a:cubicBezTo>
                    <a:lnTo>
                      <a:pt x="81459" y="549966"/>
                    </a:lnTo>
                    <a:lnTo>
                      <a:pt x="81459" y="553484"/>
                    </a:lnTo>
                    <a:cubicBezTo>
                      <a:pt x="81459" y="562865"/>
                      <a:pt x="73239" y="569900"/>
                      <a:pt x="65019" y="569900"/>
                    </a:cubicBezTo>
                    <a:lnTo>
                      <a:pt x="25094" y="569900"/>
                    </a:lnTo>
                    <a:cubicBezTo>
                      <a:pt x="15700" y="569900"/>
                      <a:pt x="8654" y="562865"/>
                      <a:pt x="8654" y="553484"/>
                    </a:cubicBezTo>
                    <a:lnTo>
                      <a:pt x="8654" y="549966"/>
                    </a:lnTo>
                    <a:lnTo>
                      <a:pt x="1609" y="549966"/>
                    </a:lnTo>
                    <a:cubicBezTo>
                      <a:pt x="-5437" y="402214"/>
                      <a:pt x="12177" y="270879"/>
                      <a:pt x="25094" y="193485"/>
                    </a:cubicBezTo>
                    <a:cubicBezTo>
                      <a:pt x="30966" y="194657"/>
                      <a:pt x="36837" y="194657"/>
                      <a:pt x="42708" y="194657"/>
                    </a:cubicBezTo>
                    <a:cubicBezTo>
                      <a:pt x="86156" y="194657"/>
                      <a:pt x="121384" y="159478"/>
                      <a:pt x="121384" y="117264"/>
                    </a:cubicBezTo>
                    <a:cubicBezTo>
                      <a:pt x="121384" y="102019"/>
                      <a:pt x="116687" y="89120"/>
                      <a:pt x="109642" y="77394"/>
                    </a:cubicBezTo>
                    <a:cubicBezTo>
                      <a:pt x="144870" y="64495"/>
                      <a:pt x="176575" y="58632"/>
                      <a:pt x="176575" y="58632"/>
                    </a:cubicBezTo>
                    <a:lnTo>
                      <a:pt x="176575" y="21107"/>
                    </a:lnTo>
                    <a:cubicBezTo>
                      <a:pt x="204757" y="4691"/>
                      <a:pt x="235288" y="1173"/>
                      <a:pt x="255251" y="0"/>
                    </a:cubicBezTo>
                    <a:close/>
                  </a:path>
                </a:pathLst>
              </a:custGeom>
              <a:solidFill>
                <a:srgbClr val="E55003"/>
              </a:solidFill>
              <a:ln>
                <a:noFill/>
              </a:ln>
            </p:spPr>
          </p:sp>
        </p:grpSp>
        <p:grpSp>
          <p:nvGrpSpPr>
            <p:cNvPr id="6" name="组合 5"/>
            <p:cNvGrpSpPr/>
            <p:nvPr/>
          </p:nvGrpSpPr>
          <p:grpSpPr>
            <a:xfrm>
              <a:off x="7329962" y="5534745"/>
              <a:ext cx="1992323" cy="761638"/>
              <a:chOff x="7329962" y="5422451"/>
              <a:chExt cx="1992323" cy="761638"/>
            </a:xfrm>
          </p:grpSpPr>
          <p:sp>
            <p:nvSpPr>
              <p:cNvPr id="22" name="文本框 21"/>
              <p:cNvSpPr txBox="1"/>
              <p:nvPr/>
            </p:nvSpPr>
            <p:spPr>
              <a:xfrm>
                <a:off x="8395315" y="5572438"/>
                <a:ext cx="926970"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1</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块</a:t>
                </a:r>
              </a:p>
            </p:txBody>
          </p:sp>
          <p:sp>
            <p:nvSpPr>
              <p:cNvPr id="32" name="handkerchief_286916"/>
              <p:cNvSpPr>
                <a:spLocks noChangeAspect="1"/>
              </p:cNvSpPr>
              <p:nvPr/>
            </p:nvSpPr>
            <p:spPr bwMode="auto">
              <a:xfrm>
                <a:off x="7329962" y="5422451"/>
                <a:ext cx="762640" cy="761638"/>
              </a:xfrm>
              <a:custGeom>
                <a:avLst/>
                <a:gdLst>
                  <a:gd name="connsiteX0" fmla="*/ 344510 w 607520"/>
                  <a:gd name="connsiteY0" fmla="*/ 554377 h 606722"/>
                  <a:gd name="connsiteX1" fmla="*/ 321638 w 607520"/>
                  <a:gd name="connsiteY1" fmla="*/ 577128 h 606722"/>
                  <a:gd name="connsiteX2" fmla="*/ 332050 w 607520"/>
                  <a:gd name="connsiteY2" fmla="*/ 581394 h 606722"/>
                  <a:gd name="connsiteX3" fmla="*/ 342463 w 607520"/>
                  <a:gd name="connsiteY3" fmla="*/ 577128 h 606722"/>
                  <a:gd name="connsiteX4" fmla="*/ 346379 w 607520"/>
                  <a:gd name="connsiteY4" fmla="*/ 563886 h 606722"/>
                  <a:gd name="connsiteX5" fmla="*/ 263077 w 607520"/>
                  <a:gd name="connsiteY5" fmla="*/ 554377 h 606722"/>
                  <a:gd name="connsiteX6" fmla="*/ 261119 w 607520"/>
                  <a:gd name="connsiteY6" fmla="*/ 563886 h 606722"/>
                  <a:gd name="connsiteX7" fmla="*/ 265124 w 607520"/>
                  <a:gd name="connsiteY7" fmla="*/ 577128 h 606722"/>
                  <a:gd name="connsiteX8" fmla="*/ 275537 w 607520"/>
                  <a:gd name="connsiteY8" fmla="*/ 581394 h 606722"/>
                  <a:gd name="connsiteX9" fmla="*/ 285861 w 607520"/>
                  <a:gd name="connsiteY9" fmla="*/ 577128 h 606722"/>
                  <a:gd name="connsiteX10" fmla="*/ 391590 w 607520"/>
                  <a:gd name="connsiteY10" fmla="*/ 507275 h 606722"/>
                  <a:gd name="connsiteX11" fmla="*/ 366671 w 607520"/>
                  <a:gd name="connsiteY11" fmla="*/ 532159 h 606722"/>
                  <a:gd name="connsiteX12" fmla="*/ 376193 w 607520"/>
                  <a:gd name="connsiteY12" fmla="*/ 534114 h 606722"/>
                  <a:gd name="connsiteX13" fmla="*/ 379130 w 607520"/>
                  <a:gd name="connsiteY13" fmla="*/ 534381 h 606722"/>
                  <a:gd name="connsiteX14" fmla="*/ 389543 w 607520"/>
                  <a:gd name="connsiteY14" fmla="*/ 530115 h 606722"/>
                  <a:gd name="connsiteX15" fmla="*/ 393548 w 607520"/>
                  <a:gd name="connsiteY15" fmla="*/ 516785 h 606722"/>
                  <a:gd name="connsiteX16" fmla="*/ 215998 w 607520"/>
                  <a:gd name="connsiteY16" fmla="*/ 507275 h 606722"/>
                  <a:gd name="connsiteX17" fmla="*/ 214040 w 607520"/>
                  <a:gd name="connsiteY17" fmla="*/ 516785 h 606722"/>
                  <a:gd name="connsiteX18" fmla="*/ 218044 w 607520"/>
                  <a:gd name="connsiteY18" fmla="*/ 530115 h 606722"/>
                  <a:gd name="connsiteX19" fmla="*/ 228368 w 607520"/>
                  <a:gd name="connsiteY19" fmla="*/ 534381 h 606722"/>
                  <a:gd name="connsiteX20" fmla="*/ 231305 w 607520"/>
                  <a:gd name="connsiteY20" fmla="*/ 534114 h 606722"/>
                  <a:gd name="connsiteX21" fmla="*/ 240828 w 607520"/>
                  <a:gd name="connsiteY21" fmla="*/ 532159 h 606722"/>
                  <a:gd name="connsiteX22" fmla="*/ 438670 w 607520"/>
                  <a:gd name="connsiteY22" fmla="*/ 460263 h 606722"/>
                  <a:gd name="connsiteX23" fmla="*/ 413839 w 607520"/>
                  <a:gd name="connsiteY23" fmla="*/ 485147 h 606722"/>
                  <a:gd name="connsiteX24" fmla="*/ 423362 w 607520"/>
                  <a:gd name="connsiteY24" fmla="*/ 487013 h 606722"/>
                  <a:gd name="connsiteX25" fmla="*/ 426299 w 607520"/>
                  <a:gd name="connsiteY25" fmla="*/ 487279 h 606722"/>
                  <a:gd name="connsiteX26" fmla="*/ 436623 w 607520"/>
                  <a:gd name="connsiteY26" fmla="*/ 483014 h 606722"/>
                  <a:gd name="connsiteX27" fmla="*/ 440628 w 607520"/>
                  <a:gd name="connsiteY27" fmla="*/ 469772 h 606722"/>
                  <a:gd name="connsiteX28" fmla="*/ 168829 w 607520"/>
                  <a:gd name="connsiteY28" fmla="*/ 460263 h 606722"/>
                  <a:gd name="connsiteX29" fmla="*/ 166960 w 607520"/>
                  <a:gd name="connsiteY29" fmla="*/ 469772 h 606722"/>
                  <a:gd name="connsiteX30" fmla="*/ 170965 w 607520"/>
                  <a:gd name="connsiteY30" fmla="*/ 483014 h 606722"/>
                  <a:gd name="connsiteX31" fmla="*/ 181288 w 607520"/>
                  <a:gd name="connsiteY31" fmla="*/ 487368 h 606722"/>
                  <a:gd name="connsiteX32" fmla="*/ 184225 w 607520"/>
                  <a:gd name="connsiteY32" fmla="*/ 487013 h 606722"/>
                  <a:gd name="connsiteX33" fmla="*/ 193748 w 607520"/>
                  <a:gd name="connsiteY33" fmla="*/ 485147 h 606722"/>
                  <a:gd name="connsiteX34" fmla="*/ 485838 w 607520"/>
                  <a:gd name="connsiteY34" fmla="*/ 413250 h 606722"/>
                  <a:gd name="connsiteX35" fmla="*/ 460919 w 607520"/>
                  <a:gd name="connsiteY35" fmla="*/ 438045 h 606722"/>
                  <a:gd name="connsiteX36" fmla="*/ 470442 w 607520"/>
                  <a:gd name="connsiteY36" fmla="*/ 440000 h 606722"/>
                  <a:gd name="connsiteX37" fmla="*/ 473379 w 607520"/>
                  <a:gd name="connsiteY37" fmla="*/ 440267 h 606722"/>
                  <a:gd name="connsiteX38" fmla="*/ 483703 w 607520"/>
                  <a:gd name="connsiteY38" fmla="*/ 436001 h 606722"/>
                  <a:gd name="connsiteX39" fmla="*/ 487707 w 607520"/>
                  <a:gd name="connsiteY39" fmla="*/ 422759 h 606722"/>
                  <a:gd name="connsiteX40" fmla="*/ 121749 w 607520"/>
                  <a:gd name="connsiteY40" fmla="*/ 413250 h 606722"/>
                  <a:gd name="connsiteX41" fmla="*/ 119791 w 607520"/>
                  <a:gd name="connsiteY41" fmla="*/ 422759 h 606722"/>
                  <a:gd name="connsiteX42" fmla="*/ 123796 w 607520"/>
                  <a:gd name="connsiteY42" fmla="*/ 436001 h 606722"/>
                  <a:gd name="connsiteX43" fmla="*/ 134209 w 607520"/>
                  <a:gd name="connsiteY43" fmla="*/ 440267 h 606722"/>
                  <a:gd name="connsiteX44" fmla="*/ 137146 w 607520"/>
                  <a:gd name="connsiteY44" fmla="*/ 440000 h 606722"/>
                  <a:gd name="connsiteX45" fmla="*/ 146668 w 607520"/>
                  <a:gd name="connsiteY45" fmla="*/ 438045 h 606722"/>
                  <a:gd name="connsiteX46" fmla="*/ 532918 w 607520"/>
                  <a:gd name="connsiteY46" fmla="*/ 366148 h 606722"/>
                  <a:gd name="connsiteX47" fmla="*/ 507999 w 607520"/>
                  <a:gd name="connsiteY47" fmla="*/ 391032 h 606722"/>
                  <a:gd name="connsiteX48" fmla="*/ 517522 w 607520"/>
                  <a:gd name="connsiteY48" fmla="*/ 392987 h 606722"/>
                  <a:gd name="connsiteX49" fmla="*/ 520459 w 607520"/>
                  <a:gd name="connsiteY49" fmla="*/ 393254 h 606722"/>
                  <a:gd name="connsiteX50" fmla="*/ 530871 w 607520"/>
                  <a:gd name="connsiteY50" fmla="*/ 388988 h 606722"/>
                  <a:gd name="connsiteX51" fmla="*/ 534876 w 607520"/>
                  <a:gd name="connsiteY51" fmla="*/ 375658 h 606722"/>
                  <a:gd name="connsiteX52" fmla="*/ 74669 w 607520"/>
                  <a:gd name="connsiteY52" fmla="*/ 366148 h 606722"/>
                  <a:gd name="connsiteX53" fmla="*/ 72711 w 607520"/>
                  <a:gd name="connsiteY53" fmla="*/ 375658 h 606722"/>
                  <a:gd name="connsiteX54" fmla="*/ 76716 w 607520"/>
                  <a:gd name="connsiteY54" fmla="*/ 388988 h 606722"/>
                  <a:gd name="connsiteX55" fmla="*/ 87040 w 607520"/>
                  <a:gd name="connsiteY55" fmla="*/ 393254 h 606722"/>
                  <a:gd name="connsiteX56" fmla="*/ 89977 w 607520"/>
                  <a:gd name="connsiteY56" fmla="*/ 392987 h 606722"/>
                  <a:gd name="connsiteX57" fmla="*/ 99500 w 607520"/>
                  <a:gd name="connsiteY57" fmla="*/ 391032 h 606722"/>
                  <a:gd name="connsiteX58" fmla="*/ 577951 w 607520"/>
                  <a:gd name="connsiteY58" fmla="*/ 321180 h 606722"/>
                  <a:gd name="connsiteX59" fmla="*/ 555168 w 607520"/>
                  <a:gd name="connsiteY59" fmla="*/ 344019 h 606722"/>
                  <a:gd name="connsiteX60" fmla="*/ 564690 w 607520"/>
                  <a:gd name="connsiteY60" fmla="*/ 345886 h 606722"/>
                  <a:gd name="connsiteX61" fmla="*/ 567627 w 607520"/>
                  <a:gd name="connsiteY61" fmla="*/ 346152 h 606722"/>
                  <a:gd name="connsiteX62" fmla="*/ 577951 w 607520"/>
                  <a:gd name="connsiteY62" fmla="*/ 341887 h 606722"/>
                  <a:gd name="connsiteX63" fmla="*/ 582223 w 607520"/>
                  <a:gd name="connsiteY63" fmla="*/ 331578 h 606722"/>
                  <a:gd name="connsiteX64" fmla="*/ 577951 w 607520"/>
                  <a:gd name="connsiteY64" fmla="*/ 321180 h 606722"/>
                  <a:gd name="connsiteX65" fmla="*/ 29636 w 607520"/>
                  <a:gd name="connsiteY65" fmla="*/ 321180 h 606722"/>
                  <a:gd name="connsiteX66" fmla="*/ 29636 w 607520"/>
                  <a:gd name="connsiteY66" fmla="*/ 341887 h 606722"/>
                  <a:gd name="connsiteX67" fmla="*/ 39960 w 607520"/>
                  <a:gd name="connsiteY67" fmla="*/ 346152 h 606722"/>
                  <a:gd name="connsiteX68" fmla="*/ 42897 w 607520"/>
                  <a:gd name="connsiteY68" fmla="*/ 345886 h 606722"/>
                  <a:gd name="connsiteX69" fmla="*/ 52420 w 607520"/>
                  <a:gd name="connsiteY69" fmla="*/ 344019 h 606722"/>
                  <a:gd name="connsiteX70" fmla="*/ 567627 w 607520"/>
                  <a:gd name="connsiteY70" fmla="*/ 260481 h 606722"/>
                  <a:gd name="connsiteX71" fmla="*/ 564690 w 607520"/>
                  <a:gd name="connsiteY71" fmla="*/ 260747 h 606722"/>
                  <a:gd name="connsiteX72" fmla="*/ 555168 w 607520"/>
                  <a:gd name="connsiteY72" fmla="*/ 262703 h 606722"/>
                  <a:gd name="connsiteX73" fmla="*/ 577951 w 607520"/>
                  <a:gd name="connsiteY73" fmla="*/ 285453 h 606722"/>
                  <a:gd name="connsiteX74" fmla="*/ 582223 w 607520"/>
                  <a:gd name="connsiteY74" fmla="*/ 275144 h 606722"/>
                  <a:gd name="connsiteX75" fmla="*/ 577951 w 607520"/>
                  <a:gd name="connsiteY75" fmla="*/ 264747 h 606722"/>
                  <a:gd name="connsiteX76" fmla="*/ 567627 w 607520"/>
                  <a:gd name="connsiteY76" fmla="*/ 260481 h 606722"/>
                  <a:gd name="connsiteX77" fmla="*/ 39960 w 607520"/>
                  <a:gd name="connsiteY77" fmla="*/ 260481 h 606722"/>
                  <a:gd name="connsiteX78" fmla="*/ 29636 w 607520"/>
                  <a:gd name="connsiteY78" fmla="*/ 264747 h 606722"/>
                  <a:gd name="connsiteX79" fmla="*/ 29636 w 607520"/>
                  <a:gd name="connsiteY79" fmla="*/ 285453 h 606722"/>
                  <a:gd name="connsiteX80" fmla="*/ 52420 w 607520"/>
                  <a:gd name="connsiteY80" fmla="*/ 262703 h 606722"/>
                  <a:gd name="connsiteX81" fmla="*/ 42897 w 607520"/>
                  <a:gd name="connsiteY81" fmla="*/ 260747 h 606722"/>
                  <a:gd name="connsiteX82" fmla="*/ 39960 w 607520"/>
                  <a:gd name="connsiteY82" fmla="*/ 260481 h 606722"/>
                  <a:gd name="connsiteX83" fmla="*/ 520459 w 607520"/>
                  <a:gd name="connsiteY83" fmla="*/ 213468 h 606722"/>
                  <a:gd name="connsiteX84" fmla="*/ 517522 w 607520"/>
                  <a:gd name="connsiteY84" fmla="*/ 213735 h 606722"/>
                  <a:gd name="connsiteX85" fmla="*/ 507999 w 607520"/>
                  <a:gd name="connsiteY85" fmla="*/ 215690 h 606722"/>
                  <a:gd name="connsiteX86" fmla="*/ 532918 w 607520"/>
                  <a:gd name="connsiteY86" fmla="*/ 240485 h 606722"/>
                  <a:gd name="connsiteX87" fmla="*/ 534876 w 607520"/>
                  <a:gd name="connsiteY87" fmla="*/ 230976 h 606722"/>
                  <a:gd name="connsiteX88" fmla="*/ 530871 w 607520"/>
                  <a:gd name="connsiteY88" fmla="*/ 217734 h 606722"/>
                  <a:gd name="connsiteX89" fmla="*/ 520459 w 607520"/>
                  <a:gd name="connsiteY89" fmla="*/ 213468 h 606722"/>
                  <a:gd name="connsiteX90" fmla="*/ 87040 w 607520"/>
                  <a:gd name="connsiteY90" fmla="*/ 213468 h 606722"/>
                  <a:gd name="connsiteX91" fmla="*/ 76716 w 607520"/>
                  <a:gd name="connsiteY91" fmla="*/ 217734 h 606722"/>
                  <a:gd name="connsiteX92" fmla="*/ 72711 w 607520"/>
                  <a:gd name="connsiteY92" fmla="*/ 230976 h 606722"/>
                  <a:gd name="connsiteX93" fmla="*/ 74669 w 607520"/>
                  <a:gd name="connsiteY93" fmla="*/ 240485 h 606722"/>
                  <a:gd name="connsiteX94" fmla="*/ 99500 w 607520"/>
                  <a:gd name="connsiteY94" fmla="*/ 215690 h 606722"/>
                  <a:gd name="connsiteX95" fmla="*/ 89977 w 607520"/>
                  <a:gd name="connsiteY95" fmla="*/ 213735 h 606722"/>
                  <a:gd name="connsiteX96" fmla="*/ 87040 w 607520"/>
                  <a:gd name="connsiteY96" fmla="*/ 213468 h 606722"/>
                  <a:gd name="connsiteX97" fmla="*/ 473379 w 607520"/>
                  <a:gd name="connsiteY97" fmla="*/ 166366 h 606722"/>
                  <a:gd name="connsiteX98" fmla="*/ 470442 w 607520"/>
                  <a:gd name="connsiteY98" fmla="*/ 166722 h 606722"/>
                  <a:gd name="connsiteX99" fmla="*/ 460919 w 607520"/>
                  <a:gd name="connsiteY99" fmla="*/ 168588 h 606722"/>
                  <a:gd name="connsiteX100" fmla="*/ 485838 w 607520"/>
                  <a:gd name="connsiteY100" fmla="*/ 193472 h 606722"/>
                  <a:gd name="connsiteX101" fmla="*/ 487707 w 607520"/>
                  <a:gd name="connsiteY101" fmla="*/ 183963 h 606722"/>
                  <a:gd name="connsiteX102" fmla="*/ 483703 w 607520"/>
                  <a:gd name="connsiteY102" fmla="*/ 170721 h 606722"/>
                  <a:gd name="connsiteX103" fmla="*/ 473379 w 607520"/>
                  <a:gd name="connsiteY103" fmla="*/ 166366 h 606722"/>
                  <a:gd name="connsiteX104" fmla="*/ 134209 w 607520"/>
                  <a:gd name="connsiteY104" fmla="*/ 166366 h 606722"/>
                  <a:gd name="connsiteX105" fmla="*/ 123796 w 607520"/>
                  <a:gd name="connsiteY105" fmla="*/ 170721 h 606722"/>
                  <a:gd name="connsiteX106" fmla="*/ 119880 w 607520"/>
                  <a:gd name="connsiteY106" fmla="*/ 183963 h 606722"/>
                  <a:gd name="connsiteX107" fmla="*/ 121749 w 607520"/>
                  <a:gd name="connsiteY107" fmla="*/ 193472 h 606722"/>
                  <a:gd name="connsiteX108" fmla="*/ 146668 w 607520"/>
                  <a:gd name="connsiteY108" fmla="*/ 168588 h 606722"/>
                  <a:gd name="connsiteX109" fmla="*/ 137146 w 607520"/>
                  <a:gd name="connsiteY109" fmla="*/ 166722 h 606722"/>
                  <a:gd name="connsiteX110" fmla="*/ 134209 w 607520"/>
                  <a:gd name="connsiteY110" fmla="*/ 166366 h 606722"/>
                  <a:gd name="connsiteX111" fmla="*/ 426299 w 607520"/>
                  <a:gd name="connsiteY111" fmla="*/ 119354 h 606722"/>
                  <a:gd name="connsiteX112" fmla="*/ 423362 w 607520"/>
                  <a:gd name="connsiteY112" fmla="*/ 119620 h 606722"/>
                  <a:gd name="connsiteX113" fmla="*/ 413839 w 607520"/>
                  <a:gd name="connsiteY113" fmla="*/ 121575 h 606722"/>
                  <a:gd name="connsiteX114" fmla="*/ 438670 w 607520"/>
                  <a:gd name="connsiteY114" fmla="*/ 146459 h 606722"/>
                  <a:gd name="connsiteX115" fmla="*/ 440628 w 607520"/>
                  <a:gd name="connsiteY115" fmla="*/ 136950 h 606722"/>
                  <a:gd name="connsiteX116" fmla="*/ 436623 w 607520"/>
                  <a:gd name="connsiteY116" fmla="*/ 123619 h 606722"/>
                  <a:gd name="connsiteX117" fmla="*/ 426299 w 607520"/>
                  <a:gd name="connsiteY117" fmla="*/ 119354 h 606722"/>
                  <a:gd name="connsiteX118" fmla="*/ 181288 w 607520"/>
                  <a:gd name="connsiteY118" fmla="*/ 119354 h 606722"/>
                  <a:gd name="connsiteX119" fmla="*/ 170965 w 607520"/>
                  <a:gd name="connsiteY119" fmla="*/ 123619 h 606722"/>
                  <a:gd name="connsiteX120" fmla="*/ 166960 w 607520"/>
                  <a:gd name="connsiteY120" fmla="*/ 136950 h 606722"/>
                  <a:gd name="connsiteX121" fmla="*/ 168829 w 607520"/>
                  <a:gd name="connsiteY121" fmla="*/ 146459 h 606722"/>
                  <a:gd name="connsiteX122" fmla="*/ 193748 w 607520"/>
                  <a:gd name="connsiteY122" fmla="*/ 121575 h 606722"/>
                  <a:gd name="connsiteX123" fmla="*/ 184225 w 607520"/>
                  <a:gd name="connsiteY123" fmla="*/ 119620 h 606722"/>
                  <a:gd name="connsiteX124" fmla="*/ 181288 w 607520"/>
                  <a:gd name="connsiteY124" fmla="*/ 119354 h 606722"/>
                  <a:gd name="connsiteX125" fmla="*/ 303749 w 607520"/>
                  <a:gd name="connsiteY125" fmla="*/ 111607 h 606722"/>
                  <a:gd name="connsiteX126" fmla="*/ 111763 w 607520"/>
                  <a:gd name="connsiteY126" fmla="*/ 303325 h 606722"/>
                  <a:gd name="connsiteX127" fmla="*/ 303749 w 607520"/>
                  <a:gd name="connsiteY127" fmla="*/ 495133 h 606722"/>
                  <a:gd name="connsiteX128" fmla="*/ 495824 w 607520"/>
                  <a:gd name="connsiteY128" fmla="*/ 303325 h 606722"/>
                  <a:gd name="connsiteX129" fmla="*/ 303749 w 607520"/>
                  <a:gd name="connsiteY129" fmla="*/ 75787 h 606722"/>
                  <a:gd name="connsiteX130" fmla="*/ 531604 w 607520"/>
                  <a:gd name="connsiteY130" fmla="*/ 303325 h 606722"/>
                  <a:gd name="connsiteX131" fmla="*/ 303749 w 607520"/>
                  <a:gd name="connsiteY131" fmla="*/ 530864 h 606722"/>
                  <a:gd name="connsiteX132" fmla="*/ 75893 w 607520"/>
                  <a:gd name="connsiteY132" fmla="*/ 303325 h 606722"/>
                  <a:gd name="connsiteX133" fmla="*/ 379130 w 607520"/>
                  <a:gd name="connsiteY133" fmla="*/ 72341 h 606722"/>
                  <a:gd name="connsiteX134" fmla="*/ 376193 w 607520"/>
                  <a:gd name="connsiteY134" fmla="*/ 72608 h 606722"/>
                  <a:gd name="connsiteX135" fmla="*/ 366671 w 607520"/>
                  <a:gd name="connsiteY135" fmla="*/ 74563 h 606722"/>
                  <a:gd name="connsiteX136" fmla="*/ 391590 w 607520"/>
                  <a:gd name="connsiteY136" fmla="*/ 99358 h 606722"/>
                  <a:gd name="connsiteX137" fmla="*/ 393548 w 607520"/>
                  <a:gd name="connsiteY137" fmla="*/ 89849 h 606722"/>
                  <a:gd name="connsiteX138" fmla="*/ 389543 w 607520"/>
                  <a:gd name="connsiteY138" fmla="*/ 76607 h 606722"/>
                  <a:gd name="connsiteX139" fmla="*/ 379130 w 607520"/>
                  <a:gd name="connsiteY139" fmla="*/ 72341 h 606722"/>
                  <a:gd name="connsiteX140" fmla="*/ 228368 w 607520"/>
                  <a:gd name="connsiteY140" fmla="*/ 72341 h 606722"/>
                  <a:gd name="connsiteX141" fmla="*/ 218044 w 607520"/>
                  <a:gd name="connsiteY141" fmla="*/ 76607 h 606722"/>
                  <a:gd name="connsiteX142" fmla="*/ 214040 w 607520"/>
                  <a:gd name="connsiteY142" fmla="*/ 89849 h 606722"/>
                  <a:gd name="connsiteX143" fmla="*/ 215998 w 607520"/>
                  <a:gd name="connsiteY143" fmla="*/ 99358 h 606722"/>
                  <a:gd name="connsiteX144" fmla="*/ 240828 w 607520"/>
                  <a:gd name="connsiteY144" fmla="*/ 74563 h 606722"/>
                  <a:gd name="connsiteX145" fmla="*/ 231305 w 607520"/>
                  <a:gd name="connsiteY145" fmla="*/ 72608 h 606722"/>
                  <a:gd name="connsiteX146" fmla="*/ 228368 w 607520"/>
                  <a:gd name="connsiteY146" fmla="*/ 72341 h 606722"/>
                  <a:gd name="connsiteX147" fmla="*/ 303749 w 607520"/>
                  <a:gd name="connsiteY147" fmla="*/ 47457 h 606722"/>
                  <a:gd name="connsiteX148" fmla="*/ 47525 w 607520"/>
                  <a:gd name="connsiteY148" fmla="*/ 303317 h 606722"/>
                  <a:gd name="connsiteX149" fmla="*/ 303749 w 607520"/>
                  <a:gd name="connsiteY149" fmla="*/ 559265 h 606722"/>
                  <a:gd name="connsiteX150" fmla="*/ 560063 w 607520"/>
                  <a:gd name="connsiteY150" fmla="*/ 303317 h 606722"/>
                  <a:gd name="connsiteX151" fmla="*/ 332050 w 607520"/>
                  <a:gd name="connsiteY151" fmla="*/ 25239 h 606722"/>
                  <a:gd name="connsiteX152" fmla="*/ 321727 w 607520"/>
                  <a:gd name="connsiteY152" fmla="*/ 29594 h 606722"/>
                  <a:gd name="connsiteX153" fmla="*/ 344510 w 607520"/>
                  <a:gd name="connsiteY153" fmla="*/ 52345 h 606722"/>
                  <a:gd name="connsiteX154" fmla="*/ 346379 w 607520"/>
                  <a:gd name="connsiteY154" fmla="*/ 42836 h 606722"/>
                  <a:gd name="connsiteX155" fmla="*/ 342463 w 607520"/>
                  <a:gd name="connsiteY155" fmla="*/ 29594 h 606722"/>
                  <a:gd name="connsiteX156" fmla="*/ 332050 w 607520"/>
                  <a:gd name="connsiteY156" fmla="*/ 25239 h 606722"/>
                  <a:gd name="connsiteX157" fmla="*/ 275537 w 607520"/>
                  <a:gd name="connsiteY157" fmla="*/ 25239 h 606722"/>
                  <a:gd name="connsiteX158" fmla="*/ 265124 w 607520"/>
                  <a:gd name="connsiteY158" fmla="*/ 29594 h 606722"/>
                  <a:gd name="connsiteX159" fmla="*/ 261119 w 607520"/>
                  <a:gd name="connsiteY159" fmla="*/ 42836 h 606722"/>
                  <a:gd name="connsiteX160" fmla="*/ 263077 w 607520"/>
                  <a:gd name="connsiteY160" fmla="*/ 52345 h 606722"/>
                  <a:gd name="connsiteX161" fmla="*/ 285861 w 607520"/>
                  <a:gd name="connsiteY161" fmla="*/ 29594 h 606722"/>
                  <a:gd name="connsiteX162" fmla="*/ 275537 w 607520"/>
                  <a:gd name="connsiteY162" fmla="*/ 25239 h 606722"/>
                  <a:gd name="connsiteX163" fmla="*/ 275537 w 607520"/>
                  <a:gd name="connsiteY163" fmla="*/ 0 h 606722"/>
                  <a:gd name="connsiteX164" fmla="*/ 303749 w 607520"/>
                  <a:gd name="connsiteY164" fmla="*/ 11731 h 606722"/>
                  <a:gd name="connsiteX165" fmla="*/ 332050 w 607520"/>
                  <a:gd name="connsiteY165" fmla="*/ 0 h 606722"/>
                  <a:gd name="connsiteX166" fmla="*/ 360352 w 607520"/>
                  <a:gd name="connsiteY166" fmla="*/ 11731 h 606722"/>
                  <a:gd name="connsiteX167" fmla="*/ 371209 w 607520"/>
                  <a:gd name="connsiteY167" fmla="*/ 47813 h 606722"/>
                  <a:gd name="connsiteX168" fmla="*/ 379130 w 607520"/>
                  <a:gd name="connsiteY168" fmla="*/ 47013 h 606722"/>
                  <a:gd name="connsiteX169" fmla="*/ 407432 w 607520"/>
                  <a:gd name="connsiteY169" fmla="*/ 58744 h 606722"/>
                  <a:gd name="connsiteX170" fmla="*/ 418289 w 607520"/>
                  <a:gd name="connsiteY170" fmla="*/ 94914 h 606722"/>
                  <a:gd name="connsiteX171" fmla="*/ 426299 w 607520"/>
                  <a:gd name="connsiteY171" fmla="*/ 94114 h 606722"/>
                  <a:gd name="connsiteX172" fmla="*/ 454511 w 607520"/>
                  <a:gd name="connsiteY172" fmla="*/ 105756 h 606722"/>
                  <a:gd name="connsiteX173" fmla="*/ 465458 w 607520"/>
                  <a:gd name="connsiteY173" fmla="*/ 141927 h 606722"/>
                  <a:gd name="connsiteX174" fmla="*/ 473379 w 607520"/>
                  <a:gd name="connsiteY174" fmla="*/ 141127 h 606722"/>
                  <a:gd name="connsiteX175" fmla="*/ 501591 w 607520"/>
                  <a:gd name="connsiteY175" fmla="*/ 152769 h 606722"/>
                  <a:gd name="connsiteX176" fmla="*/ 512538 w 607520"/>
                  <a:gd name="connsiteY176" fmla="*/ 188940 h 606722"/>
                  <a:gd name="connsiteX177" fmla="*/ 520459 w 607520"/>
                  <a:gd name="connsiteY177" fmla="*/ 188140 h 606722"/>
                  <a:gd name="connsiteX178" fmla="*/ 548760 w 607520"/>
                  <a:gd name="connsiteY178" fmla="*/ 199871 h 606722"/>
                  <a:gd name="connsiteX179" fmla="*/ 559618 w 607520"/>
                  <a:gd name="connsiteY179" fmla="*/ 235952 h 606722"/>
                  <a:gd name="connsiteX180" fmla="*/ 567627 w 607520"/>
                  <a:gd name="connsiteY180" fmla="*/ 235241 h 606722"/>
                  <a:gd name="connsiteX181" fmla="*/ 595840 w 607520"/>
                  <a:gd name="connsiteY181" fmla="*/ 246884 h 606722"/>
                  <a:gd name="connsiteX182" fmla="*/ 595840 w 607520"/>
                  <a:gd name="connsiteY182" fmla="*/ 303317 h 606722"/>
                  <a:gd name="connsiteX183" fmla="*/ 595840 w 607520"/>
                  <a:gd name="connsiteY183" fmla="*/ 359839 h 606722"/>
                  <a:gd name="connsiteX184" fmla="*/ 567538 w 607520"/>
                  <a:gd name="connsiteY184" fmla="*/ 371481 h 606722"/>
                  <a:gd name="connsiteX185" fmla="*/ 559618 w 607520"/>
                  <a:gd name="connsiteY185" fmla="*/ 370681 h 606722"/>
                  <a:gd name="connsiteX186" fmla="*/ 548760 w 607520"/>
                  <a:gd name="connsiteY186" fmla="*/ 406851 h 606722"/>
                  <a:gd name="connsiteX187" fmla="*/ 520459 w 607520"/>
                  <a:gd name="connsiteY187" fmla="*/ 418493 h 606722"/>
                  <a:gd name="connsiteX188" fmla="*/ 512538 w 607520"/>
                  <a:gd name="connsiteY188" fmla="*/ 417693 h 606722"/>
                  <a:gd name="connsiteX189" fmla="*/ 501591 w 607520"/>
                  <a:gd name="connsiteY189" fmla="*/ 453864 h 606722"/>
                  <a:gd name="connsiteX190" fmla="*/ 473379 w 607520"/>
                  <a:gd name="connsiteY190" fmla="*/ 465595 h 606722"/>
                  <a:gd name="connsiteX191" fmla="*/ 465458 w 607520"/>
                  <a:gd name="connsiteY191" fmla="*/ 464795 h 606722"/>
                  <a:gd name="connsiteX192" fmla="*/ 454511 w 607520"/>
                  <a:gd name="connsiteY192" fmla="*/ 500877 h 606722"/>
                  <a:gd name="connsiteX193" fmla="*/ 426299 w 607520"/>
                  <a:gd name="connsiteY193" fmla="*/ 512608 h 606722"/>
                  <a:gd name="connsiteX194" fmla="*/ 418289 w 607520"/>
                  <a:gd name="connsiteY194" fmla="*/ 511808 h 606722"/>
                  <a:gd name="connsiteX195" fmla="*/ 407432 w 607520"/>
                  <a:gd name="connsiteY195" fmla="*/ 547978 h 606722"/>
                  <a:gd name="connsiteX196" fmla="*/ 379130 w 607520"/>
                  <a:gd name="connsiteY196" fmla="*/ 559620 h 606722"/>
                  <a:gd name="connsiteX197" fmla="*/ 371209 w 607520"/>
                  <a:gd name="connsiteY197" fmla="*/ 558821 h 606722"/>
                  <a:gd name="connsiteX198" fmla="*/ 360352 w 607520"/>
                  <a:gd name="connsiteY198" fmla="*/ 594991 h 606722"/>
                  <a:gd name="connsiteX199" fmla="*/ 332050 w 607520"/>
                  <a:gd name="connsiteY199" fmla="*/ 606722 h 606722"/>
                  <a:gd name="connsiteX200" fmla="*/ 303749 w 607520"/>
                  <a:gd name="connsiteY200" fmla="*/ 594991 h 606722"/>
                  <a:gd name="connsiteX201" fmla="*/ 275537 w 607520"/>
                  <a:gd name="connsiteY201" fmla="*/ 606722 h 606722"/>
                  <a:gd name="connsiteX202" fmla="*/ 247236 w 607520"/>
                  <a:gd name="connsiteY202" fmla="*/ 594991 h 606722"/>
                  <a:gd name="connsiteX203" fmla="*/ 236378 w 607520"/>
                  <a:gd name="connsiteY203" fmla="*/ 558821 h 606722"/>
                  <a:gd name="connsiteX204" fmla="*/ 228368 w 607520"/>
                  <a:gd name="connsiteY204" fmla="*/ 559620 h 606722"/>
                  <a:gd name="connsiteX205" fmla="*/ 200156 w 607520"/>
                  <a:gd name="connsiteY205" fmla="*/ 547978 h 606722"/>
                  <a:gd name="connsiteX206" fmla="*/ 189209 w 607520"/>
                  <a:gd name="connsiteY206" fmla="*/ 511808 h 606722"/>
                  <a:gd name="connsiteX207" fmla="*/ 181288 w 607520"/>
                  <a:gd name="connsiteY207" fmla="*/ 512608 h 606722"/>
                  <a:gd name="connsiteX208" fmla="*/ 153076 w 607520"/>
                  <a:gd name="connsiteY208" fmla="*/ 500877 h 606722"/>
                  <a:gd name="connsiteX209" fmla="*/ 142129 w 607520"/>
                  <a:gd name="connsiteY209" fmla="*/ 464795 h 606722"/>
                  <a:gd name="connsiteX210" fmla="*/ 134209 w 607520"/>
                  <a:gd name="connsiteY210" fmla="*/ 465595 h 606722"/>
                  <a:gd name="connsiteX211" fmla="*/ 105907 w 607520"/>
                  <a:gd name="connsiteY211" fmla="*/ 453864 h 606722"/>
                  <a:gd name="connsiteX212" fmla="*/ 95050 w 607520"/>
                  <a:gd name="connsiteY212" fmla="*/ 417693 h 606722"/>
                  <a:gd name="connsiteX213" fmla="*/ 87040 w 607520"/>
                  <a:gd name="connsiteY213" fmla="*/ 418493 h 606722"/>
                  <a:gd name="connsiteX214" fmla="*/ 58828 w 607520"/>
                  <a:gd name="connsiteY214" fmla="*/ 406851 h 606722"/>
                  <a:gd name="connsiteX215" fmla="*/ 47881 w 607520"/>
                  <a:gd name="connsiteY215" fmla="*/ 370681 h 606722"/>
                  <a:gd name="connsiteX216" fmla="*/ 39960 w 607520"/>
                  <a:gd name="connsiteY216" fmla="*/ 371481 h 606722"/>
                  <a:gd name="connsiteX217" fmla="*/ 11748 w 607520"/>
                  <a:gd name="connsiteY217" fmla="*/ 359839 h 606722"/>
                  <a:gd name="connsiteX218" fmla="*/ 11748 w 607520"/>
                  <a:gd name="connsiteY218" fmla="*/ 303317 h 606722"/>
                  <a:gd name="connsiteX219" fmla="*/ 11748 w 607520"/>
                  <a:gd name="connsiteY219" fmla="*/ 246884 h 606722"/>
                  <a:gd name="connsiteX220" fmla="*/ 39960 w 607520"/>
                  <a:gd name="connsiteY220" fmla="*/ 235241 h 606722"/>
                  <a:gd name="connsiteX221" fmla="*/ 47881 w 607520"/>
                  <a:gd name="connsiteY221" fmla="*/ 235952 h 606722"/>
                  <a:gd name="connsiteX222" fmla="*/ 58828 w 607520"/>
                  <a:gd name="connsiteY222" fmla="*/ 199871 h 606722"/>
                  <a:gd name="connsiteX223" fmla="*/ 87040 w 607520"/>
                  <a:gd name="connsiteY223" fmla="*/ 188140 h 606722"/>
                  <a:gd name="connsiteX224" fmla="*/ 95050 w 607520"/>
                  <a:gd name="connsiteY224" fmla="*/ 188940 h 606722"/>
                  <a:gd name="connsiteX225" fmla="*/ 105907 w 607520"/>
                  <a:gd name="connsiteY225" fmla="*/ 152769 h 606722"/>
                  <a:gd name="connsiteX226" fmla="*/ 134209 w 607520"/>
                  <a:gd name="connsiteY226" fmla="*/ 141127 h 606722"/>
                  <a:gd name="connsiteX227" fmla="*/ 142129 w 607520"/>
                  <a:gd name="connsiteY227" fmla="*/ 141927 h 606722"/>
                  <a:gd name="connsiteX228" fmla="*/ 153076 w 607520"/>
                  <a:gd name="connsiteY228" fmla="*/ 105756 h 606722"/>
                  <a:gd name="connsiteX229" fmla="*/ 181288 w 607520"/>
                  <a:gd name="connsiteY229" fmla="*/ 94114 h 606722"/>
                  <a:gd name="connsiteX230" fmla="*/ 189209 w 607520"/>
                  <a:gd name="connsiteY230" fmla="*/ 94914 h 606722"/>
                  <a:gd name="connsiteX231" fmla="*/ 200156 w 607520"/>
                  <a:gd name="connsiteY231" fmla="*/ 58744 h 606722"/>
                  <a:gd name="connsiteX232" fmla="*/ 228368 w 607520"/>
                  <a:gd name="connsiteY232" fmla="*/ 47013 h 606722"/>
                  <a:gd name="connsiteX233" fmla="*/ 236378 w 607520"/>
                  <a:gd name="connsiteY233" fmla="*/ 47813 h 606722"/>
                  <a:gd name="connsiteX234" fmla="*/ 247236 w 607520"/>
                  <a:gd name="connsiteY234" fmla="*/ 11731 h 606722"/>
                  <a:gd name="connsiteX235" fmla="*/ 275537 w 607520"/>
                  <a:gd name="connsiteY2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607520" h="606722">
                    <a:moveTo>
                      <a:pt x="344510" y="554377"/>
                    </a:moveTo>
                    <a:lnTo>
                      <a:pt x="321638" y="577128"/>
                    </a:lnTo>
                    <a:cubicBezTo>
                      <a:pt x="324397" y="579883"/>
                      <a:pt x="328135" y="581394"/>
                      <a:pt x="332050" y="581394"/>
                    </a:cubicBezTo>
                    <a:cubicBezTo>
                      <a:pt x="335966" y="581394"/>
                      <a:pt x="339615" y="579883"/>
                      <a:pt x="342463" y="577128"/>
                    </a:cubicBezTo>
                    <a:cubicBezTo>
                      <a:pt x="345845" y="573662"/>
                      <a:pt x="347358" y="568685"/>
                      <a:pt x="346379" y="563886"/>
                    </a:cubicBezTo>
                    <a:close/>
                    <a:moveTo>
                      <a:pt x="263077" y="554377"/>
                    </a:moveTo>
                    <a:lnTo>
                      <a:pt x="261119" y="563886"/>
                    </a:lnTo>
                    <a:cubicBezTo>
                      <a:pt x="260140" y="568685"/>
                      <a:pt x="261653" y="573662"/>
                      <a:pt x="265124" y="577128"/>
                    </a:cubicBezTo>
                    <a:cubicBezTo>
                      <a:pt x="267883" y="579883"/>
                      <a:pt x="271621" y="581394"/>
                      <a:pt x="275537" y="581394"/>
                    </a:cubicBezTo>
                    <a:cubicBezTo>
                      <a:pt x="279453" y="581394"/>
                      <a:pt x="283102" y="579883"/>
                      <a:pt x="285861" y="577128"/>
                    </a:cubicBezTo>
                    <a:close/>
                    <a:moveTo>
                      <a:pt x="391590" y="507275"/>
                    </a:moveTo>
                    <a:lnTo>
                      <a:pt x="366671" y="532159"/>
                    </a:lnTo>
                    <a:lnTo>
                      <a:pt x="376193" y="534114"/>
                    </a:lnTo>
                    <a:cubicBezTo>
                      <a:pt x="377172" y="534292"/>
                      <a:pt x="378151" y="534381"/>
                      <a:pt x="379130" y="534381"/>
                    </a:cubicBezTo>
                    <a:cubicBezTo>
                      <a:pt x="383046" y="534381"/>
                      <a:pt x="386784" y="532870"/>
                      <a:pt x="389543" y="530115"/>
                    </a:cubicBezTo>
                    <a:cubicBezTo>
                      <a:pt x="393014" y="526560"/>
                      <a:pt x="394527" y="521673"/>
                      <a:pt x="393548" y="516785"/>
                    </a:cubicBezTo>
                    <a:close/>
                    <a:moveTo>
                      <a:pt x="215998" y="507275"/>
                    </a:moveTo>
                    <a:lnTo>
                      <a:pt x="214040" y="516785"/>
                    </a:lnTo>
                    <a:cubicBezTo>
                      <a:pt x="213061" y="521673"/>
                      <a:pt x="214574" y="526560"/>
                      <a:pt x="218044" y="530115"/>
                    </a:cubicBezTo>
                    <a:cubicBezTo>
                      <a:pt x="220803" y="532870"/>
                      <a:pt x="224452" y="534381"/>
                      <a:pt x="228368" y="534381"/>
                    </a:cubicBezTo>
                    <a:cubicBezTo>
                      <a:pt x="229347" y="534381"/>
                      <a:pt x="230415" y="534292"/>
                      <a:pt x="231305" y="534114"/>
                    </a:cubicBezTo>
                    <a:lnTo>
                      <a:pt x="240828" y="532159"/>
                    </a:lnTo>
                    <a:close/>
                    <a:moveTo>
                      <a:pt x="438670" y="460263"/>
                    </a:moveTo>
                    <a:lnTo>
                      <a:pt x="413839" y="485147"/>
                    </a:lnTo>
                    <a:lnTo>
                      <a:pt x="423362" y="487013"/>
                    </a:lnTo>
                    <a:cubicBezTo>
                      <a:pt x="424341" y="487191"/>
                      <a:pt x="425320" y="487279"/>
                      <a:pt x="426299" y="487279"/>
                    </a:cubicBezTo>
                    <a:cubicBezTo>
                      <a:pt x="430215" y="487279"/>
                      <a:pt x="433864" y="485769"/>
                      <a:pt x="436623" y="483014"/>
                    </a:cubicBezTo>
                    <a:cubicBezTo>
                      <a:pt x="440094" y="479548"/>
                      <a:pt x="441607" y="474571"/>
                      <a:pt x="440628" y="469772"/>
                    </a:cubicBezTo>
                    <a:close/>
                    <a:moveTo>
                      <a:pt x="168829" y="460263"/>
                    </a:moveTo>
                    <a:lnTo>
                      <a:pt x="166960" y="469772"/>
                    </a:lnTo>
                    <a:cubicBezTo>
                      <a:pt x="165981" y="474571"/>
                      <a:pt x="167494" y="479548"/>
                      <a:pt x="170965" y="483014"/>
                    </a:cubicBezTo>
                    <a:cubicBezTo>
                      <a:pt x="173724" y="485769"/>
                      <a:pt x="177373" y="487368"/>
                      <a:pt x="181288" y="487368"/>
                    </a:cubicBezTo>
                    <a:cubicBezTo>
                      <a:pt x="182267" y="487368"/>
                      <a:pt x="183246" y="487191"/>
                      <a:pt x="184225" y="487013"/>
                    </a:cubicBezTo>
                    <a:lnTo>
                      <a:pt x="193748" y="485147"/>
                    </a:lnTo>
                    <a:close/>
                    <a:moveTo>
                      <a:pt x="485838" y="413250"/>
                    </a:moveTo>
                    <a:lnTo>
                      <a:pt x="460919" y="438045"/>
                    </a:lnTo>
                    <a:lnTo>
                      <a:pt x="470442" y="440000"/>
                    </a:lnTo>
                    <a:cubicBezTo>
                      <a:pt x="471421" y="440178"/>
                      <a:pt x="472400" y="440267"/>
                      <a:pt x="473379" y="440267"/>
                    </a:cubicBezTo>
                    <a:cubicBezTo>
                      <a:pt x="477295" y="440267"/>
                      <a:pt x="480944" y="438756"/>
                      <a:pt x="483703" y="436001"/>
                    </a:cubicBezTo>
                    <a:cubicBezTo>
                      <a:pt x="487173" y="432535"/>
                      <a:pt x="488686" y="427558"/>
                      <a:pt x="487707" y="422759"/>
                    </a:cubicBezTo>
                    <a:close/>
                    <a:moveTo>
                      <a:pt x="121749" y="413250"/>
                    </a:moveTo>
                    <a:lnTo>
                      <a:pt x="119791" y="422759"/>
                    </a:lnTo>
                    <a:cubicBezTo>
                      <a:pt x="118812" y="427558"/>
                      <a:pt x="120325" y="432535"/>
                      <a:pt x="123796" y="436001"/>
                    </a:cubicBezTo>
                    <a:cubicBezTo>
                      <a:pt x="126555" y="438756"/>
                      <a:pt x="130293" y="440267"/>
                      <a:pt x="134209" y="440267"/>
                    </a:cubicBezTo>
                    <a:cubicBezTo>
                      <a:pt x="135188" y="440267"/>
                      <a:pt x="136167" y="440178"/>
                      <a:pt x="137146" y="440000"/>
                    </a:cubicBezTo>
                    <a:lnTo>
                      <a:pt x="146668" y="438045"/>
                    </a:lnTo>
                    <a:close/>
                    <a:moveTo>
                      <a:pt x="532918" y="366148"/>
                    </a:moveTo>
                    <a:lnTo>
                      <a:pt x="507999" y="391032"/>
                    </a:lnTo>
                    <a:lnTo>
                      <a:pt x="517522" y="392987"/>
                    </a:lnTo>
                    <a:cubicBezTo>
                      <a:pt x="518501" y="393165"/>
                      <a:pt x="519480" y="393254"/>
                      <a:pt x="520459" y="393254"/>
                    </a:cubicBezTo>
                    <a:cubicBezTo>
                      <a:pt x="524374" y="393254"/>
                      <a:pt x="528112" y="391743"/>
                      <a:pt x="530871" y="388988"/>
                    </a:cubicBezTo>
                    <a:cubicBezTo>
                      <a:pt x="534342" y="385433"/>
                      <a:pt x="535766" y="380545"/>
                      <a:pt x="534876" y="375658"/>
                    </a:cubicBezTo>
                    <a:close/>
                    <a:moveTo>
                      <a:pt x="74669" y="366148"/>
                    </a:moveTo>
                    <a:lnTo>
                      <a:pt x="72711" y="375658"/>
                    </a:lnTo>
                    <a:cubicBezTo>
                      <a:pt x="71732" y="380545"/>
                      <a:pt x="73245" y="385433"/>
                      <a:pt x="76716" y="388988"/>
                    </a:cubicBezTo>
                    <a:cubicBezTo>
                      <a:pt x="79475" y="391743"/>
                      <a:pt x="83124" y="393254"/>
                      <a:pt x="87040" y="393254"/>
                    </a:cubicBezTo>
                    <a:cubicBezTo>
                      <a:pt x="88108" y="393254"/>
                      <a:pt x="89087" y="393165"/>
                      <a:pt x="89977" y="392987"/>
                    </a:cubicBezTo>
                    <a:lnTo>
                      <a:pt x="99500" y="391032"/>
                    </a:lnTo>
                    <a:close/>
                    <a:moveTo>
                      <a:pt x="577951" y="321180"/>
                    </a:moveTo>
                    <a:lnTo>
                      <a:pt x="555168" y="344019"/>
                    </a:lnTo>
                    <a:lnTo>
                      <a:pt x="564690" y="345886"/>
                    </a:lnTo>
                    <a:cubicBezTo>
                      <a:pt x="565580" y="346152"/>
                      <a:pt x="566648" y="346152"/>
                      <a:pt x="567627" y="346152"/>
                    </a:cubicBezTo>
                    <a:cubicBezTo>
                      <a:pt x="571543" y="346152"/>
                      <a:pt x="575192" y="344642"/>
                      <a:pt x="577951" y="341887"/>
                    </a:cubicBezTo>
                    <a:cubicBezTo>
                      <a:pt x="580710" y="339132"/>
                      <a:pt x="582223" y="335488"/>
                      <a:pt x="582223" y="331578"/>
                    </a:cubicBezTo>
                    <a:cubicBezTo>
                      <a:pt x="582223" y="327667"/>
                      <a:pt x="580710" y="324023"/>
                      <a:pt x="577951" y="321180"/>
                    </a:cubicBezTo>
                    <a:close/>
                    <a:moveTo>
                      <a:pt x="29636" y="321180"/>
                    </a:moveTo>
                    <a:cubicBezTo>
                      <a:pt x="23852" y="326956"/>
                      <a:pt x="23852" y="336199"/>
                      <a:pt x="29636" y="341887"/>
                    </a:cubicBezTo>
                    <a:cubicBezTo>
                      <a:pt x="32395" y="344642"/>
                      <a:pt x="36044" y="346152"/>
                      <a:pt x="39960" y="346152"/>
                    </a:cubicBezTo>
                    <a:cubicBezTo>
                      <a:pt x="40939" y="346152"/>
                      <a:pt x="41918" y="346152"/>
                      <a:pt x="42897" y="345886"/>
                    </a:cubicBezTo>
                    <a:lnTo>
                      <a:pt x="52420" y="344019"/>
                    </a:lnTo>
                    <a:close/>
                    <a:moveTo>
                      <a:pt x="567627" y="260481"/>
                    </a:moveTo>
                    <a:cubicBezTo>
                      <a:pt x="566559" y="260481"/>
                      <a:pt x="565580" y="260570"/>
                      <a:pt x="564690" y="260747"/>
                    </a:cubicBezTo>
                    <a:lnTo>
                      <a:pt x="555168" y="262703"/>
                    </a:lnTo>
                    <a:lnTo>
                      <a:pt x="577951" y="285453"/>
                    </a:lnTo>
                    <a:cubicBezTo>
                      <a:pt x="580710" y="282699"/>
                      <a:pt x="582223" y="279055"/>
                      <a:pt x="582223" y="275144"/>
                    </a:cubicBezTo>
                    <a:cubicBezTo>
                      <a:pt x="582223" y="271234"/>
                      <a:pt x="580710" y="267502"/>
                      <a:pt x="577951" y="264747"/>
                    </a:cubicBezTo>
                    <a:cubicBezTo>
                      <a:pt x="575192" y="261992"/>
                      <a:pt x="571543" y="260481"/>
                      <a:pt x="567627" y="260481"/>
                    </a:cubicBezTo>
                    <a:close/>
                    <a:moveTo>
                      <a:pt x="39960" y="260481"/>
                    </a:moveTo>
                    <a:cubicBezTo>
                      <a:pt x="36044" y="260481"/>
                      <a:pt x="32395" y="261992"/>
                      <a:pt x="29636" y="264747"/>
                    </a:cubicBezTo>
                    <a:cubicBezTo>
                      <a:pt x="23852" y="270523"/>
                      <a:pt x="23852" y="279766"/>
                      <a:pt x="29636" y="285453"/>
                    </a:cubicBezTo>
                    <a:lnTo>
                      <a:pt x="52420" y="262703"/>
                    </a:lnTo>
                    <a:lnTo>
                      <a:pt x="42897" y="260747"/>
                    </a:lnTo>
                    <a:cubicBezTo>
                      <a:pt x="41918" y="260570"/>
                      <a:pt x="40939" y="260481"/>
                      <a:pt x="39960" y="260481"/>
                    </a:cubicBezTo>
                    <a:close/>
                    <a:moveTo>
                      <a:pt x="520459" y="213468"/>
                    </a:moveTo>
                    <a:cubicBezTo>
                      <a:pt x="519480" y="213468"/>
                      <a:pt x="518501" y="213557"/>
                      <a:pt x="517522" y="213735"/>
                    </a:cubicBezTo>
                    <a:lnTo>
                      <a:pt x="507999" y="215690"/>
                    </a:lnTo>
                    <a:lnTo>
                      <a:pt x="532918" y="240485"/>
                    </a:lnTo>
                    <a:lnTo>
                      <a:pt x="534876" y="230976"/>
                    </a:lnTo>
                    <a:cubicBezTo>
                      <a:pt x="535766" y="226177"/>
                      <a:pt x="534342" y="221200"/>
                      <a:pt x="530871" y="217734"/>
                    </a:cubicBezTo>
                    <a:cubicBezTo>
                      <a:pt x="528112" y="214979"/>
                      <a:pt x="524374" y="213468"/>
                      <a:pt x="520459" y="213468"/>
                    </a:cubicBezTo>
                    <a:close/>
                    <a:moveTo>
                      <a:pt x="87040" y="213468"/>
                    </a:moveTo>
                    <a:cubicBezTo>
                      <a:pt x="83124" y="213468"/>
                      <a:pt x="79475" y="214979"/>
                      <a:pt x="76716" y="217734"/>
                    </a:cubicBezTo>
                    <a:cubicBezTo>
                      <a:pt x="73245" y="221200"/>
                      <a:pt x="71732" y="226177"/>
                      <a:pt x="72711" y="230976"/>
                    </a:cubicBezTo>
                    <a:lnTo>
                      <a:pt x="74669" y="240485"/>
                    </a:lnTo>
                    <a:lnTo>
                      <a:pt x="99500" y="215690"/>
                    </a:lnTo>
                    <a:lnTo>
                      <a:pt x="89977" y="213735"/>
                    </a:lnTo>
                    <a:cubicBezTo>
                      <a:pt x="89087" y="213557"/>
                      <a:pt x="88108" y="213468"/>
                      <a:pt x="87040" y="213468"/>
                    </a:cubicBezTo>
                    <a:close/>
                    <a:moveTo>
                      <a:pt x="473379" y="166366"/>
                    </a:moveTo>
                    <a:cubicBezTo>
                      <a:pt x="472400" y="166366"/>
                      <a:pt x="471421" y="166544"/>
                      <a:pt x="470442" y="166722"/>
                    </a:cubicBezTo>
                    <a:lnTo>
                      <a:pt x="460919" y="168588"/>
                    </a:lnTo>
                    <a:lnTo>
                      <a:pt x="485838" y="193472"/>
                    </a:lnTo>
                    <a:lnTo>
                      <a:pt x="487707" y="183963"/>
                    </a:lnTo>
                    <a:cubicBezTo>
                      <a:pt x="488686" y="179164"/>
                      <a:pt x="487173" y="174187"/>
                      <a:pt x="483703" y="170721"/>
                    </a:cubicBezTo>
                    <a:cubicBezTo>
                      <a:pt x="480944" y="167966"/>
                      <a:pt x="477295" y="166366"/>
                      <a:pt x="473379" y="166366"/>
                    </a:cubicBezTo>
                    <a:close/>
                    <a:moveTo>
                      <a:pt x="134209" y="166366"/>
                    </a:moveTo>
                    <a:cubicBezTo>
                      <a:pt x="130293" y="166366"/>
                      <a:pt x="126555" y="167966"/>
                      <a:pt x="123796" y="170721"/>
                    </a:cubicBezTo>
                    <a:cubicBezTo>
                      <a:pt x="120325" y="174187"/>
                      <a:pt x="118812" y="179164"/>
                      <a:pt x="119880" y="183963"/>
                    </a:cubicBezTo>
                    <a:lnTo>
                      <a:pt x="121749" y="193472"/>
                    </a:lnTo>
                    <a:lnTo>
                      <a:pt x="146668" y="168588"/>
                    </a:lnTo>
                    <a:lnTo>
                      <a:pt x="137146" y="166722"/>
                    </a:lnTo>
                    <a:cubicBezTo>
                      <a:pt x="136167" y="166544"/>
                      <a:pt x="135188" y="166366"/>
                      <a:pt x="134209" y="166366"/>
                    </a:cubicBezTo>
                    <a:close/>
                    <a:moveTo>
                      <a:pt x="426299" y="119354"/>
                    </a:moveTo>
                    <a:cubicBezTo>
                      <a:pt x="425320" y="119354"/>
                      <a:pt x="424252" y="119443"/>
                      <a:pt x="423362" y="119620"/>
                    </a:cubicBezTo>
                    <a:lnTo>
                      <a:pt x="413839" y="121575"/>
                    </a:lnTo>
                    <a:lnTo>
                      <a:pt x="438670" y="146459"/>
                    </a:lnTo>
                    <a:lnTo>
                      <a:pt x="440628" y="136950"/>
                    </a:lnTo>
                    <a:cubicBezTo>
                      <a:pt x="441607" y="132062"/>
                      <a:pt x="440094" y="127085"/>
                      <a:pt x="436623" y="123619"/>
                    </a:cubicBezTo>
                    <a:cubicBezTo>
                      <a:pt x="433864" y="120865"/>
                      <a:pt x="430215" y="119354"/>
                      <a:pt x="426299" y="119354"/>
                    </a:cubicBezTo>
                    <a:close/>
                    <a:moveTo>
                      <a:pt x="181288" y="119354"/>
                    </a:moveTo>
                    <a:cubicBezTo>
                      <a:pt x="177373" y="119354"/>
                      <a:pt x="173724" y="120865"/>
                      <a:pt x="170965" y="123619"/>
                    </a:cubicBezTo>
                    <a:cubicBezTo>
                      <a:pt x="167494" y="127085"/>
                      <a:pt x="165981" y="132062"/>
                      <a:pt x="166960" y="136950"/>
                    </a:cubicBezTo>
                    <a:lnTo>
                      <a:pt x="168829" y="146459"/>
                    </a:lnTo>
                    <a:lnTo>
                      <a:pt x="193748" y="121575"/>
                    </a:lnTo>
                    <a:lnTo>
                      <a:pt x="184225" y="119620"/>
                    </a:lnTo>
                    <a:cubicBezTo>
                      <a:pt x="183246" y="119443"/>
                      <a:pt x="182267" y="119354"/>
                      <a:pt x="181288" y="119354"/>
                    </a:cubicBezTo>
                    <a:close/>
                    <a:moveTo>
                      <a:pt x="303749" y="111607"/>
                    </a:moveTo>
                    <a:lnTo>
                      <a:pt x="111763" y="303325"/>
                    </a:lnTo>
                    <a:lnTo>
                      <a:pt x="303749" y="495133"/>
                    </a:lnTo>
                    <a:lnTo>
                      <a:pt x="495824" y="303325"/>
                    </a:lnTo>
                    <a:close/>
                    <a:moveTo>
                      <a:pt x="303749" y="75787"/>
                    </a:moveTo>
                    <a:lnTo>
                      <a:pt x="531604" y="303325"/>
                    </a:lnTo>
                    <a:lnTo>
                      <a:pt x="303749" y="530864"/>
                    </a:lnTo>
                    <a:lnTo>
                      <a:pt x="75893" y="303325"/>
                    </a:lnTo>
                    <a:close/>
                    <a:moveTo>
                      <a:pt x="379130" y="72341"/>
                    </a:moveTo>
                    <a:cubicBezTo>
                      <a:pt x="378151" y="72341"/>
                      <a:pt x="377172" y="72430"/>
                      <a:pt x="376193" y="72608"/>
                    </a:cubicBezTo>
                    <a:lnTo>
                      <a:pt x="366671" y="74563"/>
                    </a:lnTo>
                    <a:lnTo>
                      <a:pt x="391590" y="99358"/>
                    </a:lnTo>
                    <a:lnTo>
                      <a:pt x="393548" y="89849"/>
                    </a:lnTo>
                    <a:cubicBezTo>
                      <a:pt x="394527" y="85049"/>
                      <a:pt x="393014" y="80073"/>
                      <a:pt x="389543" y="76607"/>
                    </a:cubicBezTo>
                    <a:cubicBezTo>
                      <a:pt x="386784" y="73852"/>
                      <a:pt x="383046" y="72341"/>
                      <a:pt x="379130" y="72341"/>
                    </a:cubicBezTo>
                    <a:close/>
                    <a:moveTo>
                      <a:pt x="228368" y="72341"/>
                    </a:moveTo>
                    <a:cubicBezTo>
                      <a:pt x="224452" y="72341"/>
                      <a:pt x="220803" y="73852"/>
                      <a:pt x="218044" y="76607"/>
                    </a:cubicBezTo>
                    <a:cubicBezTo>
                      <a:pt x="214574" y="80073"/>
                      <a:pt x="213061" y="85049"/>
                      <a:pt x="214040" y="89849"/>
                    </a:cubicBezTo>
                    <a:lnTo>
                      <a:pt x="215998" y="99358"/>
                    </a:lnTo>
                    <a:lnTo>
                      <a:pt x="240828" y="74563"/>
                    </a:lnTo>
                    <a:lnTo>
                      <a:pt x="231305" y="72608"/>
                    </a:lnTo>
                    <a:cubicBezTo>
                      <a:pt x="230415" y="72430"/>
                      <a:pt x="229347" y="72341"/>
                      <a:pt x="228368" y="72341"/>
                    </a:cubicBezTo>
                    <a:close/>
                    <a:moveTo>
                      <a:pt x="303749" y="47457"/>
                    </a:moveTo>
                    <a:lnTo>
                      <a:pt x="47525" y="303317"/>
                    </a:lnTo>
                    <a:lnTo>
                      <a:pt x="303749" y="559265"/>
                    </a:lnTo>
                    <a:lnTo>
                      <a:pt x="560063" y="303317"/>
                    </a:lnTo>
                    <a:close/>
                    <a:moveTo>
                      <a:pt x="332050" y="25239"/>
                    </a:moveTo>
                    <a:cubicBezTo>
                      <a:pt x="328135" y="25239"/>
                      <a:pt x="324397" y="26839"/>
                      <a:pt x="321727" y="29594"/>
                    </a:cubicBezTo>
                    <a:lnTo>
                      <a:pt x="344510" y="52345"/>
                    </a:lnTo>
                    <a:lnTo>
                      <a:pt x="346379" y="42836"/>
                    </a:lnTo>
                    <a:cubicBezTo>
                      <a:pt x="347358" y="38037"/>
                      <a:pt x="345845" y="33060"/>
                      <a:pt x="342463" y="29594"/>
                    </a:cubicBezTo>
                    <a:cubicBezTo>
                      <a:pt x="339615" y="26839"/>
                      <a:pt x="335966" y="25239"/>
                      <a:pt x="332050" y="25239"/>
                    </a:cubicBezTo>
                    <a:close/>
                    <a:moveTo>
                      <a:pt x="275537" y="25239"/>
                    </a:moveTo>
                    <a:cubicBezTo>
                      <a:pt x="271621" y="25239"/>
                      <a:pt x="267883" y="26839"/>
                      <a:pt x="265124" y="29594"/>
                    </a:cubicBezTo>
                    <a:cubicBezTo>
                      <a:pt x="261653" y="33060"/>
                      <a:pt x="260140" y="38037"/>
                      <a:pt x="261119" y="42836"/>
                    </a:cubicBezTo>
                    <a:lnTo>
                      <a:pt x="263077" y="52345"/>
                    </a:lnTo>
                    <a:lnTo>
                      <a:pt x="285861" y="29594"/>
                    </a:lnTo>
                    <a:cubicBezTo>
                      <a:pt x="283102" y="26839"/>
                      <a:pt x="279453" y="25239"/>
                      <a:pt x="275537" y="25239"/>
                    </a:cubicBezTo>
                    <a:close/>
                    <a:moveTo>
                      <a:pt x="275537" y="0"/>
                    </a:moveTo>
                    <a:cubicBezTo>
                      <a:pt x="285772" y="0"/>
                      <a:pt x="296006" y="3910"/>
                      <a:pt x="303749" y="11731"/>
                    </a:cubicBezTo>
                    <a:cubicBezTo>
                      <a:pt x="311581" y="3910"/>
                      <a:pt x="321816" y="0"/>
                      <a:pt x="332050" y="0"/>
                    </a:cubicBezTo>
                    <a:cubicBezTo>
                      <a:pt x="342285" y="0"/>
                      <a:pt x="352520" y="3910"/>
                      <a:pt x="360352" y="11731"/>
                    </a:cubicBezTo>
                    <a:cubicBezTo>
                      <a:pt x="370142" y="21507"/>
                      <a:pt x="373790" y="35193"/>
                      <a:pt x="371209" y="47813"/>
                    </a:cubicBezTo>
                    <a:cubicBezTo>
                      <a:pt x="373790" y="47279"/>
                      <a:pt x="376460" y="47013"/>
                      <a:pt x="379130" y="47013"/>
                    </a:cubicBezTo>
                    <a:cubicBezTo>
                      <a:pt x="389365" y="47013"/>
                      <a:pt x="399600" y="50923"/>
                      <a:pt x="407432" y="58744"/>
                    </a:cubicBezTo>
                    <a:cubicBezTo>
                      <a:pt x="417221" y="68520"/>
                      <a:pt x="420870" y="82206"/>
                      <a:pt x="418289" y="94914"/>
                    </a:cubicBezTo>
                    <a:cubicBezTo>
                      <a:pt x="420959" y="94381"/>
                      <a:pt x="423629" y="94114"/>
                      <a:pt x="426299" y="94114"/>
                    </a:cubicBezTo>
                    <a:cubicBezTo>
                      <a:pt x="436534" y="94114"/>
                      <a:pt x="446769" y="97936"/>
                      <a:pt x="454511" y="105756"/>
                    </a:cubicBezTo>
                    <a:cubicBezTo>
                      <a:pt x="464301" y="115621"/>
                      <a:pt x="467950" y="129218"/>
                      <a:pt x="465458" y="141927"/>
                    </a:cubicBezTo>
                    <a:cubicBezTo>
                      <a:pt x="468039" y="141394"/>
                      <a:pt x="470709" y="141127"/>
                      <a:pt x="473379" y="141127"/>
                    </a:cubicBezTo>
                    <a:cubicBezTo>
                      <a:pt x="483614" y="141127"/>
                      <a:pt x="493848" y="145037"/>
                      <a:pt x="501591" y="152769"/>
                    </a:cubicBezTo>
                    <a:cubicBezTo>
                      <a:pt x="511470" y="162634"/>
                      <a:pt x="515119" y="176320"/>
                      <a:pt x="512538" y="188940"/>
                    </a:cubicBezTo>
                    <a:cubicBezTo>
                      <a:pt x="515119" y="188406"/>
                      <a:pt x="517789" y="188140"/>
                      <a:pt x="520459" y="188140"/>
                    </a:cubicBezTo>
                    <a:cubicBezTo>
                      <a:pt x="530693" y="188140"/>
                      <a:pt x="540928" y="192050"/>
                      <a:pt x="548760" y="199871"/>
                    </a:cubicBezTo>
                    <a:cubicBezTo>
                      <a:pt x="558550" y="209647"/>
                      <a:pt x="562198" y="223333"/>
                      <a:pt x="559618" y="235952"/>
                    </a:cubicBezTo>
                    <a:cubicBezTo>
                      <a:pt x="562287" y="235508"/>
                      <a:pt x="564957" y="235241"/>
                      <a:pt x="567627" y="235241"/>
                    </a:cubicBezTo>
                    <a:cubicBezTo>
                      <a:pt x="577773" y="235241"/>
                      <a:pt x="588097" y="239063"/>
                      <a:pt x="595840" y="246884"/>
                    </a:cubicBezTo>
                    <a:cubicBezTo>
                      <a:pt x="611414" y="262525"/>
                      <a:pt x="611414" y="287764"/>
                      <a:pt x="595840" y="303317"/>
                    </a:cubicBezTo>
                    <a:cubicBezTo>
                      <a:pt x="611414" y="318958"/>
                      <a:pt x="611414" y="344197"/>
                      <a:pt x="595840" y="359839"/>
                    </a:cubicBezTo>
                    <a:cubicBezTo>
                      <a:pt x="588008" y="367570"/>
                      <a:pt x="577773" y="371481"/>
                      <a:pt x="567538" y="371481"/>
                    </a:cubicBezTo>
                    <a:cubicBezTo>
                      <a:pt x="564957" y="371481"/>
                      <a:pt x="562287" y="371214"/>
                      <a:pt x="559618" y="370681"/>
                    </a:cubicBezTo>
                    <a:cubicBezTo>
                      <a:pt x="562198" y="383389"/>
                      <a:pt x="558550" y="396987"/>
                      <a:pt x="548760" y="406851"/>
                    </a:cubicBezTo>
                    <a:cubicBezTo>
                      <a:pt x="540928" y="414583"/>
                      <a:pt x="530693" y="418493"/>
                      <a:pt x="520459" y="418493"/>
                    </a:cubicBezTo>
                    <a:cubicBezTo>
                      <a:pt x="517789" y="418493"/>
                      <a:pt x="515119" y="418227"/>
                      <a:pt x="512538" y="417693"/>
                    </a:cubicBezTo>
                    <a:cubicBezTo>
                      <a:pt x="515119" y="430402"/>
                      <a:pt x="511470" y="444088"/>
                      <a:pt x="501591" y="453864"/>
                    </a:cubicBezTo>
                    <a:cubicBezTo>
                      <a:pt x="493848" y="461685"/>
                      <a:pt x="483614" y="465595"/>
                      <a:pt x="473379" y="465595"/>
                    </a:cubicBezTo>
                    <a:cubicBezTo>
                      <a:pt x="470709" y="465595"/>
                      <a:pt x="468039" y="465328"/>
                      <a:pt x="465458" y="464795"/>
                    </a:cubicBezTo>
                    <a:cubicBezTo>
                      <a:pt x="467950" y="477415"/>
                      <a:pt x="464301" y="491101"/>
                      <a:pt x="454511" y="500877"/>
                    </a:cubicBezTo>
                    <a:cubicBezTo>
                      <a:pt x="446769" y="508697"/>
                      <a:pt x="436534" y="512608"/>
                      <a:pt x="426299" y="512608"/>
                    </a:cubicBezTo>
                    <a:cubicBezTo>
                      <a:pt x="423629" y="512608"/>
                      <a:pt x="420959" y="512341"/>
                      <a:pt x="418289" y="511808"/>
                    </a:cubicBezTo>
                    <a:cubicBezTo>
                      <a:pt x="420870" y="524516"/>
                      <a:pt x="417221" y="538114"/>
                      <a:pt x="407432" y="547978"/>
                    </a:cubicBezTo>
                    <a:cubicBezTo>
                      <a:pt x="399600" y="555710"/>
                      <a:pt x="389365" y="559620"/>
                      <a:pt x="379130" y="559620"/>
                    </a:cubicBezTo>
                    <a:cubicBezTo>
                      <a:pt x="376460" y="559620"/>
                      <a:pt x="373790" y="559354"/>
                      <a:pt x="371209" y="558821"/>
                    </a:cubicBezTo>
                    <a:cubicBezTo>
                      <a:pt x="373790" y="571529"/>
                      <a:pt x="370142" y="585215"/>
                      <a:pt x="360352" y="594991"/>
                    </a:cubicBezTo>
                    <a:cubicBezTo>
                      <a:pt x="352520" y="602812"/>
                      <a:pt x="342285" y="606722"/>
                      <a:pt x="332050" y="606722"/>
                    </a:cubicBezTo>
                    <a:cubicBezTo>
                      <a:pt x="321816" y="606722"/>
                      <a:pt x="311581" y="602812"/>
                      <a:pt x="303749" y="594991"/>
                    </a:cubicBezTo>
                    <a:cubicBezTo>
                      <a:pt x="296006" y="602812"/>
                      <a:pt x="285772" y="606722"/>
                      <a:pt x="275537" y="606722"/>
                    </a:cubicBezTo>
                    <a:cubicBezTo>
                      <a:pt x="265302" y="606722"/>
                      <a:pt x="255068" y="602812"/>
                      <a:pt x="247236" y="594991"/>
                    </a:cubicBezTo>
                    <a:cubicBezTo>
                      <a:pt x="237446" y="585215"/>
                      <a:pt x="233797" y="571529"/>
                      <a:pt x="236378" y="558821"/>
                    </a:cubicBezTo>
                    <a:cubicBezTo>
                      <a:pt x="233708" y="559354"/>
                      <a:pt x="231038" y="559620"/>
                      <a:pt x="228368" y="559620"/>
                    </a:cubicBezTo>
                    <a:cubicBezTo>
                      <a:pt x="218133" y="559620"/>
                      <a:pt x="207899" y="555710"/>
                      <a:pt x="200156" y="547978"/>
                    </a:cubicBezTo>
                    <a:cubicBezTo>
                      <a:pt x="190277" y="538114"/>
                      <a:pt x="186717" y="524516"/>
                      <a:pt x="189209" y="511808"/>
                    </a:cubicBezTo>
                    <a:cubicBezTo>
                      <a:pt x="186628" y="512341"/>
                      <a:pt x="183958" y="512608"/>
                      <a:pt x="181288" y="512608"/>
                    </a:cubicBezTo>
                    <a:cubicBezTo>
                      <a:pt x="171054" y="512608"/>
                      <a:pt x="160819" y="508697"/>
                      <a:pt x="153076" y="500877"/>
                    </a:cubicBezTo>
                    <a:cubicBezTo>
                      <a:pt x="143197" y="491101"/>
                      <a:pt x="139549" y="477415"/>
                      <a:pt x="142129" y="464795"/>
                    </a:cubicBezTo>
                    <a:cubicBezTo>
                      <a:pt x="139549" y="465328"/>
                      <a:pt x="136879" y="465595"/>
                      <a:pt x="134209" y="465595"/>
                    </a:cubicBezTo>
                    <a:cubicBezTo>
                      <a:pt x="123974" y="465595"/>
                      <a:pt x="113739" y="461685"/>
                      <a:pt x="105907" y="453864"/>
                    </a:cubicBezTo>
                    <a:cubicBezTo>
                      <a:pt x="96118" y="444088"/>
                      <a:pt x="92469" y="430402"/>
                      <a:pt x="95050" y="417693"/>
                    </a:cubicBezTo>
                    <a:cubicBezTo>
                      <a:pt x="92380" y="418227"/>
                      <a:pt x="89710" y="418493"/>
                      <a:pt x="87040" y="418493"/>
                    </a:cubicBezTo>
                    <a:cubicBezTo>
                      <a:pt x="76805" y="418493"/>
                      <a:pt x="66659" y="414583"/>
                      <a:pt x="58828" y="406851"/>
                    </a:cubicBezTo>
                    <a:cubicBezTo>
                      <a:pt x="48949" y="396987"/>
                      <a:pt x="45389" y="383389"/>
                      <a:pt x="47881" y="370681"/>
                    </a:cubicBezTo>
                    <a:cubicBezTo>
                      <a:pt x="45300" y="371214"/>
                      <a:pt x="42630" y="371481"/>
                      <a:pt x="39960" y="371481"/>
                    </a:cubicBezTo>
                    <a:cubicBezTo>
                      <a:pt x="29725" y="371481"/>
                      <a:pt x="19491" y="367570"/>
                      <a:pt x="11748" y="359839"/>
                    </a:cubicBezTo>
                    <a:cubicBezTo>
                      <a:pt x="-3916" y="344197"/>
                      <a:pt x="-3916" y="318958"/>
                      <a:pt x="11748" y="303317"/>
                    </a:cubicBezTo>
                    <a:cubicBezTo>
                      <a:pt x="-3916" y="287764"/>
                      <a:pt x="-3916" y="262525"/>
                      <a:pt x="11748" y="246884"/>
                    </a:cubicBezTo>
                    <a:cubicBezTo>
                      <a:pt x="19491" y="239063"/>
                      <a:pt x="29725" y="235241"/>
                      <a:pt x="39960" y="235241"/>
                    </a:cubicBezTo>
                    <a:cubicBezTo>
                      <a:pt x="42630" y="235241"/>
                      <a:pt x="45300" y="235508"/>
                      <a:pt x="47881" y="235952"/>
                    </a:cubicBezTo>
                    <a:cubicBezTo>
                      <a:pt x="45389" y="223333"/>
                      <a:pt x="48949" y="209647"/>
                      <a:pt x="58828" y="199871"/>
                    </a:cubicBezTo>
                    <a:cubicBezTo>
                      <a:pt x="66659" y="192050"/>
                      <a:pt x="76805" y="188140"/>
                      <a:pt x="87040" y="188140"/>
                    </a:cubicBezTo>
                    <a:cubicBezTo>
                      <a:pt x="89710" y="188140"/>
                      <a:pt x="92380" y="188406"/>
                      <a:pt x="95050" y="188940"/>
                    </a:cubicBezTo>
                    <a:cubicBezTo>
                      <a:pt x="92469" y="176320"/>
                      <a:pt x="96118" y="162634"/>
                      <a:pt x="105907" y="152769"/>
                    </a:cubicBezTo>
                    <a:cubicBezTo>
                      <a:pt x="113739" y="145037"/>
                      <a:pt x="123974" y="141127"/>
                      <a:pt x="134209" y="141127"/>
                    </a:cubicBezTo>
                    <a:cubicBezTo>
                      <a:pt x="136879" y="141127"/>
                      <a:pt x="139549" y="141394"/>
                      <a:pt x="142129" y="141927"/>
                    </a:cubicBezTo>
                    <a:cubicBezTo>
                      <a:pt x="139549" y="129218"/>
                      <a:pt x="143197" y="115621"/>
                      <a:pt x="153076" y="105756"/>
                    </a:cubicBezTo>
                    <a:cubicBezTo>
                      <a:pt x="160819" y="97936"/>
                      <a:pt x="171054" y="94114"/>
                      <a:pt x="181288" y="94114"/>
                    </a:cubicBezTo>
                    <a:cubicBezTo>
                      <a:pt x="183958" y="94114"/>
                      <a:pt x="186628" y="94381"/>
                      <a:pt x="189209" y="94914"/>
                    </a:cubicBezTo>
                    <a:cubicBezTo>
                      <a:pt x="186717" y="82206"/>
                      <a:pt x="190277" y="68520"/>
                      <a:pt x="200156" y="58744"/>
                    </a:cubicBezTo>
                    <a:cubicBezTo>
                      <a:pt x="207899" y="50923"/>
                      <a:pt x="218133" y="47013"/>
                      <a:pt x="228368" y="47013"/>
                    </a:cubicBezTo>
                    <a:cubicBezTo>
                      <a:pt x="231038" y="47013"/>
                      <a:pt x="233708" y="47279"/>
                      <a:pt x="236378" y="47813"/>
                    </a:cubicBezTo>
                    <a:cubicBezTo>
                      <a:pt x="233797" y="35193"/>
                      <a:pt x="237446" y="21507"/>
                      <a:pt x="247236" y="11731"/>
                    </a:cubicBezTo>
                    <a:cubicBezTo>
                      <a:pt x="255068" y="3910"/>
                      <a:pt x="265302" y="0"/>
                      <a:pt x="275537" y="0"/>
                    </a:cubicBezTo>
                    <a:close/>
                  </a:path>
                </a:pathLst>
              </a:custGeom>
              <a:solidFill>
                <a:srgbClr val="E55003"/>
              </a:solidFill>
              <a:ln>
                <a:noFill/>
              </a:ln>
            </p:spPr>
          </p:sp>
        </p:grpSp>
        <p:pic>
          <p:nvPicPr>
            <p:cNvPr id="19" name="图片 1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8139" b="92451" l="9649" r="91159"/>
                      </a14:imgEffect>
                    </a14:imgLayer>
                  </a14:imgProps>
                </a:ext>
                <a:ext uri="{28A0092B-C50C-407E-A947-70E740481C1C}">
                  <a14:useLocalDpi xmlns:a14="http://schemas.microsoft.com/office/drawing/2010/main" val="0"/>
                </a:ext>
              </a:extLst>
            </a:blip>
            <a:srcRect l="10364" t="28634" r="8616" b="9290"/>
            <a:stretch>
              <a:fillRect/>
            </a:stretch>
          </p:blipFill>
          <p:spPr>
            <a:xfrm>
              <a:off x="2224511" y="3286997"/>
              <a:ext cx="3131369" cy="2399204"/>
            </a:xfrm>
            <a:prstGeom prst="rect">
              <a:avLst/>
            </a:prstGeom>
          </p:spPr>
        </p:pic>
        <p:sp>
          <p:nvSpPr>
            <p:cNvPr id="2" name="左大括号 1"/>
            <p:cNvSpPr/>
            <p:nvPr/>
          </p:nvSpPr>
          <p:spPr>
            <a:xfrm>
              <a:off x="6774468" y="2843865"/>
              <a:ext cx="352414" cy="3285469"/>
            </a:xfrm>
            <a:prstGeom prst="leftBrace">
              <a:avLst/>
            </a:prstGeom>
            <a:ln w="34925">
              <a:solidFill>
                <a:srgbClr val="E550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4" name="组合 23"/>
          <p:cNvGrpSpPr/>
          <p:nvPr/>
        </p:nvGrpSpPr>
        <p:grpSpPr>
          <a:xfrm>
            <a:off x="4189491" y="553877"/>
            <a:ext cx="3813017" cy="471039"/>
            <a:chOff x="5093293" y="4122813"/>
            <a:chExt cx="3813017" cy="471039"/>
          </a:xfrm>
        </p:grpSpPr>
        <p:sp>
          <p:nvSpPr>
            <p:cNvPr id="25" name="平行四边形 24"/>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总和的或扩大的价值形式</a:t>
              </a:r>
            </a:p>
          </p:txBody>
        </p:sp>
        <p:sp>
          <p:nvSpPr>
            <p:cNvPr id="27" name="任意多边形: 形状 26"/>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9" name="任意多边形: 形状 28"/>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30" name="文本框 29">
            <a:extLst>
              <a:ext uri="{FF2B5EF4-FFF2-40B4-BE49-F238E27FC236}">
                <a16:creationId xmlns:a16="http://schemas.microsoft.com/office/drawing/2014/main" id="{53453B6A-64AB-4089-A2D2-30CD7B946277}"/>
              </a:ext>
            </a:extLst>
          </p:cNvPr>
          <p:cNvSpPr txBox="1"/>
          <p:nvPr/>
        </p:nvSpPr>
        <p:spPr>
          <a:xfrm>
            <a:off x="10182687" y="3426780"/>
            <a:ext cx="1757779"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多面镜子</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多名代表</a:t>
            </a:r>
          </a:p>
        </p:txBody>
      </p:sp>
      <p:sp>
        <p:nvSpPr>
          <p:cNvPr id="31" name="文本框 30">
            <a:extLst>
              <a:ext uri="{FF2B5EF4-FFF2-40B4-BE49-F238E27FC236}">
                <a16:creationId xmlns:a16="http://schemas.microsoft.com/office/drawing/2014/main" id="{D302697A-4F86-4749-9C48-2E76D0A94CE5}"/>
              </a:ext>
            </a:extLst>
          </p:cNvPr>
          <p:cNvSpPr txBox="1"/>
          <p:nvPr/>
        </p:nvSpPr>
        <p:spPr>
          <a:xfrm>
            <a:off x="4350057" y="6134470"/>
            <a:ext cx="3000653"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一对多的关系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flipH="1">
            <a:off x="837029" y="1508252"/>
            <a:ext cx="4525330" cy="4822187"/>
            <a:chOff x="1489600" y="2532482"/>
            <a:chExt cx="9296666" cy="2596830"/>
          </a:xfrm>
        </p:grpSpPr>
        <p:sp>
          <p:nvSpPr>
            <p:cNvPr id="41" name="矩形 40"/>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Rectangle 1"/>
          <p:cNvSpPr>
            <a:spLocks noChangeArrowheads="1"/>
          </p:cNvSpPr>
          <p:nvPr/>
        </p:nvSpPr>
        <p:spPr bwMode="auto">
          <a:xfrm>
            <a:off x="1207604" y="1822874"/>
            <a:ext cx="3784180" cy="4192943"/>
          </a:xfrm>
          <a:prstGeom prst="rect">
            <a:avLst/>
          </a:prstGeom>
          <a:noFill/>
          <a:ln w="9525">
            <a:noFill/>
            <a:miter lim="800000"/>
          </a:ln>
          <a:effectLst/>
        </p:spPr>
        <p:txBody>
          <a:bodyPr vert="horz" wrap="square" lIns="91440" tIns="45720" rIns="91440" bIns="45720" numCol="1" anchor="ctr" anchorCtr="0" compatLnSpc="1">
            <a:spAutoFit/>
          </a:bodyPr>
          <a:lstStyle/>
          <a:p>
            <a:pPr indent="539750" algn="just" fontAlgn="base">
              <a:lnSpc>
                <a:spcPct val="150000"/>
              </a:lnSpc>
              <a:spcBef>
                <a:spcPct val="0"/>
              </a:spcBef>
              <a:spcAft>
                <a:spcPct val="0"/>
              </a:spcAft>
            </a:pPr>
            <a:r>
              <a:rPr lang="zh-CN" altLang="en-US" sz="2000" b="1" dirty="0">
                <a:solidFill>
                  <a:srgbClr val="FF0000"/>
                </a:solidFill>
                <a:latin typeface="微软雅黑" panose="020B0503020204020204" charset="-122"/>
                <a:ea typeface="微软雅黑" panose="020B0503020204020204" charset="-122"/>
                <a:cs typeface="FZShuSong-Z01S" charset="0"/>
              </a:rPr>
              <a:t>一般等价物</a:t>
            </a:r>
            <a:r>
              <a:rPr lang="zh-CN" altLang="en-US" sz="2000" dirty="0">
                <a:solidFill>
                  <a:schemeClr val="tx1">
                    <a:lumMod val="85000"/>
                    <a:lumOff val="15000"/>
                  </a:schemeClr>
                </a:solidFill>
                <a:latin typeface="微软雅黑" panose="020B0503020204020204" charset="-122"/>
                <a:ea typeface="微软雅黑" panose="020B0503020204020204" charset="-122"/>
                <a:cs typeface="FZShuSong-Z01S" charset="0"/>
              </a:rPr>
              <a:t>就是人们在交换中都愿意接受的某种商品。当一般等价物出现后，商品生产者把自己的商品换成一般等价物，再用一般等价物去交换自己想要的某种特定商品，一般等价物成了商品交换的媒介。总和的或扩大的价值形式发展成为一般价值形式，实现了</a:t>
            </a:r>
            <a:r>
              <a:rPr lang="zh-CN" altLang="en-US" sz="2000" b="1" dirty="0">
                <a:solidFill>
                  <a:srgbClr val="43679B"/>
                </a:solidFill>
                <a:latin typeface="微软雅黑" panose="020B0503020204020204" charset="-122"/>
                <a:ea typeface="微软雅黑" panose="020B0503020204020204" charset="-122"/>
                <a:cs typeface="FZShuSong-Z01S" charset="0"/>
              </a:rPr>
              <a:t>质的飞跃</a:t>
            </a:r>
            <a:r>
              <a:rPr lang="zh-CN" altLang="en-US" sz="2000" dirty="0">
                <a:solidFill>
                  <a:schemeClr val="tx1">
                    <a:lumMod val="85000"/>
                    <a:lumOff val="15000"/>
                  </a:schemeClr>
                </a:solidFill>
                <a:latin typeface="微软雅黑" panose="020B0503020204020204" charset="-122"/>
                <a:ea typeface="微软雅黑" panose="020B0503020204020204" charset="-122"/>
                <a:cs typeface="FZShuSong-Z01S" charset="0"/>
              </a:rPr>
              <a:t>。</a:t>
            </a:r>
            <a:endParaRPr lang="zh-CN" altLang="en-US" sz="2000" dirty="0">
              <a:solidFill>
                <a:schemeClr val="tx1">
                  <a:lumMod val="85000"/>
                  <a:lumOff val="15000"/>
                </a:schemeClr>
              </a:solidFill>
              <a:latin typeface="微软雅黑" panose="020B0503020204020204" charset="-122"/>
              <a:ea typeface="微软雅黑" panose="020B0503020204020204" charset="-122"/>
            </a:endParaRPr>
          </a:p>
        </p:txBody>
      </p:sp>
      <p:grpSp>
        <p:nvGrpSpPr>
          <p:cNvPr id="12" name="组合 11"/>
          <p:cNvGrpSpPr/>
          <p:nvPr/>
        </p:nvGrpSpPr>
        <p:grpSpPr>
          <a:xfrm>
            <a:off x="5692112" y="1660297"/>
            <a:ext cx="5889201" cy="4518096"/>
            <a:chOff x="5689245" y="1872927"/>
            <a:chExt cx="5889201" cy="4518096"/>
          </a:xfrm>
        </p:grpSpPr>
        <p:pic>
          <p:nvPicPr>
            <p:cNvPr id="23" name="图片 2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8139" b="92451" l="9649" r="91159"/>
                      </a14:imgEffect>
                    </a14:imgLayer>
                  </a14:imgProps>
                </a:ext>
                <a:ext uri="{28A0092B-C50C-407E-A947-70E740481C1C}">
                  <a14:useLocalDpi xmlns:a14="http://schemas.microsoft.com/office/drawing/2010/main" val="0"/>
                </a:ext>
              </a:extLst>
            </a:blip>
            <a:srcRect l="10364" t="28634" r="8616" b="9290"/>
            <a:stretch>
              <a:fillRect/>
            </a:stretch>
          </p:blipFill>
          <p:spPr>
            <a:xfrm flipH="1">
              <a:off x="8447077" y="2447863"/>
              <a:ext cx="3131369" cy="2399204"/>
            </a:xfrm>
            <a:prstGeom prst="rect">
              <a:avLst/>
            </a:prstGeom>
          </p:spPr>
        </p:pic>
        <p:grpSp>
          <p:nvGrpSpPr>
            <p:cNvPr id="7" name="组合 6"/>
            <p:cNvGrpSpPr/>
            <p:nvPr/>
          </p:nvGrpSpPr>
          <p:grpSpPr>
            <a:xfrm>
              <a:off x="5724734" y="1872927"/>
              <a:ext cx="2068571" cy="608742"/>
              <a:chOff x="5547398" y="1872927"/>
              <a:chExt cx="2068571" cy="608742"/>
            </a:xfrm>
          </p:grpSpPr>
          <p:sp>
            <p:nvSpPr>
              <p:cNvPr id="18" name="axes_311977"/>
              <p:cNvSpPr>
                <a:spLocks noChangeAspect="1"/>
              </p:cNvSpPr>
              <p:nvPr/>
            </p:nvSpPr>
            <p:spPr bwMode="auto">
              <a:xfrm>
                <a:off x="5547398" y="1872927"/>
                <a:ext cx="758152" cy="608742"/>
              </a:xfrm>
              <a:custGeom>
                <a:avLst/>
                <a:gdLst>
                  <a:gd name="T0" fmla="*/ 5695 w 6827"/>
                  <a:gd name="T1" fmla="*/ 861 h 5490"/>
                  <a:gd name="T2" fmla="*/ 5574 w 6827"/>
                  <a:gd name="T3" fmla="*/ 319 h 5490"/>
                  <a:gd name="T4" fmla="*/ 4988 w 6827"/>
                  <a:gd name="T5" fmla="*/ 0 h 5490"/>
                  <a:gd name="T6" fmla="*/ 4513 w 6827"/>
                  <a:gd name="T7" fmla="*/ 131 h 5490"/>
                  <a:gd name="T8" fmla="*/ 3587 w 6827"/>
                  <a:gd name="T9" fmla="*/ 1141 h 5490"/>
                  <a:gd name="T10" fmla="*/ 3413 w 6827"/>
                  <a:gd name="T11" fmla="*/ 1944 h 5490"/>
                  <a:gd name="T12" fmla="*/ 3239 w 6827"/>
                  <a:gd name="T13" fmla="*/ 1141 h 5490"/>
                  <a:gd name="T14" fmla="*/ 2313 w 6827"/>
                  <a:gd name="T15" fmla="*/ 131 h 5490"/>
                  <a:gd name="T16" fmla="*/ 1839 w 6827"/>
                  <a:gd name="T17" fmla="*/ 0 h 5490"/>
                  <a:gd name="T18" fmla="*/ 1253 w 6827"/>
                  <a:gd name="T19" fmla="*/ 319 h 5490"/>
                  <a:gd name="T20" fmla="*/ 1132 w 6827"/>
                  <a:gd name="T21" fmla="*/ 861 h 5490"/>
                  <a:gd name="T22" fmla="*/ 0 w 6827"/>
                  <a:gd name="T23" fmla="*/ 1312 h 5490"/>
                  <a:gd name="T24" fmla="*/ 1388 w 6827"/>
                  <a:gd name="T25" fmla="*/ 3295 h 5490"/>
                  <a:gd name="T26" fmla="*/ 2198 w 6827"/>
                  <a:gd name="T27" fmla="*/ 2388 h 5490"/>
                  <a:gd name="T28" fmla="*/ 1597 w 6827"/>
                  <a:gd name="T29" fmla="*/ 4541 h 5490"/>
                  <a:gd name="T30" fmla="*/ 2049 w 6827"/>
                  <a:gd name="T31" fmla="*/ 5359 h 5490"/>
                  <a:gd name="T32" fmla="*/ 3413 w 6827"/>
                  <a:gd name="T33" fmla="*/ 4126 h 5490"/>
                  <a:gd name="T34" fmla="*/ 4778 w 6827"/>
                  <a:gd name="T35" fmla="*/ 5359 h 5490"/>
                  <a:gd name="T36" fmla="*/ 5230 w 6827"/>
                  <a:gd name="T37" fmla="*/ 4541 h 5490"/>
                  <a:gd name="T38" fmla="*/ 4629 w 6827"/>
                  <a:gd name="T39" fmla="*/ 2388 h 5490"/>
                  <a:gd name="T40" fmla="*/ 5439 w 6827"/>
                  <a:gd name="T41" fmla="*/ 3295 h 5490"/>
                  <a:gd name="T42" fmla="*/ 6827 w 6827"/>
                  <a:gd name="T43" fmla="*/ 1312 h 5490"/>
                  <a:gd name="T44" fmla="*/ 1912 w 6827"/>
                  <a:gd name="T45" fmla="*/ 2036 h 5490"/>
                  <a:gd name="T46" fmla="*/ 1384 w 6827"/>
                  <a:gd name="T47" fmla="*/ 2800 h 5490"/>
                  <a:gd name="T48" fmla="*/ 464 w 6827"/>
                  <a:gd name="T49" fmla="*/ 1485 h 5490"/>
                  <a:gd name="T50" fmla="*/ 1363 w 6827"/>
                  <a:gd name="T51" fmla="*/ 1251 h 5490"/>
                  <a:gd name="T52" fmla="*/ 2855 w 6827"/>
                  <a:gd name="T53" fmla="*/ 1376 h 5490"/>
                  <a:gd name="T54" fmla="*/ 2275 w 6827"/>
                  <a:gd name="T55" fmla="*/ 4969 h 5490"/>
                  <a:gd name="T56" fmla="*/ 2924 w 6827"/>
                  <a:gd name="T57" fmla="*/ 3426 h 5490"/>
                  <a:gd name="T58" fmla="*/ 2275 w 6827"/>
                  <a:gd name="T59" fmla="*/ 4969 h 5490"/>
                  <a:gd name="T60" fmla="*/ 4551 w 6827"/>
                  <a:gd name="T61" fmla="*/ 4969 h 5490"/>
                  <a:gd name="T62" fmla="*/ 2853 w 6827"/>
                  <a:gd name="T63" fmla="*/ 1926 h 5490"/>
                  <a:gd name="T64" fmla="*/ 3902 w 6827"/>
                  <a:gd name="T65" fmla="*/ 2643 h 5490"/>
                  <a:gd name="T66" fmla="*/ 3974 w 6827"/>
                  <a:gd name="T67" fmla="*/ 1926 h 5490"/>
                  <a:gd name="T68" fmla="*/ 3902 w 6827"/>
                  <a:gd name="T69" fmla="*/ 2643 h 5490"/>
                  <a:gd name="T70" fmla="*/ 5443 w 6827"/>
                  <a:gd name="T71" fmla="*/ 2800 h 5490"/>
                  <a:gd name="T72" fmla="*/ 4915 w 6827"/>
                  <a:gd name="T73" fmla="*/ 2036 h 5490"/>
                  <a:gd name="T74" fmla="*/ 4520 w 6827"/>
                  <a:gd name="T75" fmla="*/ 591 h 5490"/>
                  <a:gd name="T76" fmla="*/ 5464 w 6827"/>
                  <a:gd name="T77" fmla="*/ 1251 h 5490"/>
                  <a:gd name="T78" fmla="*/ 6363 w 6827"/>
                  <a:gd name="T79" fmla="*/ 1485 h 5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5490">
                    <a:moveTo>
                      <a:pt x="6655" y="1094"/>
                    </a:moveTo>
                    <a:lnTo>
                      <a:pt x="5695" y="861"/>
                    </a:lnTo>
                    <a:cubicBezTo>
                      <a:pt x="5743" y="778"/>
                      <a:pt x="5760" y="681"/>
                      <a:pt x="5743" y="585"/>
                    </a:cubicBezTo>
                    <a:cubicBezTo>
                      <a:pt x="5724" y="476"/>
                      <a:pt x="5664" y="382"/>
                      <a:pt x="5574" y="319"/>
                    </a:cubicBezTo>
                    <a:lnTo>
                      <a:pt x="5223" y="74"/>
                    </a:lnTo>
                    <a:cubicBezTo>
                      <a:pt x="5154" y="25"/>
                      <a:pt x="5072" y="0"/>
                      <a:pt x="4988" y="0"/>
                    </a:cubicBezTo>
                    <a:cubicBezTo>
                      <a:pt x="4860" y="0"/>
                      <a:pt x="4740" y="59"/>
                      <a:pt x="4663" y="159"/>
                    </a:cubicBezTo>
                    <a:cubicBezTo>
                      <a:pt x="4615" y="141"/>
                      <a:pt x="4565" y="131"/>
                      <a:pt x="4513" y="131"/>
                    </a:cubicBezTo>
                    <a:cubicBezTo>
                      <a:pt x="4376" y="131"/>
                      <a:pt x="4247" y="198"/>
                      <a:pt x="4168" y="311"/>
                    </a:cubicBezTo>
                    <a:lnTo>
                      <a:pt x="3587" y="1141"/>
                    </a:lnTo>
                    <a:cubicBezTo>
                      <a:pt x="3475" y="1302"/>
                      <a:pt x="3491" y="1515"/>
                      <a:pt x="3614" y="1658"/>
                    </a:cubicBezTo>
                    <a:lnTo>
                      <a:pt x="3413" y="1944"/>
                    </a:lnTo>
                    <a:lnTo>
                      <a:pt x="3213" y="1658"/>
                    </a:lnTo>
                    <a:cubicBezTo>
                      <a:pt x="3335" y="1518"/>
                      <a:pt x="3354" y="1305"/>
                      <a:pt x="3239" y="1141"/>
                    </a:cubicBezTo>
                    <a:lnTo>
                      <a:pt x="2659" y="311"/>
                    </a:lnTo>
                    <a:cubicBezTo>
                      <a:pt x="2580" y="198"/>
                      <a:pt x="2451" y="131"/>
                      <a:pt x="2313" y="131"/>
                    </a:cubicBezTo>
                    <a:cubicBezTo>
                      <a:pt x="2262" y="131"/>
                      <a:pt x="2211" y="141"/>
                      <a:pt x="2164" y="159"/>
                    </a:cubicBezTo>
                    <a:cubicBezTo>
                      <a:pt x="2086" y="59"/>
                      <a:pt x="1966" y="0"/>
                      <a:pt x="1839" y="0"/>
                    </a:cubicBezTo>
                    <a:cubicBezTo>
                      <a:pt x="1754" y="0"/>
                      <a:pt x="1673" y="25"/>
                      <a:pt x="1603" y="74"/>
                    </a:cubicBezTo>
                    <a:lnTo>
                      <a:pt x="1253" y="319"/>
                    </a:lnTo>
                    <a:cubicBezTo>
                      <a:pt x="1163" y="382"/>
                      <a:pt x="1102" y="476"/>
                      <a:pt x="1083" y="585"/>
                    </a:cubicBezTo>
                    <a:cubicBezTo>
                      <a:pt x="1066" y="681"/>
                      <a:pt x="1084" y="778"/>
                      <a:pt x="1132" y="861"/>
                    </a:cubicBezTo>
                    <a:lnTo>
                      <a:pt x="172" y="1094"/>
                    </a:lnTo>
                    <a:cubicBezTo>
                      <a:pt x="71" y="1119"/>
                      <a:pt x="0" y="1208"/>
                      <a:pt x="0" y="1312"/>
                    </a:cubicBezTo>
                    <a:cubicBezTo>
                      <a:pt x="0" y="1339"/>
                      <a:pt x="3" y="1981"/>
                      <a:pt x="382" y="2522"/>
                    </a:cubicBezTo>
                    <a:cubicBezTo>
                      <a:pt x="760" y="3063"/>
                      <a:pt x="1362" y="3286"/>
                      <a:pt x="1388" y="3295"/>
                    </a:cubicBezTo>
                    <a:cubicBezTo>
                      <a:pt x="1485" y="3331"/>
                      <a:pt x="1594" y="3295"/>
                      <a:pt x="1651" y="3209"/>
                    </a:cubicBezTo>
                    <a:lnTo>
                      <a:pt x="2198" y="2388"/>
                    </a:lnTo>
                    <a:lnTo>
                      <a:pt x="2650" y="3035"/>
                    </a:lnTo>
                    <a:lnTo>
                      <a:pt x="1597" y="4541"/>
                    </a:lnTo>
                    <a:cubicBezTo>
                      <a:pt x="1467" y="4727"/>
                      <a:pt x="1512" y="4983"/>
                      <a:pt x="1698" y="5113"/>
                    </a:cubicBezTo>
                    <a:lnTo>
                      <a:pt x="2049" y="5359"/>
                    </a:lnTo>
                    <a:cubicBezTo>
                      <a:pt x="2236" y="5490"/>
                      <a:pt x="2493" y="5442"/>
                      <a:pt x="2621" y="5258"/>
                    </a:cubicBezTo>
                    <a:lnTo>
                      <a:pt x="3413" y="4126"/>
                    </a:lnTo>
                    <a:lnTo>
                      <a:pt x="4205" y="5258"/>
                    </a:lnTo>
                    <a:cubicBezTo>
                      <a:pt x="4334" y="5442"/>
                      <a:pt x="4591" y="5490"/>
                      <a:pt x="4778" y="5359"/>
                    </a:cubicBezTo>
                    <a:lnTo>
                      <a:pt x="5129" y="5113"/>
                    </a:lnTo>
                    <a:cubicBezTo>
                      <a:pt x="5315" y="4983"/>
                      <a:pt x="5360" y="4727"/>
                      <a:pt x="5230" y="4541"/>
                    </a:cubicBezTo>
                    <a:lnTo>
                      <a:pt x="4176" y="3035"/>
                    </a:lnTo>
                    <a:lnTo>
                      <a:pt x="4629" y="2388"/>
                    </a:lnTo>
                    <a:lnTo>
                      <a:pt x="5176" y="3209"/>
                    </a:lnTo>
                    <a:cubicBezTo>
                      <a:pt x="5233" y="3295"/>
                      <a:pt x="5342" y="3331"/>
                      <a:pt x="5439" y="3295"/>
                    </a:cubicBezTo>
                    <a:cubicBezTo>
                      <a:pt x="5465" y="3286"/>
                      <a:pt x="6067" y="3063"/>
                      <a:pt x="6445" y="2522"/>
                    </a:cubicBezTo>
                    <a:cubicBezTo>
                      <a:pt x="6824" y="1981"/>
                      <a:pt x="6827" y="1339"/>
                      <a:pt x="6827" y="1312"/>
                    </a:cubicBezTo>
                    <a:cubicBezTo>
                      <a:pt x="6826" y="1208"/>
                      <a:pt x="6756" y="1119"/>
                      <a:pt x="6655" y="1094"/>
                    </a:cubicBezTo>
                    <a:close/>
                    <a:moveTo>
                      <a:pt x="1912" y="2036"/>
                    </a:moveTo>
                    <a:cubicBezTo>
                      <a:pt x="1889" y="2052"/>
                      <a:pt x="1869" y="2072"/>
                      <a:pt x="1854" y="2095"/>
                    </a:cubicBezTo>
                    <a:lnTo>
                      <a:pt x="1384" y="2800"/>
                    </a:lnTo>
                    <a:cubicBezTo>
                      <a:pt x="1213" y="2711"/>
                      <a:pt x="940" y="2537"/>
                      <a:pt x="749" y="2265"/>
                    </a:cubicBezTo>
                    <a:cubicBezTo>
                      <a:pt x="559" y="1992"/>
                      <a:pt x="489" y="1676"/>
                      <a:pt x="464" y="1485"/>
                    </a:cubicBezTo>
                    <a:lnTo>
                      <a:pt x="1287" y="1286"/>
                    </a:lnTo>
                    <a:cubicBezTo>
                      <a:pt x="1314" y="1279"/>
                      <a:pt x="1340" y="1267"/>
                      <a:pt x="1363" y="1251"/>
                    </a:cubicBezTo>
                    <a:lnTo>
                      <a:pt x="2307" y="591"/>
                    </a:lnTo>
                    <a:lnTo>
                      <a:pt x="2855" y="1376"/>
                    </a:lnTo>
                    <a:lnTo>
                      <a:pt x="1912" y="2036"/>
                    </a:lnTo>
                    <a:close/>
                    <a:moveTo>
                      <a:pt x="2275" y="4969"/>
                    </a:moveTo>
                    <a:lnTo>
                      <a:pt x="1986" y="4767"/>
                    </a:lnTo>
                    <a:lnTo>
                      <a:pt x="2924" y="3426"/>
                    </a:lnTo>
                    <a:lnTo>
                      <a:pt x="3139" y="3734"/>
                    </a:lnTo>
                    <a:lnTo>
                      <a:pt x="2275" y="4969"/>
                    </a:lnTo>
                    <a:close/>
                    <a:moveTo>
                      <a:pt x="4840" y="4767"/>
                    </a:moveTo>
                    <a:lnTo>
                      <a:pt x="4551" y="4969"/>
                    </a:lnTo>
                    <a:cubicBezTo>
                      <a:pt x="4454" y="4830"/>
                      <a:pt x="2659" y="2264"/>
                      <a:pt x="2564" y="2128"/>
                    </a:cubicBezTo>
                    <a:lnTo>
                      <a:pt x="2853" y="1926"/>
                    </a:lnTo>
                    <a:cubicBezTo>
                      <a:pt x="2880" y="1964"/>
                      <a:pt x="4570" y="4380"/>
                      <a:pt x="4840" y="4767"/>
                    </a:cubicBezTo>
                    <a:close/>
                    <a:moveTo>
                      <a:pt x="3902" y="2643"/>
                    </a:moveTo>
                    <a:lnTo>
                      <a:pt x="3687" y="2336"/>
                    </a:lnTo>
                    <a:lnTo>
                      <a:pt x="3974" y="1926"/>
                    </a:lnTo>
                    <a:cubicBezTo>
                      <a:pt x="4174" y="2065"/>
                      <a:pt x="4092" y="2008"/>
                      <a:pt x="4263" y="2128"/>
                    </a:cubicBezTo>
                    <a:lnTo>
                      <a:pt x="3902" y="2643"/>
                    </a:lnTo>
                    <a:close/>
                    <a:moveTo>
                      <a:pt x="6077" y="2265"/>
                    </a:moveTo>
                    <a:cubicBezTo>
                      <a:pt x="5886" y="2537"/>
                      <a:pt x="5614" y="2711"/>
                      <a:pt x="5443" y="2800"/>
                    </a:cubicBezTo>
                    <a:lnTo>
                      <a:pt x="4973" y="2095"/>
                    </a:lnTo>
                    <a:cubicBezTo>
                      <a:pt x="4958" y="2072"/>
                      <a:pt x="4938" y="2052"/>
                      <a:pt x="4915" y="2036"/>
                    </a:cubicBezTo>
                    <a:lnTo>
                      <a:pt x="3971" y="1376"/>
                    </a:lnTo>
                    <a:lnTo>
                      <a:pt x="4520" y="591"/>
                    </a:lnTo>
                    <a:cubicBezTo>
                      <a:pt x="4520" y="591"/>
                      <a:pt x="5214" y="1077"/>
                      <a:pt x="5214" y="1077"/>
                    </a:cubicBezTo>
                    <a:lnTo>
                      <a:pt x="5464" y="1251"/>
                    </a:lnTo>
                    <a:cubicBezTo>
                      <a:pt x="5487" y="1267"/>
                      <a:pt x="5512" y="1279"/>
                      <a:pt x="5539" y="1285"/>
                    </a:cubicBezTo>
                    <a:lnTo>
                      <a:pt x="6363" y="1485"/>
                    </a:lnTo>
                    <a:cubicBezTo>
                      <a:pt x="6338" y="1676"/>
                      <a:pt x="6268" y="1992"/>
                      <a:pt x="6077" y="2265"/>
                    </a:cubicBezTo>
                    <a:close/>
                  </a:path>
                </a:pathLst>
              </a:custGeom>
              <a:solidFill>
                <a:srgbClr val="43679B"/>
              </a:solidFill>
              <a:ln>
                <a:noFill/>
              </a:ln>
            </p:spPr>
          </p:sp>
          <p:sp>
            <p:nvSpPr>
              <p:cNvPr id="2" name="文本框 1"/>
              <p:cNvSpPr txBox="1"/>
              <p:nvPr/>
            </p:nvSpPr>
            <p:spPr>
              <a:xfrm flipH="1">
                <a:off x="6688999" y="1946466"/>
                <a:ext cx="926970" cy="400110"/>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2</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把</a:t>
                </a:r>
              </a:p>
            </p:txBody>
          </p:sp>
        </p:grpSp>
        <p:grpSp>
          <p:nvGrpSpPr>
            <p:cNvPr id="8" name="组合 7"/>
            <p:cNvGrpSpPr/>
            <p:nvPr/>
          </p:nvGrpSpPr>
          <p:grpSpPr>
            <a:xfrm>
              <a:off x="5689245" y="3010061"/>
              <a:ext cx="2104060" cy="563336"/>
              <a:chOff x="5511909" y="3010061"/>
              <a:chExt cx="2104060" cy="563336"/>
            </a:xfrm>
          </p:grpSpPr>
          <p:sp>
            <p:nvSpPr>
              <p:cNvPr id="21" name="firewood-trunks-stacked_25747"/>
              <p:cNvSpPr>
                <a:spLocks noChangeAspect="1"/>
              </p:cNvSpPr>
              <p:nvPr/>
            </p:nvSpPr>
            <p:spPr bwMode="auto">
              <a:xfrm flipH="1">
                <a:off x="5511909" y="3010061"/>
                <a:ext cx="829131" cy="545209"/>
              </a:xfrm>
              <a:custGeom>
                <a:avLst/>
                <a:gdLst>
                  <a:gd name="connsiteX0" fmla="*/ 370085 w 606448"/>
                  <a:gd name="connsiteY0" fmla="*/ 330110 h 398778"/>
                  <a:gd name="connsiteX1" fmla="*/ 353369 w 606448"/>
                  <a:gd name="connsiteY1" fmla="*/ 356310 h 398778"/>
                  <a:gd name="connsiteX2" fmla="*/ 470594 w 606448"/>
                  <a:gd name="connsiteY2" fmla="*/ 332223 h 398778"/>
                  <a:gd name="connsiteX3" fmla="*/ 455994 w 606448"/>
                  <a:gd name="connsiteY3" fmla="*/ 332646 h 398778"/>
                  <a:gd name="connsiteX4" fmla="*/ 393996 w 606448"/>
                  <a:gd name="connsiteY4" fmla="*/ 330956 h 398778"/>
                  <a:gd name="connsiteX5" fmla="*/ 370085 w 606448"/>
                  <a:gd name="connsiteY5" fmla="*/ 330110 h 398778"/>
                  <a:gd name="connsiteX6" fmla="*/ 580413 w 606448"/>
                  <a:gd name="connsiteY6" fmla="*/ 288699 h 398778"/>
                  <a:gd name="connsiteX7" fmla="*/ 484560 w 606448"/>
                  <a:gd name="connsiteY7" fmla="*/ 328631 h 398778"/>
                  <a:gd name="connsiteX8" fmla="*/ 483078 w 606448"/>
                  <a:gd name="connsiteY8" fmla="*/ 329688 h 398778"/>
                  <a:gd name="connsiteX9" fmla="*/ 569410 w 606448"/>
                  <a:gd name="connsiteY9" fmla="*/ 312151 h 398778"/>
                  <a:gd name="connsiteX10" fmla="*/ 580413 w 606448"/>
                  <a:gd name="connsiteY10" fmla="*/ 288699 h 398778"/>
                  <a:gd name="connsiteX11" fmla="*/ 276559 w 606448"/>
                  <a:gd name="connsiteY11" fmla="*/ 284050 h 398778"/>
                  <a:gd name="connsiteX12" fmla="*/ 271480 w 606448"/>
                  <a:gd name="connsiteY12" fmla="*/ 291234 h 398778"/>
                  <a:gd name="connsiteX13" fmla="*/ 277405 w 606448"/>
                  <a:gd name="connsiteY13" fmla="*/ 298629 h 398778"/>
                  <a:gd name="connsiteX14" fmla="*/ 275289 w 606448"/>
                  <a:gd name="connsiteY14" fmla="*/ 286374 h 398778"/>
                  <a:gd name="connsiteX15" fmla="*/ 98816 w 606448"/>
                  <a:gd name="connsiteY15" fmla="*/ 255527 h 398778"/>
                  <a:gd name="connsiteX16" fmla="*/ 54381 w 606448"/>
                  <a:gd name="connsiteY16" fmla="*/ 299897 h 398778"/>
                  <a:gd name="connsiteX17" fmla="*/ 56708 w 606448"/>
                  <a:gd name="connsiteY17" fmla="*/ 313208 h 398778"/>
                  <a:gd name="connsiteX18" fmla="*/ 71943 w 606448"/>
                  <a:gd name="connsiteY18" fmla="*/ 305390 h 398778"/>
                  <a:gd name="connsiteX19" fmla="*/ 71309 w 606448"/>
                  <a:gd name="connsiteY19" fmla="*/ 299897 h 398778"/>
                  <a:gd name="connsiteX20" fmla="*/ 98816 w 606448"/>
                  <a:gd name="connsiteY20" fmla="*/ 272430 h 398778"/>
                  <a:gd name="connsiteX21" fmla="*/ 126324 w 606448"/>
                  <a:gd name="connsiteY21" fmla="*/ 299897 h 398778"/>
                  <a:gd name="connsiteX22" fmla="*/ 98816 w 606448"/>
                  <a:gd name="connsiteY22" fmla="*/ 327575 h 398778"/>
                  <a:gd name="connsiteX23" fmla="*/ 94373 w 606448"/>
                  <a:gd name="connsiteY23" fmla="*/ 326941 h 398778"/>
                  <a:gd name="connsiteX24" fmla="*/ 80196 w 606448"/>
                  <a:gd name="connsiteY24" fmla="*/ 340041 h 398778"/>
                  <a:gd name="connsiteX25" fmla="*/ 98816 w 606448"/>
                  <a:gd name="connsiteY25" fmla="*/ 344478 h 398778"/>
                  <a:gd name="connsiteX26" fmla="*/ 143463 w 606448"/>
                  <a:gd name="connsiteY26" fmla="*/ 299897 h 398778"/>
                  <a:gd name="connsiteX27" fmla="*/ 98816 w 606448"/>
                  <a:gd name="connsiteY27" fmla="*/ 255527 h 398778"/>
                  <a:gd name="connsiteX28" fmla="*/ 586338 w 606448"/>
                  <a:gd name="connsiteY28" fmla="*/ 250245 h 398778"/>
                  <a:gd name="connsiteX29" fmla="*/ 461495 w 606448"/>
                  <a:gd name="connsiteY29" fmla="*/ 269894 h 398778"/>
                  <a:gd name="connsiteX30" fmla="*/ 377703 w 606448"/>
                  <a:gd name="connsiteY30" fmla="*/ 284473 h 398778"/>
                  <a:gd name="connsiteX31" fmla="*/ 378126 w 606448"/>
                  <a:gd name="connsiteY31" fmla="*/ 291234 h 398778"/>
                  <a:gd name="connsiteX32" fmla="*/ 376221 w 606448"/>
                  <a:gd name="connsiteY32" fmla="*/ 310672 h 398778"/>
                  <a:gd name="connsiteX33" fmla="*/ 394630 w 606448"/>
                  <a:gd name="connsiteY33" fmla="*/ 311306 h 398778"/>
                  <a:gd name="connsiteX34" fmla="*/ 473980 w 606448"/>
                  <a:gd name="connsiteY34" fmla="*/ 312151 h 398778"/>
                  <a:gd name="connsiteX35" fmla="*/ 579567 w 606448"/>
                  <a:gd name="connsiteY35" fmla="*/ 267993 h 398778"/>
                  <a:gd name="connsiteX36" fmla="*/ 585915 w 606448"/>
                  <a:gd name="connsiteY36" fmla="*/ 267781 h 398778"/>
                  <a:gd name="connsiteX37" fmla="*/ 586338 w 606448"/>
                  <a:gd name="connsiteY37" fmla="*/ 250245 h 398778"/>
                  <a:gd name="connsiteX38" fmla="*/ 279098 w 606448"/>
                  <a:gd name="connsiteY38" fmla="*/ 246864 h 398778"/>
                  <a:gd name="connsiteX39" fmla="*/ 234662 w 606448"/>
                  <a:gd name="connsiteY39" fmla="*/ 291234 h 398778"/>
                  <a:gd name="connsiteX40" fmla="*/ 279098 w 606448"/>
                  <a:gd name="connsiteY40" fmla="*/ 335604 h 398778"/>
                  <a:gd name="connsiteX41" fmla="*/ 323745 w 606448"/>
                  <a:gd name="connsiteY41" fmla="*/ 291234 h 398778"/>
                  <a:gd name="connsiteX42" fmla="*/ 320359 w 606448"/>
                  <a:gd name="connsiteY42" fmla="*/ 274331 h 398778"/>
                  <a:gd name="connsiteX43" fmla="*/ 306182 w 606448"/>
                  <a:gd name="connsiteY43" fmla="*/ 285741 h 398778"/>
                  <a:gd name="connsiteX44" fmla="*/ 306817 w 606448"/>
                  <a:gd name="connsiteY44" fmla="*/ 291234 h 398778"/>
                  <a:gd name="connsiteX45" fmla="*/ 279098 w 606448"/>
                  <a:gd name="connsiteY45" fmla="*/ 318701 h 398778"/>
                  <a:gd name="connsiteX46" fmla="*/ 251590 w 606448"/>
                  <a:gd name="connsiteY46" fmla="*/ 291234 h 398778"/>
                  <a:gd name="connsiteX47" fmla="*/ 279098 w 606448"/>
                  <a:gd name="connsiteY47" fmla="*/ 263767 h 398778"/>
                  <a:gd name="connsiteX48" fmla="*/ 286927 w 606448"/>
                  <a:gd name="connsiteY48" fmla="*/ 265035 h 398778"/>
                  <a:gd name="connsiteX49" fmla="*/ 295391 w 606448"/>
                  <a:gd name="connsiteY49" fmla="*/ 249822 h 398778"/>
                  <a:gd name="connsiteX50" fmla="*/ 279098 w 606448"/>
                  <a:gd name="connsiteY50" fmla="*/ 246864 h 398778"/>
                  <a:gd name="connsiteX51" fmla="*/ 329035 w 606448"/>
                  <a:gd name="connsiteY51" fmla="*/ 229961 h 398778"/>
                  <a:gd name="connsiteX52" fmla="*/ 321629 w 606448"/>
                  <a:gd name="connsiteY52" fmla="*/ 243061 h 398778"/>
                  <a:gd name="connsiteX53" fmla="*/ 324380 w 606448"/>
                  <a:gd name="connsiteY53" fmla="*/ 245596 h 398778"/>
                  <a:gd name="connsiteX54" fmla="*/ 336018 w 606448"/>
                  <a:gd name="connsiteY54" fmla="*/ 236300 h 398778"/>
                  <a:gd name="connsiteX55" fmla="*/ 329035 w 606448"/>
                  <a:gd name="connsiteY55" fmla="*/ 229961 h 398778"/>
                  <a:gd name="connsiteX56" fmla="*/ 98816 w 606448"/>
                  <a:gd name="connsiteY56" fmla="*/ 221087 h 398778"/>
                  <a:gd name="connsiteX57" fmla="*/ 19679 w 606448"/>
                  <a:gd name="connsiteY57" fmla="*/ 299897 h 398778"/>
                  <a:gd name="connsiteX58" fmla="*/ 37453 w 606448"/>
                  <a:gd name="connsiteY58" fmla="*/ 349760 h 398778"/>
                  <a:gd name="connsiteX59" fmla="*/ 44012 w 606448"/>
                  <a:gd name="connsiteY59" fmla="*/ 341097 h 398778"/>
                  <a:gd name="connsiteX60" fmla="*/ 45494 w 606448"/>
                  <a:gd name="connsiteY60" fmla="*/ 335815 h 398778"/>
                  <a:gd name="connsiteX61" fmla="*/ 34702 w 606448"/>
                  <a:gd name="connsiteY61" fmla="*/ 299897 h 398778"/>
                  <a:gd name="connsiteX62" fmla="*/ 98816 w 606448"/>
                  <a:gd name="connsiteY62" fmla="*/ 235877 h 398778"/>
                  <a:gd name="connsiteX63" fmla="*/ 163142 w 606448"/>
                  <a:gd name="connsiteY63" fmla="*/ 299897 h 398778"/>
                  <a:gd name="connsiteX64" fmla="*/ 98816 w 606448"/>
                  <a:gd name="connsiteY64" fmla="*/ 364127 h 398778"/>
                  <a:gd name="connsiteX65" fmla="*/ 67500 w 606448"/>
                  <a:gd name="connsiteY65" fmla="*/ 355887 h 398778"/>
                  <a:gd name="connsiteX66" fmla="*/ 64326 w 606448"/>
                  <a:gd name="connsiteY66" fmla="*/ 370888 h 398778"/>
                  <a:gd name="connsiteX67" fmla="*/ 98816 w 606448"/>
                  <a:gd name="connsiteY67" fmla="*/ 378917 h 398778"/>
                  <a:gd name="connsiteX68" fmla="*/ 177954 w 606448"/>
                  <a:gd name="connsiteY68" fmla="*/ 299897 h 398778"/>
                  <a:gd name="connsiteX69" fmla="*/ 98816 w 606448"/>
                  <a:gd name="connsiteY69" fmla="*/ 221087 h 398778"/>
                  <a:gd name="connsiteX70" fmla="*/ 568352 w 606448"/>
                  <a:gd name="connsiteY70" fmla="*/ 213270 h 398778"/>
                  <a:gd name="connsiteX71" fmla="*/ 501699 w 606448"/>
                  <a:gd name="connsiteY71" fmla="*/ 231652 h 398778"/>
                  <a:gd name="connsiteX72" fmla="*/ 440124 w 606448"/>
                  <a:gd name="connsiteY72" fmla="*/ 246442 h 398778"/>
                  <a:gd name="connsiteX73" fmla="*/ 437796 w 606448"/>
                  <a:gd name="connsiteY73" fmla="*/ 246864 h 398778"/>
                  <a:gd name="connsiteX74" fmla="*/ 367334 w 606448"/>
                  <a:gd name="connsiteY74" fmla="*/ 246864 h 398778"/>
                  <a:gd name="connsiteX75" fmla="*/ 374317 w 606448"/>
                  <a:gd name="connsiteY75" fmla="*/ 265035 h 398778"/>
                  <a:gd name="connsiteX76" fmla="*/ 472498 w 606448"/>
                  <a:gd name="connsiteY76" fmla="*/ 253414 h 398778"/>
                  <a:gd name="connsiteX77" fmla="*/ 580837 w 606448"/>
                  <a:gd name="connsiteY77" fmla="*/ 231229 h 398778"/>
                  <a:gd name="connsiteX78" fmla="*/ 568352 w 606448"/>
                  <a:gd name="connsiteY78" fmla="*/ 213270 h 398778"/>
                  <a:gd name="connsiteX79" fmla="*/ 279098 w 606448"/>
                  <a:gd name="connsiteY79" fmla="*/ 212213 h 398778"/>
                  <a:gd name="connsiteX80" fmla="*/ 200172 w 606448"/>
                  <a:gd name="connsiteY80" fmla="*/ 291234 h 398778"/>
                  <a:gd name="connsiteX81" fmla="*/ 279309 w 606448"/>
                  <a:gd name="connsiteY81" fmla="*/ 370255 h 398778"/>
                  <a:gd name="connsiteX82" fmla="*/ 358236 w 606448"/>
                  <a:gd name="connsiteY82" fmla="*/ 291234 h 398778"/>
                  <a:gd name="connsiteX83" fmla="*/ 347867 w 606448"/>
                  <a:gd name="connsiteY83" fmla="*/ 252146 h 398778"/>
                  <a:gd name="connsiteX84" fmla="*/ 336229 w 606448"/>
                  <a:gd name="connsiteY84" fmla="*/ 261654 h 398778"/>
                  <a:gd name="connsiteX85" fmla="*/ 343424 w 606448"/>
                  <a:gd name="connsiteY85" fmla="*/ 291234 h 398778"/>
                  <a:gd name="connsiteX86" fmla="*/ 279309 w 606448"/>
                  <a:gd name="connsiteY86" fmla="*/ 355465 h 398778"/>
                  <a:gd name="connsiteX87" fmla="*/ 214984 w 606448"/>
                  <a:gd name="connsiteY87" fmla="*/ 291234 h 398778"/>
                  <a:gd name="connsiteX88" fmla="*/ 279309 w 606448"/>
                  <a:gd name="connsiteY88" fmla="*/ 227003 h 398778"/>
                  <a:gd name="connsiteX89" fmla="*/ 304913 w 606448"/>
                  <a:gd name="connsiteY89" fmla="*/ 232497 h 398778"/>
                  <a:gd name="connsiteX90" fmla="*/ 312107 w 606448"/>
                  <a:gd name="connsiteY90" fmla="*/ 219397 h 398778"/>
                  <a:gd name="connsiteX91" fmla="*/ 279098 w 606448"/>
                  <a:gd name="connsiteY91" fmla="*/ 212213 h 398778"/>
                  <a:gd name="connsiteX92" fmla="*/ 526244 w 606448"/>
                  <a:gd name="connsiteY92" fmla="*/ 187704 h 398778"/>
                  <a:gd name="connsiteX93" fmla="*/ 330728 w 606448"/>
                  <a:gd name="connsiteY93" fmla="*/ 207143 h 398778"/>
                  <a:gd name="connsiteX94" fmla="*/ 354215 w 606448"/>
                  <a:gd name="connsiteY94" fmla="*/ 227003 h 398778"/>
                  <a:gd name="connsiteX95" fmla="*/ 436738 w 606448"/>
                  <a:gd name="connsiteY95" fmla="*/ 227003 h 398778"/>
                  <a:gd name="connsiteX96" fmla="*/ 496832 w 606448"/>
                  <a:gd name="connsiteY96" fmla="*/ 212425 h 398778"/>
                  <a:gd name="connsiteX97" fmla="*/ 549097 w 606448"/>
                  <a:gd name="connsiteY97" fmla="*/ 198269 h 398778"/>
                  <a:gd name="connsiteX98" fmla="*/ 526244 w 606448"/>
                  <a:gd name="connsiteY98" fmla="*/ 187704 h 398778"/>
                  <a:gd name="connsiteX99" fmla="*/ 523282 w 606448"/>
                  <a:gd name="connsiteY99" fmla="*/ 130024 h 398778"/>
                  <a:gd name="connsiteX100" fmla="*/ 404575 w 606448"/>
                  <a:gd name="connsiteY100" fmla="*/ 161082 h 398778"/>
                  <a:gd name="connsiteX101" fmla="*/ 375798 w 606448"/>
                  <a:gd name="connsiteY101" fmla="*/ 164886 h 398778"/>
                  <a:gd name="connsiteX102" fmla="*/ 314435 w 606448"/>
                  <a:gd name="connsiteY102" fmla="*/ 163195 h 398778"/>
                  <a:gd name="connsiteX103" fmla="*/ 290524 w 606448"/>
                  <a:gd name="connsiteY103" fmla="*/ 162350 h 398778"/>
                  <a:gd name="connsiteX104" fmla="*/ 270211 w 606448"/>
                  <a:gd name="connsiteY104" fmla="*/ 192564 h 398778"/>
                  <a:gd name="connsiteX105" fmla="*/ 511009 w 606448"/>
                  <a:gd name="connsiteY105" fmla="*/ 160237 h 398778"/>
                  <a:gd name="connsiteX106" fmla="*/ 523282 w 606448"/>
                  <a:gd name="connsiteY106" fmla="*/ 130024 h 398778"/>
                  <a:gd name="connsiteX107" fmla="*/ 199735 w 606448"/>
                  <a:gd name="connsiteY107" fmla="*/ 115644 h 398778"/>
                  <a:gd name="connsiteX108" fmla="*/ 191912 w 606448"/>
                  <a:gd name="connsiteY108" fmla="*/ 123467 h 398778"/>
                  <a:gd name="connsiteX109" fmla="*/ 199735 w 606448"/>
                  <a:gd name="connsiteY109" fmla="*/ 131078 h 398778"/>
                  <a:gd name="connsiteX110" fmla="*/ 207558 w 606448"/>
                  <a:gd name="connsiteY110" fmla="*/ 123467 h 398778"/>
                  <a:gd name="connsiteX111" fmla="*/ 199735 w 606448"/>
                  <a:gd name="connsiteY111" fmla="*/ 115644 h 398778"/>
                  <a:gd name="connsiteX112" fmla="*/ 199735 w 606448"/>
                  <a:gd name="connsiteY112" fmla="*/ 95982 h 398778"/>
                  <a:gd name="connsiteX113" fmla="*/ 227220 w 606448"/>
                  <a:gd name="connsiteY113" fmla="*/ 123467 h 398778"/>
                  <a:gd name="connsiteX114" fmla="*/ 199735 w 606448"/>
                  <a:gd name="connsiteY114" fmla="*/ 150952 h 398778"/>
                  <a:gd name="connsiteX115" fmla="*/ 172250 w 606448"/>
                  <a:gd name="connsiteY115" fmla="*/ 123467 h 398778"/>
                  <a:gd name="connsiteX116" fmla="*/ 199735 w 606448"/>
                  <a:gd name="connsiteY116" fmla="*/ 95982 h 398778"/>
                  <a:gd name="connsiteX117" fmla="*/ 517992 w 606448"/>
                  <a:gd name="connsiteY117" fmla="*/ 79104 h 398778"/>
                  <a:gd name="connsiteX118" fmla="*/ 382146 w 606448"/>
                  <a:gd name="connsiteY118" fmla="*/ 101923 h 398778"/>
                  <a:gd name="connsiteX119" fmla="*/ 298353 w 606448"/>
                  <a:gd name="connsiteY119" fmla="*/ 116713 h 398778"/>
                  <a:gd name="connsiteX120" fmla="*/ 298565 w 606448"/>
                  <a:gd name="connsiteY120" fmla="*/ 123474 h 398778"/>
                  <a:gd name="connsiteX121" fmla="*/ 296660 w 606448"/>
                  <a:gd name="connsiteY121" fmla="*/ 142701 h 398778"/>
                  <a:gd name="connsiteX122" fmla="*/ 315281 w 606448"/>
                  <a:gd name="connsiteY122" fmla="*/ 143546 h 398778"/>
                  <a:gd name="connsiteX123" fmla="*/ 394630 w 606448"/>
                  <a:gd name="connsiteY123" fmla="*/ 144180 h 398778"/>
                  <a:gd name="connsiteX124" fmla="*/ 525398 w 606448"/>
                  <a:gd name="connsiteY124" fmla="*/ 109106 h 398778"/>
                  <a:gd name="connsiteX125" fmla="*/ 521589 w 606448"/>
                  <a:gd name="connsiteY125" fmla="*/ 87133 h 398778"/>
                  <a:gd name="connsiteX126" fmla="*/ 517992 w 606448"/>
                  <a:gd name="connsiteY126" fmla="*/ 79104 h 398778"/>
                  <a:gd name="connsiteX127" fmla="*/ 199736 w 606448"/>
                  <a:gd name="connsiteY127" fmla="*/ 78872 h 398778"/>
                  <a:gd name="connsiteX128" fmla="*/ 155304 w 606448"/>
                  <a:gd name="connsiteY128" fmla="*/ 123467 h 398778"/>
                  <a:gd name="connsiteX129" fmla="*/ 199736 w 606448"/>
                  <a:gd name="connsiteY129" fmla="*/ 167850 h 398778"/>
                  <a:gd name="connsiteX130" fmla="*/ 244167 w 606448"/>
                  <a:gd name="connsiteY130" fmla="*/ 123467 h 398778"/>
                  <a:gd name="connsiteX131" fmla="*/ 199736 w 606448"/>
                  <a:gd name="connsiteY131" fmla="*/ 78872 h 398778"/>
                  <a:gd name="connsiteX132" fmla="*/ 199736 w 606448"/>
                  <a:gd name="connsiteY132" fmla="*/ 59217 h 398778"/>
                  <a:gd name="connsiteX133" fmla="*/ 264056 w 606448"/>
                  <a:gd name="connsiteY133" fmla="*/ 123467 h 398778"/>
                  <a:gd name="connsiteX134" fmla="*/ 199736 w 606448"/>
                  <a:gd name="connsiteY134" fmla="*/ 187505 h 398778"/>
                  <a:gd name="connsiteX135" fmla="*/ 135415 w 606448"/>
                  <a:gd name="connsiteY135" fmla="*/ 123467 h 398778"/>
                  <a:gd name="connsiteX136" fmla="*/ 199736 w 606448"/>
                  <a:gd name="connsiteY136" fmla="*/ 59217 h 398778"/>
                  <a:gd name="connsiteX137" fmla="*/ 489638 w 606448"/>
                  <a:gd name="connsiteY137" fmla="*/ 45298 h 398778"/>
                  <a:gd name="connsiteX138" fmla="*/ 422350 w 606448"/>
                  <a:gd name="connsiteY138" fmla="*/ 63891 h 398778"/>
                  <a:gd name="connsiteX139" fmla="*/ 360775 w 606448"/>
                  <a:gd name="connsiteY139" fmla="*/ 78681 h 398778"/>
                  <a:gd name="connsiteX140" fmla="*/ 358447 w 606448"/>
                  <a:gd name="connsiteY140" fmla="*/ 78893 h 398778"/>
                  <a:gd name="connsiteX141" fmla="*/ 287985 w 606448"/>
                  <a:gd name="connsiteY141" fmla="*/ 78893 h 398778"/>
                  <a:gd name="connsiteX142" fmla="*/ 294968 w 606448"/>
                  <a:gd name="connsiteY142" fmla="*/ 97063 h 398778"/>
                  <a:gd name="connsiteX143" fmla="*/ 393149 w 606448"/>
                  <a:gd name="connsiteY143" fmla="*/ 85654 h 398778"/>
                  <a:gd name="connsiteX144" fmla="*/ 506566 w 606448"/>
                  <a:gd name="connsiteY144" fmla="*/ 61990 h 398778"/>
                  <a:gd name="connsiteX145" fmla="*/ 489638 w 606448"/>
                  <a:gd name="connsiteY145" fmla="*/ 45298 h 398778"/>
                  <a:gd name="connsiteX146" fmla="*/ 199749 w 606448"/>
                  <a:gd name="connsiteY146" fmla="*/ 44453 h 398778"/>
                  <a:gd name="connsiteX147" fmla="*/ 120611 w 606448"/>
                  <a:gd name="connsiteY147" fmla="*/ 123474 h 398778"/>
                  <a:gd name="connsiteX148" fmla="*/ 199749 w 606448"/>
                  <a:gd name="connsiteY148" fmla="*/ 202283 h 398778"/>
                  <a:gd name="connsiteX149" fmla="*/ 278886 w 606448"/>
                  <a:gd name="connsiteY149" fmla="*/ 123474 h 398778"/>
                  <a:gd name="connsiteX150" fmla="*/ 199749 w 606448"/>
                  <a:gd name="connsiteY150" fmla="*/ 44453 h 398778"/>
                  <a:gd name="connsiteX151" fmla="*/ 446472 w 606448"/>
                  <a:gd name="connsiteY151" fmla="*/ 19944 h 398778"/>
                  <a:gd name="connsiteX152" fmla="*/ 251378 w 606448"/>
                  <a:gd name="connsiteY152" fmla="*/ 39382 h 398778"/>
                  <a:gd name="connsiteX153" fmla="*/ 274654 w 606448"/>
                  <a:gd name="connsiteY153" fmla="*/ 59243 h 398778"/>
                  <a:gd name="connsiteX154" fmla="*/ 357178 w 606448"/>
                  <a:gd name="connsiteY154" fmla="*/ 59243 h 398778"/>
                  <a:gd name="connsiteX155" fmla="*/ 417271 w 606448"/>
                  <a:gd name="connsiteY155" fmla="*/ 44664 h 398778"/>
                  <a:gd name="connsiteX156" fmla="*/ 468266 w 606448"/>
                  <a:gd name="connsiteY156" fmla="*/ 30720 h 398778"/>
                  <a:gd name="connsiteX157" fmla="*/ 446472 w 606448"/>
                  <a:gd name="connsiteY157" fmla="*/ 19944 h 398778"/>
                  <a:gd name="connsiteX158" fmla="*/ 446895 w 606448"/>
                  <a:gd name="connsiteY158" fmla="*/ 83 h 398778"/>
                  <a:gd name="connsiteX159" fmla="*/ 451127 w 606448"/>
                  <a:gd name="connsiteY159" fmla="*/ 506 h 398778"/>
                  <a:gd name="connsiteX160" fmla="*/ 540210 w 606448"/>
                  <a:gd name="connsiteY160" fmla="*/ 80583 h 398778"/>
                  <a:gd name="connsiteX161" fmla="*/ 545288 w 606448"/>
                  <a:gd name="connsiteY161" fmla="*/ 116079 h 398778"/>
                  <a:gd name="connsiteX162" fmla="*/ 544865 w 606448"/>
                  <a:gd name="connsiteY162" fmla="*/ 119459 h 398778"/>
                  <a:gd name="connsiteX163" fmla="*/ 529207 w 606448"/>
                  <a:gd name="connsiteY163" fmla="*/ 168055 h 398778"/>
                  <a:gd name="connsiteX164" fmla="*/ 529842 w 606448"/>
                  <a:gd name="connsiteY164" fmla="*/ 168266 h 398778"/>
                  <a:gd name="connsiteX165" fmla="*/ 600727 w 606448"/>
                  <a:gd name="connsiteY165" fmla="*/ 227215 h 398778"/>
                  <a:gd name="connsiteX166" fmla="*/ 601150 w 606448"/>
                  <a:gd name="connsiteY166" fmla="*/ 228060 h 398778"/>
                  <a:gd name="connsiteX167" fmla="*/ 606017 w 606448"/>
                  <a:gd name="connsiteY167" fmla="*/ 233976 h 398778"/>
                  <a:gd name="connsiteX168" fmla="*/ 604959 w 606448"/>
                  <a:gd name="connsiteY168" fmla="*/ 242005 h 398778"/>
                  <a:gd name="connsiteX169" fmla="*/ 584222 w 606448"/>
                  <a:gd name="connsiteY169" fmla="*/ 325885 h 398778"/>
                  <a:gd name="connsiteX170" fmla="*/ 577874 w 606448"/>
                  <a:gd name="connsiteY170" fmla="*/ 330533 h 398778"/>
                  <a:gd name="connsiteX171" fmla="*/ 306182 w 606448"/>
                  <a:gd name="connsiteY171" fmla="*/ 386101 h 398778"/>
                  <a:gd name="connsiteX172" fmla="*/ 279309 w 606448"/>
                  <a:gd name="connsiteY172" fmla="*/ 389904 h 398778"/>
                  <a:gd name="connsiteX173" fmla="*/ 191073 w 606448"/>
                  <a:gd name="connsiteY173" fmla="*/ 335604 h 398778"/>
                  <a:gd name="connsiteX174" fmla="*/ 98816 w 606448"/>
                  <a:gd name="connsiteY174" fmla="*/ 398778 h 398778"/>
                  <a:gd name="connsiteX175" fmla="*/ 48033 w 606448"/>
                  <a:gd name="connsiteY175" fmla="*/ 384411 h 398778"/>
                  <a:gd name="connsiteX176" fmla="*/ 47186 w 606448"/>
                  <a:gd name="connsiteY176" fmla="*/ 383988 h 398778"/>
                  <a:gd name="connsiteX177" fmla="*/ 32586 w 606448"/>
                  <a:gd name="connsiteY177" fmla="*/ 373001 h 398778"/>
                  <a:gd name="connsiteX178" fmla="*/ 32375 w 606448"/>
                  <a:gd name="connsiteY178" fmla="*/ 372790 h 398778"/>
                  <a:gd name="connsiteX179" fmla="*/ 0 w 606448"/>
                  <a:gd name="connsiteY179" fmla="*/ 299897 h 398778"/>
                  <a:gd name="connsiteX180" fmla="*/ 98816 w 606448"/>
                  <a:gd name="connsiteY180" fmla="*/ 201227 h 398778"/>
                  <a:gd name="connsiteX181" fmla="*/ 187053 w 606448"/>
                  <a:gd name="connsiteY181" fmla="*/ 255738 h 398778"/>
                  <a:gd name="connsiteX182" fmla="*/ 209059 w 606448"/>
                  <a:gd name="connsiteY182" fmla="*/ 221510 h 398778"/>
                  <a:gd name="connsiteX183" fmla="*/ 199749 w 606448"/>
                  <a:gd name="connsiteY183" fmla="*/ 222144 h 398778"/>
                  <a:gd name="connsiteX184" fmla="*/ 100932 w 606448"/>
                  <a:gd name="connsiteY184" fmla="*/ 123474 h 398778"/>
                  <a:gd name="connsiteX185" fmla="*/ 198691 w 606448"/>
                  <a:gd name="connsiteY185" fmla="*/ 24804 h 3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06448" h="398778">
                    <a:moveTo>
                      <a:pt x="370085" y="330110"/>
                    </a:moveTo>
                    <a:cubicBezTo>
                      <a:pt x="365853" y="339829"/>
                      <a:pt x="360140" y="348492"/>
                      <a:pt x="353369" y="356310"/>
                    </a:cubicBezTo>
                    <a:lnTo>
                      <a:pt x="470594" y="332223"/>
                    </a:lnTo>
                    <a:cubicBezTo>
                      <a:pt x="466997" y="332435"/>
                      <a:pt x="462342" y="332646"/>
                      <a:pt x="455994" y="332646"/>
                    </a:cubicBezTo>
                    <a:cubicBezTo>
                      <a:pt x="442875" y="332646"/>
                      <a:pt x="423408" y="332223"/>
                      <a:pt x="393996" y="330956"/>
                    </a:cubicBezTo>
                    <a:cubicBezTo>
                      <a:pt x="384685" y="330533"/>
                      <a:pt x="376010" y="330322"/>
                      <a:pt x="370085" y="330110"/>
                    </a:cubicBezTo>
                    <a:close/>
                    <a:moveTo>
                      <a:pt x="580413" y="288699"/>
                    </a:moveTo>
                    <a:cubicBezTo>
                      <a:pt x="542114" y="303911"/>
                      <a:pt x="490273" y="325040"/>
                      <a:pt x="484560" y="328631"/>
                    </a:cubicBezTo>
                    <a:cubicBezTo>
                      <a:pt x="484136" y="329054"/>
                      <a:pt x="483502" y="329477"/>
                      <a:pt x="483078" y="329688"/>
                    </a:cubicBezTo>
                    <a:lnTo>
                      <a:pt x="569410" y="312151"/>
                    </a:lnTo>
                    <a:cubicBezTo>
                      <a:pt x="574066" y="303911"/>
                      <a:pt x="577663" y="296305"/>
                      <a:pt x="580413" y="288699"/>
                    </a:cubicBezTo>
                    <a:close/>
                    <a:moveTo>
                      <a:pt x="276559" y="284050"/>
                    </a:moveTo>
                    <a:cubicBezTo>
                      <a:pt x="273596" y="285107"/>
                      <a:pt x="271480" y="287853"/>
                      <a:pt x="271480" y="291234"/>
                    </a:cubicBezTo>
                    <a:cubicBezTo>
                      <a:pt x="271480" y="294826"/>
                      <a:pt x="274019" y="297784"/>
                      <a:pt x="277405" y="298629"/>
                    </a:cubicBezTo>
                    <a:cubicBezTo>
                      <a:pt x="273808" y="295460"/>
                      <a:pt x="272962" y="290600"/>
                      <a:pt x="275289" y="286374"/>
                    </a:cubicBezTo>
                    <a:close/>
                    <a:moveTo>
                      <a:pt x="98816" y="255527"/>
                    </a:moveTo>
                    <a:cubicBezTo>
                      <a:pt x="74271" y="255527"/>
                      <a:pt x="54381" y="275599"/>
                      <a:pt x="54381" y="299897"/>
                    </a:cubicBezTo>
                    <a:cubicBezTo>
                      <a:pt x="54381" y="304545"/>
                      <a:pt x="55227" y="308982"/>
                      <a:pt x="56708" y="313208"/>
                    </a:cubicBezTo>
                    <a:lnTo>
                      <a:pt x="71943" y="305390"/>
                    </a:lnTo>
                    <a:cubicBezTo>
                      <a:pt x="71520" y="303700"/>
                      <a:pt x="71309" y="301798"/>
                      <a:pt x="71309" y="299897"/>
                    </a:cubicBezTo>
                    <a:cubicBezTo>
                      <a:pt x="71309" y="284895"/>
                      <a:pt x="83581" y="272430"/>
                      <a:pt x="98816" y="272430"/>
                    </a:cubicBezTo>
                    <a:cubicBezTo>
                      <a:pt x="114051" y="272430"/>
                      <a:pt x="126324" y="284895"/>
                      <a:pt x="126324" y="299897"/>
                    </a:cubicBezTo>
                    <a:cubicBezTo>
                      <a:pt x="126324" y="315109"/>
                      <a:pt x="114051" y="327575"/>
                      <a:pt x="98816" y="327575"/>
                    </a:cubicBezTo>
                    <a:cubicBezTo>
                      <a:pt x="97335" y="327575"/>
                      <a:pt x="95854" y="327152"/>
                      <a:pt x="94373" y="326941"/>
                    </a:cubicBezTo>
                    <a:lnTo>
                      <a:pt x="80196" y="340041"/>
                    </a:lnTo>
                    <a:cubicBezTo>
                      <a:pt x="85909" y="342787"/>
                      <a:pt x="92045" y="344478"/>
                      <a:pt x="98816" y="344478"/>
                    </a:cubicBezTo>
                    <a:cubicBezTo>
                      <a:pt x="123362" y="344478"/>
                      <a:pt x="143463" y="324406"/>
                      <a:pt x="143463" y="299897"/>
                    </a:cubicBezTo>
                    <a:cubicBezTo>
                      <a:pt x="143463" y="275599"/>
                      <a:pt x="123362" y="255527"/>
                      <a:pt x="98816" y="255527"/>
                    </a:cubicBezTo>
                    <a:close/>
                    <a:moveTo>
                      <a:pt x="586338" y="250245"/>
                    </a:moveTo>
                    <a:cubicBezTo>
                      <a:pt x="534497" y="265457"/>
                      <a:pt x="475884" y="279402"/>
                      <a:pt x="461495" y="269894"/>
                    </a:cubicBezTo>
                    <a:cubicBezTo>
                      <a:pt x="453878" y="266302"/>
                      <a:pt x="413463" y="274331"/>
                      <a:pt x="377703" y="284473"/>
                    </a:cubicBezTo>
                    <a:cubicBezTo>
                      <a:pt x="377914" y="286797"/>
                      <a:pt x="378126" y="288910"/>
                      <a:pt x="378126" y="291234"/>
                    </a:cubicBezTo>
                    <a:cubicBezTo>
                      <a:pt x="378126" y="297784"/>
                      <a:pt x="377279" y="304334"/>
                      <a:pt x="376221" y="310672"/>
                    </a:cubicBezTo>
                    <a:cubicBezTo>
                      <a:pt x="381088" y="310672"/>
                      <a:pt x="387224" y="310883"/>
                      <a:pt x="394630" y="311306"/>
                    </a:cubicBezTo>
                    <a:cubicBezTo>
                      <a:pt x="417695" y="312151"/>
                      <a:pt x="465093" y="314053"/>
                      <a:pt x="473980" y="312151"/>
                    </a:cubicBezTo>
                    <a:cubicBezTo>
                      <a:pt x="485618" y="305390"/>
                      <a:pt x="537036" y="284684"/>
                      <a:pt x="579567" y="267993"/>
                    </a:cubicBezTo>
                    <a:cubicBezTo>
                      <a:pt x="581683" y="267147"/>
                      <a:pt x="583799" y="267147"/>
                      <a:pt x="585915" y="267781"/>
                    </a:cubicBezTo>
                    <a:cubicBezTo>
                      <a:pt x="586761" y="261654"/>
                      <a:pt x="586761" y="255949"/>
                      <a:pt x="586338" y="250245"/>
                    </a:cubicBezTo>
                    <a:close/>
                    <a:moveTo>
                      <a:pt x="279098" y="246864"/>
                    </a:moveTo>
                    <a:cubicBezTo>
                      <a:pt x="254764" y="246864"/>
                      <a:pt x="234662" y="266725"/>
                      <a:pt x="234662" y="291234"/>
                    </a:cubicBezTo>
                    <a:cubicBezTo>
                      <a:pt x="234662" y="315743"/>
                      <a:pt x="254764" y="335604"/>
                      <a:pt x="279098" y="335604"/>
                    </a:cubicBezTo>
                    <a:cubicBezTo>
                      <a:pt x="303643" y="335604"/>
                      <a:pt x="323745" y="315743"/>
                      <a:pt x="323745" y="291234"/>
                    </a:cubicBezTo>
                    <a:cubicBezTo>
                      <a:pt x="323745" y="285318"/>
                      <a:pt x="322475" y="279613"/>
                      <a:pt x="320359" y="274331"/>
                    </a:cubicBezTo>
                    <a:lnTo>
                      <a:pt x="306182" y="285741"/>
                    </a:lnTo>
                    <a:cubicBezTo>
                      <a:pt x="306606" y="287642"/>
                      <a:pt x="306817" y="289332"/>
                      <a:pt x="306817" y="291234"/>
                    </a:cubicBezTo>
                    <a:cubicBezTo>
                      <a:pt x="306817" y="306446"/>
                      <a:pt x="294333" y="318701"/>
                      <a:pt x="279098" y="318701"/>
                    </a:cubicBezTo>
                    <a:cubicBezTo>
                      <a:pt x="264074" y="318701"/>
                      <a:pt x="251590" y="306446"/>
                      <a:pt x="251590" y="291234"/>
                    </a:cubicBezTo>
                    <a:cubicBezTo>
                      <a:pt x="251590" y="276021"/>
                      <a:pt x="264074" y="263767"/>
                      <a:pt x="279098" y="263767"/>
                    </a:cubicBezTo>
                    <a:cubicBezTo>
                      <a:pt x="281849" y="263767"/>
                      <a:pt x="284599" y="264189"/>
                      <a:pt x="286927" y="265035"/>
                    </a:cubicBezTo>
                    <a:lnTo>
                      <a:pt x="295391" y="249822"/>
                    </a:lnTo>
                    <a:cubicBezTo>
                      <a:pt x="290313" y="247921"/>
                      <a:pt x="284811" y="246864"/>
                      <a:pt x="279098" y="246864"/>
                    </a:cubicBezTo>
                    <a:close/>
                    <a:moveTo>
                      <a:pt x="329035" y="229961"/>
                    </a:moveTo>
                    <a:lnTo>
                      <a:pt x="321629" y="243061"/>
                    </a:lnTo>
                    <a:cubicBezTo>
                      <a:pt x="322475" y="243906"/>
                      <a:pt x="323533" y="244751"/>
                      <a:pt x="324380" y="245596"/>
                    </a:cubicBezTo>
                    <a:lnTo>
                      <a:pt x="336018" y="236300"/>
                    </a:lnTo>
                    <a:cubicBezTo>
                      <a:pt x="333690" y="233976"/>
                      <a:pt x="331363" y="231863"/>
                      <a:pt x="329035" y="229961"/>
                    </a:cubicBezTo>
                    <a:close/>
                    <a:moveTo>
                      <a:pt x="98816" y="221087"/>
                    </a:moveTo>
                    <a:cubicBezTo>
                      <a:pt x="55227" y="221087"/>
                      <a:pt x="19679" y="256372"/>
                      <a:pt x="19679" y="299897"/>
                    </a:cubicBezTo>
                    <a:cubicBezTo>
                      <a:pt x="19679" y="318912"/>
                      <a:pt x="26450" y="336238"/>
                      <a:pt x="37453" y="349760"/>
                    </a:cubicBezTo>
                    <a:lnTo>
                      <a:pt x="44012" y="341097"/>
                    </a:lnTo>
                    <a:lnTo>
                      <a:pt x="45494" y="335815"/>
                    </a:lnTo>
                    <a:cubicBezTo>
                      <a:pt x="38722" y="325673"/>
                      <a:pt x="34702" y="313208"/>
                      <a:pt x="34702" y="299897"/>
                    </a:cubicBezTo>
                    <a:cubicBezTo>
                      <a:pt x="34702" y="264612"/>
                      <a:pt x="63479" y="235877"/>
                      <a:pt x="98816" y="235877"/>
                    </a:cubicBezTo>
                    <a:cubicBezTo>
                      <a:pt x="134365" y="235877"/>
                      <a:pt x="163142" y="264612"/>
                      <a:pt x="163142" y="299897"/>
                    </a:cubicBezTo>
                    <a:cubicBezTo>
                      <a:pt x="163142" y="335393"/>
                      <a:pt x="134365" y="364127"/>
                      <a:pt x="98816" y="364127"/>
                    </a:cubicBezTo>
                    <a:cubicBezTo>
                      <a:pt x="87602" y="364127"/>
                      <a:pt x="76810" y="361169"/>
                      <a:pt x="67500" y="355887"/>
                    </a:cubicBezTo>
                    <a:lnTo>
                      <a:pt x="64326" y="370888"/>
                    </a:lnTo>
                    <a:cubicBezTo>
                      <a:pt x="74694" y="375959"/>
                      <a:pt x="86544" y="378917"/>
                      <a:pt x="98816" y="378917"/>
                    </a:cubicBezTo>
                    <a:cubicBezTo>
                      <a:pt x="142405" y="378917"/>
                      <a:pt x="177954" y="343633"/>
                      <a:pt x="177954" y="299897"/>
                    </a:cubicBezTo>
                    <a:cubicBezTo>
                      <a:pt x="177954" y="256372"/>
                      <a:pt x="142405" y="221087"/>
                      <a:pt x="98816" y="221087"/>
                    </a:cubicBezTo>
                    <a:close/>
                    <a:moveTo>
                      <a:pt x="568352" y="213270"/>
                    </a:moveTo>
                    <a:lnTo>
                      <a:pt x="501699" y="231652"/>
                    </a:lnTo>
                    <a:lnTo>
                      <a:pt x="440124" y="246442"/>
                    </a:lnTo>
                    <a:cubicBezTo>
                      <a:pt x="439489" y="246653"/>
                      <a:pt x="438643" y="246864"/>
                      <a:pt x="437796" y="246864"/>
                    </a:cubicBezTo>
                    <a:lnTo>
                      <a:pt x="367334" y="246864"/>
                    </a:lnTo>
                    <a:cubicBezTo>
                      <a:pt x="370297" y="252569"/>
                      <a:pt x="372624" y="258696"/>
                      <a:pt x="374317" y="265035"/>
                    </a:cubicBezTo>
                    <a:cubicBezTo>
                      <a:pt x="407961" y="255316"/>
                      <a:pt x="457687" y="243484"/>
                      <a:pt x="472498" y="253414"/>
                    </a:cubicBezTo>
                    <a:cubicBezTo>
                      <a:pt x="481386" y="256583"/>
                      <a:pt x="533439" y="244963"/>
                      <a:pt x="580837" y="231229"/>
                    </a:cubicBezTo>
                    <a:cubicBezTo>
                      <a:pt x="577663" y="224468"/>
                      <a:pt x="573219" y="218552"/>
                      <a:pt x="568352" y="213270"/>
                    </a:cubicBezTo>
                    <a:close/>
                    <a:moveTo>
                      <a:pt x="279098" y="212213"/>
                    </a:moveTo>
                    <a:cubicBezTo>
                      <a:pt x="235509" y="212213"/>
                      <a:pt x="200172" y="247709"/>
                      <a:pt x="200172" y="291234"/>
                    </a:cubicBezTo>
                    <a:cubicBezTo>
                      <a:pt x="200172" y="334759"/>
                      <a:pt x="235509" y="370255"/>
                      <a:pt x="279309" y="370255"/>
                    </a:cubicBezTo>
                    <a:cubicBezTo>
                      <a:pt x="322899" y="370255"/>
                      <a:pt x="358236" y="334759"/>
                      <a:pt x="358236" y="291234"/>
                    </a:cubicBezTo>
                    <a:cubicBezTo>
                      <a:pt x="358236" y="277078"/>
                      <a:pt x="354427" y="263556"/>
                      <a:pt x="347867" y="252146"/>
                    </a:cubicBezTo>
                    <a:lnTo>
                      <a:pt x="336229" y="261654"/>
                    </a:lnTo>
                    <a:cubicBezTo>
                      <a:pt x="340884" y="270528"/>
                      <a:pt x="343424" y="280458"/>
                      <a:pt x="343424" y="291234"/>
                    </a:cubicBezTo>
                    <a:cubicBezTo>
                      <a:pt x="343424" y="326519"/>
                      <a:pt x="314646" y="355465"/>
                      <a:pt x="279309" y="355465"/>
                    </a:cubicBezTo>
                    <a:cubicBezTo>
                      <a:pt x="243761" y="355465"/>
                      <a:pt x="214984" y="326519"/>
                      <a:pt x="214984" y="291234"/>
                    </a:cubicBezTo>
                    <a:cubicBezTo>
                      <a:pt x="214984" y="255738"/>
                      <a:pt x="243761" y="227003"/>
                      <a:pt x="279309" y="227003"/>
                    </a:cubicBezTo>
                    <a:cubicBezTo>
                      <a:pt x="288408" y="227003"/>
                      <a:pt x="297084" y="228905"/>
                      <a:pt x="304913" y="232497"/>
                    </a:cubicBezTo>
                    <a:lnTo>
                      <a:pt x="312107" y="219397"/>
                    </a:lnTo>
                    <a:cubicBezTo>
                      <a:pt x="302162" y="214960"/>
                      <a:pt x="290947" y="212213"/>
                      <a:pt x="279098" y="212213"/>
                    </a:cubicBezTo>
                    <a:close/>
                    <a:moveTo>
                      <a:pt x="526244" y="187704"/>
                    </a:moveTo>
                    <a:lnTo>
                      <a:pt x="330728" y="207143"/>
                    </a:lnTo>
                    <a:cubicBezTo>
                      <a:pt x="339615" y="212636"/>
                      <a:pt x="347444" y="219186"/>
                      <a:pt x="354215" y="227003"/>
                    </a:cubicBezTo>
                    <a:lnTo>
                      <a:pt x="436738" y="227003"/>
                    </a:lnTo>
                    <a:lnTo>
                      <a:pt x="496832" y="212425"/>
                    </a:lnTo>
                    <a:lnTo>
                      <a:pt x="549097" y="198269"/>
                    </a:lnTo>
                    <a:cubicBezTo>
                      <a:pt x="538940" y="192141"/>
                      <a:pt x="529842" y="188972"/>
                      <a:pt x="526244" y="187704"/>
                    </a:cubicBezTo>
                    <a:close/>
                    <a:moveTo>
                      <a:pt x="523282" y="130024"/>
                    </a:moveTo>
                    <a:cubicBezTo>
                      <a:pt x="468901" y="143123"/>
                      <a:pt x="412828" y="157491"/>
                      <a:pt x="404575" y="161082"/>
                    </a:cubicBezTo>
                    <a:cubicBezTo>
                      <a:pt x="401402" y="163618"/>
                      <a:pt x="395900" y="164886"/>
                      <a:pt x="375798" y="164886"/>
                    </a:cubicBezTo>
                    <a:cubicBezTo>
                      <a:pt x="362679" y="164886"/>
                      <a:pt x="343424" y="164252"/>
                      <a:pt x="314435" y="163195"/>
                    </a:cubicBezTo>
                    <a:cubicBezTo>
                      <a:pt x="305336" y="162773"/>
                      <a:pt x="296449" y="162561"/>
                      <a:pt x="290524" y="162350"/>
                    </a:cubicBezTo>
                    <a:cubicBezTo>
                      <a:pt x="285657" y="173760"/>
                      <a:pt x="278675" y="183901"/>
                      <a:pt x="270211" y="192564"/>
                    </a:cubicBezTo>
                    <a:lnTo>
                      <a:pt x="511009" y="160237"/>
                    </a:lnTo>
                    <a:cubicBezTo>
                      <a:pt x="516934" y="149884"/>
                      <a:pt x="520954" y="139743"/>
                      <a:pt x="523282" y="130024"/>
                    </a:cubicBezTo>
                    <a:close/>
                    <a:moveTo>
                      <a:pt x="199735" y="115644"/>
                    </a:moveTo>
                    <a:cubicBezTo>
                      <a:pt x="195507" y="115644"/>
                      <a:pt x="191912" y="119027"/>
                      <a:pt x="191912" y="123467"/>
                    </a:cubicBezTo>
                    <a:cubicBezTo>
                      <a:pt x="191912" y="127695"/>
                      <a:pt x="195507" y="131078"/>
                      <a:pt x="199735" y="131078"/>
                    </a:cubicBezTo>
                    <a:cubicBezTo>
                      <a:pt x="203963" y="131078"/>
                      <a:pt x="207346" y="127695"/>
                      <a:pt x="207558" y="123467"/>
                    </a:cubicBezTo>
                    <a:cubicBezTo>
                      <a:pt x="207558" y="119027"/>
                      <a:pt x="203963" y="115644"/>
                      <a:pt x="199735" y="115644"/>
                    </a:cubicBezTo>
                    <a:close/>
                    <a:moveTo>
                      <a:pt x="199735" y="95982"/>
                    </a:moveTo>
                    <a:cubicBezTo>
                      <a:pt x="214957" y="95982"/>
                      <a:pt x="227220" y="108245"/>
                      <a:pt x="227220" y="123467"/>
                    </a:cubicBezTo>
                    <a:cubicBezTo>
                      <a:pt x="227220" y="138478"/>
                      <a:pt x="214957" y="150952"/>
                      <a:pt x="199735" y="150952"/>
                    </a:cubicBezTo>
                    <a:cubicBezTo>
                      <a:pt x="184513" y="150952"/>
                      <a:pt x="172250" y="138478"/>
                      <a:pt x="172250" y="123467"/>
                    </a:cubicBezTo>
                    <a:cubicBezTo>
                      <a:pt x="172250" y="108245"/>
                      <a:pt x="184513" y="95982"/>
                      <a:pt x="199735" y="95982"/>
                    </a:cubicBezTo>
                    <a:close/>
                    <a:moveTo>
                      <a:pt x="517992" y="79104"/>
                    </a:moveTo>
                    <a:cubicBezTo>
                      <a:pt x="464035" y="95373"/>
                      <a:pt x="397381" y="112276"/>
                      <a:pt x="382146" y="101923"/>
                    </a:cubicBezTo>
                    <a:cubicBezTo>
                      <a:pt x="374529" y="98542"/>
                      <a:pt x="333902" y="106360"/>
                      <a:pt x="298353" y="116713"/>
                    </a:cubicBezTo>
                    <a:cubicBezTo>
                      <a:pt x="298353" y="119037"/>
                      <a:pt x="298565" y="121150"/>
                      <a:pt x="298565" y="123474"/>
                    </a:cubicBezTo>
                    <a:cubicBezTo>
                      <a:pt x="298565" y="130024"/>
                      <a:pt x="297930" y="136573"/>
                      <a:pt x="296660" y="142701"/>
                    </a:cubicBezTo>
                    <a:cubicBezTo>
                      <a:pt x="301527" y="142912"/>
                      <a:pt x="307664" y="143123"/>
                      <a:pt x="315281" y="143546"/>
                    </a:cubicBezTo>
                    <a:cubicBezTo>
                      <a:pt x="338345" y="144391"/>
                      <a:pt x="386166" y="146292"/>
                      <a:pt x="394630" y="144180"/>
                    </a:cubicBezTo>
                    <a:cubicBezTo>
                      <a:pt x="400132" y="141433"/>
                      <a:pt x="422138" y="133827"/>
                      <a:pt x="525398" y="109106"/>
                    </a:cubicBezTo>
                    <a:cubicBezTo>
                      <a:pt x="525186" y="101500"/>
                      <a:pt x="524128" y="94316"/>
                      <a:pt x="521589" y="87133"/>
                    </a:cubicBezTo>
                    <a:cubicBezTo>
                      <a:pt x="520531" y="84386"/>
                      <a:pt x="519262" y="81639"/>
                      <a:pt x="517992" y="79104"/>
                    </a:cubicBezTo>
                    <a:close/>
                    <a:moveTo>
                      <a:pt x="199736" y="78872"/>
                    </a:moveTo>
                    <a:cubicBezTo>
                      <a:pt x="175192" y="78872"/>
                      <a:pt x="155304" y="98950"/>
                      <a:pt x="155304" y="123467"/>
                    </a:cubicBezTo>
                    <a:cubicBezTo>
                      <a:pt x="155304" y="147983"/>
                      <a:pt x="175192" y="167850"/>
                      <a:pt x="199736" y="167850"/>
                    </a:cubicBezTo>
                    <a:cubicBezTo>
                      <a:pt x="224279" y="167850"/>
                      <a:pt x="244167" y="147983"/>
                      <a:pt x="244167" y="123467"/>
                    </a:cubicBezTo>
                    <a:cubicBezTo>
                      <a:pt x="244167" y="98950"/>
                      <a:pt x="224279" y="78872"/>
                      <a:pt x="199736" y="78872"/>
                    </a:cubicBezTo>
                    <a:close/>
                    <a:moveTo>
                      <a:pt x="199736" y="59217"/>
                    </a:moveTo>
                    <a:cubicBezTo>
                      <a:pt x="235069" y="59217"/>
                      <a:pt x="264056" y="87960"/>
                      <a:pt x="264056" y="123467"/>
                    </a:cubicBezTo>
                    <a:cubicBezTo>
                      <a:pt x="264056" y="158762"/>
                      <a:pt x="235069" y="187505"/>
                      <a:pt x="199736" y="187505"/>
                    </a:cubicBezTo>
                    <a:cubicBezTo>
                      <a:pt x="164190" y="187505"/>
                      <a:pt x="135415" y="158762"/>
                      <a:pt x="135415" y="123467"/>
                    </a:cubicBezTo>
                    <a:cubicBezTo>
                      <a:pt x="135415" y="87960"/>
                      <a:pt x="164190" y="59217"/>
                      <a:pt x="199736" y="59217"/>
                    </a:cubicBezTo>
                    <a:close/>
                    <a:moveTo>
                      <a:pt x="489638" y="45298"/>
                    </a:moveTo>
                    <a:lnTo>
                      <a:pt x="422350" y="63891"/>
                    </a:lnTo>
                    <a:lnTo>
                      <a:pt x="360775" y="78681"/>
                    </a:lnTo>
                    <a:cubicBezTo>
                      <a:pt x="359928" y="78893"/>
                      <a:pt x="359294" y="78893"/>
                      <a:pt x="358447" y="78893"/>
                    </a:cubicBezTo>
                    <a:lnTo>
                      <a:pt x="287985" y="78893"/>
                    </a:lnTo>
                    <a:cubicBezTo>
                      <a:pt x="290736" y="84809"/>
                      <a:pt x="293063" y="90725"/>
                      <a:pt x="294968" y="97063"/>
                    </a:cubicBezTo>
                    <a:cubicBezTo>
                      <a:pt x="328612" y="87344"/>
                      <a:pt x="378126" y="75723"/>
                      <a:pt x="393149" y="85654"/>
                    </a:cubicBezTo>
                    <a:cubicBezTo>
                      <a:pt x="402248" y="88823"/>
                      <a:pt x="457898" y="76146"/>
                      <a:pt x="506566" y="61990"/>
                    </a:cubicBezTo>
                    <a:cubicBezTo>
                      <a:pt x="501487" y="55651"/>
                      <a:pt x="495774" y="50158"/>
                      <a:pt x="489638" y="45298"/>
                    </a:cubicBezTo>
                    <a:close/>
                    <a:moveTo>
                      <a:pt x="199749" y="44453"/>
                    </a:moveTo>
                    <a:cubicBezTo>
                      <a:pt x="156159" y="44453"/>
                      <a:pt x="120611" y="79949"/>
                      <a:pt x="120611" y="123474"/>
                    </a:cubicBezTo>
                    <a:cubicBezTo>
                      <a:pt x="120611" y="166998"/>
                      <a:pt x="156159" y="202283"/>
                      <a:pt x="199749" y="202283"/>
                    </a:cubicBezTo>
                    <a:cubicBezTo>
                      <a:pt x="243338" y="202283"/>
                      <a:pt x="278886" y="166998"/>
                      <a:pt x="278886" y="123474"/>
                    </a:cubicBezTo>
                    <a:cubicBezTo>
                      <a:pt x="278886" y="79949"/>
                      <a:pt x="243338" y="44453"/>
                      <a:pt x="199749" y="44453"/>
                    </a:cubicBezTo>
                    <a:close/>
                    <a:moveTo>
                      <a:pt x="446472" y="19944"/>
                    </a:moveTo>
                    <a:lnTo>
                      <a:pt x="251378" y="39382"/>
                    </a:lnTo>
                    <a:cubicBezTo>
                      <a:pt x="260054" y="44664"/>
                      <a:pt x="268095" y="51426"/>
                      <a:pt x="274654" y="59243"/>
                    </a:cubicBezTo>
                    <a:lnTo>
                      <a:pt x="357178" y="59243"/>
                    </a:lnTo>
                    <a:lnTo>
                      <a:pt x="417271" y="44664"/>
                    </a:lnTo>
                    <a:lnTo>
                      <a:pt x="468266" y="30720"/>
                    </a:lnTo>
                    <a:cubicBezTo>
                      <a:pt x="458321" y="25015"/>
                      <a:pt x="450069" y="21423"/>
                      <a:pt x="446472" y="19944"/>
                    </a:cubicBezTo>
                    <a:close/>
                    <a:moveTo>
                      <a:pt x="446895" y="83"/>
                    </a:moveTo>
                    <a:cubicBezTo>
                      <a:pt x="448165" y="-128"/>
                      <a:pt x="449646" y="83"/>
                      <a:pt x="451127" y="506"/>
                    </a:cubicBezTo>
                    <a:cubicBezTo>
                      <a:pt x="453878" y="1562"/>
                      <a:pt x="520531" y="25860"/>
                      <a:pt x="540210" y="80583"/>
                    </a:cubicBezTo>
                    <a:cubicBezTo>
                      <a:pt x="544230" y="91992"/>
                      <a:pt x="545923" y="103824"/>
                      <a:pt x="545288" y="116079"/>
                    </a:cubicBezTo>
                    <a:cubicBezTo>
                      <a:pt x="545288" y="117346"/>
                      <a:pt x="545288" y="118403"/>
                      <a:pt x="544865" y="119459"/>
                    </a:cubicBezTo>
                    <a:cubicBezTo>
                      <a:pt x="543595" y="135094"/>
                      <a:pt x="538305" y="151363"/>
                      <a:pt x="529207" y="168055"/>
                    </a:cubicBezTo>
                    <a:cubicBezTo>
                      <a:pt x="529418" y="168266"/>
                      <a:pt x="529630" y="168055"/>
                      <a:pt x="529842" y="168266"/>
                    </a:cubicBezTo>
                    <a:cubicBezTo>
                      <a:pt x="532169" y="168689"/>
                      <a:pt x="583376" y="183479"/>
                      <a:pt x="600727" y="227215"/>
                    </a:cubicBezTo>
                    <a:cubicBezTo>
                      <a:pt x="600938" y="227637"/>
                      <a:pt x="600938" y="227848"/>
                      <a:pt x="601150" y="228060"/>
                    </a:cubicBezTo>
                    <a:cubicBezTo>
                      <a:pt x="603478" y="229327"/>
                      <a:pt x="605170" y="231440"/>
                      <a:pt x="606017" y="233976"/>
                    </a:cubicBezTo>
                    <a:cubicBezTo>
                      <a:pt x="606863" y="236934"/>
                      <a:pt x="606440" y="239680"/>
                      <a:pt x="604959" y="242005"/>
                    </a:cubicBezTo>
                    <a:cubicBezTo>
                      <a:pt x="609614" y="266936"/>
                      <a:pt x="602843" y="295037"/>
                      <a:pt x="584222" y="325885"/>
                    </a:cubicBezTo>
                    <a:cubicBezTo>
                      <a:pt x="582953" y="328209"/>
                      <a:pt x="580413" y="329899"/>
                      <a:pt x="577874" y="330533"/>
                    </a:cubicBezTo>
                    <a:lnTo>
                      <a:pt x="306182" y="386101"/>
                    </a:lnTo>
                    <a:cubicBezTo>
                      <a:pt x="297507" y="388636"/>
                      <a:pt x="288620" y="389904"/>
                      <a:pt x="279309" y="389904"/>
                    </a:cubicBezTo>
                    <a:cubicBezTo>
                      <a:pt x="240587" y="389904"/>
                      <a:pt x="207366" y="367719"/>
                      <a:pt x="191073" y="335604"/>
                    </a:cubicBezTo>
                    <a:cubicBezTo>
                      <a:pt x="176684" y="372367"/>
                      <a:pt x="140924" y="398778"/>
                      <a:pt x="98816" y="398778"/>
                    </a:cubicBezTo>
                    <a:cubicBezTo>
                      <a:pt x="80196" y="398778"/>
                      <a:pt x="62845" y="393496"/>
                      <a:pt x="48033" y="384411"/>
                    </a:cubicBezTo>
                    <a:cubicBezTo>
                      <a:pt x="47821" y="384199"/>
                      <a:pt x="47398" y="384199"/>
                      <a:pt x="47186" y="383988"/>
                    </a:cubicBezTo>
                    <a:cubicBezTo>
                      <a:pt x="41896" y="380819"/>
                      <a:pt x="37030" y="377016"/>
                      <a:pt x="32586" y="373001"/>
                    </a:cubicBezTo>
                    <a:cubicBezTo>
                      <a:pt x="32375" y="373001"/>
                      <a:pt x="32375" y="372790"/>
                      <a:pt x="32375" y="372790"/>
                    </a:cubicBezTo>
                    <a:cubicBezTo>
                      <a:pt x="12484" y="354831"/>
                      <a:pt x="0" y="328843"/>
                      <a:pt x="0" y="299897"/>
                    </a:cubicBezTo>
                    <a:cubicBezTo>
                      <a:pt x="0" y="245596"/>
                      <a:pt x="44436" y="201227"/>
                      <a:pt x="98816" y="201227"/>
                    </a:cubicBezTo>
                    <a:cubicBezTo>
                      <a:pt x="137327" y="201227"/>
                      <a:pt x="170760" y="223411"/>
                      <a:pt x="187053" y="255738"/>
                    </a:cubicBezTo>
                    <a:cubicBezTo>
                      <a:pt x="192131" y="242850"/>
                      <a:pt x="199537" y="231229"/>
                      <a:pt x="209059" y="221510"/>
                    </a:cubicBezTo>
                    <a:cubicBezTo>
                      <a:pt x="206096" y="221932"/>
                      <a:pt x="202923" y="222144"/>
                      <a:pt x="199749" y="222144"/>
                    </a:cubicBezTo>
                    <a:cubicBezTo>
                      <a:pt x="145156" y="222144"/>
                      <a:pt x="100932" y="177774"/>
                      <a:pt x="100932" y="123474"/>
                    </a:cubicBezTo>
                    <a:cubicBezTo>
                      <a:pt x="100932" y="69385"/>
                      <a:pt x="144733" y="25226"/>
                      <a:pt x="198691" y="24804"/>
                    </a:cubicBezTo>
                    <a:close/>
                  </a:path>
                </a:pathLst>
              </a:custGeom>
              <a:solidFill>
                <a:srgbClr val="E55003"/>
              </a:solidFill>
              <a:ln>
                <a:noFill/>
              </a:ln>
            </p:spPr>
          </p:sp>
          <p:sp>
            <p:nvSpPr>
              <p:cNvPr id="25" name="文本框 24"/>
              <p:cNvSpPr txBox="1"/>
              <p:nvPr/>
            </p:nvSpPr>
            <p:spPr>
              <a:xfrm flipH="1">
                <a:off x="6688999" y="3111732"/>
                <a:ext cx="926970"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3</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根</a:t>
                </a:r>
              </a:p>
            </p:txBody>
          </p:sp>
        </p:grpSp>
        <p:grpSp>
          <p:nvGrpSpPr>
            <p:cNvPr id="9" name="组合 8"/>
            <p:cNvGrpSpPr/>
            <p:nvPr/>
          </p:nvGrpSpPr>
          <p:grpSpPr>
            <a:xfrm>
              <a:off x="5743810" y="4083662"/>
              <a:ext cx="2049495" cy="745303"/>
              <a:chOff x="5566474" y="4083662"/>
              <a:chExt cx="2049495" cy="745303"/>
            </a:xfrm>
          </p:grpSpPr>
          <p:sp>
            <p:nvSpPr>
              <p:cNvPr id="19" name="corn_85796"/>
              <p:cNvSpPr>
                <a:spLocks noChangeAspect="1"/>
              </p:cNvSpPr>
              <p:nvPr/>
            </p:nvSpPr>
            <p:spPr bwMode="auto">
              <a:xfrm flipH="1">
                <a:off x="5566474" y="4083662"/>
                <a:ext cx="720000" cy="745303"/>
              </a:xfrm>
              <a:custGeom>
                <a:avLst/>
                <a:gdLst>
                  <a:gd name="T0" fmla="*/ 2549 w 2617"/>
                  <a:gd name="T1" fmla="*/ 936 h 2713"/>
                  <a:gd name="T2" fmla="*/ 2030 w 2617"/>
                  <a:gd name="T3" fmla="*/ 140 h 2713"/>
                  <a:gd name="T4" fmla="*/ 1138 w 2617"/>
                  <a:gd name="T5" fmla="*/ 67 h 2713"/>
                  <a:gd name="T6" fmla="*/ 948 w 2617"/>
                  <a:gd name="T7" fmla="*/ 73 h 2713"/>
                  <a:gd name="T8" fmla="*/ 90 w 2617"/>
                  <a:gd name="T9" fmla="*/ 2048 h 2713"/>
                  <a:gd name="T10" fmla="*/ 53 w 2617"/>
                  <a:gd name="T11" fmla="*/ 2299 h 2713"/>
                  <a:gd name="T12" fmla="*/ 53 w 2617"/>
                  <a:gd name="T13" fmla="*/ 2551 h 2713"/>
                  <a:gd name="T14" fmla="*/ 288 w 2617"/>
                  <a:gd name="T15" fmla="*/ 2713 h 2713"/>
                  <a:gd name="T16" fmla="*/ 471 w 2617"/>
                  <a:gd name="T17" fmla="*/ 2603 h 2713"/>
                  <a:gd name="T18" fmla="*/ 656 w 2617"/>
                  <a:gd name="T19" fmla="*/ 2619 h 2713"/>
                  <a:gd name="T20" fmla="*/ 1650 w 2617"/>
                  <a:gd name="T21" fmla="*/ 2204 h 2713"/>
                  <a:gd name="T22" fmla="*/ 2505 w 2617"/>
                  <a:gd name="T23" fmla="*/ 1748 h 2713"/>
                  <a:gd name="T24" fmla="*/ 2222 w 2617"/>
                  <a:gd name="T25" fmla="*/ 1586 h 2713"/>
                  <a:gd name="T26" fmla="*/ 2461 w 2617"/>
                  <a:gd name="T27" fmla="*/ 1184 h 2713"/>
                  <a:gd name="T28" fmla="*/ 1685 w 2617"/>
                  <a:gd name="T29" fmla="*/ 625 h 2713"/>
                  <a:gd name="T30" fmla="*/ 1903 w 2617"/>
                  <a:gd name="T31" fmla="*/ 351 h 2713"/>
                  <a:gd name="T32" fmla="*/ 1291 w 2617"/>
                  <a:gd name="T33" fmla="*/ 1019 h 2713"/>
                  <a:gd name="T34" fmla="*/ 1293 w 2617"/>
                  <a:gd name="T35" fmla="*/ 987 h 2713"/>
                  <a:gd name="T36" fmla="*/ 1294 w 2617"/>
                  <a:gd name="T37" fmla="*/ 950 h 2713"/>
                  <a:gd name="T38" fmla="*/ 1294 w 2617"/>
                  <a:gd name="T39" fmla="*/ 916 h 2713"/>
                  <a:gd name="T40" fmla="*/ 1293 w 2617"/>
                  <a:gd name="T41" fmla="*/ 881 h 2713"/>
                  <a:gd name="T42" fmla="*/ 1485 w 2617"/>
                  <a:gd name="T43" fmla="*/ 825 h 2713"/>
                  <a:gd name="T44" fmla="*/ 1289 w 2617"/>
                  <a:gd name="T45" fmla="*/ 1048 h 2713"/>
                  <a:gd name="T46" fmla="*/ 1291 w 2617"/>
                  <a:gd name="T47" fmla="*/ 1019 h 2713"/>
                  <a:gd name="T48" fmla="*/ 1456 w 2617"/>
                  <a:gd name="T49" fmla="*/ 1524 h 2713"/>
                  <a:gd name="T50" fmla="*/ 1425 w 2617"/>
                  <a:gd name="T51" fmla="*/ 1529 h 2713"/>
                  <a:gd name="T52" fmla="*/ 1386 w 2617"/>
                  <a:gd name="T53" fmla="*/ 1537 h 2713"/>
                  <a:gd name="T54" fmla="*/ 1332 w 2617"/>
                  <a:gd name="T55" fmla="*/ 1550 h 2713"/>
                  <a:gd name="T56" fmla="*/ 1289 w 2617"/>
                  <a:gd name="T57" fmla="*/ 1564 h 2713"/>
                  <a:gd name="T58" fmla="*/ 1247 w 2617"/>
                  <a:gd name="T59" fmla="*/ 1579 h 2713"/>
                  <a:gd name="T60" fmla="*/ 1206 w 2617"/>
                  <a:gd name="T61" fmla="*/ 1595 h 2713"/>
                  <a:gd name="T62" fmla="*/ 1166 w 2617"/>
                  <a:gd name="T63" fmla="*/ 1612 h 2713"/>
                  <a:gd name="T64" fmla="*/ 1126 w 2617"/>
                  <a:gd name="T65" fmla="*/ 1631 h 2713"/>
                  <a:gd name="T66" fmla="*/ 1086 w 2617"/>
                  <a:gd name="T67" fmla="*/ 1651 h 2713"/>
                  <a:gd name="T68" fmla="*/ 1089 w 2617"/>
                  <a:gd name="T69" fmla="*/ 1639 h 2713"/>
                  <a:gd name="T70" fmla="*/ 1115 w 2617"/>
                  <a:gd name="T71" fmla="*/ 1594 h 2713"/>
                  <a:gd name="T72" fmla="*/ 1140 w 2617"/>
                  <a:gd name="T73" fmla="*/ 1547 h 2713"/>
                  <a:gd name="T74" fmla="*/ 1162 w 2617"/>
                  <a:gd name="T75" fmla="*/ 1504 h 2713"/>
                  <a:gd name="T76" fmla="*/ 1183 w 2617"/>
                  <a:gd name="T77" fmla="*/ 1459 h 2713"/>
                  <a:gd name="T78" fmla="*/ 1204 w 2617"/>
                  <a:gd name="T79" fmla="*/ 1411 h 2713"/>
                  <a:gd name="T80" fmla="*/ 1222 w 2617"/>
                  <a:gd name="T81" fmla="*/ 1364 h 2713"/>
                  <a:gd name="T82" fmla="*/ 1237 w 2617"/>
                  <a:gd name="T83" fmla="*/ 1320 h 2713"/>
                  <a:gd name="T84" fmla="*/ 1251 w 2617"/>
                  <a:gd name="T85" fmla="*/ 1272 h 2713"/>
                  <a:gd name="T86" fmla="*/ 1258 w 2617"/>
                  <a:gd name="T87" fmla="*/ 1248 h 2713"/>
                  <a:gd name="T88" fmla="*/ 1485 w 2617"/>
                  <a:gd name="T89" fmla="*/ 1520 h 2713"/>
                  <a:gd name="T90" fmla="*/ 1685 w 2617"/>
                  <a:gd name="T91" fmla="*/ 1248 h 2713"/>
                  <a:gd name="T92" fmla="*/ 1903 w 2617"/>
                  <a:gd name="T93" fmla="*/ 1525 h 2713"/>
                  <a:gd name="T94" fmla="*/ 1685 w 2617"/>
                  <a:gd name="T95" fmla="*/ 1048 h 2713"/>
                  <a:gd name="T96" fmla="*/ 1903 w 2617"/>
                  <a:gd name="T97" fmla="*/ 825 h 2713"/>
                  <a:gd name="T98" fmla="*/ 1685 w 2617"/>
                  <a:gd name="T99" fmla="*/ 1048 h 2713"/>
                  <a:gd name="T100" fmla="*/ 1302 w 2617"/>
                  <a:gd name="T101" fmla="*/ 625 h 2713"/>
                  <a:gd name="T102" fmla="*/ 1485 w 2617"/>
                  <a:gd name="T103" fmla="*/ 625 h 2713"/>
                  <a:gd name="T104" fmla="*/ 2204 w 2617"/>
                  <a:gd name="T105" fmla="*/ 1248 h 2713"/>
                  <a:gd name="T106" fmla="*/ 2103 w 2617"/>
                  <a:gd name="T107" fmla="*/ 1248 h 2713"/>
                  <a:gd name="T108" fmla="*/ 2103 w 2617"/>
                  <a:gd name="T109" fmla="*/ 825 h 2713"/>
                  <a:gd name="T110" fmla="*/ 2301 w 2617"/>
                  <a:gd name="T111" fmla="*/ 1048 h 2713"/>
                  <a:gd name="T112" fmla="*/ 2377 w 2617"/>
                  <a:gd name="T113" fmla="*/ 625 h 2713"/>
                  <a:gd name="T114" fmla="*/ 2103 w 2617"/>
                  <a:gd name="T115" fmla="*/ 345 h 2713"/>
                  <a:gd name="T116" fmla="*/ 2377 w 2617"/>
                  <a:gd name="T117" fmla="*/ 625 h 2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17" h="2713">
                    <a:moveTo>
                      <a:pt x="2461" y="1184"/>
                    </a:moveTo>
                    <a:cubicBezTo>
                      <a:pt x="2499" y="1100"/>
                      <a:pt x="2529" y="1017"/>
                      <a:pt x="2549" y="936"/>
                    </a:cubicBezTo>
                    <a:cubicBezTo>
                      <a:pt x="2617" y="663"/>
                      <a:pt x="2576" y="433"/>
                      <a:pt x="2432" y="289"/>
                    </a:cubicBezTo>
                    <a:cubicBezTo>
                      <a:pt x="2334" y="191"/>
                      <a:pt x="2195" y="140"/>
                      <a:pt x="2030" y="140"/>
                    </a:cubicBezTo>
                    <a:cubicBezTo>
                      <a:pt x="1795" y="140"/>
                      <a:pt x="1513" y="243"/>
                      <a:pt x="1237" y="427"/>
                    </a:cubicBezTo>
                    <a:cubicBezTo>
                      <a:pt x="1194" y="225"/>
                      <a:pt x="1143" y="79"/>
                      <a:pt x="1138" y="67"/>
                    </a:cubicBezTo>
                    <a:cubicBezTo>
                      <a:pt x="1123" y="26"/>
                      <a:pt x="1084" y="0"/>
                      <a:pt x="1041" y="1"/>
                    </a:cubicBezTo>
                    <a:cubicBezTo>
                      <a:pt x="998" y="2"/>
                      <a:pt x="960" y="31"/>
                      <a:pt x="948" y="73"/>
                    </a:cubicBezTo>
                    <a:cubicBezTo>
                      <a:pt x="947" y="78"/>
                      <a:pt x="805" y="555"/>
                      <a:pt x="546" y="940"/>
                    </a:cubicBezTo>
                    <a:cubicBezTo>
                      <a:pt x="224" y="1417"/>
                      <a:pt x="84" y="1759"/>
                      <a:pt x="90" y="2048"/>
                    </a:cubicBezTo>
                    <a:cubicBezTo>
                      <a:pt x="92" y="2124"/>
                      <a:pt x="99" y="2188"/>
                      <a:pt x="110" y="2242"/>
                    </a:cubicBezTo>
                    <a:lnTo>
                      <a:pt x="53" y="2299"/>
                    </a:lnTo>
                    <a:cubicBezTo>
                      <a:pt x="19" y="2333"/>
                      <a:pt x="0" y="2378"/>
                      <a:pt x="0" y="2425"/>
                    </a:cubicBezTo>
                    <a:cubicBezTo>
                      <a:pt x="0" y="2473"/>
                      <a:pt x="19" y="2518"/>
                      <a:pt x="53" y="2551"/>
                    </a:cubicBezTo>
                    <a:lnTo>
                      <a:pt x="162" y="2660"/>
                    </a:lnTo>
                    <a:cubicBezTo>
                      <a:pt x="195" y="2694"/>
                      <a:pt x="240" y="2713"/>
                      <a:pt x="288" y="2713"/>
                    </a:cubicBezTo>
                    <a:cubicBezTo>
                      <a:pt x="335" y="2713"/>
                      <a:pt x="380" y="2694"/>
                      <a:pt x="414" y="2660"/>
                    </a:cubicBezTo>
                    <a:lnTo>
                      <a:pt x="471" y="2603"/>
                    </a:lnTo>
                    <a:cubicBezTo>
                      <a:pt x="518" y="2612"/>
                      <a:pt x="574" y="2618"/>
                      <a:pt x="639" y="2619"/>
                    </a:cubicBezTo>
                    <a:cubicBezTo>
                      <a:pt x="645" y="2619"/>
                      <a:pt x="651" y="2619"/>
                      <a:pt x="656" y="2619"/>
                    </a:cubicBezTo>
                    <a:lnTo>
                      <a:pt x="656" y="2619"/>
                    </a:lnTo>
                    <a:cubicBezTo>
                      <a:pt x="917" y="2619"/>
                      <a:pt x="1223" y="2491"/>
                      <a:pt x="1650" y="2204"/>
                    </a:cubicBezTo>
                    <a:cubicBezTo>
                      <a:pt x="1997" y="1970"/>
                      <a:pt x="2429" y="1842"/>
                      <a:pt x="2433" y="1841"/>
                    </a:cubicBezTo>
                    <a:cubicBezTo>
                      <a:pt x="2475" y="1829"/>
                      <a:pt x="2504" y="1791"/>
                      <a:pt x="2505" y="1748"/>
                    </a:cubicBezTo>
                    <a:cubicBezTo>
                      <a:pt x="2506" y="1705"/>
                      <a:pt x="2480" y="1666"/>
                      <a:pt x="2439" y="1651"/>
                    </a:cubicBezTo>
                    <a:cubicBezTo>
                      <a:pt x="2432" y="1648"/>
                      <a:pt x="2348" y="1618"/>
                      <a:pt x="2222" y="1586"/>
                    </a:cubicBezTo>
                    <a:cubicBezTo>
                      <a:pt x="2317" y="1458"/>
                      <a:pt x="2396" y="1327"/>
                      <a:pt x="2456" y="1197"/>
                    </a:cubicBezTo>
                    <a:cubicBezTo>
                      <a:pt x="2458" y="1193"/>
                      <a:pt x="2460" y="1189"/>
                      <a:pt x="2461" y="1184"/>
                    </a:cubicBezTo>
                    <a:close/>
                    <a:moveTo>
                      <a:pt x="1903" y="625"/>
                    </a:moveTo>
                    <a:lnTo>
                      <a:pt x="1685" y="625"/>
                    </a:lnTo>
                    <a:lnTo>
                      <a:pt x="1685" y="414"/>
                    </a:lnTo>
                    <a:cubicBezTo>
                      <a:pt x="1761" y="384"/>
                      <a:pt x="1834" y="363"/>
                      <a:pt x="1903" y="351"/>
                    </a:cubicBezTo>
                    <a:lnTo>
                      <a:pt x="1903" y="625"/>
                    </a:lnTo>
                    <a:close/>
                    <a:moveTo>
                      <a:pt x="1291" y="1019"/>
                    </a:moveTo>
                    <a:cubicBezTo>
                      <a:pt x="1291" y="1012"/>
                      <a:pt x="1292" y="1005"/>
                      <a:pt x="1292" y="998"/>
                    </a:cubicBezTo>
                    <a:cubicBezTo>
                      <a:pt x="1292" y="994"/>
                      <a:pt x="1293" y="991"/>
                      <a:pt x="1293" y="987"/>
                    </a:cubicBezTo>
                    <a:cubicBezTo>
                      <a:pt x="1293" y="977"/>
                      <a:pt x="1293" y="967"/>
                      <a:pt x="1294" y="957"/>
                    </a:cubicBezTo>
                    <a:cubicBezTo>
                      <a:pt x="1294" y="955"/>
                      <a:pt x="1294" y="952"/>
                      <a:pt x="1294" y="950"/>
                    </a:cubicBezTo>
                    <a:cubicBezTo>
                      <a:pt x="1294" y="941"/>
                      <a:pt x="1294" y="932"/>
                      <a:pt x="1294" y="923"/>
                    </a:cubicBezTo>
                    <a:cubicBezTo>
                      <a:pt x="1294" y="921"/>
                      <a:pt x="1294" y="918"/>
                      <a:pt x="1294" y="916"/>
                    </a:cubicBezTo>
                    <a:cubicBezTo>
                      <a:pt x="1294" y="904"/>
                      <a:pt x="1294" y="893"/>
                      <a:pt x="1293" y="882"/>
                    </a:cubicBezTo>
                    <a:cubicBezTo>
                      <a:pt x="1293" y="881"/>
                      <a:pt x="1293" y="881"/>
                      <a:pt x="1293" y="881"/>
                    </a:cubicBezTo>
                    <a:cubicBezTo>
                      <a:pt x="1293" y="862"/>
                      <a:pt x="1292" y="843"/>
                      <a:pt x="1291" y="825"/>
                    </a:cubicBezTo>
                    <a:lnTo>
                      <a:pt x="1485" y="825"/>
                    </a:lnTo>
                    <a:lnTo>
                      <a:pt x="1485" y="1048"/>
                    </a:lnTo>
                    <a:lnTo>
                      <a:pt x="1289" y="1048"/>
                    </a:lnTo>
                    <a:cubicBezTo>
                      <a:pt x="1290" y="1042"/>
                      <a:pt x="1290" y="1036"/>
                      <a:pt x="1290" y="1030"/>
                    </a:cubicBezTo>
                    <a:cubicBezTo>
                      <a:pt x="1291" y="1026"/>
                      <a:pt x="1291" y="1022"/>
                      <a:pt x="1291" y="1019"/>
                    </a:cubicBezTo>
                    <a:close/>
                    <a:moveTo>
                      <a:pt x="1485" y="1520"/>
                    </a:moveTo>
                    <a:cubicBezTo>
                      <a:pt x="1476" y="1521"/>
                      <a:pt x="1466" y="1522"/>
                      <a:pt x="1456" y="1524"/>
                    </a:cubicBezTo>
                    <a:cubicBezTo>
                      <a:pt x="1454" y="1524"/>
                      <a:pt x="1453" y="1524"/>
                      <a:pt x="1451" y="1524"/>
                    </a:cubicBezTo>
                    <a:cubicBezTo>
                      <a:pt x="1442" y="1526"/>
                      <a:pt x="1434" y="1527"/>
                      <a:pt x="1425" y="1529"/>
                    </a:cubicBezTo>
                    <a:cubicBezTo>
                      <a:pt x="1423" y="1529"/>
                      <a:pt x="1420" y="1530"/>
                      <a:pt x="1418" y="1530"/>
                    </a:cubicBezTo>
                    <a:cubicBezTo>
                      <a:pt x="1407" y="1532"/>
                      <a:pt x="1396" y="1534"/>
                      <a:pt x="1386" y="1537"/>
                    </a:cubicBezTo>
                    <a:cubicBezTo>
                      <a:pt x="1372" y="1540"/>
                      <a:pt x="1359" y="1543"/>
                      <a:pt x="1345" y="1547"/>
                    </a:cubicBezTo>
                    <a:cubicBezTo>
                      <a:pt x="1341" y="1548"/>
                      <a:pt x="1336" y="1549"/>
                      <a:pt x="1332" y="1550"/>
                    </a:cubicBezTo>
                    <a:cubicBezTo>
                      <a:pt x="1323" y="1553"/>
                      <a:pt x="1314" y="1556"/>
                      <a:pt x="1304" y="1559"/>
                    </a:cubicBezTo>
                    <a:cubicBezTo>
                      <a:pt x="1299" y="1560"/>
                      <a:pt x="1294" y="1562"/>
                      <a:pt x="1289" y="1564"/>
                    </a:cubicBezTo>
                    <a:cubicBezTo>
                      <a:pt x="1281" y="1567"/>
                      <a:pt x="1272" y="1569"/>
                      <a:pt x="1264" y="1572"/>
                    </a:cubicBezTo>
                    <a:cubicBezTo>
                      <a:pt x="1258" y="1574"/>
                      <a:pt x="1253" y="1577"/>
                      <a:pt x="1247" y="1579"/>
                    </a:cubicBezTo>
                    <a:cubicBezTo>
                      <a:pt x="1239" y="1582"/>
                      <a:pt x="1231" y="1585"/>
                      <a:pt x="1223" y="1588"/>
                    </a:cubicBezTo>
                    <a:cubicBezTo>
                      <a:pt x="1218" y="1590"/>
                      <a:pt x="1212" y="1593"/>
                      <a:pt x="1206" y="1595"/>
                    </a:cubicBezTo>
                    <a:cubicBezTo>
                      <a:pt x="1198" y="1598"/>
                      <a:pt x="1191" y="1601"/>
                      <a:pt x="1183" y="1605"/>
                    </a:cubicBezTo>
                    <a:cubicBezTo>
                      <a:pt x="1177" y="1607"/>
                      <a:pt x="1172" y="1610"/>
                      <a:pt x="1166" y="1612"/>
                    </a:cubicBezTo>
                    <a:cubicBezTo>
                      <a:pt x="1158" y="1616"/>
                      <a:pt x="1150" y="1620"/>
                      <a:pt x="1143" y="1623"/>
                    </a:cubicBezTo>
                    <a:cubicBezTo>
                      <a:pt x="1137" y="1626"/>
                      <a:pt x="1131" y="1629"/>
                      <a:pt x="1126" y="1631"/>
                    </a:cubicBezTo>
                    <a:cubicBezTo>
                      <a:pt x="1118" y="1635"/>
                      <a:pt x="1110" y="1639"/>
                      <a:pt x="1102" y="1643"/>
                    </a:cubicBezTo>
                    <a:cubicBezTo>
                      <a:pt x="1097" y="1646"/>
                      <a:pt x="1092" y="1649"/>
                      <a:pt x="1086" y="1651"/>
                    </a:cubicBezTo>
                    <a:cubicBezTo>
                      <a:pt x="1084" y="1653"/>
                      <a:pt x="1082" y="1654"/>
                      <a:pt x="1080" y="1655"/>
                    </a:cubicBezTo>
                    <a:cubicBezTo>
                      <a:pt x="1083" y="1650"/>
                      <a:pt x="1086" y="1644"/>
                      <a:pt x="1089" y="1639"/>
                    </a:cubicBezTo>
                    <a:cubicBezTo>
                      <a:pt x="1090" y="1637"/>
                      <a:pt x="1092" y="1635"/>
                      <a:pt x="1093" y="1633"/>
                    </a:cubicBezTo>
                    <a:cubicBezTo>
                      <a:pt x="1100" y="1620"/>
                      <a:pt x="1108" y="1607"/>
                      <a:pt x="1115" y="1594"/>
                    </a:cubicBezTo>
                    <a:cubicBezTo>
                      <a:pt x="1116" y="1592"/>
                      <a:pt x="1118" y="1589"/>
                      <a:pt x="1119" y="1587"/>
                    </a:cubicBezTo>
                    <a:cubicBezTo>
                      <a:pt x="1126" y="1574"/>
                      <a:pt x="1133" y="1560"/>
                      <a:pt x="1140" y="1547"/>
                    </a:cubicBezTo>
                    <a:cubicBezTo>
                      <a:pt x="1141" y="1546"/>
                      <a:pt x="1142" y="1544"/>
                      <a:pt x="1142" y="1543"/>
                    </a:cubicBezTo>
                    <a:cubicBezTo>
                      <a:pt x="1149" y="1530"/>
                      <a:pt x="1156" y="1517"/>
                      <a:pt x="1162" y="1504"/>
                    </a:cubicBezTo>
                    <a:cubicBezTo>
                      <a:pt x="1163" y="1502"/>
                      <a:pt x="1163" y="1501"/>
                      <a:pt x="1164" y="1499"/>
                    </a:cubicBezTo>
                    <a:cubicBezTo>
                      <a:pt x="1171" y="1486"/>
                      <a:pt x="1177" y="1472"/>
                      <a:pt x="1183" y="1459"/>
                    </a:cubicBezTo>
                    <a:cubicBezTo>
                      <a:pt x="1184" y="1456"/>
                      <a:pt x="1185" y="1454"/>
                      <a:pt x="1186" y="1451"/>
                    </a:cubicBezTo>
                    <a:cubicBezTo>
                      <a:pt x="1192" y="1437"/>
                      <a:pt x="1198" y="1424"/>
                      <a:pt x="1204" y="1411"/>
                    </a:cubicBezTo>
                    <a:cubicBezTo>
                      <a:pt x="1205" y="1409"/>
                      <a:pt x="1205" y="1407"/>
                      <a:pt x="1206" y="1405"/>
                    </a:cubicBezTo>
                    <a:cubicBezTo>
                      <a:pt x="1212" y="1391"/>
                      <a:pt x="1217" y="1378"/>
                      <a:pt x="1222" y="1364"/>
                    </a:cubicBezTo>
                    <a:cubicBezTo>
                      <a:pt x="1222" y="1363"/>
                      <a:pt x="1222" y="1362"/>
                      <a:pt x="1223" y="1362"/>
                    </a:cubicBezTo>
                    <a:cubicBezTo>
                      <a:pt x="1228" y="1348"/>
                      <a:pt x="1232" y="1334"/>
                      <a:pt x="1237" y="1320"/>
                    </a:cubicBezTo>
                    <a:cubicBezTo>
                      <a:pt x="1238" y="1318"/>
                      <a:pt x="1239" y="1315"/>
                      <a:pt x="1239" y="1313"/>
                    </a:cubicBezTo>
                    <a:cubicBezTo>
                      <a:pt x="1244" y="1299"/>
                      <a:pt x="1248" y="1286"/>
                      <a:pt x="1251" y="1272"/>
                    </a:cubicBezTo>
                    <a:cubicBezTo>
                      <a:pt x="1252" y="1270"/>
                      <a:pt x="1253" y="1267"/>
                      <a:pt x="1253" y="1265"/>
                    </a:cubicBezTo>
                    <a:cubicBezTo>
                      <a:pt x="1255" y="1260"/>
                      <a:pt x="1256" y="1254"/>
                      <a:pt x="1258" y="1248"/>
                    </a:cubicBezTo>
                    <a:lnTo>
                      <a:pt x="1485" y="1248"/>
                    </a:lnTo>
                    <a:lnTo>
                      <a:pt x="1485" y="1520"/>
                    </a:lnTo>
                    <a:close/>
                    <a:moveTo>
                      <a:pt x="1685" y="1509"/>
                    </a:moveTo>
                    <a:lnTo>
                      <a:pt x="1685" y="1248"/>
                    </a:lnTo>
                    <a:lnTo>
                      <a:pt x="1903" y="1248"/>
                    </a:lnTo>
                    <a:lnTo>
                      <a:pt x="1903" y="1525"/>
                    </a:lnTo>
                    <a:cubicBezTo>
                      <a:pt x="1833" y="1516"/>
                      <a:pt x="1759" y="1511"/>
                      <a:pt x="1685" y="1509"/>
                    </a:cubicBezTo>
                    <a:close/>
                    <a:moveTo>
                      <a:pt x="1685" y="1048"/>
                    </a:moveTo>
                    <a:lnTo>
                      <a:pt x="1685" y="825"/>
                    </a:lnTo>
                    <a:lnTo>
                      <a:pt x="1903" y="825"/>
                    </a:lnTo>
                    <a:lnTo>
                      <a:pt x="1903" y="1048"/>
                    </a:lnTo>
                    <a:lnTo>
                      <a:pt x="1685" y="1048"/>
                    </a:lnTo>
                    <a:close/>
                    <a:moveTo>
                      <a:pt x="1485" y="625"/>
                    </a:moveTo>
                    <a:lnTo>
                      <a:pt x="1302" y="625"/>
                    </a:lnTo>
                    <a:cubicBezTo>
                      <a:pt x="1363" y="582"/>
                      <a:pt x="1424" y="543"/>
                      <a:pt x="1485" y="509"/>
                    </a:cubicBezTo>
                    <a:lnTo>
                      <a:pt x="1485" y="625"/>
                    </a:lnTo>
                    <a:close/>
                    <a:moveTo>
                      <a:pt x="2103" y="1248"/>
                    </a:moveTo>
                    <a:lnTo>
                      <a:pt x="2204" y="1248"/>
                    </a:lnTo>
                    <a:cubicBezTo>
                      <a:pt x="2174" y="1302"/>
                      <a:pt x="2140" y="1355"/>
                      <a:pt x="2103" y="1409"/>
                    </a:cubicBezTo>
                    <a:lnTo>
                      <a:pt x="2103" y="1248"/>
                    </a:lnTo>
                    <a:close/>
                    <a:moveTo>
                      <a:pt x="2103" y="1048"/>
                    </a:moveTo>
                    <a:lnTo>
                      <a:pt x="2103" y="825"/>
                    </a:lnTo>
                    <a:lnTo>
                      <a:pt x="2368" y="825"/>
                    </a:lnTo>
                    <a:cubicBezTo>
                      <a:pt x="2355" y="895"/>
                      <a:pt x="2332" y="970"/>
                      <a:pt x="2301" y="1048"/>
                    </a:cubicBezTo>
                    <a:lnTo>
                      <a:pt x="2103" y="1048"/>
                    </a:lnTo>
                    <a:close/>
                    <a:moveTo>
                      <a:pt x="2377" y="625"/>
                    </a:moveTo>
                    <a:lnTo>
                      <a:pt x="2103" y="625"/>
                    </a:lnTo>
                    <a:lnTo>
                      <a:pt x="2103" y="345"/>
                    </a:lnTo>
                    <a:cubicBezTo>
                      <a:pt x="2181" y="355"/>
                      <a:pt x="2244" y="384"/>
                      <a:pt x="2291" y="430"/>
                    </a:cubicBezTo>
                    <a:cubicBezTo>
                      <a:pt x="2339" y="479"/>
                      <a:pt x="2367" y="545"/>
                      <a:pt x="2377" y="625"/>
                    </a:cubicBezTo>
                    <a:close/>
                  </a:path>
                </a:pathLst>
              </a:custGeom>
              <a:solidFill>
                <a:srgbClr val="43679B"/>
              </a:solidFill>
              <a:ln>
                <a:noFill/>
              </a:ln>
            </p:spPr>
          </p:sp>
          <p:sp>
            <p:nvSpPr>
              <p:cNvPr id="26" name="文本框 25"/>
              <p:cNvSpPr txBox="1"/>
              <p:nvPr/>
            </p:nvSpPr>
            <p:spPr>
              <a:xfrm flipH="1">
                <a:off x="6621475" y="4276998"/>
                <a:ext cx="994494" cy="461665"/>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60</a:t>
                </a:r>
                <a:r>
                  <a:rPr lang="en-US" altLang="zh-CN" sz="2400" b="1" dirty="0">
                    <a:solidFill>
                      <a:srgbClr val="43679B"/>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斤</a:t>
                </a:r>
              </a:p>
            </p:txBody>
          </p:sp>
        </p:grpSp>
        <p:grpSp>
          <p:nvGrpSpPr>
            <p:cNvPr id="10" name="组合 9"/>
            <p:cNvGrpSpPr/>
            <p:nvPr/>
          </p:nvGrpSpPr>
          <p:grpSpPr>
            <a:xfrm>
              <a:off x="5781481" y="5357358"/>
              <a:ext cx="2011824" cy="631478"/>
              <a:chOff x="5604145" y="5357358"/>
              <a:chExt cx="2011824" cy="631478"/>
            </a:xfrm>
          </p:grpSpPr>
          <p:sp>
            <p:nvSpPr>
              <p:cNvPr id="24" name="barrel_259755"/>
              <p:cNvSpPr>
                <a:spLocks noChangeAspect="1"/>
              </p:cNvSpPr>
              <p:nvPr/>
            </p:nvSpPr>
            <p:spPr bwMode="auto">
              <a:xfrm flipH="1">
                <a:off x="5604145" y="5357358"/>
                <a:ext cx="644659" cy="631478"/>
              </a:xfrm>
              <a:custGeom>
                <a:avLst/>
                <a:gdLst>
                  <a:gd name="connsiteX0" fmla="*/ 359729 w 508608"/>
                  <a:gd name="connsiteY0" fmla="*/ 546023 h 606722"/>
                  <a:gd name="connsiteX1" fmla="*/ 348247 w 508608"/>
                  <a:gd name="connsiteY1" fmla="*/ 586460 h 606722"/>
                  <a:gd name="connsiteX2" fmla="*/ 427549 w 508608"/>
                  <a:gd name="connsiteY2" fmla="*/ 586460 h 606722"/>
                  <a:gd name="connsiteX3" fmla="*/ 438764 w 508608"/>
                  <a:gd name="connsiteY3" fmla="*/ 546023 h 606722"/>
                  <a:gd name="connsiteX4" fmla="*/ 264585 w 508608"/>
                  <a:gd name="connsiteY4" fmla="*/ 546023 h 606722"/>
                  <a:gd name="connsiteX5" fmla="*/ 264585 w 508608"/>
                  <a:gd name="connsiteY5" fmla="*/ 586460 h 606722"/>
                  <a:gd name="connsiteX6" fmla="*/ 326264 w 508608"/>
                  <a:gd name="connsiteY6" fmla="*/ 586460 h 606722"/>
                  <a:gd name="connsiteX7" fmla="*/ 337745 w 508608"/>
                  <a:gd name="connsiteY7" fmla="*/ 546023 h 606722"/>
                  <a:gd name="connsiteX8" fmla="*/ 170063 w 508608"/>
                  <a:gd name="connsiteY8" fmla="*/ 546023 h 606722"/>
                  <a:gd name="connsiteX9" fmla="*/ 181545 w 508608"/>
                  <a:gd name="connsiteY9" fmla="*/ 586460 h 606722"/>
                  <a:gd name="connsiteX10" fmla="*/ 244292 w 508608"/>
                  <a:gd name="connsiteY10" fmla="*/ 586460 h 606722"/>
                  <a:gd name="connsiteX11" fmla="*/ 244292 w 508608"/>
                  <a:gd name="connsiteY11" fmla="*/ 546023 h 606722"/>
                  <a:gd name="connsiteX12" fmla="*/ 69134 w 508608"/>
                  <a:gd name="connsiteY12" fmla="*/ 546023 h 606722"/>
                  <a:gd name="connsiteX13" fmla="*/ 80259 w 508608"/>
                  <a:gd name="connsiteY13" fmla="*/ 586460 h 606722"/>
                  <a:gd name="connsiteX14" fmla="*/ 159561 w 508608"/>
                  <a:gd name="connsiteY14" fmla="*/ 586460 h 606722"/>
                  <a:gd name="connsiteX15" fmla="*/ 148080 w 508608"/>
                  <a:gd name="connsiteY15" fmla="*/ 546023 h 606722"/>
                  <a:gd name="connsiteX16" fmla="*/ 416457 w 508608"/>
                  <a:gd name="connsiteY16" fmla="*/ 485349 h 606722"/>
                  <a:gd name="connsiteX17" fmla="*/ 426618 w 508608"/>
                  <a:gd name="connsiteY17" fmla="*/ 495475 h 606722"/>
                  <a:gd name="connsiteX18" fmla="*/ 416457 w 508608"/>
                  <a:gd name="connsiteY18" fmla="*/ 505601 h 606722"/>
                  <a:gd name="connsiteX19" fmla="*/ 406295 w 508608"/>
                  <a:gd name="connsiteY19" fmla="*/ 495475 h 606722"/>
                  <a:gd name="connsiteX20" fmla="*/ 416457 w 508608"/>
                  <a:gd name="connsiteY20" fmla="*/ 485349 h 606722"/>
                  <a:gd name="connsiteX21" fmla="*/ 305114 w 508608"/>
                  <a:gd name="connsiteY21" fmla="*/ 485349 h 606722"/>
                  <a:gd name="connsiteX22" fmla="*/ 315195 w 508608"/>
                  <a:gd name="connsiteY22" fmla="*/ 495475 h 606722"/>
                  <a:gd name="connsiteX23" fmla="*/ 305114 w 508608"/>
                  <a:gd name="connsiteY23" fmla="*/ 505601 h 606722"/>
                  <a:gd name="connsiteX24" fmla="*/ 294943 w 508608"/>
                  <a:gd name="connsiteY24" fmla="*/ 495475 h 606722"/>
                  <a:gd name="connsiteX25" fmla="*/ 305114 w 508608"/>
                  <a:gd name="connsiteY25" fmla="*/ 485349 h 606722"/>
                  <a:gd name="connsiteX26" fmla="*/ 213979 w 508608"/>
                  <a:gd name="connsiteY26" fmla="*/ 485349 h 606722"/>
                  <a:gd name="connsiteX27" fmla="*/ 224025 w 508608"/>
                  <a:gd name="connsiteY27" fmla="*/ 495475 h 606722"/>
                  <a:gd name="connsiteX28" fmla="*/ 213979 w 508608"/>
                  <a:gd name="connsiteY28" fmla="*/ 505601 h 606722"/>
                  <a:gd name="connsiteX29" fmla="*/ 203843 w 508608"/>
                  <a:gd name="connsiteY29" fmla="*/ 495475 h 606722"/>
                  <a:gd name="connsiteX30" fmla="*/ 213979 w 508608"/>
                  <a:gd name="connsiteY30" fmla="*/ 485349 h 606722"/>
                  <a:gd name="connsiteX31" fmla="*/ 102546 w 508608"/>
                  <a:gd name="connsiteY31" fmla="*/ 485349 h 606722"/>
                  <a:gd name="connsiteX32" fmla="*/ 112672 w 508608"/>
                  <a:gd name="connsiteY32" fmla="*/ 495475 h 606722"/>
                  <a:gd name="connsiteX33" fmla="*/ 102546 w 508608"/>
                  <a:gd name="connsiteY33" fmla="*/ 505601 h 606722"/>
                  <a:gd name="connsiteX34" fmla="*/ 92420 w 508608"/>
                  <a:gd name="connsiteY34" fmla="*/ 495475 h 606722"/>
                  <a:gd name="connsiteX35" fmla="*/ 102546 w 508608"/>
                  <a:gd name="connsiteY35" fmla="*/ 485349 h 606722"/>
                  <a:gd name="connsiteX36" fmla="*/ 46794 w 508608"/>
                  <a:gd name="connsiteY36" fmla="*/ 465151 h 606722"/>
                  <a:gd name="connsiteX37" fmla="*/ 62993 w 508608"/>
                  <a:gd name="connsiteY37" fmla="*/ 525761 h 606722"/>
                  <a:gd name="connsiteX38" fmla="*/ 156179 w 508608"/>
                  <a:gd name="connsiteY38" fmla="*/ 525761 h 606722"/>
                  <a:gd name="connsiteX39" fmla="*/ 254438 w 508608"/>
                  <a:gd name="connsiteY39" fmla="*/ 525761 h 606722"/>
                  <a:gd name="connsiteX40" fmla="*/ 351630 w 508608"/>
                  <a:gd name="connsiteY40" fmla="*/ 525761 h 606722"/>
                  <a:gd name="connsiteX41" fmla="*/ 444816 w 508608"/>
                  <a:gd name="connsiteY41" fmla="*/ 525761 h 606722"/>
                  <a:gd name="connsiteX42" fmla="*/ 461993 w 508608"/>
                  <a:gd name="connsiteY42" fmla="*/ 465151 h 606722"/>
                  <a:gd name="connsiteX43" fmla="*/ 373880 w 508608"/>
                  <a:gd name="connsiteY43" fmla="*/ 465151 h 606722"/>
                  <a:gd name="connsiteX44" fmla="*/ 254438 w 508608"/>
                  <a:gd name="connsiteY44" fmla="*/ 465151 h 606722"/>
                  <a:gd name="connsiteX45" fmla="*/ 133928 w 508608"/>
                  <a:gd name="connsiteY45" fmla="*/ 465151 h 606722"/>
                  <a:gd name="connsiteX46" fmla="*/ 477213 w 508608"/>
                  <a:gd name="connsiteY46" fmla="*/ 283143 h 606722"/>
                  <a:gd name="connsiteX47" fmla="*/ 467067 w 508608"/>
                  <a:gd name="connsiteY47" fmla="*/ 303317 h 606722"/>
                  <a:gd name="connsiteX48" fmla="*/ 477213 w 508608"/>
                  <a:gd name="connsiteY48" fmla="*/ 323579 h 606722"/>
                  <a:gd name="connsiteX49" fmla="*/ 487359 w 508608"/>
                  <a:gd name="connsiteY49" fmla="*/ 303317 h 606722"/>
                  <a:gd name="connsiteX50" fmla="*/ 477213 w 508608"/>
                  <a:gd name="connsiteY50" fmla="*/ 283143 h 606722"/>
                  <a:gd name="connsiteX51" fmla="*/ 40742 w 508608"/>
                  <a:gd name="connsiteY51" fmla="*/ 162812 h 606722"/>
                  <a:gd name="connsiteX52" fmla="*/ 37716 w 508608"/>
                  <a:gd name="connsiteY52" fmla="*/ 172943 h 606722"/>
                  <a:gd name="connsiteX53" fmla="*/ 37716 w 508608"/>
                  <a:gd name="connsiteY53" fmla="*/ 436801 h 606722"/>
                  <a:gd name="connsiteX54" fmla="*/ 40742 w 508608"/>
                  <a:gd name="connsiteY54" fmla="*/ 444888 h 606722"/>
                  <a:gd name="connsiteX55" fmla="*/ 119955 w 508608"/>
                  <a:gd name="connsiteY55" fmla="*/ 444888 h 606722"/>
                  <a:gd name="connsiteX56" fmla="*/ 118709 w 508608"/>
                  <a:gd name="connsiteY56" fmla="*/ 440889 h 606722"/>
                  <a:gd name="connsiteX57" fmla="*/ 118709 w 508608"/>
                  <a:gd name="connsiteY57" fmla="*/ 166811 h 606722"/>
                  <a:gd name="connsiteX58" fmla="*/ 119955 w 508608"/>
                  <a:gd name="connsiteY58" fmla="*/ 162812 h 606722"/>
                  <a:gd name="connsiteX59" fmla="*/ 387943 w 508608"/>
                  <a:gd name="connsiteY59" fmla="*/ 161745 h 606722"/>
                  <a:gd name="connsiteX60" fmla="*/ 389100 w 508608"/>
                  <a:gd name="connsiteY60" fmla="*/ 165833 h 606722"/>
                  <a:gd name="connsiteX61" fmla="*/ 389100 w 508608"/>
                  <a:gd name="connsiteY61" fmla="*/ 439823 h 606722"/>
                  <a:gd name="connsiteX62" fmla="*/ 387587 w 508608"/>
                  <a:gd name="connsiteY62" fmla="*/ 444888 h 606722"/>
                  <a:gd name="connsiteX63" fmla="*/ 467067 w 508608"/>
                  <a:gd name="connsiteY63" fmla="*/ 444888 h 606722"/>
                  <a:gd name="connsiteX64" fmla="*/ 470093 w 508608"/>
                  <a:gd name="connsiteY64" fmla="*/ 434757 h 606722"/>
                  <a:gd name="connsiteX65" fmla="*/ 486202 w 508608"/>
                  <a:gd name="connsiteY65" fmla="*/ 342065 h 606722"/>
                  <a:gd name="connsiteX66" fmla="*/ 477213 w 508608"/>
                  <a:gd name="connsiteY66" fmla="*/ 343753 h 606722"/>
                  <a:gd name="connsiteX67" fmla="*/ 446863 w 508608"/>
                  <a:gd name="connsiteY67" fmla="*/ 303317 h 606722"/>
                  <a:gd name="connsiteX68" fmla="*/ 477213 w 508608"/>
                  <a:gd name="connsiteY68" fmla="*/ 262881 h 606722"/>
                  <a:gd name="connsiteX69" fmla="*/ 485935 w 508608"/>
                  <a:gd name="connsiteY69" fmla="*/ 264569 h 606722"/>
                  <a:gd name="connsiteX70" fmla="*/ 470093 w 508608"/>
                  <a:gd name="connsiteY70" fmla="*/ 170899 h 606722"/>
                  <a:gd name="connsiteX71" fmla="*/ 467067 w 508608"/>
                  <a:gd name="connsiteY71" fmla="*/ 161745 h 606722"/>
                  <a:gd name="connsiteX72" fmla="*/ 264585 w 508608"/>
                  <a:gd name="connsiteY72" fmla="*/ 161745 h 606722"/>
                  <a:gd name="connsiteX73" fmla="*/ 264585 w 508608"/>
                  <a:gd name="connsiteY73" fmla="*/ 444888 h 606722"/>
                  <a:gd name="connsiteX74" fmla="*/ 365870 w 508608"/>
                  <a:gd name="connsiteY74" fmla="*/ 444888 h 606722"/>
                  <a:gd name="connsiteX75" fmla="*/ 368807 w 508608"/>
                  <a:gd name="connsiteY75" fmla="*/ 434757 h 606722"/>
                  <a:gd name="connsiteX76" fmla="*/ 368807 w 508608"/>
                  <a:gd name="connsiteY76" fmla="*/ 170899 h 606722"/>
                  <a:gd name="connsiteX77" fmla="*/ 366137 w 508608"/>
                  <a:gd name="connsiteY77" fmla="*/ 161745 h 606722"/>
                  <a:gd name="connsiteX78" fmla="*/ 142116 w 508608"/>
                  <a:gd name="connsiteY78" fmla="*/ 161745 h 606722"/>
                  <a:gd name="connsiteX79" fmla="*/ 139001 w 508608"/>
                  <a:gd name="connsiteY79" fmla="*/ 171877 h 606722"/>
                  <a:gd name="connsiteX80" fmla="*/ 139001 w 508608"/>
                  <a:gd name="connsiteY80" fmla="*/ 435823 h 606722"/>
                  <a:gd name="connsiteX81" fmla="*/ 142027 w 508608"/>
                  <a:gd name="connsiteY81" fmla="*/ 444888 h 606722"/>
                  <a:gd name="connsiteX82" fmla="*/ 244292 w 508608"/>
                  <a:gd name="connsiteY82" fmla="*/ 444888 h 606722"/>
                  <a:gd name="connsiteX83" fmla="*/ 244292 w 508608"/>
                  <a:gd name="connsiteY83" fmla="*/ 161745 h 606722"/>
                  <a:gd name="connsiteX84" fmla="*/ 416457 w 508608"/>
                  <a:gd name="connsiteY84" fmla="*/ 101120 h 606722"/>
                  <a:gd name="connsiteX85" fmla="*/ 426618 w 508608"/>
                  <a:gd name="connsiteY85" fmla="*/ 111256 h 606722"/>
                  <a:gd name="connsiteX86" fmla="*/ 416457 w 508608"/>
                  <a:gd name="connsiteY86" fmla="*/ 121302 h 606722"/>
                  <a:gd name="connsiteX87" fmla="*/ 406295 w 508608"/>
                  <a:gd name="connsiteY87" fmla="*/ 111256 h 606722"/>
                  <a:gd name="connsiteX88" fmla="*/ 416457 w 508608"/>
                  <a:gd name="connsiteY88" fmla="*/ 101120 h 606722"/>
                  <a:gd name="connsiteX89" fmla="*/ 305114 w 508608"/>
                  <a:gd name="connsiteY89" fmla="*/ 101120 h 606722"/>
                  <a:gd name="connsiteX90" fmla="*/ 315195 w 508608"/>
                  <a:gd name="connsiteY90" fmla="*/ 111256 h 606722"/>
                  <a:gd name="connsiteX91" fmla="*/ 305114 w 508608"/>
                  <a:gd name="connsiteY91" fmla="*/ 121302 h 606722"/>
                  <a:gd name="connsiteX92" fmla="*/ 294943 w 508608"/>
                  <a:gd name="connsiteY92" fmla="*/ 111256 h 606722"/>
                  <a:gd name="connsiteX93" fmla="*/ 305114 w 508608"/>
                  <a:gd name="connsiteY93" fmla="*/ 101120 h 606722"/>
                  <a:gd name="connsiteX94" fmla="*/ 213979 w 508608"/>
                  <a:gd name="connsiteY94" fmla="*/ 101120 h 606722"/>
                  <a:gd name="connsiteX95" fmla="*/ 224025 w 508608"/>
                  <a:gd name="connsiteY95" fmla="*/ 111256 h 606722"/>
                  <a:gd name="connsiteX96" fmla="*/ 213979 w 508608"/>
                  <a:gd name="connsiteY96" fmla="*/ 121302 h 606722"/>
                  <a:gd name="connsiteX97" fmla="*/ 203843 w 508608"/>
                  <a:gd name="connsiteY97" fmla="*/ 111256 h 606722"/>
                  <a:gd name="connsiteX98" fmla="*/ 213979 w 508608"/>
                  <a:gd name="connsiteY98" fmla="*/ 101120 h 606722"/>
                  <a:gd name="connsiteX99" fmla="*/ 102546 w 508608"/>
                  <a:gd name="connsiteY99" fmla="*/ 101120 h 606722"/>
                  <a:gd name="connsiteX100" fmla="*/ 112672 w 508608"/>
                  <a:gd name="connsiteY100" fmla="*/ 111256 h 606722"/>
                  <a:gd name="connsiteX101" fmla="*/ 102546 w 508608"/>
                  <a:gd name="connsiteY101" fmla="*/ 121302 h 606722"/>
                  <a:gd name="connsiteX102" fmla="*/ 92420 w 508608"/>
                  <a:gd name="connsiteY102" fmla="*/ 111256 h 606722"/>
                  <a:gd name="connsiteX103" fmla="*/ 102546 w 508608"/>
                  <a:gd name="connsiteY103" fmla="*/ 101120 h 606722"/>
                  <a:gd name="connsiteX104" fmla="*/ 62993 w 508608"/>
                  <a:gd name="connsiteY104" fmla="*/ 80873 h 606722"/>
                  <a:gd name="connsiteX105" fmla="*/ 46794 w 508608"/>
                  <a:gd name="connsiteY105" fmla="*/ 141572 h 606722"/>
                  <a:gd name="connsiteX106" fmla="*/ 254438 w 508608"/>
                  <a:gd name="connsiteY106" fmla="*/ 141572 h 606722"/>
                  <a:gd name="connsiteX107" fmla="*/ 369964 w 508608"/>
                  <a:gd name="connsiteY107" fmla="*/ 141572 h 606722"/>
                  <a:gd name="connsiteX108" fmla="*/ 373880 w 508608"/>
                  <a:gd name="connsiteY108" fmla="*/ 140594 h 606722"/>
                  <a:gd name="connsiteX109" fmla="*/ 461726 w 508608"/>
                  <a:gd name="connsiteY109" fmla="*/ 140594 h 606722"/>
                  <a:gd name="connsiteX110" fmla="*/ 444816 w 508608"/>
                  <a:gd name="connsiteY110" fmla="*/ 80873 h 606722"/>
                  <a:gd name="connsiteX111" fmla="*/ 351630 w 508608"/>
                  <a:gd name="connsiteY111" fmla="*/ 80873 h 606722"/>
                  <a:gd name="connsiteX112" fmla="*/ 254438 w 508608"/>
                  <a:gd name="connsiteY112" fmla="*/ 80873 h 606722"/>
                  <a:gd name="connsiteX113" fmla="*/ 156179 w 508608"/>
                  <a:gd name="connsiteY113" fmla="*/ 80873 h 606722"/>
                  <a:gd name="connsiteX114" fmla="*/ 349316 w 508608"/>
                  <a:gd name="connsiteY114" fmla="*/ 20263 h 606722"/>
                  <a:gd name="connsiteX115" fmla="*/ 360797 w 508608"/>
                  <a:gd name="connsiteY115" fmla="*/ 60699 h 606722"/>
                  <a:gd name="connsiteX116" fmla="*/ 438764 w 508608"/>
                  <a:gd name="connsiteY116" fmla="*/ 60699 h 606722"/>
                  <a:gd name="connsiteX117" fmla="*/ 427549 w 508608"/>
                  <a:gd name="connsiteY117" fmla="*/ 20263 h 606722"/>
                  <a:gd name="connsiteX118" fmla="*/ 264585 w 508608"/>
                  <a:gd name="connsiteY118" fmla="*/ 20263 h 606722"/>
                  <a:gd name="connsiteX119" fmla="*/ 264585 w 508608"/>
                  <a:gd name="connsiteY119" fmla="*/ 60699 h 606722"/>
                  <a:gd name="connsiteX120" fmla="*/ 337745 w 508608"/>
                  <a:gd name="connsiteY120" fmla="*/ 60699 h 606722"/>
                  <a:gd name="connsiteX121" fmla="*/ 326264 w 508608"/>
                  <a:gd name="connsiteY121" fmla="*/ 20263 h 606722"/>
                  <a:gd name="connsiteX122" fmla="*/ 181545 w 508608"/>
                  <a:gd name="connsiteY122" fmla="*/ 20263 h 606722"/>
                  <a:gd name="connsiteX123" fmla="*/ 180922 w 508608"/>
                  <a:gd name="connsiteY123" fmla="*/ 22218 h 606722"/>
                  <a:gd name="connsiteX124" fmla="*/ 170330 w 508608"/>
                  <a:gd name="connsiteY124" fmla="*/ 60699 h 606722"/>
                  <a:gd name="connsiteX125" fmla="*/ 244292 w 508608"/>
                  <a:gd name="connsiteY125" fmla="*/ 60699 h 606722"/>
                  <a:gd name="connsiteX126" fmla="*/ 244292 w 508608"/>
                  <a:gd name="connsiteY126" fmla="*/ 20263 h 606722"/>
                  <a:gd name="connsiteX127" fmla="*/ 80259 w 508608"/>
                  <a:gd name="connsiteY127" fmla="*/ 20263 h 606722"/>
                  <a:gd name="connsiteX128" fmla="*/ 69134 w 508608"/>
                  <a:gd name="connsiteY128" fmla="*/ 60699 h 606722"/>
                  <a:gd name="connsiteX129" fmla="*/ 148080 w 508608"/>
                  <a:gd name="connsiteY129" fmla="*/ 60699 h 606722"/>
                  <a:gd name="connsiteX130" fmla="*/ 159561 w 508608"/>
                  <a:gd name="connsiteY130" fmla="*/ 20263 h 606722"/>
                  <a:gd name="connsiteX131" fmla="*/ 72160 w 508608"/>
                  <a:gd name="connsiteY131" fmla="*/ 0 h 606722"/>
                  <a:gd name="connsiteX132" fmla="*/ 173445 w 508608"/>
                  <a:gd name="connsiteY132" fmla="*/ 0 h 606722"/>
                  <a:gd name="connsiteX133" fmla="*/ 254438 w 508608"/>
                  <a:gd name="connsiteY133" fmla="*/ 0 h 606722"/>
                  <a:gd name="connsiteX134" fmla="*/ 334452 w 508608"/>
                  <a:gd name="connsiteY134" fmla="*/ 0 h 606722"/>
                  <a:gd name="connsiteX135" fmla="*/ 335431 w 508608"/>
                  <a:gd name="connsiteY135" fmla="*/ 0 h 606722"/>
                  <a:gd name="connsiteX136" fmla="*/ 435649 w 508608"/>
                  <a:gd name="connsiteY136" fmla="*/ 0 h 606722"/>
                  <a:gd name="connsiteX137" fmla="*/ 445795 w 508608"/>
                  <a:gd name="connsiteY137" fmla="*/ 7110 h 606722"/>
                  <a:gd name="connsiteX138" fmla="*/ 463061 w 508608"/>
                  <a:gd name="connsiteY138" fmla="*/ 67720 h 606722"/>
                  <a:gd name="connsiteX139" fmla="*/ 463239 w 508608"/>
                  <a:gd name="connsiteY139" fmla="*/ 72075 h 606722"/>
                  <a:gd name="connsiteX140" fmla="*/ 483087 w 508608"/>
                  <a:gd name="connsiteY140" fmla="*/ 144149 h 606722"/>
                  <a:gd name="connsiteX141" fmla="*/ 485312 w 508608"/>
                  <a:gd name="connsiteY141" fmla="*/ 147615 h 606722"/>
                  <a:gd name="connsiteX142" fmla="*/ 490385 w 508608"/>
                  <a:gd name="connsiteY142" fmla="*/ 164856 h 606722"/>
                  <a:gd name="connsiteX143" fmla="*/ 490385 w 508608"/>
                  <a:gd name="connsiteY143" fmla="*/ 438845 h 606722"/>
                  <a:gd name="connsiteX144" fmla="*/ 485312 w 508608"/>
                  <a:gd name="connsiteY144" fmla="*/ 455997 h 606722"/>
                  <a:gd name="connsiteX145" fmla="*/ 484066 w 508608"/>
                  <a:gd name="connsiteY145" fmla="*/ 459019 h 606722"/>
                  <a:gd name="connsiteX146" fmla="*/ 463239 w 508608"/>
                  <a:gd name="connsiteY146" fmla="*/ 534470 h 606722"/>
                  <a:gd name="connsiteX147" fmla="*/ 463061 w 508608"/>
                  <a:gd name="connsiteY147" fmla="*/ 538914 h 606722"/>
                  <a:gd name="connsiteX148" fmla="*/ 445795 w 508608"/>
                  <a:gd name="connsiteY148" fmla="*/ 599613 h 606722"/>
                  <a:gd name="connsiteX149" fmla="*/ 435649 w 508608"/>
                  <a:gd name="connsiteY149" fmla="*/ 606722 h 606722"/>
                  <a:gd name="connsiteX150" fmla="*/ 335431 w 508608"/>
                  <a:gd name="connsiteY150" fmla="*/ 606722 h 606722"/>
                  <a:gd name="connsiteX151" fmla="*/ 334452 w 508608"/>
                  <a:gd name="connsiteY151" fmla="*/ 606722 h 606722"/>
                  <a:gd name="connsiteX152" fmla="*/ 254438 w 508608"/>
                  <a:gd name="connsiteY152" fmla="*/ 606722 h 606722"/>
                  <a:gd name="connsiteX153" fmla="*/ 173445 w 508608"/>
                  <a:gd name="connsiteY153" fmla="*/ 606722 h 606722"/>
                  <a:gd name="connsiteX154" fmla="*/ 72160 w 508608"/>
                  <a:gd name="connsiteY154" fmla="*/ 606722 h 606722"/>
                  <a:gd name="connsiteX155" fmla="*/ 62014 w 508608"/>
                  <a:gd name="connsiteY155" fmla="*/ 599613 h 606722"/>
                  <a:gd name="connsiteX156" fmla="*/ 44836 w 508608"/>
                  <a:gd name="connsiteY156" fmla="*/ 538914 h 606722"/>
                  <a:gd name="connsiteX157" fmla="*/ 22496 w 508608"/>
                  <a:gd name="connsiteY157" fmla="*/ 458041 h 606722"/>
                  <a:gd name="connsiteX158" fmla="*/ 17423 w 508608"/>
                  <a:gd name="connsiteY158" fmla="*/ 440889 h 606722"/>
                  <a:gd name="connsiteX159" fmla="*/ 17423 w 508608"/>
                  <a:gd name="connsiteY159" fmla="*/ 166811 h 606722"/>
                  <a:gd name="connsiteX160" fmla="*/ 22140 w 508608"/>
                  <a:gd name="connsiteY160" fmla="*/ 150992 h 606722"/>
                  <a:gd name="connsiteX161" fmla="*/ 22496 w 508608"/>
                  <a:gd name="connsiteY161" fmla="*/ 148681 h 606722"/>
                  <a:gd name="connsiteX162" fmla="*/ 44836 w 508608"/>
                  <a:gd name="connsiteY162" fmla="*/ 67720 h 606722"/>
                  <a:gd name="connsiteX163" fmla="*/ 46616 w 508608"/>
                  <a:gd name="connsiteY163" fmla="*/ 65054 h 606722"/>
                  <a:gd name="connsiteX164" fmla="*/ 62993 w 508608"/>
                  <a:gd name="connsiteY164" fmla="*/ 7110 h 606722"/>
                  <a:gd name="connsiteX165" fmla="*/ 72160 w 508608"/>
                  <a:gd name="connsiteY1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508608" h="606722">
                    <a:moveTo>
                      <a:pt x="359729" y="546023"/>
                    </a:moveTo>
                    <a:lnTo>
                      <a:pt x="348247" y="586460"/>
                    </a:lnTo>
                    <a:lnTo>
                      <a:pt x="427549" y="586460"/>
                    </a:lnTo>
                    <a:lnTo>
                      <a:pt x="438764" y="546023"/>
                    </a:lnTo>
                    <a:close/>
                    <a:moveTo>
                      <a:pt x="264585" y="546023"/>
                    </a:moveTo>
                    <a:lnTo>
                      <a:pt x="264585" y="586460"/>
                    </a:lnTo>
                    <a:lnTo>
                      <a:pt x="326264" y="586460"/>
                    </a:lnTo>
                    <a:lnTo>
                      <a:pt x="337745" y="546023"/>
                    </a:lnTo>
                    <a:close/>
                    <a:moveTo>
                      <a:pt x="170063" y="546023"/>
                    </a:moveTo>
                    <a:lnTo>
                      <a:pt x="181545" y="586460"/>
                    </a:lnTo>
                    <a:lnTo>
                      <a:pt x="244292" y="586460"/>
                    </a:lnTo>
                    <a:lnTo>
                      <a:pt x="244292" y="546023"/>
                    </a:lnTo>
                    <a:close/>
                    <a:moveTo>
                      <a:pt x="69134" y="546023"/>
                    </a:moveTo>
                    <a:lnTo>
                      <a:pt x="80259" y="586460"/>
                    </a:lnTo>
                    <a:lnTo>
                      <a:pt x="159561" y="586460"/>
                    </a:lnTo>
                    <a:lnTo>
                      <a:pt x="148080" y="546023"/>
                    </a:lnTo>
                    <a:close/>
                    <a:moveTo>
                      <a:pt x="416457" y="485349"/>
                    </a:moveTo>
                    <a:cubicBezTo>
                      <a:pt x="422518" y="485349"/>
                      <a:pt x="426618" y="489435"/>
                      <a:pt x="426618" y="495475"/>
                    </a:cubicBezTo>
                    <a:cubicBezTo>
                      <a:pt x="426618" y="501515"/>
                      <a:pt x="421537" y="505601"/>
                      <a:pt x="416457" y="505601"/>
                    </a:cubicBezTo>
                    <a:cubicBezTo>
                      <a:pt x="410396" y="505601"/>
                      <a:pt x="406295" y="501515"/>
                      <a:pt x="406295" y="495475"/>
                    </a:cubicBezTo>
                    <a:cubicBezTo>
                      <a:pt x="406295" y="489435"/>
                      <a:pt x="410396" y="485349"/>
                      <a:pt x="416457" y="485349"/>
                    </a:cubicBezTo>
                    <a:close/>
                    <a:moveTo>
                      <a:pt x="305114" y="485349"/>
                    </a:moveTo>
                    <a:cubicBezTo>
                      <a:pt x="311181" y="485349"/>
                      <a:pt x="315195" y="489435"/>
                      <a:pt x="315195" y="495475"/>
                    </a:cubicBezTo>
                    <a:cubicBezTo>
                      <a:pt x="315195" y="501515"/>
                      <a:pt x="310199" y="505601"/>
                      <a:pt x="305114" y="505601"/>
                    </a:cubicBezTo>
                    <a:cubicBezTo>
                      <a:pt x="298958" y="505601"/>
                      <a:pt x="294943" y="501515"/>
                      <a:pt x="294943" y="495475"/>
                    </a:cubicBezTo>
                    <a:cubicBezTo>
                      <a:pt x="294943" y="489435"/>
                      <a:pt x="298958" y="485349"/>
                      <a:pt x="305114" y="485349"/>
                    </a:cubicBezTo>
                    <a:close/>
                    <a:moveTo>
                      <a:pt x="213979" y="485349"/>
                    </a:moveTo>
                    <a:cubicBezTo>
                      <a:pt x="220024" y="485349"/>
                      <a:pt x="224025" y="489435"/>
                      <a:pt x="224025" y="495475"/>
                    </a:cubicBezTo>
                    <a:cubicBezTo>
                      <a:pt x="224025" y="501515"/>
                      <a:pt x="219046" y="505601"/>
                      <a:pt x="213979" y="505601"/>
                    </a:cubicBezTo>
                    <a:cubicBezTo>
                      <a:pt x="207844" y="505601"/>
                      <a:pt x="203843" y="501515"/>
                      <a:pt x="203843" y="495475"/>
                    </a:cubicBezTo>
                    <a:cubicBezTo>
                      <a:pt x="203843" y="489435"/>
                      <a:pt x="207844" y="485349"/>
                      <a:pt x="213979" y="485349"/>
                    </a:cubicBezTo>
                    <a:close/>
                    <a:moveTo>
                      <a:pt x="102546" y="485349"/>
                    </a:moveTo>
                    <a:cubicBezTo>
                      <a:pt x="108586" y="485349"/>
                      <a:pt x="112672" y="489435"/>
                      <a:pt x="112672" y="495475"/>
                    </a:cubicBezTo>
                    <a:cubicBezTo>
                      <a:pt x="112672" y="501515"/>
                      <a:pt x="107609" y="505601"/>
                      <a:pt x="102546" y="505601"/>
                    </a:cubicBezTo>
                    <a:cubicBezTo>
                      <a:pt x="96506" y="505601"/>
                      <a:pt x="92420" y="501515"/>
                      <a:pt x="92420" y="495475"/>
                    </a:cubicBezTo>
                    <a:cubicBezTo>
                      <a:pt x="92420" y="489435"/>
                      <a:pt x="96506" y="485349"/>
                      <a:pt x="102546" y="485349"/>
                    </a:cubicBezTo>
                    <a:close/>
                    <a:moveTo>
                      <a:pt x="46794" y="465151"/>
                    </a:moveTo>
                    <a:lnTo>
                      <a:pt x="62993" y="525761"/>
                    </a:lnTo>
                    <a:lnTo>
                      <a:pt x="156179" y="525761"/>
                    </a:lnTo>
                    <a:lnTo>
                      <a:pt x="254438" y="525761"/>
                    </a:lnTo>
                    <a:lnTo>
                      <a:pt x="351630" y="525761"/>
                    </a:lnTo>
                    <a:lnTo>
                      <a:pt x="444816" y="525761"/>
                    </a:lnTo>
                    <a:lnTo>
                      <a:pt x="461993" y="465151"/>
                    </a:lnTo>
                    <a:lnTo>
                      <a:pt x="373880" y="465151"/>
                    </a:lnTo>
                    <a:lnTo>
                      <a:pt x="254438" y="465151"/>
                    </a:lnTo>
                    <a:lnTo>
                      <a:pt x="133928" y="465151"/>
                    </a:lnTo>
                    <a:close/>
                    <a:moveTo>
                      <a:pt x="477213" y="283143"/>
                    </a:moveTo>
                    <a:cubicBezTo>
                      <a:pt x="473119" y="283143"/>
                      <a:pt x="467067" y="291230"/>
                      <a:pt x="467067" y="303317"/>
                    </a:cubicBezTo>
                    <a:cubicBezTo>
                      <a:pt x="467067" y="315492"/>
                      <a:pt x="473119" y="323579"/>
                      <a:pt x="477213" y="323579"/>
                    </a:cubicBezTo>
                    <a:cubicBezTo>
                      <a:pt x="481218" y="323579"/>
                      <a:pt x="487359" y="315492"/>
                      <a:pt x="487359" y="303317"/>
                    </a:cubicBezTo>
                    <a:cubicBezTo>
                      <a:pt x="487359" y="291230"/>
                      <a:pt x="481218" y="283143"/>
                      <a:pt x="477213" y="283143"/>
                    </a:cubicBezTo>
                    <a:close/>
                    <a:moveTo>
                      <a:pt x="40742" y="162812"/>
                    </a:moveTo>
                    <a:lnTo>
                      <a:pt x="37716" y="172943"/>
                    </a:lnTo>
                    <a:cubicBezTo>
                      <a:pt x="15465" y="255860"/>
                      <a:pt x="15465" y="346864"/>
                      <a:pt x="37716" y="436801"/>
                    </a:cubicBezTo>
                    <a:lnTo>
                      <a:pt x="40742" y="444888"/>
                    </a:lnTo>
                    <a:lnTo>
                      <a:pt x="119955" y="444888"/>
                    </a:lnTo>
                    <a:lnTo>
                      <a:pt x="118709" y="440889"/>
                    </a:lnTo>
                    <a:cubicBezTo>
                      <a:pt x="95390" y="355928"/>
                      <a:pt x="95390" y="250794"/>
                      <a:pt x="118709" y="166811"/>
                    </a:cubicBezTo>
                    <a:lnTo>
                      <a:pt x="119955" y="162812"/>
                    </a:lnTo>
                    <a:close/>
                    <a:moveTo>
                      <a:pt x="387943" y="161745"/>
                    </a:moveTo>
                    <a:lnTo>
                      <a:pt x="389100" y="165833"/>
                    </a:lnTo>
                    <a:cubicBezTo>
                      <a:pt x="412419" y="248750"/>
                      <a:pt x="412419" y="356906"/>
                      <a:pt x="389100" y="439823"/>
                    </a:cubicBezTo>
                    <a:lnTo>
                      <a:pt x="387587" y="444888"/>
                    </a:lnTo>
                    <a:lnTo>
                      <a:pt x="467067" y="444888"/>
                    </a:lnTo>
                    <a:lnTo>
                      <a:pt x="470093" y="434757"/>
                    </a:lnTo>
                    <a:cubicBezTo>
                      <a:pt x="478548" y="404896"/>
                      <a:pt x="483888" y="373791"/>
                      <a:pt x="486202" y="342065"/>
                    </a:cubicBezTo>
                    <a:cubicBezTo>
                      <a:pt x="483354" y="343131"/>
                      <a:pt x="480328" y="343753"/>
                      <a:pt x="477213" y="343753"/>
                    </a:cubicBezTo>
                    <a:cubicBezTo>
                      <a:pt x="459946" y="343753"/>
                      <a:pt x="446863" y="325623"/>
                      <a:pt x="446863" y="303317"/>
                    </a:cubicBezTo>
                    <a:cubicBezTo>
                      <a:pt x="446863" y="281099"/>
                      <a:pt x="459946" y="262881"/>
                      <a:pt x="477213" y="262881"/>
                    </a:cubicBezTo>
                    <a:cubicBezTo>
                      <a:pt x="480239" y="262881"/>
                      <a:pt x="483176" y="263503"/>
                      <a:pt x="485935" y="264569"/>
                    </a:cubicBezTo>
                    <a:cubicBezTo>
                      <a:pt x="483532" y="233286"/>
                      <a:pt x="478192" y="201915"/>
                      <a:pt x="470093" y="170899"/>
                    </a:cubicBezTo>
                    <a:lnTo>
                      <a:pt x="467067" y="161745"/>
                    </a:lnTo>
                    <a:close/>
                    <a:moveTo>
                      <a:pt x="264585" y="161745"/>
                    </a:moveTo>
                    <a:lnTo>
                      <a:pt x="264585" y="444888"/>
                    </a:lnTo>
                    <a:lnTo>
                      <a:pt x="365870" y="444888"/>
                    </a:lnTo>
                    <a:lnTo>
                      <a:pt x="368807" y="434757"/>
                    </a:lnTo>
                    <a:cubicBezTo>
                      <a:pt x="391147" y="353884"/>
                      <a:pt x="391147" y="252749"/>
                      <a:pt x="368807" y="170899"/>
                    </a:cubicBezTo>
                    <a:lnTo>
                      <a:pt x="366137" y="161745"/>
                    </a:lnTo>
                    <a:close/>
                    <a:moveTo>
                      <a:pt x="142116" y="161745"/>
                    </a:moveTo>
                    <a:lnTo>
                      <a:pt x="139001" y="171877"/>
                    </a:lnTo>
                    <a:cubicBezTo>
                      <a:pt x="116661" y="252749"/>
                      <a:pt x="116661" y="353884"/>
                      <a:pt x="139001" y="435823"/>
                    </a:cubicBezTo>
                    <a:lnTo>
                      <a:pt x="142027" y="444888"/>
                    </a:lnTo>
                    <a:lnTo>
                      <a:pt x="244292" y="444888"/>
                    </a:lnTo>
                    <a:lnTo>
                      <a:pt x="244292" y="161745"/>
                    </a:lnTo>
                    <a:close/>
                    <a:moveTo>
                      <a:pt x="416457" y="101120"/>
                    </a:moveTo>
                    <a:cubicBezTo>
                      <a:pt x="422518" y="101120"/>
                      <a:pt x="426618" y="105121"/>
                      <a:pt x="426618" y="111256"/>
                    </a:cubicBezTo>
                    <a:cubicBezTo>
                      <a:pt x="426618" y="117301"/>
                      <a:pt x="421537" y="121302"/>
                      <a:pt x="416457" y="121302"/>
                    </a:cubicBezTo>
                    <a:cubicBezTo>
                      <a:pt x="410396" y="121302"/>
                      <a:pt x="406295" y="117301"/>
                      <a:pt x="406295" y="111256"/>
                    </a:cubicBezTo>
                    <a:cubicBezTo>
                      <a:pt x="406295" y="105121"/>
                      <a:pt x="410396" y="101120"/>
                      <a:pt x="416457" y="101120"/>
                    </a:cubicBezTo>
                    <a:close/>
                    <a:moveTo>
                      <a:pt x="305114" y="101120"/>
                    </a:moveTo>
                    <a:cubicBezTo>
                      <a:pt x="311181" y="101120"/>
                      <a:pt x="315195" y="105121"/>
                      <a:pt x="315195" y="111256"/>
                    </a:cubicBezTo>
                    <a:cubicBezTo>
                      <a:pt x="315195" y="117301"/>
                      <a:pt x="310199" y="121302"/>
                      <a:pt x="305114" y="121302"/>
                    </a:cubicBezTo>
                    <a:cubicBezTo>
                      <a:pt x="298958" y="121302"/>
                      <a:pt x="294943" y="117301"/>
                      <a:pt x="294943" y="111256"/>
                    </a:cubicBezTo>
                    <a:cubicBezTo>
                      <a:pt x="294943" y="105121"/>
                      <a:pt x="298958" y="101120"/>
                      <a:pt x="305114" y="101120"/>
                    </a:cubicBezTo>
                    <a:close/>
                    <a:moveTo>
                      <a:pt x="213979" y="101120"/>
                    </a:moveTo>
                    <a:cubicBezTo>
                      <a:pt x="220024" y="101120"/>
                      <a:pt x="224025" y="105121"/>
                      <a:pt x="224025" y="111256"/>
                    </a:cubicBezTo>
                    <a:cubicBezTo>
                      <a:pt x="224025" y="117301"/>
                      <a:pt x="219046" y="121302"/>
                      <a:pt x="213979" y="121302"/>
                    </a:cubicBezTo>
                    <a:cubicBezTo>
                      <a:pt x="207844" y="121302"/>
                      <a:pt x="203843" y="117301"/>
                      <a:pt x="203843" y="111256"/>
                    </a:cubicBezTo>
                    <a:cubicBezTo>
                      <a:pt x="203843" y="105121"/>
                      <a:pt x="207844" y="101120"/>
                      <a:pt x="213979" y="101120"/>
                    </a:cubicBezTo>
                    <a:close/>
                    <a:moveTo>
                      <a:pt x="102546" y="101120"/>
                    </a:moveTo>
                    <a:cubicBezTo>
                      <a:pt x="108586" y="101120"/>
                      <a:pt x="112672" y="105121"/>
                      <a:pt x="112672" y="111256"/>
                    </a:cubicBezTo>
                    <a:cubicBezTo>
                      <a:pt x="112672" y="117301"/>
                      <a:pt x="107609" y="121302"/>
                      <a:pt x="102546" y="121302"/>
                    </a:cubicBezTo>
                    <a:cubicBezTo>
                      <a:pt x="96506" y="121302"/>
                      <a:pt x="92420" y="117301"/>
                      <a:pt x="92420" y="111256"/>
                    </a:cubicBezTo>
                    <a:cubicBezTo>
                      <a:pt x="92420" y="105121"/>
                      <a:pt x="96506" y="101120"/>
                      <a:pt x="102546" y="101120"/>
                    </a:cubicBezTo>
                    <a:close/>
                    <a:moveTo>
                      <a:pt x="62993" y="80873"/>
                    </a:moveTo>
                    <a:lnTo>
                      <a:pt x="46794" y="141572"/>
                    </a:lnTo>
                    <a:lnTo>
                      <a:pt x="254438" y="141572"/>
                    </a:lnTo>
                    <a:lnTo>
                      <a:pt x="369964" y="141572"/>
                    </a:lnTo>
                    <a:cubicBezTo>
                      <a:pt x="371210" y="140950"/>
                      <a:pt x="372545" y="140594"/>
                      <a:pt x="373880" y="140594"/>
                    </a:cubicBezTo>
                    <a:lnTo>
                      <a:pt x="461726" y="140594"/>
                    </a:lnTo>
                    <a:lnTo>
                      <a:pt x="444816" y="80873"/>
                    </a:lnTo>
                    <a:lnTo>
                      <a:pt x="351630" y="80873"/>
                    </a:lnTo>
                    <a:lnTo>
                      <a:pt x="254438" y="80873"/>
                    </a:lnTo>
                    <a:lnTo>
                      <a:pt x="156179" y="80873"/>
                    </a:lnTo>
                    <a:close/>
                    <a:moveTo>
                      <a:pt x="349316" y="20263"/>
                    </a:moveTo>
                    <a:lnTo>
                      <a:pt x="360797" y="60699"/>
                    </a:lnTo>
                    <a:lnTo>
                      <a:pt x="438764" y="60699"/>
                    </a:lnTo>
                    <a:lnTo>
                      <a:pt x="427549" y="20263"/>
                    </a:lnTo>
                    <a:close/>
                    <a:moveTo>
                      <a:pt x="264585" y="20263"/>
                    </a:moveTo>
                    <a:lnTo>
                      <a:pt x="264585" y="60699"/>
                    </a:lnTo>
                    <a:lnTo>
                      <a:pt x="337745" y="60699"/>
                    </a:lnTo>
                    <a:lnTo>
                      <a:pt x="326264" y="20263"/>
                    </a:lnTo>
                    <a:close/>
                    <a:moveTo>
                      <a:pt x="181545" y="20263"/>
                    </a:moveTo>
                    <a:lnTo>
                      <a:pt x="180922" y="22218"/>
                    </a:lnTo>
                    <a:lnTo>
                      <a:pt x="170330" y="60699"/>
                    </a:lnTo>
                    <a:lnTo>
                      <a:pt x="244292" y="60699"/>
                    </a:lnTo>
                    <a:lnTo>
                      <a:pt x="244292" y="20263"/>
                    </a:lnTo>
                    <a:close/>
                    <a:moveTo>
                      <a:pt x="80259" y="20263"/>
                    </a:moveTo>
                    <a:lnTo>
                      <a:pt x="69134" y="60699"/>
                    </a:lnTo>
                    <a:lnTo>
                      <a:pt x="148080" y="60699"/>
                    </a:lnTo>
                    <a:lnTo>
                      <a:pt x="159561" y="20263"/>
                    </a:lnTo>
                    <a:close/>
                    <a:moveTo>
                      <a:pt x="72160" y="0"/>
                    </a:moveTo>
                    <a:lnTo>
                      <a:pt x="173445" y="0"/>
                    </a:lnTo>
                    <a:lnTo>
                      <a:pt x="254438" y="0"/>
                    </a:lnTo>
                    <a:lnTo>
                      <a:pt x="334452" y="0"/>
                    </a:lnTo>
                    <a:lnTo>
                      <a:pt x="335431" y="0"/>
                    </a:lnTo>
                    <a:lnTo>
                      <a:pt x="435649" y="0"/>
                    </a:lnTo>
                    <a:cubicBezTo>
                      <a:pt x="440722" y="0"/>
                      <a:pt x="443748" y="3022"/>
                      <a:pt x="445795" y="7110"/>
                    </a:cubicBezTo>
                    <a:lnTo>
                      <a:pt x="463061" y="67720"/>
                    </a:lnTo>
                    <a:cubicBezTo>
                      <a:pt x="463506" y="69142"/>
                      <a:pt x="463506" y="70653"/>
                      <a:pt x="463239" y="72075"/>
                    </a:cubicBezTo>
                    <a:lnTo>
                      <a:pt x="483087" y="144149"/>
                    </a:lnTo>
                    <a:cubicBezTo>
                      <a:pt x="483888" y="145215"/>
                      <a:pt x="484689" y="146371"/>
                      <a:pt x="485312" y="147615"/>
                    </a:cubicBezTo>
                    <a:lnTo>
                      <a:pt x="490385" y="164856"/>
                    </a:lnTo>
                    <a:cubicBezTo>
                      <a:pt x="514683" y="256837"/>
                      <a:pt x="514683" y="351840"/>
                      <a:pt x="490385" y="438845"/>
                    </a:cubicBezTo>
                    <a:lnTo>
                      <a:pt x="485312" y="455997"/>
                    </a:lnTo>
                    <a:cubicBezTo>
                      <a:pt x="484956" y="457152"/>
                      <a:pt x="484511" y="458130"/>
                      <a:pt x="484066" y="459019"/>
                    </a:cubicBezTo>
                    <a:lnTo>
                      <a:pt x="463239" y="534470"/>
                    </a:lnTo>
                    <a:cubicBezTo>
                      <a:pt x="463506" y="535981"/>
                      <a:pt x="463506" y="537581"/>
                      <a:pt x="463061" y="538914"/>
                    </a:cubicBezTo>
                    <a:lnTo>
                      <a:pt x="445795" y="599613"/>
                    </a:lnTo>
                    <a:cubicBezTo>
                      <a:pt x="444816" y="603701"/>
                      <a:pt x="440722" y="606722"/>
                      <a:pt x="435649" y="606722"/>
                    </a:cubicBezTo>
                    <a:lnTo>
                      <a:pt x="335431" y="606722"/>
                    </a:lnTo>
                    <a:lnTo>
                      <a:pt x="334452" y="606722"/>
                    </a:lnTo>
                    <a:lnTo>
                      <a:pt x="254438" y="606722"/>
                    </a:lnTo>
                    <a:lnTo>
                      <a:pt x="173445" y="606722"/>
                    </a:lnTo>
                    <a:lnTo>
                      <a:pt x="72160" y="606722"/>
                    </a:lnTo>
                    <a:cubicBezTo>
                      <a:pt x="68066" y="606722"/>
                      <a:pt x="64061" y="603701"/>
                      <a:pt x="62014" y="599613"/>
                    </a:cubicBezTo>
                    <a:lnTo>
                      <a:pt x="44836" y="538914"/>
                    </a:lnTo>
                    <a:lnTo>
                      <a:pt x="22496" y="458041"/>
                    </a:lnTo>
                    <a:lnTo>
                      <a:pt x="17423" y="440889"/>
                    </a:lnTo>
                    <a:cubicBezTo>
                      <a:pt x="-5807" y="347841"/>
                      <a:pt x="-5807" y="252749"/>
                      <a:pt x="17423" y="166811"/>
                    </a:cubicBezTo>
                    <a:lnTo>
                      <a:pt x="22140" y="150992"/>
                    </a:lnTo>
                    <a:cubicBezTo>
                      <a:pt x="22140" y="150192"/>
                      <a:pt x="22229" y="149392"/>
                      <a:pt x="22496" y="148681"/>
                    </a:cubicBezTo>
                    <a:lnTo>
                      <a:pt x="44836" y="67720"/>
                    </a:lnTo>
                    <a:cubicBezTo>
                      <a:pt x="45281" y="66742"/>
                      <a:pt x="45904" y="65854"/>
                      <a:pt x="46616" y="65054"/>
                    </a:cubicBezTo>
                    <a:lnTo>
                      <a:pt x="62993" y="7110"/>
                    </a:lnTo>
                    <a:cubicBezTo>
                      <a:pt x="64061" y="3022"/>
                      <a:pt x="68066" y="0"/>
                      <a:pt x="72160" y="0"/>
                    </a:cubicBezTo>
                    <a:close/>
                  </a:path>
                </a:pathLst>
              </a:custGeom>
              <a:solidFill>
                <a:srgbClr val="E55003"/>
              </a:solidFill>
              <a:ln w="9525">
                <a:solidFill>
                  <a:srgbClr val="E55003"/>
                </a:solidFill>
              </a:ln>
            </p:spPr>
          </p:sp>
          <p:sp>
            <p:nvSpPr>
              <p:cNvPr id="27" name="文本框 26"/>
              <p:cNvSpPr txBox="1"/>
              <p:nvPr/>
            </p:nvSpPr>
            <p:spPr>
              <a:xfrm flipH="1">
                <a:off x="6621475" y="5442265"/>
                <a:ext cx="994494"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10</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个</a:t>
                </a:r>
              </a:p>
            </p:txBody>
          </p:sp>
        </p:grpSp>
        <p:sp>
          <p:nvSpPr>
            <p:cNvPr id="3" name="文本框 2"/>
            <p:cNvSpPr txBox="1"/>
            <p:nvPr/>
          </p:nvSpPr>
          <p:spPr>
            <a:xfrm flipH="1">
              <a:off x="6476336" y="6021691"/>
              <a:ext cx="676810" cy="369332"/>
            </a:xfrm>
            <a:prstGeom prst="rect">
              <a:avLst/>
            </a:prstGeom>
            <a:noFill/>
          </p:spPr>
          <p:txBody>
            <a:bodyPr wrap="square" rtlCol="0">
              <a:spAutoFit/>
            </a:bodyPr>
            <a:lstStyle/>
            <a:p>
              <a:pPr algn="ct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5" name="等号 4"/>
            <p:cNvSpPr/>
            <p:nvPr/>
          </p:nvSpPr>
          <p:spPr>
            <a:xfrm flipH="1">
              <a:off x="7879645" y="3667558"/>
              <a:ext cx="774093" cy="503576"/>
            </a:xfrm>
            <a:prstGeom prst="mathEqual">
              <a:avLst/>
            </a:prstGeom>
            <a:gradFill>
              <a:gsLst>
                <a:gs pos="100000">
                  <a:srgbClr val="E55003"/>
                </a:gs>
                <a:gs pos="46000">
                  <a:srgbClr val="E37A17"/>
                </a:gs>
                <a:gs pos="0">
                  <a:srgbClr val="F0B27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圆角 5"/>
            <p:cNvSpPr/>
            <p:nvPr/>
          </p:nvSpPr>
          <p:spPr>
            <a:xfrm flipH="1">
              <a:off x="6602696" y="2567280"/>
              <a:ext cx="424091" cy="385302"/>
            </a:xfrm>
            <a:prstGeom prst="roundRect">
              <a:avLst/>
            </a:prstGeom>
            <a:solidFill>
              <a:srgbClr val="43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31" name="矩形: 圆角 30"/>
            <p:cNvSpPr/>
            <p:nvPr/>
          </p:nvSpPr>
          <p:spPr>
            <a:xfrm flipH="1">
              <a:off x="6602696" y="3732547"/>
              <a:ext cx="424091" cy="385302"/>
            </a:xfrm>
            <a:prstGeom prst="roundRect">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32" name="矩形: 圆角 31"/>
            <p:cNvSpPr/>
            <p:nvPr/>
          </p:nvSpPr>
          <p:spPr>
            <a:xfrm flipH="1">
              <a:off x="6602696" y="4897813"/>
              <a:ext cx="424091" cy="385302"/>
            </a:xfrm>
            <a:prstGeom prst="roundRect">
              <a:avLst/>
            </a:prstGeom>
            <a:solidFill>
              <a:srgbClr val="43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4" name="平行四边形 3"/>
            <p:cNvSpPr/>
            <p:nvPr/>
          </p:nvSpPr>
          <p:spPr>
            <a:xfrm>
              <a:off x="9180292" y="4535816"/>
              <a:ext cx="2083317" cy="415650"/>
            </a:xfrm>
            <a:prstGeom prst="parallelogram">
              <a:avLst/>
            </a:prstGeom>
            <a:gradFill>
              <a:gsLst>
                <a:gs pos="100000">
                  <a:srgbClr val="E55003"/>
                </a:gs>
                <a:gs pos="46000">
                  <a:srgbClr val="E37A17"/>
                </a:gs>
                <a:gs pos="0">
                  <a:srgbClr val="F0B273"/>
                </a:gs>
              </a:gsLst>
              <a:lin ang="66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一般等价物</a:t>
              </a:r>
            </a:p>
          </p:txBody>
        </p:sp>
      </p:grpSp>
      <p:grpSp>
        <p:nvGrpSpPr>
          <p:cNvPr id="35" name="组合 34"/>
          <p:cNvGrpSpPr/>
          <p:nvPr/>
        </p:nvGrpSpPr>
        <p:grpSpPr>
          <a:xfrm>
            <a:off x="4189491" y="553877"/>
            <a:ext cx="3813017" cy="471039"/>
            <a:chOff x="5093293" y="4122813"/>
            <a:chExt cx="3813017" cy="471039"/>
          </a:xfrm>
        </p:grpSpPr>
        <p:sp>
          <p:nvSpPr>
            <p:cNvPr id="37" name="平行四边形 36"/>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一般价值形式</a:t>
              </a:r>
            </a:p>
          </p:txBody>
        </p:sp>
        <p:sp>
          <p:nvSpPr>
            <p:cNvPr id="38" name="任意多边形: 形状 37"/>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39" name="任意多边形: 形状 38"/>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30" name="文本框 29">
            <a:extLst>
              <a:ext uri="{FF2B5EF4-FFF2-40B4-BE49-F238E27FC236}">
                <a16:creationId xmlns:a16="http://schemas.microsoft.com/office/drawing/2014/main" id="{5F4BC8E6-31EC-4F7E-A1DE-968120C59EEF}"/>
              </a:ext>
            </a:extLst>
          </p:cNvPr>
          <p:cNvSpPr txBox="1"/>
          <p:nvPr/>
        </p:nvSpPr>
        <p:spPr>
          <a:xfrm>
            <a:off x="7794594" y="5637320"/>
            <a:ext cx="3000653"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多对一的关系</a:t>
            </a:r>
          </a:p>
        </p:txBody>
      </p:sp>
      <p:sp>
        <p:nvSpPr>
          <p:cNvPr id="33" name="文本框 32">
            <a:extLst>
              <a:ext uri="{FF2B5EF4-FFF2-40B4-BE49-F238E27FC236}">
                <a16:creationId xmlns:a16="http://schemas.microsoft.com/office/drawing/2014/main" id="{D2B79C21-6277-49DE-B887-B6B648D63366}"/>
              </a:ext>
            </a:extLst>
          </p:cNvPr>
          <p:cNvSpPr txBox="1"/>
          <p:nvPr/>
        </p:nvSpPr>
        <p:spPr>
          <a:xfrm>
            <a:off x="10120543" y="1518081"/>
            <a:ext cx="1757779"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一面镜子</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一名代表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flipH="1">
            <a:off x="733386" y="1527413"/>
            <a:ext cx="4243327" cy="4822187"/>
            <a:chOff x="1489600" y="2532482"/>
            <a:chExt cx="9296666" cy="2596830"/>
          </a:xfrm>
        </p:grpSpPr>
        <p:sp>
          <p:nvSpPr>
            <p:cNvPr id="44" name="矩形 43"/>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219242" y="1693585"/>
            <a:ext cx="6344562" cy="4518096"/>
            <a:chOff x="5219242" y="1693585"/>
            <a:chExt cx="6344562" cy="4518096"/>
          </a:xfrm>
        </p:grpSpPr>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9821834" y="2404932"/>
              <a:ext cx="1741970" cy="1266251"/>
            </a:xfrm>
            <a:prstGeom prst="rect">
              <a:avLst/>
            </a:prstGeom>
          </p:spPr>
        </p:pic>
        <p:pic>
          <p:nvPicPr>
            <p:cNvPr id="8" name="图片 7"/>
            <p:cNvPicPr/>
            <p:nvPr/>
          </p:nvPicPr>
          <p:blipFill>
            <a:blip r:embed="rId3" cstate="print">
              <a:extLst>
                <a:ext uri="{28A0092B-C50C-407E-A947-70E740481C1C}">
                  <a14:useLocalDpi xmlns:a14="http://schemas.microsoft.com/office/drawing/2010/main" val="0"/>
                </a:ext>
              </a:extLst>
            </a:blip>
            <a:stretch>
              <a:fillRect/>
            </a:stretch>
          </p:blipFill>
          <p:spPr>
            <a:xfrm>
              <a:off x="9821834" y="3794693"/>
              <a:ext cx="1741970" cy="1266251"/>
            </a:xfrm>
            <a:prstGeom prst="rect">
              <a:avLst/>
            </a:prstGeom>
          </p:spPr>
        </p:pic>
        <p:grpSp>
          <p:nvGrpSpPr>
            <p:cNvPr id="22" name="组合 21"/>
            <p:cNvGrpSpPr/>
            <p:nvPr/>
          </p:nvGrpSpPr>
          <p:grpSpPr>
            <a:xfrm>
              <a:off x="5254731" y="1693585"/>
              <a:ext cx="2068571" cy="608742"/>
              <a:chOff x="5547398" y="1872927"/>
              <a:chExt cx="2068571" cy="608742"/>
            </a:xfrm>
          </p:grpSpPr>
          <p:sp>
            <p:nvSpPr>
              <p:cNvPr id="23" name="axes_311977"/>
              <p:cNvSpPr>
                <a:spLocks noChangeAspect="1"/>
              </p:cNvSpPr>
              <p:nvPr/>
            </p:nvSpPr>
            <p:spPr bwMode="auto">
              <a:xfrm>
                <a:off x="5547398" y="1872927"/>
                <a:ext cx="758152" cy="608742"/>
              </a:xfrm>
              <a:custGeom>
                <a:avLst/>
                <a:gdLst>
                  <a:gd name="T0" fmla="*/ 5695 w 6827"/>
                  <a:gd name="T1" fmla="*/ 861 h 5490"/>
                  <a:gd name="T2" fmla="*/ 5574 w 6827"/>
                  <a:gd name="T3" fmla="*/ 319 h 5490"/>
                  <a:gd name="T4" fmla="*/ 4988 w 6827"/>
                  <a:gd name="T5" fmla="*/ 0 h 5490"/>
                  <a:gd name="T6" fmla="*/ 4513 w 6827"/>
                  <a:gd name="T7" fmla="*/ 131 h 5490"/>
                  <a:gd name="T8" fmla="*/ 3587 w 6827"/>
                  <a:gd name="T9" fmla="*/ 1141 h 5490"/>
                  <a:gd name="T10" fmla="*/ 3413 w 6827"/>
                  <a:gd name="T11" fmla="*/ 1944 h 5490"/>
                  <a:gd name="T12" fmla="*/ 3239 w 6827"/>
                  <a:gd name="T13" fmla="*/ 1141 h 5490"/>
                  <a:gd name="T14" fmla="*/ 2313 w 6827"/>
                  <a:gd name="T15" fmla="*/ 131 h 5490"/>
                  <a:gd name="T16" fmla="*/ 1839 w 6827"/>
                  <a:gd name="T17" fmla="*/ 0 h 5490"/>
                  <a:gd name="T18" fmla="*/ 1253 w 6827"/>
                  <a:gd name="T19" fmla="*/ 319 h 5490"/>
                  <a:gd name="T20" fmla="*/ 1132 w 6827"/>
                  <a:gd name="T21" fmla="*/ 861 h 5490"/>
                  <a:gd name="T22" fmla="*/ 0 w 6827"/>
                  <a:gd name="T23" fmla="*/ 1312 h 5490"/>
                  <a:gd name="T24" fmla="*/ 1388 w 6827"/>
                  <a:gd name="T25" fmla="*/ 3295 h 5490"/>
                  <a:gd name="T26" fmla="*/ 2198 w 6827"/>
                  <a:gd name="T27" fmla="*/ 2388 h 5490"/>
                  <a:gd name="T28" fmla="*/ 1597 w 6827"/>
                  <a:gd name="T29" fmla="*/ 4541 h 5490"/>
                  <a:gd name="T30" fmla="*/ 2049 w 6827"/>
                  <a:gd name="T31" fmla="*/ 5359 h 5490"/>
                  <a:gd name="T32" fmla="*/ 3413 w 6827"/>
                  <a:gd name="T33" fmla="*/ 4126 h 5490"/>
                  <a:gd name="T34" fmla="*/ 4778 w 6827"/>
                  <a:gd name="T35" fmla="*/ 5359 h 5490"/>
                  <a:gd name="T36" fmla="*/ 5230 w 6827"/>
                  <a:gd name="T37" fmla="*/ 4541 h 5490"/>
                  <a:gd name="T38" fmla="*/ 4629 w 6827"/>
                  <a:gd name="T39" fmla="*/ 2388 h 5490"/>
                  <a:gd name="T40" fmla="*/ 5439 w 6827"/>
                  <a:gd name="T41" fmla="*/ 3295 h 5490"/>
                  <a:gd name="T42" fmla="*/ 6827 w 6827"/>
                  <a:gd name="T43" fmla="*/ 1312 h 5490"/>
                  <a:gd name="T44" fmla="*/ 1912 w 6827"/>
                  <a:gd name="T45" fmla="*/ 2036 h 5490"/>
                  <a:gd name="T46" fmla="*/ 1384 w 6827"/>
                  <a:gd name="T47" fmla="*/ 2800 h 5490"/>
                  <a:gd name="T48" fmla="*/ 464 w 6827"/>
                  <a:gd name="T49" fmla="*/ 1485 h 5490"/>
                  <a:gd name="T50" fmla="*/ 1363 w 6827"/>
                  <a:gd name="T51" fmla="*/ 1251 h 5490"/>
                  <a:gd name="T52" fmla="*/ 2855 w 6827"/>
                  <a:gd name="T53" fmla="*/ 1376 h 5490"/>
                  <a:gd name="T54" fmla="*/ 2275 w 6827"/>
                  <a:gd name="T55" fmla="*/ 4969 h 5490"/>
                  <a:gd name="T56" fmla="*/ 2924 w 6827"/>
                  <a:gd name="T57" fmla="*/ 3426 h 5490"/>
                  <a:gd name="T58" fmla="*/ 2275 w 6827"/>
                  <a:gd name="T59" fmla="*/ 4969 h 5490"/>
                  <a:gd name="T60" fmla="*/ 4551 w 6827"/>
                  <a:gd name="T61" fmla="*/ 4969 h 5490"/>
                  <a:gd name="T62" fmla="*/ 2853 w 6827"/>
                  <a:gd name="T63" fmla="*/ 1926 h 5490"/>
                  <a:gd name="T64" fmla="*/ 3902 w 6827"/>
                  <a:gd name="T65" fmla="*/ 2643 h 5490"/>
                  <a:gd name="T66" fmla="*/ 3974 w 6827"/>
                  <a:gd name="T67" fmla="*/ 1926 h 5490"/>
                  <a:gd name="T68" fmla="*/ 3902 w 6827"/>
                  <a:gd name="T69" fmla="*/ 2643 h 5490"/>
                  <a:gd name="T70" fmla="*/ 5443 w 6827"/>
                  <a:gd name="T71" fmla="*/ 2800 h 5490"/>
                  <a:gd name="T72" fmla="*/ 4915 w 6827"/>
                  <a:gd name="T73" fmla="*/ 2036 h 5490"/>
                  <a:gd name="T74" fmla="*/ 4520 w 6827"/>
                  <a:gd name="T75" fmla="*/ 591 h 5490"/>
                  <a:gd name="T76" fmla="*/ 5464 w 6827"/>
                  <a:gd name="T77" fmla="*/ 1251 h 5490"/>
                  <a:gd name="T78" fmla="*/ 6363 w 6827"/>
                  <a:gd name="T79" fmla="*/ 1485 h 5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5490">
                    <a:moveTo>
                      <a:pt x="6655" y="1094"/>
                    </a:moveTo>
                    <a:lnTo>
                      <a:pt x="5695" y="861"/>
                    </a:lnTo>
                    <a:cubicBezTo>
                      <a:pt x="5743" y="778"/>
                      <a:pt x="5760" y="681"/>
                      <a:pt x="5743" y="585"/>
                    </a:cubicBezTo>
                    <a:cubicBezTo>
                      <a:pt x="5724" y="476"/>
                      <a:pt x="5664" y="382"/>
                      <a:pt x="5574" y="319"/>
                    </a:cubicBezTo>
                    <a:lnTo>
                      <a:pt x="5223" y="74"/>
                    </a:lnTo>
                    <a:cubicBezTo>
                      <a:pt x="5154" y="25"/>
                      <a:pt x="5072" y="0"/>
                      <a:pt x="4988" y="0"/>
                    </a:cubicBezTo>
                    <a:cubicBezTo>
                      <a:pt x="4860" y="0"/>
                      <a:pt x="4740" y="59"/>
                      <a:pt x="4663" y="159"/>
                    </a:cubicBezTo>
                    <a:cubicBezTo>
                      <a:pt x="4615" y="141"/>
                      <a:pt x="4565" y="131"/>
                      <a:pt x="4513" y="131"/>
                    </a:cubicBezTo>
                    <a:cubicBezTo>
                      <a:pt x="4376" y="131"/>
                      <a:pt x="4247" y="198"/>
                      <a:pt x="4168" y="311"/>
                    </a:cubicBezTo>
                    <a:lnTo>
                      <a:pt x="3587" y="1141"/>
                    </a:lnTo>
                    <a:cubicBezTo>
                      <a:pt x="3475" y="1302"/>
                      <a:pt x="3491" y="1515"/>
                      <a:pt x="3614" y="1658"/>
                    </a:cubicBezTo>
                    <a:lnTo>
                      <a:pt x="3413" y="1944"/>
                    </a:lnTo>
                    <a:lnTo>
                      <a:pt x="3213" y="1658"/>
                    </a:lnTo>
                    <a:cubicBezTo>
                      <a:pt x="3335" y="1518"/>
                      <a:pt x="3354" y="1305"/>
                      <a:pt x="3239" y="1141"/>
                    </a:cubicBezTo>
                    <a:lnTo>
                      <a:pt x="2659" y="311"/>
                    </a:lnTo>
                    <a:cubicBezTo>
                      <a:pt x="2580" y="198"/>
                      <a:pt x="2451" y="131"/>
                      <a:pt x="2313" y="131"/>
                    </a:cubicBezTo>
                    <a:cubicBezTo>
                      <a:pt x="2262" y="131"/>
                      <a:pt x="2211" y="141"/>
                      <a:pt x="2164" y="159"/>
                    </a:cubicBezTo>
                    <a:cubicBezTo>
                      <a:pt x="2086" y="59"/>
                      <a:pt x="1966" y="0"/>
                      <a:pt x="1839" y="0"/>
                    </a:cubicBezTo>
                    <a:cubicBezTo>
                      <a:pt x="1754" y="0"/>
                      <a:pt x="1673" y="25"/>
                      <a:pt x="1603" y="74"/>
                    </a:cubicBezTo>
                    <a:lnTo>
                      <a:pt x="1253" y="319"/>
                    </a:lnTo>
                    <a:cubicBezTo>
                      <a:pt x="1163" y="382"/>
                      <a:pt x="1102" y="476"/>
                      <a:pt x="1083" y="585"/>
                    </a:cubicBezTo>
                    <a:cubicBezTo>
                      <a:pt x="1066" y="681"/>
                      <a:pt x="1084" y="778"/>
                      <a:pt x="1132" y="861"/>
                    </a:cubicBezTo>
                    <a:lnTo>
                      <a:pt x="172" y="1094"/>
                    </a:lnTo>
                    <a:cubicBezTo>
                      <a:pt x="71" y="1119"/>
                      <a:pt x="0" y="1208"/>
                      <a:pt x="0" y="1312"/>
                    </a:cubicBezTo>
                    <a:cubicBezTo>
                      <a:pt x="0" y="1339"/>
                      <a:pt x="3" y="1981"/>
                      <a:pt x="382" y="2522"/>
                    </a:cubicBezTo>
                    <a:cubicBezTo>
                      <a:pt x="760" y="3063"/>
                      <a:pt x="1362" y="3286"/>
                      <a:pt x="1388" y="3295"/>
                    </a:cubicBezTo>
                    <a:cubicBezTo>
                      <a:pt x="1485" y="3331"/>
                      <a:pt x="1594" y="3295"/>
                      <a:pt x="1651" y="3209"/>
                    </a:cubicBezTo>
                    <a:lnTo>
                      <a:pt x="2198" y="2388"/>
                    </a:lnTo>
                    <a:lnTo>
                      <a:pt x="2650" y="3035"/>
                    </a:lnTo>
                    <a:lnTo>
                      <a:pt x="1597" y="4541"/>
                    </a:lnTo>
                    <a:cubicBezTo>
                      <a:pt x="1467" y="4727"/>
                      <a:pt x="1512" y="4983"/>
                      <a:pt x="1698" y="5113"/>
                    </a:cubicBezTo>
                    <a:lnTo>
                      <a:pt x="2049" y="5359"/>
                    </a:lnTo>
                    <a:cubicBezTo>
                      <a:pt x="2236" y="5490"/>
                      <a:pt x="2493" y="5442"/>
                      <a:pt x="2621" y="5258"/>
                    </a:cubicBezTo>
                    <a:lnTo>
                      <a:pt x="3413" y="4126"/>
                    </a:lnTo>
                    <a:lnTo>
                      <a:pt x="4205" y="5258"/>
                    </a:lnTo>
                    <a:cubicBezTo>
                      <a:pt x="4334" y="5442"/>
                      <a:pt x="4591" y="5490"/>
                      <a:pt x="4778" y="5359"/>
                    </a:cubicBezTo>
                    <a:lnTo>
                      <a:pt x="5129" y="5113"/>
                    </a:lnTo>
                    <a:cubicBezTo>
                      <a:pt x="5315" y="4983"/>
                      <a:pt x="5360" y="4727"/>
                      <a:pt x="5230" y="4541"/>
                    </a:cubicBezTo>
                    <a:lnTo>
                      <a:pt x="4176" y="3035"/>
                    </a:lnTo>
                    <a:lnTo>
                      <a:pt x="4629" y="2388"/>
                    </a:lnTo>
                    <a:lnTo>
                      <a:pt x="5176" y="3209"/>
                    </a:lnTo>
                    <a:cubicBezTo>
                      <a:pt x="5233" y="3295"/>
                      <a:pt x="5342" y="3331"/>
                      <a:pt x="5439" y="3295"/>
                    </a:cubicBezTo>
                    <a:cubicBezTo>
                      <a:pt x="5465" y="3286"/>
                      <a:pt x="6067" y="3063"/>
                      <a:pt x="6445" y="2522"/>
                    </a:cubicBezTo>
                    <a:cubicBezTo>
                      <a:pt x="6824" y="1981"/>
                      <a:pt x="6827" y="1339"/>
                      <a:pt x="6827" y="1312"/>
                    </a:cubicBezTo>
                    <a:cubicBezTo>
                      <a:pt x="6826" y="1208"/>
                      <a:pt x="6756" y="1119"/>
                      <a:pt x="6655" y="1094"/>
                    </a:cubicBezTo>
                    <a:close/>
                    <a:moveTo>
                      <a:pt x="1912" y="2036"/>
                    </a:moveTo>
                    <a:cubicBezTo>
                      <a:pt x="1889" y="2052"/>
                      <a:pt x="1869" y="2072"/>
                      <a:pt x="1854" y="2095"/>
                    </a:cubicBezTo>
                    <a:lnTo>
                      <a:pt x="1384" y="2800"/>
                    </a:lnTo>
                    <a:cubicBezTo>
                      <a:pt x="1213" y="2711"/>
                      <a:pt x="940" y="2537"/>
                      <a:pt x="749" y="2265"/>
                    </a:cubicBezTo>
                    <a:cubicBezTo>
                      <a:pt x="559" y="1992"/>
                      <a:pt x="489" y="1676"/>
                      <a:pt x="464" y="1485"/>
                    </a:cubicBezTo>
                    <a:lnTo>
                      <a:pt x="1287" y="1286"/>
                    </a:lnTo>
                    <a:cubicBezTo>
                      <a:pt x="1314" y="1279"/>
                      <a:pt x="1340" y="1267"/>
                      <a:pt x="1363" y="1251"/>
                    </a:cubicBezTo>
                    <a:lnTo>
                      <a:pt x="2307" y="591"/>
                    </a:lnTo>
                    <a:lnTo>
                      <a:pt x="2855" y="1376"/>
                    </a:lnTo>
                    <a:lnTo>
                      <a:pt x="1912" y="2036"/>
                    </a:lnTo>
                    <a:close/>
                    <a:moveTo>
                      <a:pt x="2275" y="4969"/>
                    </a:moveTo>
                    <a:lnTo>
                      <a:pt x="1986" y="4767"/>
                    </a:lnTo>
                    <a:lnTo>
                      <a:pt x="2924" y="3426"/>
                    </a:lnTo>
                    <a:lnTo>
                      <a:pt x="3139" y="3734"/>
                    </a:lnTo>
                    <a:lnTo>
                      <a:pt x="2275" y="4969"/>
                    </a:lnTo>
                    <a:close/>
                    <a:moveTo>
                      <a:pt x="4840" y="4767"/>
                    </a:moveTo>
                    <a:lnTo>
                      <a:pt x="4551" y="4969"/>
                    </a:lnTo>
                    <a:cubicBezTo>
                      <a:pt x="4454" y="4830"/>
                      <a:pt x="2659" y="2264"/>
                      <a:pt x="2564" y="2128"/>
                    </a:cubicBezTo>
                    <a:lnTo>
                      <a:pt x="2853" y="1926"/>
                    </a:lnTo>
                    <a:cubicBezTo>
                      <a:pt x="2880" y="1964"/>
                      <a:pt x="4570" y="4380"/>
                      <a:pt x="4840" y="4767"/>
                    </a:cubicBezTo>
                    <a:close/>
                    <a:moveTo>
                      <a:pt x="3902" y="2643"/>
                    </a:moveTo>
                    <a:lnTo>
                      <a:pt x="3687" y="2336"/>
                    </a:lnTo>
                    <a:lnTo>
                      <a:pt x="3974" y="1926"/>
                    </a:lnTo>
                    <a:cubicBezTo>
                      <a:pt x="4174" y="2065"/>
                      <a:pt x="4092" y="2008"/>
                      <a:pt x="4263" y="2128"/>
                    </a:cubicBezTo>
                    <a:lnTo>
                      <a:pt x="3902" y="2643"/>
                    </a:lnTo>
                    <a:close/>
                    <a:moveTo>
                      <a:pt x="6077" y="2265"/>
                    </a:moveTo>
                    <a:cubicBezTo>
                      <a:pt x="5886" y="2537"/>
                      <a:pt x="5614" y="2711"/>
                      <a:pt x="5443" y="2800"/>
                    </a:cubicBezTo>
                    <a:lnTo>
                      <a:pt x="4973" y="2095"/>
                    </a:lnTo>
                    <a:cubicBezTo>
                      <a:pt x="4958" y="2072"/>
                      <a:pt x="4938" y="2052"/>
                      <a:pt x="4915" y="2036"/>
                    </a:cubicBezTo>
                    <a:lnTo>
                      <a:pt x="3971" y="1376"/>
                    </a:lnTo>
                    <a:lnTo>
                      <a:pt x="4520" y="591"/>
                    </a:lnTo>
                    <a:cubicBezTo>
                      <a:pt x="4520" y="591"/>
                      <a:pt x="5214" y="1077"/>
                      <a:pt x="5214" y="1077"/>
                    </a:cubicBezTo>
                    <a:lnTo>
                      <a:pt x="5464" y="1251"/>
                    </a:lnTo>
                    <a:cubicBezTo>
                      <a:pt x="5487" y="1267"/>
                      <a:pt x="5512" y="1279"/>
                      <a:pt x="5539" y="1285"/>
                    </a:cubicBezTo>
                    <a:lnTo>
                      <a:pt x="6363" y="1485"/>
                    </a:lnTo>
                    <a:cubicBezTo>
                      <a:pt x="6338" y="1676"/>
                      <a:pt x="6268" y="1992"/>
                      <a:pt x="6077" y="2265"/>
                    </a:cubicBezTo>
                    <a:close/>
                  </a:path>
                </a:pathLst>
              </a:custGeom>
              <a:solidFill>
                <a:srgbClr val="43679B"/>
              </a:solidFill>
              <a:ln>
                <a:noFill/>
              </a:ln>
            </p:spPr>
          </p:sp>
          <p:sp>
            <p:nvSpPr>
              <p:cNvPr id="24" name="文本框 23"/>
              <p:cNvSpPr txBox="1"/>
              <p:nvPr/>
            </p:nvSpPr>
            <p:spPr>
              <a:xfrm flipH="1">
                <a:off x="6688999" y="1946466"/>
                <a:ext cx="926970" cy="400110"/>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2</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把</a:t>
                </a:r>
              </a:p>
            </p:txBody>
          </p:sp>
        </p:grpSp>
        <p:grpSp>
          <p:nvGrpSpPr>
            <p:cNvPr id="25" name="组合 24"/>
            <p:cNvGrpSpPr/>
            <p:nvPr/>
          </p:nvGrpSpPr>
          <p:grpSpPr>
            <a:xfrm>
              <a:off x="5219242" y="2830719"/>
              <a:ext cx="2104060" cy="563336"/>
              <a:chOff x="5511909" y="3010061"/>
              <a:chExt cx="2104060" cy="563336"/>
            </a:xfrm>
          </p:grpSpPr>
          <p:sp>
            <p:nvSpPr>
              <p:cNvPr id="26" name="firewood-trunks-stacked_25747"/>
              <p:cNvSpPr>
                <a:spLocks noChangeAspect="1"/>
              </p:cNvSpPr>
              <p:nvPr/>
            </p:nvSpPr>
            <p:spPr bwMode="auto">
              <a:xfrm flipH="1">
                <a:off x="5511909" y="3010061"/>
                <a:ext cx="829131" cy="545209"/>
              </a:xfrm>
              <a:custGeom>
                <a:avLst/>
                <a:gdLst>
                  <a:gd name="connsiteX0" fmla="*/ 370085 w 606448"/>
                  <a:gd name="connsiteY0" fmla="*/ 330110 h 398778"/>
                  <a:gd name="connsiteX1" fmla="*/ 353369 w 606448"/>
                  <a:gd name="connsiteY1" fmla="*/ 356310 h 398778"/>
                  <a:gd name="connsiteX2" fmla="*/ 470594 w 606448"/>
                  <a:gd name="connsiteY2" fmla="*/ 332223 h 398778"/>
                  <a:gd name="connsiteX3" fmla="*/ 455994 w 606448"/>
                  <a:gd name="connsiteY3" fmla="*/ 332646 h 398778"/>
                  <a:gd name="connsiteX4" fmla="*/ 393996 w 606448"/>
                  <a:gd name="connsiteY4" fmla="*/ 330956 h 398778"/>
                  <a:gd name="connsiteX5" fmla="*/ 370085 w 606448"/>
                  <a:gd name="connsiteY5" fmla="*/ 330110 h 398778"/>
                  <a:gd name="connsiteX6" fmla="*/ 580413 w 606448"/>
                  <a:gd name="connsiteY6" fmla="*/ 288699 h 398778"/>
                  <a:gd name="connsiteX7" fmla="*/ 484560 w 606448"/>
                  <a:gd name="connsiteY7" fmla="*/ 328631 h 398778"/>
                  <a:gd name="connsiteX8" fmla="*/ 483078 w 606448"/>
                  <a:gd name="connsiteY8" fmla="*/ 329688 h 398778"/>
                  <a:gd name="connsiteX9" fmla="*/ 569410 w 606448"/>
                  <a:gd name="connsiteY9" fmla="*/ 312151 h 398778"/>
                  <a:gd name="connsiteX10" fmla="*/ 580413 w 606448"/>
                  <a:gd name="connsiteY10" fmla="*/ 288699 h 398778"/>
                  <a:gd name="connsiteX11" fmla="*/ 276559 w 606448"/>
                  <a:gd name="connsiteY11" fmla="*/ 284050 h 398778"/>
                  <a:gd name="connsiteX12" fmla="*/ 271480 w 606448"/>
                  <a:gd name="connsiteY12" fmla="*/ 291234 h 398778"/>
                  <a:gd name="connsiteX13" fmla="*/ 277405 w 606448"/>
                  <a:gd name="connsiteY13" fmla="*/ 298629 h 398778"/>
                  <a:gd name="connsiteX14" fmla="*/ 275289 w 606448"/>
                  <a:gd name="connsiteY14" fmla="*/ 286374 h 398778"/>
                  <a:gd name="connsiteX15" fmla="*/ 98816 w 606448"/>
                  <a:gd name="connsiteY15" fmla="*/ 255527 h 398778"/>
                  <a:gd name="connsiteX16" fmla="*/ 54381 w 606448"/>
                  <a:gd name="connsiteY16" fmla="*/ 299897 h 398778"/>
                  <a:gd name="connsiteX17" fmla="*/ 56708 w 606448"/>
                  <a:gd name="connsiteY17" fmla="*/ 313208 h 398778"/>
                  <a:gd name="connsiteX18" fmla="*/ 71943 w 606448"/>
                  <a:gd name="connsiteY18" fmla="*/ 305390 h 398778"/>
                  <a:gd name="connsiteX19" fmla="*/ 71309 w 606448"/>
                  <a:gd name="connsiteY19" fmla="*/ 299897 h 398778"/>
                  <a:gd name="connsiteX20" fmla="*/ 98816 w 606448"/>
                  <a:gd name="connsiteY20" fmla="*/ 272430 h 398778"/>
                  <a:gd name="connsiteX21" fmla="*/ 126324 w 606448"/>
                  <a:gd name="connsiteY21" fmla="*/ 299897 h 398778"/>
                  <a:gd name="connsiteX22" fmla="*/ 98816 w 606448"/>
                  <a:gd name="connsiteY22" fmla="*/ 327575 h 398778"/>
                  <a:gd name="connsiteX23" fmla="*/ 94373 w 606448"/>
                  <a:gd name="connsiteY23" fmla="*/ 326941 h 398778"/>
                  <a:gd name="connsiteX24" fmla="*/ 80196 w 606448"/>
                  <a:gd name="connsiteY24" fmla="*/ 340041 h 398778"/>
                  <a:gd name="connsiteX25" fmla="*/ 98816 w 606448"/>
                  <a:gd name="connsiteY25" fmla="*/ 344478 h 398778"/>
                  <a:gd name="connsiteX26" fmla="*/ 143463 w 606448"/>
                  <a:gd name="connsiteY26" fmla="*/ 299897 h 398778"/>
                  <a:gd name="connsiteX27" fmla="*/ 98816 w 606448"/>
                  <a:gd name="connsiteY27" fmla="*/ 255527 h 398778"/>
                  <a:gd name="connsiteX28" fmla="*/ 586338 w 606448"/>
                  <a:gd name="connsiteY28" fmla="*/ 250245 h 398778"/>
                  <a:gd name="connsiteX29" fmla="*/ 461495 w 606448"/>
                  <a:gd name="connsiteY29" fmla="*/ 269894 h 398778"/>
                  <a:gd name="connsiteX30" fmla="*/ 377703 w 606448"/>
                  <a:gd name="connsiteY30" fmla="*/ 284473 h 398778"/>
                  <a:gd name="connsiteX31" fmla="*/ 378126 w 606448"/>
                  <a:gd name="connsiteY31" fmla="*/ 291234 h 398778"/>
                  <a:gd name="connsiteX32" fmla="*/ 376221 w 606448"/>
                  <a:gd name="connsiteY32" fmla="*/ 310672 h 398778"/>
                  <a:gd name="connsiteX33" fmla="*/ 394630 w 606448"/>
                  <a:gd name="connsiteY33" fmla="*/ 311306 h 398778"/>
                  <a:gd name="connsiteX34" fmla="*/ 473980 w 606448"/>
                  <a:gd name="connsiteY34" fmla="*/ 312151 h 398778"/>
                  <a:gd name="connsiteX35" fmla="*/ 579567 w 606448"/>
                  <a:gd name="connsiteY35" fmla="*/ 267993 h 398778"/>
                  <a:gd name="connsiteX36" fmla="*/ 585915 w 606448"/>
                  <a:gd name="connsiteY36" fmla="*/ 267781 h 398778"/>
                  <a:gd name="connsiteX37" fmla="*/ 586338 w 606448"/>
                  <a:gd name="connsiteY37" fmla="*/ 250245 h 398778"/>
                  <a:gd name="connsiteX38" fmla="*/ 279098 w 606448"/>
                  <a:gd name="connsiteY38" fmla="*/ 246864 h 398778"/>
                  <a:gd name="connsiteX39" fmla="*/ 234662 w 606448"/>
                  <a:gd name="connsiteY39" fmla="*/ 291234 h 398778"/>
                  <a:gd name="connsiteX40" fmla="*/ 279098 w 606448"/>
                  <a:gd name="connsiteY40" fmla="*/ 335604 h 398778"/>
                  <a:gd name="connsiteX41" fmla="*/ 323745 w 606448"/>
                  <a:gd name="connsiteY41" fmla="*/ 291234 h 398778"/>
                  <a:gd name="connsiteX42" fmla="*/ 320359 w 606448"/>
                  <a:gd name="connsiteY42" fmla="*/ 274331 h 398778"/>
                  <a:gd name="connsiteX43" fmla="*/ 306182 w 606448"/>
                  <a:gd name="connsiteY43" fmla="*/ 285741 h 398778"/>
                  <a:gd name="connsiteX44" fmla="*/ 306817 w 606448"/>
                  <a:gd name="connsiteY44" fmla="*/ 291234 h 398778"/>
                  <a:gd name="connsiteX45" fmla="*/ 279098 w 606448"/>
                  <a:gd name="connsiteY45" fmla="*/ 318701 h 398778"/>
                  <a:gd name="connsiteX46" fmla="*/ 251590 w 606448"/>
                  <a:gd name="connsiteY46" fmla="*/ 291234 h 398778"/>
                  <a:gd name="connsiteX47" fmla="*/ 279098 w 606448"/>
                  <a:gd name="connsiteY47" fmla="*/ 263767 h 398778"/>
                  <a:gd name="connsiteX48" fmla="*/ 286927 w 606448"/>
                  <a:gd name="connsiteY48" fmla="*/ 265035 h 398778"/>
                  <a:gd name="connsiteX49" fmla="*/ 295391 w 606448"/>
                  <a:gd name="connsiteY49" fmla="*/ 249822 h 398778"/>
                  <a:gd name="connsiteX50" fmla="*/ 279098 w 606448"/>
                  <a:gd name="connsiteY50" fmla="*/ 246864 h 398778"/>
                  <a:gd name="connsiteX51" fmla="*/ 329035 w 606448"/>
                  <a:gd name="connsiteY51" fmla="*/ 229961 h 398778"/>
                  <a:gd name="connsiteX52" fmla="*/ 321629 w 606448"/>
                  <a:gd name="connsiteY52" fmla="*/ 243061 h 398778"/>
                  <a:gd name="connsiteX53" fmla="*/ 324380 w 606448"/>
                  <a:gd name="connsiteY53" fmla="*/ 245596 h 398778"/>
                  <a:gd name="connsiteX54" fmla="*/ 336018 w 606448"/>
                  <a:gd name="connsiteY54" fmla="*/ 236300 h 398778"/>
                  <a:gd name="connsiteX55" fmla="*/ 329035 w 606448"/>
                  <a:gd name="connsiteY55" fmla="*/ 229961 h 398778"/>
                  <a:gd name="connsiteX56" fmla="*/ 98816 w 606448"/>
                  <a:gd name="connsiteY56" fmla="*/ 221087 h 398778"/>
                  <a:gd name="connsiteX57" fmla="*/ 19679 w 606448"/>
                  <a:gd name="connsiteY57" fmla="*/ 299897 h 398778"/>
                  <a:gd name="connsiteX58" fmla="*/ 37453 w 606448"/>
                  <a:gd name="connsiteY58" fmla="*/ 349760 h 398778"/>
                  <a:gd name="connsiteX59" fmla="*/ 44012 w 606448"/>
                  <a:gd name="connsiteY59" fmla="*/ 341097 h 398778"/>
                  <a:gd name="connsiteX60" fmla="*/ 45494 w 606448"/>
                  <a:gd name="connsiteY60" fmla="*/ 335815 h 398778"/>
                  <a:gd name="connsiteX61" fmla="*/ 34702 w 606448"/>
                  <a:gd name="connsiteY61" fmla="*/ 299897 h 398778"/>
                  <a:gd name="connsiteX62" fmla="*/ 98816 w 606448"/>
                  <a:gd name="connsiteY62" fmla="*/ 235877 h 398778"/>
                  <a:gd name="connsiteX63" fmla="*/ 163142 w 606448"/>
                  <a:gd name="connsiteY63" fmla="*/ 299897 h 398778"/>
                  <a:gd name="connsiteX64" fmla="*/ 98816 w 606448"/>
                  <a:gd name="connsiteY64" fmla="*/ 364127 h 398778"/>
                  <a:gd name="connsiteX65" fmla="*/ 67500 w 606448"/>
                  <a:gd name="connsiteY65" fmla="*/ 355887 h 398778"/>
                  <a:gd name="connsiteX66" fmla="*/ 64326 w 606448"/>
                  <a:gd name="connsiteY66" fmla="*/ 370888 h 398778"/>
                  <a:gd name="connsiteX67" fmla="*/ 98816 w 606448"/>
                  <a:gd name="connsiteY67" fmla="*/ 378917 h 398778"/>
                  <a:gd name="connsiteX68" fmla="*/ 177954 w 606448"/>
                  <a:gd name="connsiteY68" fmla="*/ 299897 h 398778"/>
                  <a:gd name="connsiteX69" fmla="*/ 98816 w 606448"/>
                  <a:gd name="connsiteY69" fmla="*/ 221087 h 398778"/>
                  <a:gd name="connsiteX70" fmla="*/ 568352 w 606448"/>
                  <a:gd name="connsiteY70" fmla="*/ 213270 h 398778"/>
                  <a:gd name="connsiteX71" fmla="*/ 501699 w 606448"/>
                  <a:gd name="connsiteY71" fmla="*/ 231652 h 398778"/>
                  <a:gd name="connsiteX72" fmla="*/ 440124 w 606448"/>
                  <a:gd name="connsiteY72" fmla="*/ 246442 h 398778"/>
                  <a:gd name="connsiteX73" fmla="*/ 437796 w 606448"/>
                  <a:gd name="connsiteY73" fmla="*/ 246864 h 398778"/>
                  <a:gd name="connsiteX74" fmla="*/ 367334 w 606448"/>
                  <a:gd name="connsiteY74" fmla="*/ 246864 h 398778"/>
                  <a:gd name="connsiteX75" fmla="*/ 374317 w 606448"/>
                  <a:gd name="connsiteY75" fmla="*/ 265035 h 398778"/>
                  <a:gd name="connsiteX76" fmla="*/ 472498 w 606448"/>
                  <a:gd name="connsiteY76" fmla="*/ 253414 h 398778"/>
                  <a:gd name="connsiteX77" fmla="*/ 580837 w 606448"/>
                  <a:gd name="connsiteY77" fmla="*/ 231229 h 398778"/>
                  <a:gd name="connsiteX78" fmla="*/ 568352 w 606448"/>
                  <a:gd name="connsiteY78" fmla="*/ 213270 h 398778"/>
                  <a:gd name="connsiteX79" fmla="*/ 279098 w 606448"/>
                  <a:gd name="connsiteY79" fmla="*/ 212213 h 398778"/>
                  <a:gd name="connsiteX80" fmla="*/ 200172 w 606448"/>
                  <a:gd name="connsiteY80" fmla="*/ 291234 h 398778"/>
                  <a:gd name="connsiteX81" fmla="*/ 279309 w 606448"/>
                  <a:gd name="connsiteY81" fmla="*/ 370255 h 398778"/>
                  <a:gd name="connsiteX82" fmla="*/ 358236 w 606448"/>
                  <a:gd name="connsiteY82" fmla="*/ 291234 h 398778"/>
                  <a:gd name="connsiteX83" fmla="*/ 347867 w 606448"/>
                  <a:gd name="connsiteY83" fmla="*/ 252146 h 398778"/>
                  <a:gd name="connsiteX84" fmla="*/ 336229 w 606448"/>
                  <a:gd name="connsiteY84" fmla="*/ 261654 h 398778"/>
                  <a:gd name="connsiteX85" fmla="*/ 343424 w 606448"/>
                  <a:gd name="connsiteY85" fmla="*/ 291234 h 398778"/>
                  <a:gd name="connsiteX86" fmla="*/ 279309 w 606448"/>
                  <a:gd name="connsiteY86" fmla="*/ 355465 h 398778"/>
                  <a:gd name="connsiteX87" fmla="*/ 214984 w 606448"/>
                  <a:gd name="connsiteY87" fmla="*/ 291234 h 398778"/>
                  <a:gd name="connsiteX88" fmla="*/ 279309 w 606448"/>
                  <a:gd name="connsiteY88" fmla="*/ 227003 h 398778"/>
                  <a:gd name="connsiteX89" fmla="*/ 304913 w 606448"/>
                  <a:gd name="connsiteY89" fmla="*/ 232497 h 398778"/>
                  <a:gd name="connsiteX90" fmla="*/ 312107 w 606448"/>
                  <a:gd name="connsiteY90" fmla="*/ 219397 h 398778"/>
                  <a:gd name="connsiteX91" fmla="*/ 279098 w 606448"/>
                  <a:gd name="connsiteY91" fmla="*/ 212213 h 398778"/>
                  <a:gd name="connsiteX92" fmla="*/ 526244 w 606448"/>
                  <a:gd name="connsiteY92" fmla="*/ 187704 h 398778"/>
                  <a:gd name="connsiteX93" fmla="*/ 330728 w 606448"/>
                  <a:gd name="connsiteY93" fmla="*/ 207143 h 398778"/>
                  <a:gd name="connsiteX94" fmla="*/ 354215 w 606448"/>
                  <a:gd name="connsiteY94" fmla="*/ 227003 h 398778"/>
                  <a:gd name="connsiteX95" fmla="*/ 436738 w 606448"/>
                  <a:gd name="connsiteY95" fmla="*/ 227003 h 398778"/>
                  <a:gd name="connsiteX96" fmla="*/ 496832 w 606448"/>
                  <a:gd name="connsiteY96" fmla="*/ 212425 h 398778"/>
                  <a:gd name="connsiteX97" fmla="*/ 549097 w 606448"/>
                  <a:gd name="connsiteY97" fmla="*/ 198269 h 398778"/>
                  <a:gd name="connsiteX98" fmla="*/ 526244 w 606448"/>
                  <a:gd name="connsiteY98" fmla="*/ 187704 h 398778"/>
                  <a:gd name="connsiteX99" fmla="*/ 523282 w 606448"/>
                  <a:gd name="connsiteY99" fmla="*/ 130024 h 398778"/>
                  <a:gd name="connsiteX100" fmla="*/ 404575 w 606448"/>
                  <a:gd name="connsiteY100" fmla="*/ 161082 h 398778"/>
                  <a:gd name="connsiteX101" fmla="*/ 375798 w 606448"/>
                  <a:gd name="connsiteY101" fmla="*/ 164886 h 398778"/>
                  <a:gd name="connsiteX102" fmla="*/ 314435 w 606448"/>
                  <a:gd name="connsiteY102" fmla="*/ 163195 h 398778"/>
                  <a:gd name="connsiteX103" fmla="*/ 290524 w 606448"/>
                  <a:gd name="connsiteY103" fmla="*/ 162350 h 398778"/>
                  <a:gd name="connsiteX104" fmla="*/ 270211 w 606448"/>
                  <a:gd name="connsiteY104" fmla="*/ 192564 h 398778"/>
                  <a:gd name="connsiteX105" fmla="*/ 511009 w 606448"/>
                  <a:gd name="connsiteY105" fmla="*/ 160237 h 398778"/>
                  <a:gd name="connsiteX106" fmla="*/ 523282 w 606448"/>
                  <a:gd name="connsiteY106" fmla="*/ 130024 h 398778"/>
                  <a:gd name="connsiteX107" fmla="*/ 199735 w 606448"/>
                  <a:gd name="connsiteY107" fmla="*/ 115644 h 398778"/>
                  <a:gd name="connsiteX108" fmla="*/ 191912 w 606448"/>
                  <a:gd name="connsiteY108" fmla="*/ 123467 h 398778"/>
                  <a:gd name="connsiteX109" fmla="*/ 199735 w 606448"/>
                  <a:gd name="connsiteY109" fmla="*/ 131078 h 398778"/>
                  <a:gd name="connsiteX110" fmla="*/ 207558 w 606448"/>
                  <a:gd name="connsiteY110" fmla="*/ 123467 h 398778"/>
                  <a:gd name="connsiteX111" fmla="*/ 199735 w 606448"/>
                  <a:gd name="connsiteY111" fmla="*/ 115644 h 398778"/>
                  <a:gd name="connsiteX112" fmla="*/ 199735 w 606448"/>
                  <a:gd name="connsiteY112" fmla="*/ 95982 h 398778"/>
                  <a:gd name="connsiteX113" fmla="*/ 227220 w 606448"/>
                  <a:gd name="connsiteY113" fmla="*/ 123467 h 398778"/>
                  <a:gd name="connsiteX114" fmla="*/ 199735 w 606448"/>
                  <a:gd name="connsiteY114" fmla="*/ 150952 h 398778"/>
                  <a:gd name="connsiteX115" fmla="*/ 172250 w 606448"/>
                  <a:gd name="connsiteY115" fmla="*/ 123467 h 398778"/>
                  <a:gd name="connsiteX116" fmla="*/ 199735 w 606448"/>
                  <a:gd name="connsiteY116" fmla="*/ 95982 h 398778"/>
                  <a:gd name="connsiteX117" fmla="*/ 517992 w 606448"/>
                  <a:gd name="connsiteY117" fmla="*/ 79104 h 398778"/>
                  <a:gd name="connsiteX118" fmla="*/ 382146 w 606448"/>
                  <a:gd name="connsiteY118" fmla="*/ 101923 h 398778"/>
                  <a:gd name="connsiteX119" fmla="*/ 298353 w 606448"/>
                  <a:gd name="connsiteY119" fmla="*/ 116713 h 398778"/>
                  <a:gd name="connsiteX120" fmla="*/ 298565 w 606448"/>
                  <a:gd name="connsiteY120" fmla="*/ 123474 h 398778"/>
                  <a:gd name="connsiteX121" fmla="*/ 296660 w 606448"/>
                  <a:gd name="connsiteY121" fmla="*/ 142701 h 398778"/>
                  <a:gd name="connsiteX122" fmla="*/ 315281 w 606448"/>
                  <a:gd name="connsiteY122" fmla="*/ 143546 h 398778"/>
                  <a:gd name="connsiteX123" fmla="*/ 394630 w 606448"/>
                  <a:gd name="connsiteY123" fmla="*/ 144180 h 398778"/>
                  <a:gd name="connsiteX124" fmla="*/ 525398 w 606448"/>
                  <a:gd name="connsiteY124" fmla="*/ 109106 h 398778"/>
                  <a:gd name="connsiteX125" fmla="*/ 521589 w 606448"/>
                  <a:gd name="connsiteY125" fmla="*/ 87133 h 398778"/>
                  <a:gd name="connsiteX126" fmla="*/ 517992 w 606448"/>
                  <a:gd name="connsiteY126" fmla="*/ 79104 h 398778"/>
                  <a:gd name="connsiteX127" fmla="*/ 199736 w 606448"/>
                  <a:gd name="connsiteY127" fmla="*/ 78872 h 398778"/>
                  <a:gd name="connsiteX128" fmla="*/ 155304 w 606448"/>
                  <a:gd name="connsiteY128" fmla="*/ 123467 h 398778"/>
                  <a:gd name="connsiteX129" fmla="*/ 199736 w 606448"/>
                  <a:gd name="connsiteY129" fmla="*/ 167850 h 398778"/>
                  <a:gd name="connsiteX130" fmla="*/ 244167 w 606448"/>
                  <a:gd name="connsiteY130" fmla="*/ 123467 h 398778"/>
                  <a:gd name="connsiteX131" fmla="*/ 199736 w 606448"/>
                  <a:gd name="connsiteY131" fmla="*/ 78872 h 398778"/>
                  <a:gd name="connsiteX132" fmla="*/ 199736 w 606448"/>
                  <a:gd name="connsiteY132" fmla="*/ 59217 h 398778"/>
                  <a:gd name="connsiteX133" fmla="*/ 264056 w 606448"/>
                  <a:gd name="connsiteY133" fmla="*/ 123467 h 398778"/>
                  <a:gd name="connsiteX134" fmla="*/ 199736 w 606448"/>
                  <a:gd name="connsiteY134" fmla="*/ 187505 h 398778"/>
                  <a:gd name="connsiteX135" fmla="*/ 135415 w 606448"/>
                  <a:gd name="connsiteY135" fmla="*/ 123467 h 398778"/>
                  <a:gd name="connsiteX136" fmla="*/ 199736 w 606448"/>
                  <a:gd name="connsiteY136" fmla="*/ 59217 h 398778"/>
                  <a:gd name="connsiteX137" fmla="*/ 489638 w 606448"/>
                  <a:gd name="connsiteY137" fmla="*/ 45298 h 398778"/>
                  <a:gd name="connsiteX138" fmla="*/ 422350 w 606448"/>
                  <a:gd name="connsiteY138" fmla="*/ 63891 h 398778"/>
                  <a:gd name="connsiteX139" fmla="*/ 360775 w 606448"/>
                  <a:gd name="connsiteY139" fmla="*/ 78681 h 398778"/>
                  <a:gd name="connsiteX140" fmla="*/ 358447 w 606448"/>
                  <a:gd name="connsiteY140" fmla="*/ 78893 h 398778"/>
                  <a:gd name="connsiteX141" fmla="*/ 287985 w 606448"/>
                  <a:gd name="connsiteY141" fmla="*/ 78893 h 398778"/>
                  <a:gd name="connsiteX142" fmla="*/ 294968 w 606448"/>
                  <a:gd name="connsiteY142" fmla="*/ 97063 h 398778"/>
                  <a:gd name="connsiteX143" fmla="*/ 393149 w 606448"/>
                  <a:gd name="connsiteY143" fmla="*/ 85654 h 398778"/>
                  <a:gd name="connsiteX144" fmla="*/ 506566 w 606448"/>
                  <a:gd name="connsiteY144" fmla="*/ 61990 h 398778"/>
                  <a:gd name="connsiteX145" fmla="*/ 489638 w 606448"/>
                  <a:gd name="connsiteY145" fmla="*/ 45298 h 398778"/>
                  <a:gd name="connsiteX146" fmla="*/ 199749 w 606448"/>
                  <a:gd name="connsiteY146" fmla="*/ 44453 h 398778"/>
                  <a:gd name="connsiteX147" fmla="*/ 120611 w 606448"/>
                  <a:gd name="connsiteY147" fmla="*/ 123474 h 398778"/>
                  <a:gd name="connsiteX148" fmla="*/ 199749 w 606448"/>
                  <a:gd name="connsiteY148" fmla="*/ 202283 h 398778"/>
                  <a:gd name="connsiteX149" fmla="*/ 278886 w 606448"/>
                  <a:gd name="connsiteY149" fmla="*/ 123474 h 398778"/>
                  <a:gd name="connsiteX150" fmla="*/ 199749 w 606448"/>
                  <a:gd name="connsiteY150" fmla="*/ 44453 h 398778"/>
                  <a:gd name="connsiteX151" fmla="*/ 446472 w 606448"/>
                  <a:gd name="connsiteY151" fmla="*/ 19944 h 398778"/>
                  <a:gd name="connsiteX152" fmla="*/ 251378 w 606448"/>
                  <a:gd name="connsiteY152" fmla="*/ 39382 h 398778"/>
                  <a:gd name="connsiteX153" fmla="*/ 274654 w 606448"/>
                  <a:gd name="connsiteY153" fmla="*/ 59243 h 398778"/>
                  <a:gd name="connsiteX154" fmla="*/ 357178 w 606448"/>
                  <a:gd name="connsiteY154" fmla="*/ 59243 h 398778"/>
                  <a:gd name="connsiteX155" fmla="*/ 417271 w 606448"/>
                  <a:gd name="connsiteY155" fmla="*/ 44664 h 398778"/>
                  <a:gd name="connsiteX156" fmla="*/ 468266 w 606448"/>
                  <a:gd name="connsiteY156" fmla="*/ 30720 h 398778"/>
                  <a:gd name="connsiteX157" fmla="*/ 446472 w 606448"/>
                  <a:gd name="connsiteY157" fmla="*/ 19944 h 398778"/>
                  <a:gd name="connsiteX158" fmla="*/ 446895 w 606448"/>
                  <a:gd name="connsiteY158" fmla="*/ 83 h 398778"/>
                  <a:gd name="connsiteX159" fmla="*/ 451127 w 606448"/>
                  <a:gd name="connsiteY159" fmla="*/ 506 h 398778"/>
                  <a:gd name="connsiteX160" fmla="*/ 540210 w 606448"/>
                  <a:gd name="connsiteY160" fmla="*/ 80583 h 398778"/>
                  <a:gd name="connsiteX161" fmla="*/ 545288 w 606448"/>
                  <a:gd name="connsiteY161" fmla="*/ 116079 h 398778"/>
                  <a:gd name="connsiteX162" fmla="*/ 544865 w 606448"/>
                  <a:gd name="connsiteY162" fmla="*/ 119459 h 398778"/>
                  <a:gd name="connsiteX163" fmla="*/ 529207 w 606448"/>
                  <a:gd name="connsiteY163" fmla="*/ 168055 h 398778"/>
                  <a:gd name="connsiteX164" fmla="*/ 529842 w 606448"/>
                  <a:gd name="connsiteY164" fmla="*/ 168266 h 398778"/>
                  <a:gd name="connsiteX165" fmla="*/ 600727 w 606448"/>
                  <a:gd name="connsiteY165" fmla="*/ 227215 h 398778"/>
                  <a:gd name="connsiteX166" fmla="*/ 601150 w 606448"/>
                  <a:gd name="connsiteY166" fmla="*/ 228060 h 398778"/>
                  <a:gd name="connsiteX167" fmla="*/ 606017 w 606448"/>
                  <a:gd name="connsiteY167" fmla="*/ 233976 h 398778"/>
                  <a:gd name="connsiteX168" fmla="*/ 604959 w 606448"/>
                  <a:gd name="connsiteY168" fmla="*/ 242005 h 398778"/>
                  <a:gd name="connsiteX169" fmla="*/ 584222 w 606448"/>
                  <a:gd name="connsiteY169" fmla="*/ 325885 h 398778"/>
                  <a:gd name="connsiteX170" fmla="*/ 577874 w 606448"/>
                  <a:gd name="connsiteY170" fmla="*/ 330533 h 398778"/>
                  <a:gd name="connsiteX171" fmla="*/ 306182 w 606448"/>
                  <a:gd name="connsiteY171" fmla="*/ 386101 h 398778"/>
                  <a:gd name="connsiteX172" fmla="*/ 279309 w 606448"/>
                  <a:gd name="connsiteY172" fmla="*/ 389904 h 398778"/>
                  <a:gd name="connsiteX173" fmla="*/ 191073 w 606448"/>
                  <a:gd name="connsiteY173" fmla="*/ 335604 h 398778"/>
                  <a:gd name="connsiteX174" fmla="*/ 98816 w 606448"/>
                  <a:gd name="connsiteY174" fmla="*/ 398778 h 398778"/>
                  <a:gd name="connsiteX175" fmla="*/ 48033 w 606448"/>
                  <a:gd name="connsiteY175" fmla="*/ 384411 h 398778"/>
                  <a:gd name="connsiteX176" fmla="*/ 47186 w 606448"/>
                  <a:gd name="connsiteY176" fmla="*/ 383988 h 398778"/>
                  <a:gd name="connsiteX177" fmla="*/ 32586 w 606448"/>
                  <a:gd name="connsiteY177" fmla="*/ 373001 h 398778"/>
                  <a:gd name="connsiteX178" fmla="*/ 32375 w 606448"/>
                  <a:gd name="connsiteY178" fmla="*/ 372790 h 398778"/>
                  <a:gd name="connsiteX179" fmla="*/ 0 w 606448"/>
                  <a:gd name="connsiteY179" fmla="*/ 299897 h 398778"/>
                  <a:gd name="connsiteX180" fmla="*/ 98816 w 606448"/>
                  <a:gd name="connsiteY180" fmla="*/ 201227 h 398778"/>
                  <a:gd name="connsiteX181" fmla="*/ 187053 w 606448"/>
                  <a:gd name="connsiteY181" fmla="*/ 255738 h 398778"/>
                  <a:gd name="connsiteX182" fmla="*/ 209059 w 606448"/>
                  <a:gd name="connsiteY182" fmla="*/ 221510 h 398778"/>
                  <a:gd name="connsiteX183" fmla="*/ 199749 w 606448"/>
                  <a:gd name="connsiteY183" fmla="*/ 222144 h 398778"/>
                  <a:gd name="connsiteX184" fmla="*/ 100932 w 606448"/>
                  <a:gd name="connsiteY184" fmla="*/ 123474 h 398778"/>
                  <a:gd name="connsiteX185" fmla="*/ 198691 w 606448"/>
                  <a:gd name="connsiteY185" fmla="*/ 24804 h 39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06448" h="398778">
                    <a:moveTo>
                      <a:pt x="370085" y="330110"/>
                    </a:moveTo>
                    <a:cubicBezTo>
                      <a:pt x="365853" y="339829"/>
                      <a:pt x="360140" y="348492"/>
                      <a:pt x="353369" y="356310"/>
                    </a:cubicBezTo>
                    <a:lnTo>
                      <a:pt x="470594" y="332223"/>
                    </a:lnTo>
                    <a:cubicBezTo>
                      <a:pt x="466997" y="332435"/>
                      <a:pt x="462342" y="332646"/>
                      <a:pt x="455994" y="332646"/>
                    </a:cubicBezTo>
                    <a:cubicBezTo>
                      <a:pt x="442875" y="332646"/>
                      <a:pt x="423408" y="332223"/>
                      <a:pt x="393996" y="330956"/>
                    </a:cubicBezTo>
                    <a:cubicBezTo>
                      <a:pt x="384685" y="330533"/>
                      <a:pt x="376010" y="330322"/>
                      <a:pt x="370085" y="330110"/>
                    </a:cubicBezTo>
                    <a:close/>
                    <a:moveTo>
                      <a:pt x="580413" y="288699"/>
                    </a:moveTo>
                    <a:cubicBezTo>
                      <a:pt x="542114" y="303911"/>
                      <a:pt x="490273" y="325040"/>
                      <a:pt x="484560" y="328631"/>
                    </a:cubicBezTo>
                    <a:cubicBezTo>
                      <a:pt x="484136" y="329054"/>
                      <a:pt x="483502" y="329477"/>
                      <a:pt x="483078" y="329688"/>
                    </a:cubicBezTo>
                    <a:lnTo>
                      <a:pt x="569410" y="312151"/>
                    </a:lnTo>
                    <a:cubicBezTo>
                      <a:pt x="574066" y="303911"/>
                      <a:pt x="577663" y="296305"/>
                      <a:pt x="580413" y="288699"/>
                    </a:cubicBezTo>
                    <a:close/>
                    <a:moveTo>
                      <a:pt x="276559" y="284050"/>
                    </a:moveTo>
                    <a:cubicBezTo>
                      <a:pt x="273596" y="285107"/>
                      <a:pt x="271480" y="287853"/>
                      <a:pt x="271480" y="291234"/>
                    </a:cubicBezTo>
                    <a:cubicBezTo>
                      <a:pt x="271480" y="294826"/>
                      <a:pt x="274019" y="297784"/>
                      <a:pt x="277405" y="298629"/>
                    </a:cubicBezTo>
                    <a:cubicBezTo>
                      <a:pt x="273808" y="295460"/>
                      <a:pt x="272962" y="290600"/>
                      <a:pt x="275289" y="286374"/>
                    </a:cubicBezTo>
                    <a:close/>
                    <a:moveTo>
                      <a:pt x="98816" y="255527"/>
                    </a:moveTo>
                    <a:cubicBezTo>
                      <a:pt x="74271" y="255527"/>
                      <a:pt x="54381" y="275599"/>
                      <a:pt x="54381" y="299897"/>
                    </a:cubicBezTo>
                    <a:cubicBezTo>
                      <a:pt x="54381" y="304545"/>
                      <a:pt x="55227" y="308982"/>
                      <a:pt x="56708" y="313208"/>
                    </a:cubicBezTo>
                    <a:lnTo>
                      <a:pt x="71943" y="305390"/>
                    </a:lnTo>
                    <a:cubicBezTo>
                      <a:pt x="71520" y="303700"/>
                      <a:pt x="71309" y="301798"/>
                      <a:pt x="71309" y="299897"/>
                    </a:cubicBezTo>
                    <a:cubicBezTo>
                      <a:pt x="71309" y="284895"/>
                      <a:pt x="83581" y="272430"/>
                      <a:pt x="98816" y="272430"/>
                    </a:cubicBezTo>
                    <a:cubicBezTo>
                      <a:pt x="114051" y="272430"/>
                      <a:pt x="126324" y="284895"/>
                      <a:pt x="126324" y="299897"/>
                    </a:cubicBezTo>
                    <a:cubicBezTo>
                      <a:pt x="126324" y="315109"/>
                      <a:pt x="114051" y="327575"/>
                      <a:pt x="98816" y="327575"/>
                    </a:cubicBezTo>
                    <a:cubicBezTo>
                      <a:pt x="97335" y="327575"/>
                      <a:pt x="95854" y="327152"/>
                      <a:pt x="94373" y="326941"/>
                    </a:cubicBezTo>
                    <a:lnTo>
                      <a:pt x="80196" y="340041"/>
                    </a:lnTo>
                    <a:cubicBezTo>
                      <a:pt x="85909" y="342787"/>
                      <a:pt x="92045" y="344478"/>
                      <a:pt x="98816" y="344478"/>
                    </a:cubicBezTo>
                    <a:cubicBezTo>
                      <a:pt x="123362" y="344478"/>
                      <a:pt x="143463" y="324406"/>
                      <a:pt x="143463" y="299897"/>
                    </a:cubicBezTo>
                    <a:cubicBezTo>
                      <a:pt x="143463" y="275599"/>
                      <a:pt x="123362" y="255527"/>
                      <a:pt x="98816" y="255527"/>
                    </a:cubicBezTo>
                    <a:close/>
                    <a:moveTo>
                      <a:pt x="586338" y="250245"/>
                    </a:moveTo>
                    <a:cubicBezTo>
                      <a:pt x="534497" y="265457"/>
                      <a:pt x="475884" y="279402"/>
                      <a:pt x="461495" y="269894"/>
                    </a:cubicBezTo>
                    <a:cubicBezTo>
                      <a:pt x="453878" y="266302"/>
                      <a:pt x="413463" y="274331"/>
                      <a:pt x="377703" y="284473"/>
                    </a:cubicBezTo>
                    <a:cubicBezTo>
                      <a:pt x="377914" y="286797"/>
                      <a:pt x="378126" y="288910"/>
                      <a:pt x="378126" y="291234"/>
                    </a:cubicBezTo>
                    <a:cubicBezTo>
                      <a:pt x="378126" y="297784"/>
                      <a:pt x="377279" y="304334"/>
                      <a:pt x="376221" y="310672"/>
                    </a:cubicBezTo>
                    <a:cubicBezTo>
                      <a:pt x="381088" y="310672"/>
                      <a:pt x="387224" y="310883"/>
                      <a:pt x="394630" y="311306"/>
                    </a:cubicBezTo>
                    <a:cubicBezTo>
                      <a:pt x="417695" y="312151"/>
                      <a:pt x="465093" y="314053"/>
                      <a:pt x="473980" y="312151"/>
                    </a:cubicBezTo>
                    <a:cubicBezTo>
                      <a:pt x="485618" y="305390"/>
                      <a:pt x="537036" y="284684"/>
                      <a:pt x="579567" y="267993"/>
                    </a:cubicBezTo>
                    <a:cubicBezTo>
                      <a:pt x="581683" y="267147"/>
                      <a:pt x="583799" y="267147"/>
                      <a:pt x="585915" y="267781"/>
                    </a:cubicBezTo>
                    <a:cubicBezTo>
                      <a:pt x="586761" y="261654"/>
                      <a:pt x="586761" y="255949"/>
                      <a:pt x="586338" y="250245"/>
                    </a:cubicBezTo>
                    <a:close/>
                    <a:moveTo>
                      <a:pt x="279098" y="246864"/>
                    </a:moveTo>
                    <a:cubicBezTo>
                      <a:pt x="254764" y="246864"/>
                      <a:pt x="234662" y="266725"/>
                      <a:pt x="234662" y="291234"/>
                    </a:cubicBezTo>
                    <a:cubicBezTo>
                      <a:pt x="234662" y="315743"/>
                      <a:pt x="254764" y="335604"/>
                      <a:pt x="279098" y="335604"/>
                    </a:cubicBezTo>
                    <a:cubicBezTo>
                      <a:pt x="303643" y="335604"/>
                      <a:pt x="323745" y="315743"/>
                      <a:pt x="323745" y="291234"/>
                    </a:cubicBezTo>
                    <a:cubicBezTo>
                      <a:pt x="323745" y="285318"/>
                      <a:pt x="322475" y="279613"/>
                      <a:pt x="320359" y="274331"/>
                    </a:cubicBezTo>
                    <a:lnTo>
                      <a:pt x="306182" y="285741"/>
                    </a:lnTo>
                    <a:cubicBezTo>
                      <a:pt x="306606" y="287642"/>
                      <a:pt x="306817" y="289332"/>
                      <a:pt x="306817" y="291234"/>
                    </a:cubicBezTo>
                    <a:cubicBezTo>
                      <a:pt x="306817" y="306446"/>
                      <a:pt x="294333" y="318701"/>
                      <a:pt x="279098" y="318701"/>
                    </a:cubicBezTo>
                    <a:cubicBezTo>
                      <a:pt x="264074" y="318701"/>
                      <a:pt x="251590" y="306446"/>
                      <a:pt x="251590" y="291234"/>
                    </a:cubicBezTo>
                    <a:cubicBezTo>
                      <a:pt x="251590" y="276021"/>
                      <a:pt x="264074" y="263767"/>
                      <a:pt x="279098" y="263767"/>
                    </a:cubicBezTo>
                    <a:cubicBezTo>
                      <a:pt x="281849" y="263767"/>
                      <a:pt x="284599" y="264189"/>
                      <a:pt x="286927" y="265035"/>
                    </a:cubicBezTo>
                    <a:lnTo>
                      <a:pt x="295391" y="249822"/>
                    </a:lnTo>
                    <a:cubicBezTo>
                      <a:pt x="290313" y="247921"/>
                      <a:pt x="284811" y="246864"/>
                      <a:pt x="279098" y="246864"/>
                    </a:cubicBezTo>
                    <a:close/>
                    <a:moveTo>
                      <a:pt x="329035" y="229961"/>
                    </a:moveTo>
                    <a:lnTo>
                      <a:pt x="321629" y="243061"/>
                    </a:lnTo>
                    <a:cubicBezTo>
                      <a:pt x="322475" y="243906"/>
                      <a:pt x="323533" y="244751"/>
                      <a:pt x="324380" y="245596"/>
                    </a:cubicBezTo>
                    <a:lnTo>
                      <a:pt x="336018" y="236300"/>
                    </a:lnTo>
                    <a:cubicBezTo>
                      <a:pt x="333690" y="233976"/>
                      <a:pt x="331363" y="231863"/>
                      <a:pt x="329035" y="229961"/>
                    </a:cubicBezTo>
                    <a:close/>
                    <a:moveTo>
                      <a:pt x="98816" y="221087"/>
                    </a:moveTo>
                    <a:cubicBezTo>
                      <a:pt x="55227" y="221087"/>
                      <a:pt x="19679" y="256372"/>
                      <a:pt x="19679" y="299897"/>
                    </a:cubicBezTo>
                    <a:cubicBezTo>
                      <a:pt x="19679" y="318912"/>
                      <a:pt x="26450" y="336238"/>
                      <a:pt x="37453" y="349760"/>
                    </a:cubicBezTo>
                    <a:lnTo>
                      <a:pt x="44012" y="341097"/>
                    </a:lnTo>
                    <a:lnTo>
                      <a:pt x="45494" y="335815"/>
                    </a:lnTo>
                    <a:cubicBezTo>
                      <a:pt x="38722" y="325673"/>
                      <a:pt x="34702" y="313208"/>
                      <a:pt x="34702" y="299897"/>
                    </a:cubicBezTo>
                    <a:cubicBezTo>
                      <a:pt x="34702" y="264612"/>
                      <a:pt x="63479" y="235877"/>
                      <a:pt x="98816" y="235877"/>
                    </a:cubicBezTo>
                    <a:cubicBezTo>
                      <a:pt x="134365" y="235877"/>
                      <a:pt x="163142" y="264612"/>
                      <a:pt x="163142" y="299897"/>
                    </a:cubicBezTo>
                    <a:cubicBezTo>
                      <a:pt x="163142" y="335393"/>
                      <a:pt x="134365" y="364127"/>
                      <a:pt x="98816" y="364127"/>
                    </a:cubicBezTo>
                    <a:cubicBezTo>
                      <a:pt x="87602" y="364127"/>
                      <a:pt x="76810" y="361169"/>
                      <a:pt x="67500" y="355887"/>
                    </a:cubicBezTo>
                    <a:lnTo>
                      <a:pt x="64326" y="370888"/>
                    </a:lnTo>
                    <a:cubicBezTo>
                      <a:pt x="74694" y="375959"/>
                      <a:pt x="86544" y="378917"/>
                      <a:pt x="98816" y="378917"/>
                    </a:cubicBezTo>
                    <a:cubicBezTo>
                      <a:pt x="142405" y="378917"/>
                      <a:pt x="177954" y="343633"/>
                      <a:pt x="177954" y="299897"/>
                    </a:cubicBezTo>
                    <a:cubicBezTo>
                      <a:pt x="177954" y="256372"/>
                      <a:pt x="142405" y="221087"/>
                      <a:pt x="98816" y="221087"/>
                    </a:cubicBezTo>
                    <a:close/>
                    <a:moveTo>
                      <a:pt x="568352" y="213270"/>
                    </a:moveTo>
                    <a:lnTo>
                      <a:pt x="501699" y="231652"/>
                    </a:lnTo>
                    <a:lnTo>
                      <a:pt x="440124" y="246442"/>
                    </a:lnTo>
                    <a:cubicBezTo>
                      <a:pt x="439489" y="246653"/>
                      <a:pt x="438643" y="246864"/>
                      <a:pt x="437796" y="246864"/>
                    </a:cubicBezTo>
                    <a:lnTo>
                      <a:pt x="367334" y="246864"/>
                    </a:lnTo>
                    <a:cubicBezTo>
                      <a:pt x="370297" y="252569"/>
                      <a:pt x="372624" y="258696"/>
                      <a:pt x="374317" y="265035"/>
                    </a:cubicBezTo>
                    <a:cubicBezTo>
                      <a:pt x="407961" y="255316"/>
                      <a:pt x="457687" y="243484"/>
                      <a:pt x="472498" y="253414"/>
                    </a:cubicBezTo>
                    <a:cubicBezTo>
                      <a:pt x="481386" y="256583"/>
                      <a:pt x="533439" y="244963"/>
                      <a:pt x="580837" y="231229"/>
                    </a:cubicBezTo>
                    <a:cubicBezTo>
                      <a:pt x="577663" y="224468"/>
                      <a:pt x="573219" y="218552"/>
                      <a:pt x="568352" y="213270"/>
                    </a:cubicBezTo>
                    <a:close/>
                    <a:moveTo>
                      <a:pt x="279098" y="212213"/>
                    </a:moveTo>
                    <a:cubicBezTo>
                      <a:pt x="235509" y="212213"/>
                      <a:pt x="200172" y="247709"/>
                      <a:pt x="200172" y="291234"/>
                    </a:cubicBezTo>
                    <a:cubicBezTo>
                      <a:pt x="200172" y="334759"/>
                      <a:pt x="235509" y="370255"/>
                      <a:pt x="279309" y="370255"/>
                    </a:cubicBezTo>
                    <a:cubicBezTo>
                      <a:pt x="322899" y="370255"/>
                      <a:pt x="358236" y="334759"/>
                      <a:pt x="358236" y="291234"/>
                    </a:cubicBezTo>
                    <a:cubicBezTo>
                      <a:pt x="358236" y="277078"/>
                      <a:pt x="354427" y="263556"/>
                      <a:pt x="347867" y="252146"/>
                    </a:cubicBezTo>
                    <a:lnTo>
                      <a:pt x="336229" y="261654"/>
                    </a:lnTo>
                    <a:cubicBezTo>
                      <a:pt x="340884" y="270528"/>
                      <a:pt x="343424" y="280458"/>
                      <a:pt x="343424" y="291234"/>
                    </a:cubicBezTo>
                    <a:cubicBezTo>
                      <a:pt x="343424" y="326519"/>
                      <a:pt x="314646" y="355465"/>
                      <a:pt x="279309" y="355465"/>
                    </a:cubicBezTo>
                    <a:cubicBezTo>
                      <a:pt x="243761" y="355465"/>
                      <a:pt x="214984" y="326519"/>
                      <a:pt x="214984" y="291234"/>
                    </a:cubicBezTo>
                    <a:cubicBezTo>
                      <a:pt x="214984" y="255738"/>
                      <a:pt x="243761" y="227003"/>
                      <a:pt x="279309" y="227003"/>
                    </a:cubicBezTo>
                    <a:cubicBezTo>
                      <a:pt x="288408" y="227003"/>
                      <a:pt x="297084" y="228905"/>
                      <a:pt x="304913" y="232497"/>
                    </a:cubicBezTo>
                    <a:lnTo>
                      <a:pt x="312107" y="219397"/>
                    </a:lnTo>
                    <a:cubicBezTo>
                      <a:pt x="302162" y="214960"/>
                      <a:pt x="290947" y="212213"/>
                      <a:pt x="279098" y="212213"/>
                    </a:cubicBezTo>
                    <a:close/>
                    <a:moveTo>
                      <a:pt x="526244" y="187704"/>
                    </a:moveTo>
                    <a:lnTo>
                      <a:pt x="330728" y="207143"/>
                    </a:lnTo>
                    <a:cubicBezTo>
                      <a:pt x="339615" y="212636"/>
                      <a:pt x="347444" y="219186"/>
                      <a:pt x="354215" y="227003"/>
                    </a:cubicBezTo>
                    <a:lnTo>
                      <a:pt x="436738" y="227003"/>
                    </a:lnTo>
                    <a:lnTo>
                      <a:pt x="496832" y="212425"/>
                    </a:lnTo>
                    <a:lnTo>
                      <a:pt x="549097" y="198269"/>
                    </a:lnTo>
                    <a:cubicBezTo>
                      <a:pt x="538940" y="192141"/>
                      <a:pt x="529842" y="188972"/>
                      <a:pt x="526244" y="187704"/>
                    </a:cubicBezTo>
                    <a:close/>
                    <a:moveTo>
                      <a:pt x="523282" y="130024"/>
                    </a:moveTo>
                    <a:cubicBezTo>
                      <a:pt x="468901" y="143123"/>
                      <a:pt x="412828" y="157491"/>
                      <a:pt x="404575" y="161082"/>
                    </a:cubicBezTo>
                    <a:cubicBezTo>
                      <a:pt x="401402" y="163618"/>
                      <a:pt x="395900" y="164886"/>
                      <a:pt x="375798" y="164886"/>
                    </a:cubicBezTo>
                    <a:cubicBezTo>
                      <a:pt x="362679" y="164886"/>
                      <a:pt x="343424" y="164252"/>
                      <a:pt x="314435" y="163195"/>
                    </a:cubicBezTo>
                    <a:cubicBezTo>
                      <a:pt x="305336" y="162773"/>
                      <a:pt x="296449" y="162561"/>
                      <a:pt x="290524" y="162350"/>
                    </a:cubicBezTo>
                    <a:cubicBezTo>
                      <a:pt x="285657" y="173760"/>
                      <a:pt x="278675" y="183901"/>
                      <a:pt x="270211" y="192564"/>
                    </a:cubicBezTo>
                    <a:lnTo>
                      <a:pt x="511009" y="160237"/>
                    </a:lnTo>
                    <a:cubicBezTo>
                      <a:pt x="516934" y="149884"/>
                      <a:pt x="520954" y="139743"/>
                      <a:pt x="523282" y="130024"/>
                    </a:cubicBezTo>
                    <a:close/>
                    <a:moveTo>
                      <a:pt x="199735" y="115644"/>
                    </a:moveTo>
                    <a:cubicBezTo>
                      <a:pt x="195507" y="115644"/>
                      <a:pt x="191912" y="119027"/>
                      <a:pt x="191912" y="123467"/>
                    </a:cubicBezTo>
                    <a:cubicBezTo>
                      <a:pt x="191912" y="127695"/>
                      <a:pt x="195507" y="131078"/>
                      <a:pt x="199735" y="131078"/>
                    </a:cubicBezTo>
                    <a:cubicBezTo>
                      <a:pt x="203963" y="131078"/>
                      <a:pt x="207346" y="127695"/>
                      <a:pt x="207558" y="123467"/>
                    </a:cubicBezTo>
                    <a:cubicBezTo>
                      <a:pt x="207558" y="119027"/>
                      <a:pt x="203963" y="115644"/>
                      <a:pt x="199735" y="115644"/>
                    </a:cubicBezTo>
                    <a:close/>
                    <a:moveTo>
                      <a:pt x="199735" y="95982"/>
                    </a:moveTo>
                    <a:cubicBezTo>
                      <a:pt x="214957" y="95982"/>
                      <a:pt x="227220" y="108245"/>
                      <a:pt x="227220" y="123467"/>
                    </a:cubicBezTo>
                    <a:cubicBezTo>
                      <a:pt x="227220" y="138478"/>
                      <a:pt x="214957" y="150952"/>
                      <a:pt x="199735" y="150952"/>
                    </a:cubicBezTo>
                    <a:cubicBezTo>
                      <a:pt x="184513" y="150952"/>
                      <a:pt x="172250" y="138478"/>
                      <a:pt x="172250" y="123467"/>
                    </a:cubicBezTo>
                    <a:cubicBezTo>
                      <a:pt x="172250" y="108245"/>
                      <a:pt x="184513" y="95982"/>
                      <a:pt x="199735" y="95982"/>
                    </a:cubicBezTo>
                    <a:close/>
                    <a:moveTo>
                      <a:pt x="517992" y="79104"/>
                    </a:moveTo>
                    <a:cubicBezTo>
                      <a:pt x="464035" y="95373"/>
                      <a:pt x="397381" y="112276"/>
                      <a:pt x="382146" y="101923"/>
                    </a:cubicBezTo>
                    <a:cubicBezTo>
                      <a:pt x="374529" y="98542"/>
                      <a:pt x="333902" y="106360"/>
                      <a:pt x="298353" y="116713"/>
                    </a:cubicBezTo>
                    <a:cubicBezTo>
                      <a:pt x="298353" y="119037"/>
                      <a:pt x="298565" y="121150"/>
                      <a:pt x="298565" y="123474"/>
                    </a:cubicBezTo>
                    <a:cubicBezTo>
                      <a:pt x="298565" y="130024"/>
                      <a:pt x="297930" y="136573"/>
                      <a:pt x="296660" y="142701"/>
                    </a:cubicBezTo>
                    <a:cubicBezTo>
                      <a:pt x="301527" y="142912"/>
                      <a:pt x="307664" y="143123"/>
                      <a:pt x="315281" y="143546"/>
                    </a:cubicBezTo>
                    <a:cubicBezTo>
                      <a:pt x="338345" y="144391"/>
                      <a:pt x="386166" y="146292"/>
                      <a:pt x="394630" y="144180"/>
                    </a:cubicBezTo>
                    <a:cubicBezTo>
                      <a:pt x="400132" y="141433"/>
                      <a:pt x="422138" y="133827"/>
                      <a:pt x="525398" y="109106"/>
                    </a:cubicBezTo>
                    <a:cubicBezTo>
                      <a:pt x="525186" y="101500"/>
                      <a:pt x="524128" y="94316"/>
                      <a:pt x="521589" y="87133"/>
                    </a:cubicBezTo>
                    <a:cubicBezTo>
                      <a:pt x="520531" y="84386"/>
                      <a:pt x="519262" y="81639"/>
                      <a:pt x="517992" y="79104"/>
                    </a:cubicBezTo>
                    <a:close/>
                    <a:moveTo>
                      <a:pt x="199736" y="78872"/>
                    </a:moveTo>
                    <a:cubicBezTo>
                      <a:pt x="175192" y="78872"/>
                      <a:pt x="155304" y="98950"/>
                      <a:pt x="155304" y="123467"/>
                    </a:cubicBezTo>
                    <a:cubicBezTo>
                      <a:pt x="155304" y="147983"/>
                      <a:pt x="175192" y="167850"/>
                      <a:pt x="199736" y="167850"/>
                    </a:cubicBezTo>
                    <a:cubicBezTo>
                      <a:pt x="224279" y="167850"/>
                      <a:pt x="244167" y="147983"/>
                      <a:pt x="244167" y="123467"/>
                    </a:cubicBezTo>
                    <a:cubicBezTo>
                      <a:pt x="244167" y="98950"/>
                      <a:pt x="224279" y="78872"/>
                      <a:pt x="199736" y="78872"/>
                    </a:cubicBezTo>
                    <a:close/>
                    <a:moveTo>
                      <a:pt x="199736" y="59217"/>
                    </a:moveTo>
                    <a:cubicBezTo>
                      <a:pt x="235069" y="59217"/>
                      <a:pt x="264056" y="87960"/>
                      <a:pt x="264056" y="123467"/>
                    </a:cubicBezTo>
                    <a:cubicBezTo>
                      <a:pt x="264056" y="158762"/>
                      <a:pt x="235069" y="187505"/>
                      <a:pt x="199736" y="187505"/>
                    </a:cubicBezTo>
                    <a:cubicBezTo>
                      <a:pt x="164190" y="187505"/>
                      <a:pt x="135415" y="158762"/>
                      <a:pt x="135415" y="123467"/>
                    </a:cubicBezTo>
                    <a:cubicBezTo>
                      <a:pt x="135415" y="87960"/>
                      <a:pt x="164190" y="59217"/>
                      <a:pt x="199736" y="59217"/>
                    </a:cubicBezTo>
                    <a:close/>
                    <a:moveTo>
                      <a:pt x="489638" y="45298"/>
                    </a:moveTo>
                    <a:lnTo>
                      <a:pt x="422350" y="63891"/>
                    </a:lnTo>
                    <a:lnTo>
                      <a:pt x="360775" y="78681"/>
                    </a:lnTo>
                    <a:cubicBezTo>
                      <a:pt x="359928" y="78893"/>
                      <a:pt x="359294" y="78893"/>
                      <a:pt x="358447" y="78893"/>
                    </a:cubicBezTo>
                    <a:lnTo>
                      <a:pt x="287985" y="78893"/>
                    </a:lnTo>
                    <a:cubicBezTo>
                      <a:pt x="290736" y="84809"/>
                      <a:pt x="293063" y="90725"/>
                      <a:pt x="294968" y="97063"/>
                    </a:cubicBezTo>
                    <a:cubicBezTo>
                      <a:pt x="328612" y="87344"/>
                      <a:pt x="378126" y="75723"/>
                      <a:pt x="393149" y="85654"/>
                    </a:cubicBezTo>
                    <a:cubicBezTo>
                      <a:pt x="402248" y="88823"/>
                      <a:pt x="457898" y="76146"/>
                      <a:pt x="506566" y="61990"/>
                    </a:cubicBezTo>
                    <a:cubicBezTo>
                      <a:pt x="501487" y="55651"/>
                      <a:pt x="495774" y="50158"/>
                      <a:pt x="489638" y="45298"/>
                    </a:cubicBezTo>
                    <a:close/>
                    <a:moveTo>
                      <a:pt x="199749" y="44453"/>
                    </a:moveTo>
                    <a:cubicBezTo>
                      <a:pt x="156159" y="44453"/>
                      <a:pt x="120611" y="79949"/>
                      <a:pt x="120611" y="123474"/>
                    </a:cubicBezTo>
                    <a:cubicBezTo>
                      <a:pt x="120611" y="166998"/>
                      <a:pt x="156159" y="202283"/>
                      <a:pt x="199749" y="202283"/>
                    </a:cubicBezTo>
                    <a:cubicBezTo>
                      <a:pt x="243338" y="202283"/>
                      <a:pt x="278886" y="166998"/>
                      <a:pt x="278886" y="123474"/>
                    </a:cubicBezTo>
                    <a:cubicBezTo>
                      <a:pt x="278886" y="79949"/>
                      <a:pt x="243338" y="44453"/>
                      <a:pt x="199749" y="44453"/>
                    </a:cubicBezTo>
                    <a:close/>
                    <a:moveTo>
                      <a:pt x="446472" y="19944"/>
                    </a:moveTo>
                    <a:lnTo>
                      <a:pt x="251378" y="39382"/>
                    </a:lnTo>
                    <a:cubicBezTo>
                      <a:pt x="260054" y="44664"/>
                      <a:pt x="268095" y="51426"/>
                      <a:pt x="274654" y="59243"/>
                    </a:cubicBezTo>
                    <a:lnTo>
                      <a:pt x="357178" y="59243"/>
                    </a:lnTo>
                    <a:lnTo>
                      <a:pt x="417271" y="44664"/>
                    </a:lnTo>
                    <a:lnTo>
                      <a:pt x="468266" y="30720"/>
                    </a:lnTo>
                    <a:cubicBezTo>
                      <a:pt x="458321" y="25015"/>
                      <a:pt x="450069" y="21423"/>
                      <a:pt x="446472" y="19944"/>
                    </a:cubicBezTo>
                    <a:close/>
                    <a:moveTo>
                      <a:pt x="446895" y="83"/>
                    </a:moveTo>
                    <a:cubicBezTo>
                      <a:pt x="448165" y="-128"/>
                      <a:pt x="449646" y="83"/>
                      <a:pt x="451127" y="506"/>
                    </a:cubicBezTo>
                    <a:cubicBezTo>
                      <a:pt x="453878" y="1562"/>
                      <a:pt x="520531" y="25860"/>
                      <a:pt x="540210" y="80583"/>
                    </a:cubicBezTo>
                    <a:cubicBezTo>
                      <a:pt x="544230" y="91992"/>
                      <a:pt x="545923" y="103824"/>
                      <a:pt x="545288" y="116079"/>
                    </a:cubicBezTo>
                    <a:cubicBezTo>
                      <a:pt x="545288" y="117346"/>
                      <a:pt x="545288" y="118403"/>
                      <a:pt x="544865" y="119459"/>
                    </a:cubicBezTo>
                    <a:cubicBezTo>
                      <a:pt x="543595" y="135094"/>
                      <a:pt x="538305" y="151363"/>
                      <a:pt x="529207" y="168055"/>
                    </a:cubicBezTo>
                    <a:cubicBezTo>
                      <a:pt x="529418" y="168266"/>
                      <a:pt x="529630" y="168055"/>
                      <a:pt x="529842" y="168266"/>
                    </a:cubicBezTo>
                    <a:cubicBezTo>
                      <a:pt x="532169" y="168689"/>
                      <a:pt x="583376" y="183479"/>
                      <a:pt x="600727" y="227215"/>
                    </a:cubicBezTo>
                    <a:cubicBezTo>
                      <a:pt x="600938" y="227637"/>
                      <a:pt x="600938" y="227848"/>
                      <a:pt x="601150" y="228060"/>
                    </a:cubicBezTo>
                    <a:cubicBezTo>
                      <a:pt x="603478" y="229327"/>
                      <a:pt x="605170" y="231440"/>
                      <a:pt x="606017" y="233976"/>
                    </a:cubicBezTo>
                    <a:cubicBezTo>
                      <a:pt x="606863" y="236934"/>
                      <a:pt x="606440" y="239680"/>
                      <a:pt x="604959" y="242005"/>
                    </a:cubicBezTo>
                    <a:cubicBezTo>
                      <a:pt x="609614" y="266936"/>
                      <a:pt x="602843" y="295037"/>
                      <a:pt x="584222" y="325885"/>
                    </a:cubicBezTo>
                    <a:cubicBezTo>
                      <a:pt x="582953" y="328209"/>
                      <a:pt x="580413" y="329899"/>
                      <a:pt x="577874" y="330533"/>
                    </a:cubicBezTo>
                    <a:lnTo>
                      <a:pt x="306182" y="386101"/>
                    </a:lnTo>
                    <a:cubicBezTo>
                      <a:pt x="297507" y="388636"/>
                      <a:pt x="288620" y="389904"/>
                      <a:pt x="279309" y="389904"/>
                    </a:cubicBezTo>
                    <a:cubicBezTo>
                      <a:pt x="240587" y="389904"/>
                      <a:pt x="207366" y="367719"/>
                      <a:pt x="191073" y="335604"/>
                    </a:cubicBezTo>
                    <a:cubicBezTo>
                      <a:pt x="176684" y="372367"/>
                      <a:pt x="140924" y="398778"/>
                      <a:pt x="98816" y="398778"/>
                    </a:cubicBezTo>
                    <a:cubicBezTo>
                      <a:pt x="80196" y="398778"/>
                      <a:pt x="62845" y="393496"/>
                      <a:pt x="48033" y="384411"/>
                    </a:cubicBezTo>
                    <a:cubicBezTo>
                      <a:pt x="47821" y="384199"/>
                      <a:pt x="47398" y="384199"/>
                      <a:pt x="47186" y="383988"/>
                    </a:cubicBezTo>
                    <a:cubicBezTo>
                      <a:pt x="41896" y="380819"/>
                      <a:pt x="37030" y="377016"/>
                      <a:pt x="32586" y="373001"/>
                    </a:cubicBezTo>
                    <a:cubicBezTo>
                      <a:pt x="32375" y="373001"/>
                      <a:pt x="32375" y="372790"/>
                      <a:pt x="32375" y="372790"/>
                    </a:cubicBezTo>
                    <a:cubicBezTo>
                      <a:pt x="12484" y="354831"/>
                      <a:pt x="0" y="328843"/>
                      <a:pt x="0" y="299897"/>
                    </a:cubicBezTo>
                    <a:cubicBezTo>
                      <a:pt x="0" y="245596"/>
                      <a:pt x="44436" y="201227"/>
                      <a:pt x="98816" y="201227"/>
                    </a:cubicBezTo>
                    <a:cubicBezTo>
                      <a:pt x="137327" y="201227"/>
                      <a:pt x="170760" y="223411"/>
                      <a:pt x="187053" y="255738"/>
                    </a:cubicBezTo>
                    <a:cubicBezTo>
                      <a:pt x="192131" y="242850"/>
                      <a:pt x="199537" y="231229"/>
                      <a:pt x="209059" y="221510"/>
                    </a:cubicBezTo>
                    <a:cubicBezTo>
                      <a:pt x="206096" y="221932"/>
                      <a:pt x="202923" y="222144"/>
                      <a:pt x="199749" y="222144"/>
                    </a:cubicBezTo>
                    <a:cubicBezTo>
                      <a:pt x="145156" y="222144"/>
                      <a:pt x="100932" y="177774"/>
                      <a:pt x="100932" y="123474"/>
                    </a:cubicBezTo>
                    <a:cubicBezTo>
                      <a:pt x="100932" y="69385"/>
                      <a:pt x="144733" y="25226"/>
                      <a:pt x="198691" y="24804"/>
                    </a:cubicBezTo>
                    <a:close/>
                  </a:path>
                </a:pathLst>
              </a:custGeom>
              <a:solidFill>
                <a:srgbClr val="E55003"/>
              </a:solidFill>
              <a:ln>
                <a:noFill/>
              </a:ln>
            </p:spPr>
          </p:sp>
          <p:sp>
            <p:nvSpPr>
              <p:cNvPr id="27" name="文本框 26"/>
              <p:cNvSpPr txBox="1"/>
              <p:nvPr/>
            </p:nvSpPr>
            <p:spPr>
              <a:xfrm flipH="1">
                <a:off x="6688999" y="3111732"/>
                <a:ext cx="926970"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3</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根</a:t>
                </a:r>
              </a:p>
            </p:txBody>
          </p:sp>
        </p:grpSp>
        <p:grpSp>
          <p:nvGrpSpPr>
            <p:cNvPr id="28" name="组合 27"/>
            <p:cNvGrpSpPr/>
            <p:nvPr/>
          </p:nvGrpSpPr>
          <p:grpSpPr>
            <a:xfrm>
              <a:off x="5273807" y="3904320"/>
              <a:ext cx="2049495" cy="745303"/>
              <a:chOff x="5566474" y="4083662"/>
              <a:chExt cx="2049495" cy="745303"/>
            </a:xfrm>
          </p:grpSpPr>
          <p:sp>
            <p:nvSpPr>
              <p:cNvPr id="29" name="corn_85796"/>
              <p:cNvSpPr>
                <a:spLocks noChangeAspect="1"/>
              </p:cNvSpPr>
              <p:nvPr/>
            </p:nvSpPr>
            <p:spPr bwMode="auto">
              <a:xfrm flipH="1">
                <a:off x="5566474" y="4083662"/>
                <a:ext cx="720000" cy="745303"/>
              </a:xfrm>
              <a:custGeom>
                <a:avLst/>
                <a:gdLst>
                  <a:gd name="T0" fmla="*/ 2549 w 2617"/>
                  <a:gd name="T1" fmla="*/ 936 h 2713"/>
                  <a:gd name="T2" fmla="*/ 2030 w 2617"/>
                  <a:gd name="T3" fmla="*/ 140 h 2713"/>
                  <a:gd name="T4" fmla="*/ 1138 w 2617"/>
                  <a:gd name="T5" fmla="*/ 67 h 2713"/>
                  <a:gd name="T6" fmla="*/ 948 w 2617"/>
                  <a:gd name="T7" fmla="*/ 73 h 2713"/>
                  <a:gd name="T8" fmla="*/ 90 w 2617"/>
                  <a:gd name="T9" fmla="*/ 2048 h 2713"/>
                  <a:gd name="T10" fmla="*/ 53 w 2617"/>
                  <a:gd name="T11" fmla="*/ 2299 h 2713"/>
                  <a:gd name="T12" fmla="*/ 53 w 2617"/>
                  <a:gd name="T13" fmla="*/ 2551 h 2713"/>
                  <a:gd name="T14" fmla="*/ 288 w 2617"/>
                  <a:gd name="T15" fmla="*/ 2713 h 2713"/>
                  <a:gd name="T16" fmla="*/ 471 w 2617"/>
                  <a:gd name="T17" fmla="*/ 2603 h 2713"/>
                  <a:gd name="T18" fmla="*/ 656 w 2617"/>
                  <a:gd name="T19" fmla="*/ 2619 h 2713"/>
                  <a:gd name="T20" fmla="*/ 1650 w 2617"/>
                  <a:gd name="T21" fmla="*/ 2204 h 2713"/>
                  <a:gd name="T22" fmla="*/ 2505 w 2617"/>
                  <a:gd name="T23" fmla="*/ 1748 h 2713"/>
                  <a:gd name="T24" fmla="*/ 2222 w 2617"/>
                  <a:gd name="T25" fmla="*/ 1586 h 2713"/>
                  <a:gd name="T26" fmla="*/ 2461 w 2617"/>
                  <a:gd name="T27" fmla="*/ 1184 h 2713"/>
                  <a:gd name="T28" fmla="*/ 1685 w 2617"/>
                  <a:gd name="T29" fmla="*/ 625 h 2713"/>
                  <a:gd name="T30" fmla="*/ 1903 w 2617"/>
                  <a:gd name="T31" fmla="*/ 351 h 2713"/>
                  <a:gd name="T32" fmla="*/ 1291 w 2617"/>
                  <a:gd name="T33" fmla="*/ 1019 h 2713"/>
                  <a:gd name="T34" fmla="*/ 1293 w 2617"/>
                  <a:gd name="T35" fmla="*/ 987 h 2713"/>
                  <a:gd name="T36" fmla="*/ 1294 w 2617"/>
                  <a:gd name="T37" fmla="*/ 950 h 2713"/>
                  <a:gd name="T38" fmla="*/ 1294 w 2617"/>
                  <a:gd name="T39" fmla="*/ 916 h 2713"/>
                  <a:gd name="T40" fmla="*/ 1293 w 2617"/>
                  <a:gd name="T41" fmla="*/ 881 h 2713"/>
                  <a:gd name="T42" fmla="*/ 1485 w 2617"/>
                  <a:gd name="T43" fmla="*/ 825 h 2713"/>
                  <a:gd name="T44" fmla="*/ 1289 w 2617"/>
                  <a:gd name="T45" fmla="*/ 1048 h 2713"/>
                  <a:gd name="T46" fmla="*/ 1291 w 2617"/>
                  <a:gd name="T47" fmla="*/ 1019 h 2713"/>
                  <a:gd name="T48" fmla="*/ 1456 w 2617"/>
                  <a:gd name="T49" fmla="*/ 1524 h 2713"/>
                  <a:gd name="T50" fmla="*/ 1425 w 2617"/>
                  <a:gd name="T51" fmla="*/ 1529 h 2713"/>
                  <a:gd name="T52" fmla="*/ 1386 w 2617"/>
                  <a:gd name="T53" fmla="*/ 1537 h 2713"/>
                  <a:gd name="T54" fmla="*/ 1332 w 2617"/>
                  <a:gd name="T55" fmla="*/ 1550 h 2713"/>
                  <a:gd name="T56" fmla="*/ 1289 w 2617"/>
                  <a:gd name="T57" fmla="*/ 1564 h 2713"/>
                  <a:gd name="T58" fmla="*/ 1247 w 2617"/>
                  <a:gd name="T59" fmla="*/ 1579 h 2713"/>
                  <a:gd name="T60" fmla="*/ 1206 w 2617"/>
                  <a:gd name="T61" fmla="*/ 1595 h 2713"/>
                  <a:gd name="T62" fmla="*/ 1166 w 2617"/>
                  <a:gd name="T63" fmla="*/ 1612 h 2713"/>
                  <a:gd name="T64" fmla="*/ 1126 w 2617"/>
                  <a:gd name="T65" fmla="*/ 1631 h 2713"/>
                  <a:gd name="T66" fmla="*/ 1086 w 2617"/>
                  <a:gd name="T67" fmla="*/ 1651 h 2713"/>
                  <a:gd name="T68" fmla="*/ 1089 w 2617"/>
                  <a:gd name="T69" fmla="*/ 1639 h 2713"/>
                  <a:gd name="T70" fmla="*/ 1115 w 2617"/>
                  <a:gd name="T71" fmla="*/ 1594 h 2713"/>
                  <a:gd name="T72" fmla="*/ 1140 w 2617"/>
                  <a:gd name="T73" fmla="*/ 1547 h 2713"/>
                  <a:gd name="T74" fmla="*/ 1162 w 2617"/>
                  <a:gd name="T75" fmla="*/ 1504 h 2713"/>
                  <a:gd name="T76" fmla="*/ 1183 w 2617"/>
                  <a:gd name="T77" fmla="*/ 1459 h 2713"/>
                  <a:gd name="T78" fmla="*/ 1204 w 2617"/>
                  <a:gd name="T79" fmla="*/ 1411 h 2713"/>
                  <a:gd name="T80" fmla="*/ 1222 w 2617"/>
                  <a:gd name="T81" fmla="*/ 1364 h 2713"/>
                  <a:gd name="T82" fmla="*/ 1237 w 2617"/>
                  <a:gd name="T83" fmla="*/ 1320 h 2713"/>
                  <a:gd name="T84" fmla="*/ 1251 w 2617"/>
                  <a:gd name="T85" fmla="*/ 1272 h 2713"/>
                  <a:gd name="T86" fmla="*/ 1258 w 2617"/>
                  <a:gd name="T87" fmla="*/ 1248 h 2713"/>
                  <a:gd name="T88" fmla="*/ 1485 w 2617"/>
                  <a:gd name="T89" fmla="*/ 1520 h 2713"/>
                  <a:gd name="T90" fmla="*/ 1685 w 2617"/>
                  <a:gd name="T91" fmla="*/ 1248 h 2713"/>
                  <a:gd name="T92" fmla="*/ 1903 w 2617"/>
                  <a:gd name="T93" fmla="*/ 1525 h 2713"/>
                  <a:gd name="T94" fmla="*/ 1685 w 2617"/>
                  <a:gd name="T95" fmla="*/ 1048 h 2713"/>
                  <a:gd name="T96" fmla="*/ 1903 w 2617"/>
                  <a:gd name="T97" fmla="*/ 825 h 2713"/>
                  <a:gd name="T98" fmla="*/ 1685 w 2617"/>
                  <a:gd name="T99" fmla="*/ 1048 h 2713"/>
                  <a:gd name="T100" fmla="*/ 1302 w 2617"/>
                  <a:gd name="T101" fmla="*/ 625 h 2713"/>
                  <a:gd name="T102" fmla="*/ 1485 w 2617"/>
                  <a:gd name="T103" fmla="*/ 625 h 2713"/>
                  <a:gd name="T104" fmla="*/ 2204 w 2617"/>
                  <a:gd name="T105" fmla="*/ 1248 h 2713"/>
                  <a:gd name="T106" fmla="*/ 2103 w 2617"/>
                  <a:gd name="T107" fmla="*/ 1248 h 2713"/>
                  <a:gd name="T108" fmla="*/ 2103 w 2617"/>
                  <a:gd name="T109" fmla="*/ 825 h 2713"/>
                  <a:gd name="T110" fmla="*/ 2301 w 2617"/>
                  <a:gd name="T111" fmla="*/ 1048 h 2713"/>
                  <a:gd name="T112" fmla="*/ 2377 w 2617"/>
                  <a:gd name="T113" fmla="*/ 625 h 2713"/>
                  <a:gd name="T114" fmla="*/ 2103 w 2617"/>
                  <a:gd name="T115" fmla="*/ 345 h 2713"/>
                  <a:gd name="T116" fmla="*/ 2377 w 2617"/>
                  <a:gd name="T117" fmla="*/ 625 h 2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17" h="2713">
                    <a:moveTo>
                      <a:pt x="2461" y="1184"/>
                    </a:moveTo>
                    <a:cubicBezTo>
                      <a:pt x="2499" y="1100"/>
                      <a:pt x="2529" y="1017"/>
                      <a:pt x="2549" y="936"/>
                    </a:cubicBezTo>
                    <a:cubicBezTo>
                      <a:pt x="2617" y="663"/>
                      <a:pt x="2576" y="433"/>
                      <a:pt x="2432" y="289"/>
                    </a:cubicBezTo>
                    <a:cubicBezTo>
                      <a:pt x="2334" y="191"/>
                      <a:pt x="2195" y="140"/>
                      <a:pt x="2030" y="140"/>
                    </a:cubicBezTo>
                    <a:cubicBezTo>
                      <a:pt x="1795" y="140"/>
                      <a:pt x="1513" y="243"/>
                      <a:pt x="1237" y="427"/>
                    </a:cubicBezTo>
                    <a:cubicBezTo>
                      <a:pt x="1194" y="225"/>
                      <a:pt x="1143" y="79"/>
                      <a:pt x="1138" y="67"/>
                    </a:cubicBezTo>
                    <a:cubicBezTo>
                      <a:pt x="1123" y="26"/>
                      <a:pt x="1084" y="0"/>
                      <a:pt x="1041" y="1"/>
                    </a:cubicBezTo>
                    <a:cubicBezTo>
                      <a:pt x="998" y="2"/>
                      <a:pt x="960" y="31"/>
                      <a:pt x="948" y="73"/>
                    </a:cubicBezTo>
                    <a:cubicBezTo>
                      <a:pt x="947" y="78"/>
                      <a:pt x="805" y="555"/>
                      <a:pt x="546" y="940"/>
                    </a:cubicBezTo>
                    <a:cubicBezTo>
                      <a:pt x="224" y="1417"/>
                      <a:pt x="84" y="1759"/>
                      <a:pt x="90" y="2048"/>
                    </a:cubicBezTo>
                    <a:cubicBezTo>
                      <a:pt x="92" y="2124"/>
                      <a:pt x="99" y="2188"/>
                      <a:pt x="110" y="2242"/>
                    </a:cubicBezTo>
                    <a:lnTo>
                      <a:pt x="53" y="2299"/>
                    </a:lnTo>
                    <a:cubicBezTo>
                      <a:pt x="19" y="2333"/>
                      <a:pt x="0" y="2378"/>
                      <a:pt x="0" y="2425"/>
                    </a:cubicBezTo>
                    <a:cubicBezTo>
                      <a:pt x="0" y="2473"/>
                      <a:pt x="19" y="2518"/>
                      <a:pt x="53" y="2551"/>
                    </a:cubicBezTo>
                    <a:lnTo>
                      <a:pt x="162" y="2660"/>
                    </a:lnTo>
                    <a:cubicBezTo>
                      <a:pt x="195" y="2694"/>
                      <a:pt x="240" y="2713"/>
                      <a:pt x="288" y="2713"/>
                    </a:cubicBezTo>
                    <a:cubicBezTo>
                      <a:pt x="335" y="2713"/>
                      <a:pt x="380" y="2694"/>
                      <a:pt x="414" y="2660"/>
                    </a:cubicBezTo>
                    <a:lnTo>
                      <a:pt x="471" y="2603"/>
                    </a:lnTo>
                    <a:cubicBezTo>
                      <a:pt x="518" y="2612"/>
                      <a:pt x="574" y="2618"/>
                      <a:pt x="639" y="2619"/>
                    </a:cubicBezTo>
                    <a:cubicBezTo>
                      <a:pt x="645" y="2619"/>
                      <a:pt x="651" y="2619"/>
                      <a:pt x="656" y="2619"/>
                    </a:cubicBezTo>
                    <a:lnTo>
                      <a:pt x="656" y="2619"/>
                    </a:lnTo>
                    <a:cubicBezTo>
                      <a:pt x="917" y="2619"/>
                      <a:pt x="1223" y="2491"/>
                      <a:pt x="1650" y="2204"/>
                    </a:cubicBezTo>
                    <a:cubicBezTo>
                      <a:pt x="1997" y="1970"/>
                      <a:pt x="2429" y="1842"/>
                      <a:pt x="2433" y="1841"/>
                    </a:cubicBezTo>
                    <a:cubicBezTo>
                      <a:pt x="2475" y="1829"/>
                      <a:pt x="2504" y="1791"/>
                      <a:pt x="2505" y="1748"/>
                    </a:cubicBezTo>
                    <a:cubicBezTo>
                      <a:pt x="2506" y="1705"/>
                      <a:pt x="2480" y="1666"/>
                      <a:pt x="2439" y="1651"/>
                    </a:cubicBezTo>
                    <a:cubicBezTo>
                      <a:pt x="2432" y="1648"/>
                      <a:pt x="2348" y="1618"/>
                      <a:pt x="2222" y="1586"/>
                    </a:cubicBezTo>
                    <a:cubicBezTo>
                      <a:pt x="2317" y="1458"/>
                      <a:pt x="2396" y="1327"/>
                      <a:pt x="2456" y="1197"/>
                    </a:cubicBezTo>
                    <a:cubicBezTo>
                      <a:pt x="2458" y="1193"/>
                      <a:pt x="2460" y="1189"/>
                      <a:pt x="2461" y="1184"/>
                    </a:cubicBezTo>
                    <a:close/>
                    <a:moveTo>
                      <a:pt x="1903" y="625"/>
                    </a:moveTo>
                    <a:lnTo>
                      <a:pt x="1685" y="625"/>
                    </a:lnTo>
                    <a:lnTo>
                      <a:pt x="1685" y="414"/>
                    </a:lnTo>
                    <a:cubicBezTo>
                      <a:pt x="1761" y="384"/>
                      <a:pt x="1834" y="363"/>
                      <a:pt x="1903" y="351"/>
                    </a:cubicBezTo>
                    <a:lnTo>
                      <a:pt x="1903" y="625"/>
                    </a:lnTo>
                    <a:close/>
                    <a:moveTo>
                      <a:pt x="1291" y="1019"/>
                    </a:moveTo>
                    <a:cubicBezTo>
                      <a:pt x="1291" y="1012"/>
                      <a:pt x="1292" y="1005"/>
                      <a:pt x="1292" y="998"/>
                    </a:cubicBezTo>
                    <a:cubicBezTo>
                      <a:pt x="1292" y="994"/>
                      <a:pt x="1293" y="991"/>
                      <a:pt x="1293" y="987"/>
                    </a:cubicBezTo>
                    <a:cubicBezTo>
                      <a:pt x="1293" y="977"/>
                      <a:pt x="1293" y="967"/>
                      <a:pt x="1294" y="957"/>
                    </a:cubicBezTo>
                    <a:cubicBezTo>
                      <a:pt x="1294" y="955"/>
                      <a:pt x="1294" y="952"/>
                      <a:pt x="1294" y="950"/>
                    </a:cubicBezTo>
                    <a:cubicBezTo>
                      <a:pt x="1294" y="941"/>
                      <a:pt x="1294" y="932"/>
                      <a:pt x="1294" y="923"/>
                    </a:cubicBezTo>
                    <a:cubicBezTo>
                      <a:pt x="1294" y="921"/>
                      <a:pt x="1294" y="918"/>
                      <a:pt x="1294" y="916"/>
                    </a:cubicBezTo>
                    <a:cubicBezTo>
                      <a:pt x="1294" y="904"/>
                      <a:pt x="1294" y="893"/>
                      <a:pt x="1293" y="882"/>
                    </a:cubicBezTo>
                    <a:cubicBezTo>
                      <a:pt x="1293" y="881"/>
                      <a:pt x="1293" y="881"/>
                      <a:pt x="1293" y="881"/>
                    </a:cubicBezTo>
                    <a:cubicBezTo>
                      <a:pt x="1293" y="862"/>
                      <a:pt x="1292" y="843"/>
                      <a:pt x="1291" y="825"/>
                    </a:cubicBezTo>
                    <a:lnTo>
                      <a:pt x="1485" y="825"/>
                    </a:lnTo>
                    <a:lnTo>
                      <a:pt x="1485" y="1048"/>
                    </a:lnTo>
                    <a:lnTo>
                      <a:pt x="1289" y="1048"/>
                    </a:lnTo>
                    <a:cubicBezTo>
                      <a:pt x="1290" y="1042"/>
                      <a:pt x="1290" y="1036"/>
                      <a:pt x="1290" y="1030"/>
                    </a:cubicBezTo>
                    <a:cubicBezTo>
                      <a:pt x="1291" y="1026"/>
                      <a:pt x="1291" y="1022"/>
                      <a:pt x="1291" y="1019"/>
                    </a:cubicBezTo>
                    <a:close/>
                    <a:moveTo>
                      <a:pt x="1485" y="1520"/>
                    </a:moveTo>
                    <a:cubicBezTo>
                      <a:pt x="1476" y="1521"/>
                      <a:pt x="1466" y="1522"/>
                      <a:pt x="1456" y="1524"/>
                    </a:cubicBezTo>
                    <a:cubicBezTo>
                      <a:pt x="1454" y="1524"/>
                      <a:pt x="1453" y="1524"/>
                      <a:pt x="1451" y="1524"/>
                    </a:cubicBezTo>
                    <a:cubicBezTo>
                      <a:pt x="1442" y="1526"/>
                      <a:pt x="1434" y="1527"/>
                      <a:pt x="1425" y="1529"/>
                    </a:cubicBezTo>
                    <a:cubicBezTo>
                      <a:pt x="1423" y="1529"/>
                      <a:pt x="1420" y="1530"/>
                      <a:pt x="1418" y="1530"/>
                    </a:cubicBezTo>
                    <a:cubicBezTo>
                      <a:pt x="1407" y="1532"/>
                      <a:pt x="1396" y="1534"/>
                      <a:pt x="1386" y="1537"/>
                    </a:cubicBezTo>
                    <a:cubicBezTo>
                      <a:pt x="1372" y="1540"/>
                      <a:pt x="1359" y="1543"/>
                      <a:pt x="1345" y="1547"/>
                    </a:cubicBezTo>
                    <a:cubicBezTo>
                      <a:pt x="1341" y="1548"/>
                      <a:pt x="1336" y="1549"/>
                      <a:pt x="1332" y="1550"/>
                    </a:cubicBezTo>
                    <a:cubicBezTo>
                      <a:pt x="1323" y="1553"/>
                      <a:pt x="1314" y="1556"/>
                      <a:pt x="1304" y="1559"/>
                    </a:cubicBezTo>
                    <a:cubicBezTo>
                      <a:pt x="1299" y="1560"/>
                      <a:pt x="1294" y="1562"/>
                      <a:pt x="1289" y="1564"/>
                    </a:cubicBezTo>
                    <a:cubicBezTo>
                      <a:pt x="1281" y="1567"/>
                      <a:pt x="1272" y="1569"/>
                      <a:pt x="1264" y="1572"/>
                    </a:cubicBezTo>
                    <a:cubicBezTo>
                      <a:pt x="1258" y="1574"/>
                      <a:pt x="1253" y="1577"/>
                      <a:pt x="1247" y="1579"/>
                    </a:cubicBezTo>
                    <a:cubicBezTo>
                      <a:pt x="1239" y="1582"/>
                      <a:pt x="1231" y="1585"/>
                      <a:pt x="1223" y="1588"/>
                    </a:cubicBezTo>
                    <a:cubicBezTo>
                      <a:pt x="1218" y="1590"/>
                      <a:pt x="1212" y="1593"/>
                      <a:pt x="1206" y="1595"/>
                    </a:cubicBezTo>
                    <a:cubicBezTo>
                      <a:pt x="1198" y="1598"/>
                      <a:pt x="1191" y="1601"/>
                      <a:pt x="1183" y="1605"/>
                    </a:cubicBezTo>
                    <a:cubicBezTo>
                      <a:pt x="1177" y="1607"/>
                      <a:pt x="1172" y="1610"/>
                      <a:pt x="1166" y="1612"/>
                    </a:cubicBezTo>
                    <a:cubicBezTo>
                      <a:pt x="1158" y="1616"/>
                      <a:pt x="1150" y="1620"/>
                      <a:pt x="1143" y="1623"/>
                    </a:cubicBezTo>
                    <a:cubicBezTo>
                      <a:pt x="1137" y="1626"/>
                      <a:pt x="1131" y="1629"/>
                      <a:pt x="1126" y="1631"/>
                    </a:cubicBezTo>
                    <a:cubicBezTo>
                      <a:pt x="1118" y="1635"/>
                      <a:pt x="1110" y="1639"/>
                      <a:pt x="1102" y="1643"/>
                    </a:cubicBezTo>
                    <a:cubicBezTo>
                      <a:pt x="1097" y="1646"/>
                      <a:pt x="1092" y="1649"/>
                      <a:pt x="1086" y="1651"/>
                    </a:cubicBezTo>
                    <a:cubicBezTo>
                      <a:pt x="1084" y="1653"/>
                      <a:pt x="1082" y="1654"/>
                      <a:pt x="1080" y="1655"/>
                    </a:cubicBezTo>
                    <a:cubicBezTo>
                      <a:pt x="1083" y="1650"/>
                      <a:pt x="1086" y="1644"/>
                      <a:pt x="1089" y="1639"/>
                    </a:cubicBezTo>
                    <a:cubicBezTo>
                      <a:pt x="1090" y="1637"/>
                      <a:pt x="1092" y="1635"/>
                      <a:pt x="1093" y="1633"/>
                    </a:cubicBezTo>
                    <a:cubicBezTo>
                      <a:pt x="1100" y="1620"/>
                      <a:pt x="1108" y="1607"/>
                      <a:pt x="1115" y="1594"/>
                    </a:cubicBezTo>
                    <a:cubicBezTo>
                      <a:pt x="1116" y="1592"/>
                      <a:pt x="1118" y="1589"/>
                      <a:pt x="1119" y="1587"/>
                    </a:cubicBezTo>
                    <a:cubicBezTo>
                      <a:pt x="1126" y="1574"/>
                      <a:pt x="1133" y="1560"/>
                      <a:pt x="1140" y="1547"/>
                    </a:cubicBezTo>
                    <a:cubicBezTo>
                      <a:pt x="1141" y="1546"/>
                      <a:pt x="1142" y="1544"/>
                      <a:pt x="1142" y="1543"/>
                    </a:cubicBezTo>
                    <a:cubicBezTo>
                      <a:pt x="1149" y="1530"/>
                      <a:pt x="1156" y="1517"/>
                      <a:pt x="1162" y="1504"/>
                    </a:cubicBezTo>
                    <a:cubicBezTo>
                      <a:pt x="1163" y="1502"/>
                      <a:pt x="1163" y="1501"/>
                      <a:pt x="1164" y="1499"/>
                    </a:cubicBezTo>
                    <a:cubicBezTo>
                      <a:pt x="1171" y="1486"/>
                      <a:pt x="1177" y="1472"/>
                      <a:pt x="1183" y="1459"/>
                    </a:cubicBezTo>
                    <a:cubicBezTo>
                      <a:pt x="1184" y="1456"/>
                      <a:pt x="1185" y="1454"/>
                      <a:pt x="1186" y="1451"/>
                    </a:cubicBezTo>
                    <a:cubicBezTo>
                      <a:pt x="1192" y="1437"/>
                      <a:pt x="1198" y="1424"/>
                      <a:pt x="1204" y="1411"/>
                    </a:cubicBezTo>
                    <a:cubicBezTo>
                      <a:pt x="1205" y="1409"/>
                      <a:pt x="1205" y="1407"/>
                      <a:pt x="1206" y="1405"/>
                    </a:cubicBezTo>
                    <a:cubicBezTo>
                      <a:pt x="1212" y="1391"/>
                      <a:pt x="1217" y="1378"/>
                      <a:pt x="1222" y="1364"/>
                    </a:cubicBezTo>
                    <a:cubicBezTo>
                      <a:pt x="1222" y="1363"/>
                      <a:pt x="1222" y="1362"/>
                      <a:pt x="1223" y="1362"/>
                    </a:cubicBezTo>
                    <a:cubicBezTo>
                      <a:pt x="1228" y="1348"/>
                      <a:pt x="1232" y="1334"/>
                      <a:pt x="1237" y="1320"/>
                    </a:cubicBezTo>
                    <a:cubicBezTo>
                      <a:pt x="1238" y="1318"/>
                      <a:pt x="1239" y="1315"/>
                      <a:pt x="1239" y="1313"/>
                    </a:cubicBezTo>
                    <a:cubicBezTo>
                      <a:pt x="1244" y="1299"/>
                      <a:pt x="1248" y="1286"/>
                      <a:pt x="1251" y="1272"/>
                    </a:cubicBezTo>
                    <a:cubicBezTo>
                      <a:pt x="1252" y="1270"/>
                      <a:pt x="1253" y="1267"/>
                      <a:pt x="1253" y="1265"/>
                    </a:cubicBezTo>
                    <a:cubicBezTo>
                      <a:pt x="1255" y="1260"/>
                      <a:pt x="1256" y="1254"/>
                      <a:pt x="1258" y="1248"/>
                    </a:cubicBezTo>
                    <a:lnTo>
                      <a:pt x="1485" y="1248"/>
                    </a:lnTo>
                    <a:lnTo>
                      <a:pt x="1485" y="1520"/>
                    </a:lnTo>
                    <a:close/>
                    <a:moveTo>
                      <a:pt x="1685" y="1509"/>
                    </a:moveTo>
                    <a:lnTo>
                      <a:pt x="1685" y="1248"/>
                    </a:lnTo>
                    <a:lnTo>
                      <a:pt x="1903" y="1248"/>
                    </a:lnTo>
                    <a:lnTo>
                      <a:pt x="1903" y="1525"/>
                    </a:lnTo>
                    <a:cubicBezTo>
                      <a:pt x="1833" y="1516"/>
                      <a:pt x="1759" y="1511"/>
                      <a:pt x="1685" y="1509"/>
                    </a:cubicBezTo>
                    <a:close/>
                    <a:moveTo>
                      <a:pt x="1685" y="1048"/>
                    </a:moveTo>
                    <a:lnTo>
                      <a:pt x="1685" y="825"/>
                    </a:lnTo>
                    <a:lnTo>
                      <a:pt x="1903" y="825"/>
                    </a:lnTo>
                    <a:lnTo>
                      <a:pt x="1903" y="1048"/>
                    </a:lnTo>
                    <a:lnTo>
                      <a:pt x="1685" y="1048"/>
                    </a:lnTo>
                    <a:close/>
                    <a:moveTo>
                      <a:pt x="1485" y="625"/>
                    </a:moveTo>
                    <a:lnTo>
                      <a:pt x="1302" y="625"/>
                    </a:lnTo>
                    <a:cubicBezTo>
                      <a:pt x="1363" y="582"/>
                      <a:pt x="1424" y="543"/>
                      <a:pt x="1485" y="509"/>
                    </a:cubicBezTo>
                    <a:lnTo>
                      <a:pt x="1485" y="625"/>
                    </a:lnTo>
                    <a:close/>
                    <a:moveTo>
                      <a:pt x="2103" y="1248"/>
                    </a:moveTo>
                    <a:lnTo>
                      <a:pt x="2204" y="1248"/>
                    </a:lnTo>
                    <a:cubicBezTo>
                      <a:pt x="2174" y="1302"/>
                      <a:pt x="2140" y="1355"/>
                      <a:pt x="2103" y="1409"/>
                    </a:cubicBezTo>
                    <a:lnTo>
                      <a:pt x="2103" y="1248"/>
                    </a:lnTo>
                    <a:close/>
                    <a:moveTo>
                      <a:pt x="2103" y="1048"/>
                    </a:moveTo>
                    <a:lnTo>
                      <a:pt x="2103" y="825"/>
                    </a:lnTo>
                    <a:lnTo>
                      <a:pt x="2368" y="825"/>
                    </a:lnTo>
                    <a:cubicBezTo>
                      <a:pt x="2355" y="895"/>
                      <a:pt x="2332" y="970"/>
                      <a:pt x="2301" y="1048"/>
                    </a:cubicBezTo>
                    <a:lnTo>
                      <a:pt x="2103" y="1048"/>
                    </a:lnTo>
                    <a:close/>
                    <a:moveTo>
                      <a:pt x="2377" y="625"/>
                    </a:moveTo>
                    <a:lnTo>
                      <a:pt x="2103" y="625"/>
                    </a:lnTo>
                    <a:lnTo>
                      <a:pt x="2103" y="345"/>
                    </a:lnTo>
                    <a:cubicBezTo>
                      <a:pt x="2181" y="355"/>
                      <a:pt x="2244" y="384"/>
                      <a:pt x="2291" y="430"/>
                    </a:cubicBezTo>
                    <a:cubicBezTo>
                      <a:pt x="2339" y="479"/>
                      <a:pt x="2367" y="545"/>
                      <a:pt x="2377" y="625"/>
                    </a:cubicBezTo>
                    <a:close/>
                  </a:path>
                </a:pathLst>
              </a:custGeom>
              <a:solidFill>
                <a:srgbClr val="43679B"/>
              </a:solidFill>
              <a:ln>
                <a:noFill/>
              </a:ln>
            </p:spPr>
          </p:sp>
          <p:sp>
            <p:nvSpPr>
              <p:cNvPr id="30" name="文本框 29"/>
              <p:cNvSpPr txBox="1"/>
              <p:nvPr/>
            </p:nvSpPr>
            <p:spPr>
              <a:xfrm flipH="1">
                <a:off x="6621475" y="4276998"/>
                <a:ext cx="994494" cy="461665"/>
              </a:xfrm>
              <a:prstGeom prst="rect">
                <a:avLst/>
              </a:prstGeom>
              <a:noFill/>
            </p:spPr>
            <p:txBody>
              <a:bodyPr wrap="square" rtlCol="0">
                <a:spAutoFit/>
              </a:bodyPr>
              <a:lstStyle/>
              <a:p>
                <a:pPr algn="r"/>
                <a:r>
                  <a:rPr lang="en-US" altLang="zh-CN" sz="2000" b="1" dirty="0">
                    <a:solidFill>
                      <a:srgbClr val="43679B"/>
                    </a:solidFill>
                    <a:latin typeface="微软雅黑" panose="020B0503020204020204" charset="-122"/>
                    <a:ea typeface="微软雅黑" panose="020B0503020204020204" charset="-122"/>
                  </a:rPr>
                  <a:t>60</a:t>
                </a:r>
                <a:r>
                  <a:rPr lang="en-US" altLang="zh-CN" sz="2400" b="1" dirty="0">
                    <a:solidFill>
                      <a:srgbClr val="43679B"/>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斤</a:t>
                </a:r>
              </a:p>
            </p:txBody>
          </p:sp>
        </p:grpSp>
        <p:grpSp>
          <p:nvGrpSpPr>
            <p:cNvPr id="31" name="组合 30"/>
            <p:cNvGrpSpPr/>
            <p:nvPr/>
          </p:nvGrpSpPr>
          <p:grpSpPr>
            <a:xfrm>
              <a:off x="5311478" y="5178016"/>
              <a:ext cx="2011824" cy="631478"/>
              <a:chOff x="5604145" y="5357358"/>
              <a:chExt cx="2011824" cy="631478"/>
            </a:xfrm>
          </p:grpSpPr>
          <p:sp>
            <p:nvSpPr>
              <p:cNvPr id="32" name="barrel_259755"/>
              <p:cNvSpPr>
                <a:spLocks noChangeAspect="1"/>
              </p:cNvSpPr>
              <p:nvPr/>
            </p:nvSpPr>
            <p:spPr bwMode="auto">
              <a:xfrm flipH="1">
                <a:off x="5604145" y="5357358"/>
                <a:ext cx="644659" cy="631478"/>
              </a:xfrm>
              <a:custGeom>
                <a:avLst/>
                <a:gdLst>
                  <a:gd name="connsiteX0" fmla="*/ 359729 w 508608"/>
                  <a:gd name="connsiteY0" fmla="*/ 546023 h 606722"/>
                  <a:gd name="connsiteX1" fmla="*/ 348247 w 508608"/>
                  <a:gd name="connsiteY1" fmla="*/ 586460 h 606722"/>
                  <a:gd name="connsiteX2" fmla="*/ 427549 w 508608"/>
                  <a:gd name="connsiteY2" fmla="*/ 586460 h 606722"/>
                  <a:gd name="connsiteX3" fmla="*/ 438764 w 508608"/>
                  <a:gd name="connsiteY3" fmla="*/ 546023 h 606722"/>
                  <a:gd name="connsiteX4" fmla="*/ 264585 w 508608"/>
                  <a:gd name="connsiteY4" fmla="*/ 546023 h 606722"/>
                  <a:gd name="connsiteX5" fmla="*/ 264585 w 508608"/>
                  <a:gd name="connsiteY5" fmla="*/ 586460 h 606722"/>
                  <a:gd name="connsiteX6" fmla="*/ 326264 w 508608"/>
                  <a:gd name="connsiteY6" fmla="*/ 586460 h 606722"/>
                  <a:gd name="connsiteX7" fmla="*/ 337745 w 508608"/>
                  <a:gd name="connsiteY7" fmla="*/ 546023 h 606722"/>
                  <a:gd name="connsiteX8" fmla="*/ 170063 w 508608"/>
                  <a:gd name="connsiteY8" fmla="*/ 546023 h 606722"/>
                  <a:gd name="connsiteX9" fmla="*/ 181545 w 508608"/>
                  <a:gd name="connsiteY9" fmla="*/ 586460 h 606722"/>
                  <a:gd name="connsiteX10" fmla="*/ 244292 w 508608"/>
                  <a:gd name="connsiteY10" fmla="*/ 586460 h 606722"/>
                  <a:gd name="connsiteX11" fmla="*/ 244292 w 508608"/>
                  <a:gd name="connsiteY11" fmla="*/ 546023 h 606722"/>
                  <a:gd name="connsiteX12" fmla="*/ 69134 w 508608"/>
                  <a:gd name="connsiteY12" fmla="*/ 546023 h 606722"/>
                  <a:gd name="connsiteX13" fmla="*/ 80259 w 508608"/>
                  <a:gd name="connsiteY13" fmla="*/ 586460 h 606722"/>
                  <a:gd name="connsiteX14" fmla="*/ 159561 w 508608"/>
                  <a:gd name="connsiteY14" fmla="*/ 586460 h 606722"/>
                  <a:gd name="connsiteX15" fmla="*/ 148080 w 508608"/>
                  <a:gd name="connsiteY15" fmla="*/ 546023 h 606722"/>
                  <a:gd name="connsiteX16" fmla="*/ 416457 w 508608"/>
                  <a:gd name="connsiteY16" fmla="*/ 485349 h 606722"/>
                  <a:gd name="connsiteX17" fmla="*/ 426618 w 508608"/>
                  <a:gd name="connsiteY17" fmla="*/ 495475 h 606722"/>
                  <a:gd name="connsiteX18" fmla="*/ 416457 w 508608"/>
                  <a:gd name="connsiteY18" fmla="*/ 505601 h 606722"/>
                  <a:gd name="connsiteX19" fmla="*/ 406295 w 508608"/>
                  <a:gd name="connsiteY19" fmla="*/ 495475 h 606722"/>
                  <a:gd name="connsiteX20" fmla="*/ 416457 w 508608"/>
                  <a:gd name="connsiteY20" fmla="*/ 485349 h 606722"/>
                  <a:gd name="connsiteX21" fmla="*/ 305114 w 508608"/>
                  <a:gd name="connsiteY21" fmla="*/ 485349 h 606722"/>
                  <a:gd name="connsiteX22" fmla="*/ 315195 w 508608"/>
                  <a:gd name="connsiteY22" fmla="*/ 495475 h 606722"/>
                  <a:gd name="connsiteX23" fmla="*/ 305114 w 508608"/>
                  <a:gd name="connsiteY23" fmla="*/ 505601 h 606722"/>
                  <a:gd name="connsiteX24" fmla="*/ 294943 w 508608"/>
                  <a:gd name="connsiteY24" fmla="*/ 495475 h 606722"/>
                  <a:gd name="connsiteX25" fmla="*/ 305114 w 508608"/>
                  <a:gd name="connsiteY25" fmla="*/ 485349 h 606722"/>
                  <a:gd name="connsiteX26" fmla="*/ 213979 w 508608"/>
                  <a:gd name="connsiteY26" fmla="*/ 485349 h 606722"/>
                  <a:gd name="connsiteX27" fmla="*/ 224025 w 508608"/>
                  <a:gd name="connsiteY27" fmla="*/ 495475 h 606722"/>
                  <a:gd name="connsiteX28" fmla="*/ 213979 w 508608"/>
                  <a:gd name="connsiteY28" fmla="*/ 505601 h 606722"/>
                  <a:gd name="connsiteX29" fmla="*/ 203843 w 508608"/>
                  <a:gd name="connsiteY29" fmla="*/ 495475 h 606722"/>
                  <a:gd name="connsiteX30" fmla="*/ 213979 w 508608"/>
                  <a:gd name="connsiteY30" fmla="*/ 485349 h 606722"/>
                  <a:gd name="connsiteX31" fmla="*/ 102546 w 508608"/>
                  <a:gd name="connsiteY31" fmla="*/ 485349 h 606722"/>
                  <a:gd name="connsiteX32" fmla="*/ 112672 w 508608"/>
                  <a:gd name="connsiteY32" fmla="*/ 495475 h 606722"/>
                  <a:gd name="connsiteX33" fmla="*/ 102546 w 508608"/>
                  <a:gd name="connsiteY33" fmla="*/ 505601 h 606722"/>
                  <a:gd name="connsiteX34" fmla="*/ 92420 w 508608"/>
                  <a:gd name="connsiteY34" fmla="*/ 495475 h 606722"/>
                  <a:gd name="connsiteX35" fmla="*/ 102546 w 508608"/>
                  <a:gd name="connsiteY35" fmla="*/ 485349 h 606722"/>
                  <a:gd name="connsiteX36" fmla="*/ 46794 w 508608"/>
                  <a:gd name="connsiteY36" fmla="*/ 465151 h 606722"/>
                  <a:gd name="connsiteX37" fmla="*/ 62993 w 508608"/>
                  <a:gd name="connsiteY37" fmla="*/ 525761 h 606722"/>
                  <a:gd name="connsiteX38" fmla="*/ 156179 w 508608"/>
                  <a:gd name="connsiteY38" fmla="*/ 525761 h 606722"/>
                  <a:gd name="connsiteX39" fmla="*/ 254438 w 508608"/>
                  <a:gd name="connsiteY39" fmla="*/ 525761 h 606722"/>
                  <a:gd name="connsiteX40" fmla="*/ 351630 w 508608"/>
                  <a:gd name="connsiteY40" fmla="*/ 525761 h 606722"/>
                  <a:gd name="connsiteX41" fmla="*/ 444816 w 508608"/>
                  <a:gd name="connsiteY41" fmla="*/ 525761 h 606722"/>
                  <a:gd name="connsiteX42" fmla="*/ 461993 w 508608"/>
                  <a:gd name="connsiteY42" fmla="*/ 465151 h 606722"/>
                  <a:gd name="connsiteX43" fmla="*/ 373880 w 508608"/>
                  <a:gd name="connsiteY43" fmla="*/ 465151 h 606722"/>
                  <a:gd name="connsiteX44" fmla="*/ 254438 w 508608"/>
                  <a:gd name="connsiteY44" fmla="*/ 465151 h 606722"/>
                  <a:gd name="connsiteX45" fmla="*/ 133928 w 508608"/>
                  <a:gd name="connsiteY45" fmla="*/ 465151 h 606722"/>
                  <a:gd name="connsiteX46" fmla="*/ 477213 w 508608"/>
                  <a:gd name="connsiteY46" fmla="*/ 283143 h 606722"/>
                  <a:gd name="connsiteX47" fmla="*/ 467067 w 508608"/>
                  <a:gd name="connsiteY47" fmla="*/ 303317 h 606722"/>
                  <a:gd name="connsiteX48" fmla="*/ 477213 w 508608"/>
                  <a:gd name="connsiteY48" fmla="*/ 323579 h 606722"/>
                  <a:gd name="connsiteX49" fmla="*/ 487359 w 508608"/>
                  <a:gd name="connsiteY49" fmla="*/ 303317 h 606722"/>
                  <a:gd name="connsiteX50" fmla="*/ 477213 w 508608"/>
                  <a:gd name="connsiteY50" fmla="*/ 283143 h 606722"/>
                  <a:gd name="connsiteX51" fmla="*/ 40742 w 508608"/>
                  <a:gd name="connsiteY51" fmla="*/ 162812 h 606722"/>
                  <a:gd name="connsiteX52" fmla="*/ 37716 w 508608"/>
                  <a:gd name="connsiteY52" fmla="*/ 172943 h 606722"/>
                  <a:gd name="connsiteX53" fmla="*/ 37716 w 508608"/>
                  <a:gd name="connsiteY53" fmla="*/ 436801 h 606722"/>
                  <a:gd name="connsiteX54" fmla="*/ 40742 w 508608"/>
                  <a:gd name="connsiteY54" fmla="*/ 444888 h 606722"/>
                  <a:gd name="connsiteX55" fmla="*/ 119955 w 508608"/>
                  <a:gd name="connsiteY55" fmla="*/ 444888 h 606722"/>
                  <a:gd name="connsiteX56" fmla="*/ 118709 w 508608"/>
                  <a:gd name="connsiteY56" fmla="*/ 440889 h 606722"/>
                  <a:gd name="connsiteX57" fmla="*/ 118709 w 508608"/>
                  <a:gd name="connsiteY57" fmla="*/ 166811 h 606722"/>
                  <a:gd name="connsiteX58" fmla="*/ 119955 w 508608"/>
                  <a:gd name="connsiteY58" fmla="*/ 162812 h 606722"/>
                  <a:gd name="connsiteX59" fmla="*/ 387943 w 508608"/>
                  <a:gd name="connsiteY59" fmla="*/ 161745 h 606722"/>
                  <a:gd name="connsiteX60" fmla="*/ 389100 w 508608"/>
                  <a:gd name="connsiteY60" fmla="*/ 165833 h 606722"/>
                  <a:gd name="connsiteX61" fmla="*/ 389100 w 508608"/>
                  <a:gd name="connsiteY61" fmla="*/ 439823 h 606722"/>
                  <a:gd name="connsiteX62" fmla="*/ 387587 w 508608"/>
                  <a:gd name="connsiteY62" fmla="*/ 444888 h 606722"/>
                  <a:gd name="connsiteX63" fmla="*/ 467067 w 508608"/>
                  <a:gd name="connsiteY63" fmla="*/ 444888 h 606722"/>
                  <a:gd name="connsiteX64" fmla="*/ 470093 w 508608"/>
                  <a:gd name="connsiteY64" fmla="*/ 434757 h 606722"/>
                  <a:gd name="connsiteX65" fmla="*/ 486202 w 508608"/>
                  <a:gd name="connsiteY65" fmla="*/ 342065 h 606722"/>
                  <a:gd name="connsiteX66" fmla="*/ 477213 w 508608"/>
                  <a:gd name="connsiteY66" fmla="*/ 343753 h 606722"/>
                  <a:gd name="connsiteX67" fmla="*/ 446863 w 508608"/>
                  <a:gd name="connsiteY67" fmla="*/ 303317 h 606722"/>
                  <a:gd name="connsiteX68" fmla="*/ 477213 w 508608"/>
                  <a:gd name="connsiteY68" fmla="*/ 262881 h 606722"/>
                  <a:gd name="connsiteX69" fmla="*/ 485935 w 508608"/>
                  <a:gd name="connsiteY69" fmla="*/ 264569 h 606722"/>
                  <a:gd name="connsiteX70" fmla="*/ 470093 w 508608"/>
                  <a:gd name="connsiteY70" fmla="*/ 170899 h 606722"/>
                  <a:gd name="connsiteX71" fmla="*/ 467067 w 508608"/>
                  <a:gd name="connsiteY71" fmla="*/ 161745 h 606722"/>
                  <a:gd name="connsiteX72" fmla="*/ 264585 w 508608"/>
                  <a:gd name="connsiteY72" fmla="*/ 161745 h 606722"/>
                  <a:gd name="connsiteX73" fmla="*/ 264585 w 508608"/>
                  <a:gd name="connsiteY73" fmla="*/ 444888 h 606722"/>
                  <a:gd name="connsiteX74" fmla="*/ 365870 w 508608"/>
                  <a:gd name="connsiteY74" fmla="*/ 444888 h 606722"/>
                  <a:gd name="connsiteX75" fmla="*/ 368807 w 508608"/>
                  <a:gd name="connsiteY75" fmla="*/ 434757 h 606722"/>
                  <a:gd name="connsiteX76" fmla="*/ 368807 w 508608"/>
                  <a:gd name="connsiteY76" fmla="*/ 170899 h 606722"/>
                  <a:gd name="connsiteX77" fmla="*/ 366137 w 508608"/>
                  <a:gd name="connsiteY77" fmla="*/ 161745 h 606722"/>
                  <a:gd name="connsiteX78" fmla="*/ 142116 w 508608"/>
                  <a:gd name="connsiteY78" fmla="*/ 161745 h 606722"/>
                  <a:gd name="connsiteX79" fmla="*/ 139001 w 508608"/>
                  <a:gd name="connsiteY79" fmla="*/ 171877 h 606722"/>
                  <a:gd name="connsiteX80" fmla="*/ 139001 w 508608"/>
                  <a:gd name="connsiteY80" fmla="*/ 435823 h 606722"/>
                  <a:gd name="connsiteX81" fmla="*/ 142027 w 508608"/>
                  <a:gd name="connsiteY81" fmla="*/ 444888 h 606722"/>
                  <a:gd name="connsiteX82" fmla="*/ 244292 w 508608"/>
                  <a:gd name="connsiteY82" fmla="*/ 444888 h 606722"/>
                  <a:gd name="connsiteX83" fmla="*/ 244292 w 508608"/>
                  <a:gd name="connsiteY83" fmla="*/ 161745 h 606722"/>
                  <a:gd name="connsiteX84" fmla="*/ 416457 w 508608"/>
                  <a:gd name="connsiteY84" fmla="*/ 101120 h 606722"/>
                  <a:gd name="connsiteX85" fmla="*/ 426618 w 508608"/>
                  <a:gd name="connsiteY85" fmla="*/ 111256 h 606722"/>
                  <a:gd name="connsiteX86" fmla="*/ 416457 w 508608"/>
                  <a:gd name="connsiteY86" fmla="*/ 121302 h 606722"/>
                  <a:gd name="connsiteX87" fmla="*/ 406295 w 508608"/>
                  <a:gd name="connsiteY87" fmla="*/ 111256 h 606722"/>
                  <a:gd name="connsiteX88" fmla="*/ 416457 w 508608"/>
                  <a:gd name="connsiteY88" fmla="*/ 101120 h 606722"/>
                  <a:gd name="connsiteX89" fmla="*/ 305114 w 508608"/>
                  <a:gd name="connsiteY89" fmla="*/ 101120 h 606722"/>
                  <a:gd name="connsiteX90" fmla="*/ 315195 w 508608"/>
                  <a:gd name="connsiteY90" fmla="*/ 111256 h 606722"/>
                  <a:gd name="connsiteX91" fmla="*/ 305114 w 508608"/>
                  <a:gd name="connsiteY91" fmla="*/ 121302 h 606722"/>
                  <a:gd name="connsiteX92" fmla="*/ 294943 w 508608"/>
                  <a:gd name="connsiteY92" fmla="*/ 111256 h 606722"/>
                  <a:gd name="connsiteX93" fmla="*/ 305114 w 508608"/>
                  <a:gd name="connsiteY93" fmla="*/ 101120 h 606722"/>
                  <a:gd name="connsiteX94" fmla="*/ 213979 w 508608"/>
                  <a:gd name="connsiteY94" fmla="*/ 101120 h 606722"/>
                  <a:gd name="connsiteX95" fmla="*/ 224025 w 508608"/>
                  <a:gd name="connsiteY95" fmla="*/ 111256 h 606722"/>
                  <a:gd name="connsiteX96" fmla="*/ 213979 w 508608"/>
                  <a:gd name="connsiteY96" fmla="*/ 121302 h 606722"/>
                  <a:gd name="connsiteX97" fmla="*/ 203843 w 508608"/>
                  <a:gd name="connsiteY97" fmla="*/ 111256 h 606722"/>
                  <a:gd name="connsiteX98" fmla="*/ 213979 w 508608"/>
                  <a:gd name="connsiteY98" fmla="*/ 101120 h 606722"/>
                  <a:gd name="connsiteX99" fmla="*/ 102546 w 508608"/>
                  <a:gd name="connsiteY99" fmla="*/ 101120 h 606722"/>
                  <a:gd name="connsiteX100" fmla="*/ 112672 w 508608"/>
                  <a:gd name="connsiteY100" fmla="*/ 111256 h 606722"/>
                  <a:gd name="connsiteX101" fmla="*/ 102546 w 508608"/>
                  <a:gd name="connsiteY101" fmla="*/ 121302 h 606722"/>
                  <a:gd name="connsiteX102" fmla="*/ 92420 w 508608"/>
                  <a:gd name="connsiteY102" fmla="*/ 111256 h 606722"/>
                  <a:gd name="connsiteX103" fmla="*/ 102546 w 508608"/>
                  <a:gd name="connsiteY103" fmla="*/ 101120 h 606722"/>
                  <a:gd name="connsiteX104" fmla="*/ 62993 w 508608"/>
                  <a:gd name="connsiteY104" fmla="*/ 80873 h 606722"/>
                  <a:gd name="connsiteX105" fmla="*/ 46794 w 508608"/>
                  <a:gd name="connsiteY105" fmla="*/ 141572 h 606722"/>
                  <a:gd name="connsiteX106" fmla="*/ 254438 w 508608"/>
                  <a:gd name="connsiteY106" fmla="*/ 141572 h 606722"/>
                  <a:gd name="connsiteX107" fmla="*/ 369964 w 508608"/>
                  <a:gd name="connsiteY107" fmla="*/ 141572 h 606722"/>
                  <a:gd name="connsiteX108" fmla="*/ 373880 w 508608"/>
                  <a:gd name="connsiteY108" fmla="*/ 140594 h 606722"/>
                  <a:gd name="connsiteX109" fmla="*/ 461726 w 508608"/>
                  <a:gd name="connsiteY109" fmla="*/ 140594 h 606722"/>
                  <a:gd name="connsiteX110" fmla="*/ 444816 w 508608"/>
                  <a:gd name="connsiteY110" fmla="*/ 80873 h 606722"/>
                  <a:gd name="connsiteX111" fmla="*/ 351630 w 508608"/>
                  <a:gd name="connsiteY111" fmla="*/ 80873 h 606722"/>
                  <a:gd name="connsiteX112" fmla="*/ 254438 w 508608"/>
                  <a:gd name="connsiteY112" fmla="*/ 80873 h 606722"/>
                  <a:gd name="connsiteX113" fmla="*/ 156179 w 508608"/>
                  <a:gd name="connsiteY113" fmla="*/ 80873 h 606722"/>
                  <a:gd name="connsiteX114" fmla="*/ 349316 w 508608"/>
                  <a:gd name="connsiteY114" fmla="*/ 20263 h 606722"/>
                  <a:gd name="connsiteX115" fmla="*/ 360797 w 508608"/>
                  <a:gd name="connsiteY115" fmla="*/ 60699 h 606722"/>
                  <a:gd name="connsiteX116" fmla="*/ 438764 w 508608"/>
                  <a:gd name="connsiteY116" fmla="*/ 60699 h 606722"/>
                  <a:gd name="connsiteX117" fmla="*/ 427549 w 508608"/>
                  <a:gd name="connsiteY117" fmla="*/ 20263 h 606722"/>
                  <a:gd name="connsiteX118" fmla="*/ 264585 w 508608"/>
                  <a:gd name="connsiteY118" fmla="*/ 20263 h 606722"/>
                  <a:gd name="connsiteX119" fmla="*/ 264585 w 508608"/>
                  <a:gd name="connsiteY119" fmla="*/ 60699 h 606722"/>
                  <a:gd name="connsiteX120" fmla="*/ 337745 w 508608"/>
                  <a:gd name="connsiteY120" fmla="*/ 60699 h 606722"/>
                  <a:gd name="connsiteX121" fmla="*/ 326264 w 508608"/>
                  <a:gd name="connsiteY121" fmla="*/ 20263 h 606722"/>
                  <a:gd name="connsiteX122" fmla="*/ 181545 w 508608"/>
                  <a:gd name="connsiteY122" fmla="*/ 20263 h 606722"/>
                  <a:gd name="connsiteX123" fmla="*/ 180922 w 508608"/>
                  <a:gd name="connsiteY123" fmla="*/ 22218 h 606722"/>
                  <a:gd name="connsiteX124" fmla="*/ 170330 w 508608"/>
                  <a:gd name="connsiteY124" fmla="*/ 60699 h 606722"/>
                  <a:gd name="connsiteX125" fmla="*/ 244292 w 508608"/>
                  <a:gd name="connsiteY125" fmla="*/ 60699 h 606722"/>
                  <a:gd name="connsiteX126" fmla="*/ 244292 w 508608"/>
                  <a:gd name="connsiteY126" fmla="*/ 20263 h 606722"/>
                  <a:gd name="connsiteX127" fmla="*/ 80259 w 508608"/>
                  <a:gd name="connsiteY127" fmla="*/ 20263 h 606722"/>
                  <a:gd name="connsiteX128" fmla="*/ 69134 w 508608"/>
                  <a:gd name="connsiteY128" fmla="*/ 60699 h 606722"/>
                  <a:gd name="connsiteX129" fmla="*/ 148080 w 508608"/>
                  <a:gd name="connsiteY129" fmla="*/ 60699 h 606722"/>
                  <a:gd name="connsiteX130" fmla="*/ 159561 w 508608"/>
                  <a:gd name="connsiteY130" fmla="*/ 20263 h 606722"/>
                  <a:gd name="connsiteX131" fmla="*/ 72160 w 508608"/>
                  <a:gd name="connsiteY131" fmla="*/ 0 h 606722"/>
                  <a:gd name="connsiteX132" fmla="*/ 173445 w 508608"/>
                  <a:gd name="connsiteY132" fmla="*/ 0 h 606722"/>
                  <a:gd name="connsiteX133" fmla="*/ 254438 w 508608"/>
                  <a:gd name="connsiteY133" fmla="*/ 0 h 606722"/>
                  <a:gd name="connsiteX134" fmla="*/ 334452 w 508608"/>
                  <a:gd name="connsiteY134" fmla="*/ 0 h 606722"/>
                  <a:gd name="connsiteX135" fmla="*/ 335431 w 508608"/>
                  <a:gd name="connsiteY135" fmla="*/ 0 h 606722"/>
                  <a:gd name="connsiteX136" fmla="*/ 435649 w 508608"/>
                  <a:gd name="connsiteY136" fmla="*/ 0 h 606722"/>
                  <a:gd name="connsiteX137" fmla="*/ 445795 w 508608"/>
                  <a:gd name="connsiteY137" fmla="*/ 7110 h 606722"/>
                  <a:gd name="connsiteX138" fmla="*/ 463061 w 508608"/>
                  <a:gd name="connsiteY138" fmla="*/ 67720 h 606722"/>
                  <a:gd name="connsiteX139" fmla="*/ 463239 w 508608"/>
                  <a:gd name="connsiteY139" fmla="*/ 72075 h 606722"/>
                  <a:gd name="connsiteX140" fmla="*/ 483087 w 508608"/>
                  <a:gd name="connsiteY140" fmla="*/ 144149 h 606722"/>
                  <a:gd name="connsiteX141" fmla="*/ 485312 w 508608"/>
                  <a:gd name="connsiteY141" fmla="*/ 147615 h 606722"/>
                  <a:gd name="connsiteX142" fmla="*/ 490385 w 508608"/>
                  <a:gd name="connsiteY142" fmla="*/ 164856 h 606722"/>
                  <a:gd name="connsiteX143" fmla="*/ 490385 w 508608"/>
                  <a:gd name="connsiteY143" fmla="*/ 438845 h 606722"/>
                  <a:gd name="connsiteX144" fmla="*/ 485312 w 508608"/>
                  <a:gd name="connsiteY144" fmla="*/ 455997 h 606722"/>
                  <a:gd name="connsiteX145" fmla="*/ 484066 w 508608"/>
                  <a:gd name="connsiteY145" fmla="*/ 459019 h 606722"/>
                  <a:gd name="connsiteX146" fmla="*/ 463239 w 508608"/>
                  <a:gd name="connsiteY146" fmla="*/ 534470 h 606722"/>
                  <a:gd name="connsiteX147" fmla="*/ 463061 w 508608"/>
                  <a:gd name="connsiteY147" fmla="*/ 538914 h 606722"/>
                  <a:gd name="connsiteX148" fmla="*/ 445795 w 508608"/>
                  <a:gd name="connsiteY148" fmla="*/ 599613 h 606722"/>
                  <a:gd name="connsiteX149" fmla="*/ 435649 w 508608"/>
                  <a:gd name="connsiteY149" fmla="*/ 606722 h 606722"/>
                  <a:gd name="connsiteX150" fmla="*/ 335431 w 508608"/>
                  <a:gd name="connsiteY150" fmla="*/ 606722 h 606722"/>
                  <a:gd name="connsiteX151" fmla="*/ 334452 w 508608"/>
                  <a:gd name="connsiteY151" fmla="*/ 606722 h 606722"/>
                  <a:gd name="connsiteX152" fmla="*/ 254438 w 508608"/>
                  <a:gd name="connsiteY152" fmla="*/ 606722 h 606722"/>
                  <a:gd name="connsiteX153" fmla="*/ 173445 w 508608"/>
                  <a:gd name="connsiteY153" fmla="*/ 606722 h 606722"/>
                  <a:gd name="connsiteX154" fmla="*/ 72160 w 508608"/>
                  <a:gd name="connsiteY154" fmla="*/ 606722 h 606722"/>
                  <a:gd name="connsiteX155" fmla="*/ 62014 w 508608"/>
                  <a:gd name="connsiteY155" fmla="*/ 599613 h 606722"/>
                  <a:gd name="connsiteX156" fmla="*/ 44836 w 508608"/>
                  <a:gd name="connsiteY156" fmla="*/ 538914 h 606722"/>
                  <a:gd name="connsiteX157" fmla="*/ 22496 w 508608"/>
                  <a:gd name="connsiteY157" fmla="*/ 458041 h 606722"/>
                  <a:gd name="connsiteX158" fmla="*/ 17423 w 508608"/>
                  <a:gd name="connsiteY158" fmla="*/ 440889 h 606722"/>
                  <a:gd name="connsiteX159" fmla="*/ 17423 w 508608"/>
                  <a:gd name="connsiteY159" fmla="*/ 166811 h 606722"/>
                  <a:gd name="connsiteX160" fmla="*/ 22140 w 508608"/>
                  <a:gd name="connsiteY160" fmla="*/ 150992 h 606722"/>
                  <a:gd name="connsiteX161" fmla="*/ 22496 w 508608"/>
                  <a:gd name="connsiteY161" fmla="*/ 148681 h 606722"/>
                  <a:gd name="connsiteX162" fmla="*/ 44836 w 508608"/>
                  <a:gd name="connsiteY162" fmla="*/ 67720 h 606722"/>
                  <a:gd name="connsiteX163" fmla="*/ 46616 w 508608"/>
                  <a:gd name="connsiteY163" fmla="*/ 65054 h 606722"/>
                  <a:gd name="connsiteX164" fmla="*/ 62993 w 508608"/>
                  <a:gd name="connsiteY164" fmla="*/ 7110 h 606722"/>
                  <a:gd name="connsiteX165" fmla="*/ 72160 w 508608"/>
                  <a:gd name="connsiteY1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508608" h="606722">
                    <a:moveTo>
                      <a:pt x="359729" y="546023"/>
                    </a:moveTo>
                    <a:lnTo>
                      <a:pt x="348247" y="586460"/>
                    </a:lnTo>
                    <a:lnTo>
                      <a:pt x="427549" y="586460"/>
                    </a:lnTo>
                    <a:lnTo>
                      <a:pt x="438764" y="546023"/>
                    </a:lnTo>
                    <a:close/>
                    <a:moveTo>
                      <a:pt x="264585" y="546023"/>
                    </a:moveTo>
                    <a:lnTo>
                      <a:pt x="264585" y="586460"/>
                    </a:lnTo>
                    <a:lnTo>
                      <a:pt x="326264" y="586460"/>
                    </a:lnTo>
                    <a:lnTo>
                      <a:pt x="337745" y="546023"/>
                    </a:lnTo>
                    <a:close/>
                    <a:moveTo>
                      <a:pt x="170063" y="546023"/>
                    </a:moveTo>
                    <a:lnTo>
                      <a:pt x="181545" y="586460"/>
                    </a:lnTo>
                    <a:lnTo>
                      <a:pt x="244292" y="586460"/>
                    </a:lnTo>
                    <a:lnTo>
                      <a:pt x="244292" y="546023"/>
                    </a:lnTo>
                    <a:close/>
                    <a:moveTo>
                      <a:pt x="69134" y="546023"/>
                    </a:moveTo>
                    <a:lnTo>
                      <a:pt x="80259" y="586460"/>
                    </a:lnTo>
                    <a:lnTo>
                      <a:pt x="159561" y="586460"/>
                    </a:lnTo>
                    <a:lnTo>
                      <a:pt x="148080" y="546023"/>
                    </a:lnTo>
                    <a:close/>
                    <a:moveTo>
                      <a:pt x="416457" y="485349"/>
                    </a:moveTo>
                    <a:cubicBezTo>
                      <a:pt x="422518" y="485349"/>
                      <a:pt x="426618" y="489435"/>
                      <a:pt x="426618" y="495475"/>
                    </a:cubicBezTo>
                    <a:cubicBezTo>
                      <a:pt x="426618" y="501515"/>
                      <a:pt x="421537" y="505601"/>
                      <a:pt x="416457" y="505601"/>
                    </a:cubicBezTo>
                    <a:cubicBezTo>
                      <a:pt x="410396" y="505601"/>
                      <a:pt x="406295" y="501515"/>
                      <a:pt x="406295" y="495475"/>
                    </a:cubicBezTo>
                    <a:cubicBezTo>
                      <a:pt x="406295" y="489435"/>
                      <a:pt x="410396" y="485349"/>
                      <a:pt x="416457" y="485349"/>
                    </a:cubicBezTo>
                    <a:close/>
                    <a:moveTo>
                      <a:pt x="305114" y="485349"/>
                    </a:moveTo>
                    <a:cubicBezTo>
                      <a:pt x="311181" y="485349"/>
                      <a:pt x="315195" y="489435"/>
                      <a:pt x="315195" y="495475"/>
                    </a:cubicBezTo>
                    <a:cubicBezTo>
                      <a:pt x="315195" y="501515"/>
                      <a:pt x="310199" y="505601"/>
                      <a:pt x="305114" y="505601"/>
                    </a:cubicBezTo>
                    <a:cubicBezTo>
                      <a:pt x="298958" y="505601"/>
                      <a:pt x="294943" y="501515"/>
                      <a:pt x="294943" y="495475"/>
                    </a:cubicBezTo>
                    <a:cubicBezTo>
                      <a:pt x="294943" y="489435"/>
                      <a:pt x="298958" y="485349"/>
                      <a:pt x="305114" y="485349"/>
                    </a:cubicBezTo>
                    <a:close/>
                    <a:moveTo>
                      <a:pt x="213979" y="485349"/>
                    </a:moveTo>
                    <a:cubicBezTo>
                      <a:pt x="220024" y="485349"/>
                      <a:pt x="224025" y="489435"/>
                      <a:pt x="224025" y="495475"/>
                    </a:cubicBezTo>
                    <a:cubicBezTo>
                      <a:pt x="224025" y="501515"/>
                      <a:pt x="219046" y="505601"/>
                      <a:pt x="213979" y="505601"/>
                    </a:cubicBezTo>
                    <a:cubicBezTo>
                      <a:pt x="207844" y="505601"/>
                      <a:pt x="203843" y="501515"/>
                      <a:pt x="203843" y="495475"/>
                    </a:cubicBezTo>
                    <a:cubicBezTo>
                      <a:pt x="203843" y="489435"/>
                      <a:pt x="207844" y="485349"/>
                      <a:pt x="213979" y="485349"/>
                    </a:cubicBezTo>
                    <a:close/>
                    <a:moveTo>
                      <a:pt x="102546" y="485349"/>
                    </a:moveTo>
                    <a:cubicBezTo>
                      <a:pt x="108586" y="485349"/>
                      <a:pt x="112672" y="489435"/>
                      <a:pt x="112672" y="495475"/>
                    </a:cubicBezTo>
                    <a:cubicBezTo>
                      <a:pt x="112672" y="501515"/>
                      <a:pt x="107609" y="505601"/>
                      <a:pt x="102546" y="505601"/>
                    </a:cubicBezTo>
                    <a:cubicBezTo>
                      <a:pt x="96506" y="505601"/>
                      <a:pt x="92420" y="501515"/>
                      <a:pt x="92420" y="495475"/>
                    </a:cubicBezTo>
                    <a:cubicBezTo>
                      <a:pt x="92420" y="489435"/>
                      <a:pt x="96506" y="485349"/>
                      <a:pt x="102546" y="485349"/>
                    </a:cubicBezTo>
                    <a:close/>
                    <a:moveTo>
                      <a:pt x="46794" y="465151"/>
                    </a:moveTo>
                    <a:lnTo>
                      <a:pt x="62993" y="525761"/>
                    </a:lnTo>
                    <a:lnTo>
                      <a:pt x="156179" y="525761"/>
                    </a:lnTo>
                    <a:lnTo>
                      <a:pt x="254438" y="525761"/>
                    </a:lnTo>
                    <a:lnTo>
                      <a:pt x="351630" y="525761"/>
                    </a:lnTo>
                    <a:lnTo>
                      <a:pt x="444816" y="525761"/>
                    </a:lnTo>
                    <a:lnTo>
                      <a:pt x="461993" y="465151"/>
                    </a:lnTo>
                    <a:lnTo>
                      <a:pt x="373880" y="465151"/>
                    </a:lnTo>
                    <a:lnTo>
                      <a:pt x="254438" y="465151"/>
                    </a:lnTo>
                    <a:lnTo>
                      <a:pt x="133928" y="465151"/>
                    </a:lnTo>
                    <a:close/>
                    <a:moveTo>
                      <a:pt x="477213" y="283143"/>
                    </a:moveTo>
                    <a:cubicBezTo>
                      <a:pt x="473119" y="283143"/>
                      <a:pt x="467067" y="291230"/>
                      <a:pt x="467067" y="303317"/>
                    </a:cubicBezTo>
                    <a:cubicBezTo>
                      <a:pt x="467067" y="315492"/>
                      <a:pt x="473119" y="323579"/>
                      <a:pt x="477213" y="323579"/>
                    </a:cubicBezTo>
                    <a:cubicBezTo>
                      <a:pt x="481218" y="323579"/>
                      <a:pt x="487359" y="315492"/>
                      <a:pt x="487359" y="303317"/>
                    </a:cubicBezTo>
                    <a:cubicBezTo>
                      <a:pt x="487359" y="291230"/>
                      <a:pt x="481218" y="283143"/>
                      <a:pt x="477213" y="283143"/>
                    </a:cubicBezTo>
                    <a:close/>
                    <a:moveTo>
                      <a:pt x="40742" y="162812"/>
                    </a:moveTo>
                    <a:lnTo>
                      <a:pt x="37716" y="172943"/>
                    </a:lnTo>
                    <a:cubicBezTo>
                      <a:pt x="15465" y="255860"/>
                      <a:pt x="15465" y="346864"/>
                      <a:pt x="37716" y="436801"/>
                    </a:cubicBezTo>
                    <a:lnTo>
                      <a:pt x="40742" y="444888"/>
                    </a:lnTo>
                    <a:lnTo>
                      <a:pt x="119955" y="444888"/>
                    </a:lnTo>
                    <a:lnTo>
                      <a:pt x="118709" y="440889"/>
                    </a:lnTo>
                    <a:cubicBezTo>
                      <a:pt x="95390" y="355928"/>
                      <a:pt x="95390" y="250794"/>
                      <a:pt x="118709" y="166811"/>
                    </a:cubicBezTo>
                    <a:lnTo>
                      <a:pt x="119955" y="162812"/>
                    </a:lnTo>
                    <a:close/>
                    <a:moveTo>
                      <a:pt x="387943" y="161745"/>
                    </a:moveTo>
                    <a:lnTo>
                      <a:pt x="389100" y="165833"/>
                    </a:lnTo>
                    <a:cubicBezTo>
                      <a:pt x="412419" y="248750"/>
                      <a:pt x="412419" y="356906"/>
                      <a:pt x="389100" y="439823"/>
                    </a:cubicBezTo>
                    <a:lnTo>
                      <a:pt x="387587" y="444888"/>
                    </a:lnTo>
                    <a:lnTo>
                      <a:pt x="467067" y="444888"/>
                    </a:lnTo>
                    <a:lnTo>
                      <a:pt x="470093" y="434757"/>
                    </a:lnTo>
                    <a:cubicBezTo>
                      <a:pt x="478548" y="404896"/>
                      <a:pt x="483888" y="373791"/>
                      <a:pt x="486202" y="342065"/>
                    </a:cubicBezTo>
                    <a:cubicBezTo>
                      <a:pt x="483354" y="343131"/>
                      <a:pt x="480328" y="343753"/>
                      <a:pt x="477213" y="343753"/>
                    </a:cubicBezTo>
                    <a:cubicBezTo>
                      <a:pt x="459946" y="343753"/>
                      <a:pt x="446863" y="325623"/>
                      <a:pt x="446863" y="303317"/>
                    </a:cubicBezTo>
                    <a:cubicBezTo>
                      <a:pt x="446863" y="281099"/>
                      <a:pt x="459946" y="262881"/>
                      <a:pt x="477213" y="262881"/>
                    </a:cubicBezTo>
                    <a:cubicBezTo>
                      <a:pt x="480239" y="262881"/>
                      <a:pt x="483176" y="263503"/>
                      <a:pt x="485935" y="264569"/>
                    </a:cubicBezTo>
                    <a:cubicBezTo>
                      <a:pt x="483532" y="233286"/>
                      <a:pt x="478192" y="201915"/>
                      <a:pt x="470093" y="170899"/>
                    </a:cubicBezTo>
                    <a:lnTo>
                      <a:pt x="467067" y="161745"/>
                    </a:lnTo>
                    <a:close/>
                    <a:moveTo>
                      <a:pt x="264585" y="161745"/>
                    </a:moveTo>
                    <a:lnTo>
                      <a:pt x="264585" y="444888"/>
                    </a:lnTo>
                    <a:lnTo>
                      <a:pt x="365870" y="444888"/>
                    </a:lnTo>
                    <a:lnTo>
                      <a:pt x="368807" y="434757"/>
                    </a:lnTo>
                    <a:cubicBezTo>
                      <a:pt x="391147" y="353884"/>
                      <a:pt x="391147" y="252749"/>
                      <a:pt x="368807" y="170899"/>
                    </a:cubicBezTo>
                    <a:lnTo>
                      <a:pt x="366137" y="161745"/>
                    </a:lnTo>
                    <a:close/>
                    <a:moveTo>
                      <a:pt x="142116" y="161745"/>
                    </a:moveTo>
                    <a:lnTo>
                      <a:pt x="139001" y="171877"/>
                    </a:lnTo>
                    <a:cubicBezTo>
                      <a:pt x="116661" y="252749"/>
                      <a:pt x="116661" y="353884"/>
                      <a:pt x="139001" y="435823"/>
                    </a:cubicBezTo>
                    <a:lnTo>
                      <a:pt x="142027" y="444888"/>
                    </a:lnTo>
                    <a:lnTo>
                      <a:pt x="244292" y="444888"/>
                    </a:lnTo>
                    <a:lnTo>
                      <a:pt x="244292" y="161745"/>
                    </a:lnTo>
                    <a:close/>
                    <a:moveTo>
                      <a:pt x="416457" y="101120"/>
                    </a:moveTo>
                    <a:cubicBezTo>
                      <a:pt x="422518" y="101120"/>
                      <a:pt x="426618" y="105121"/>
                      <a:pt x="426618" y="111256"/>
                    </a:cubicBezTo>
                    <a:cubicBezTo>
                      <a:pt x="426618" y="117301"/>
                      <a:pt x="421537" y="121302"/>
                      <a:pt x="416457" y="121302"/>
                    </a:cubicBezTo>
                    <a:cubicBezTo>
                      <a:pt x="410396" y="121302"/>
                      <a:pt x="406295" y="117301"/>
                      <a:pt x="406295" y="111256"/>
                    </a:cubicBezTo>
                    <a:cubicBezTo>
                      <a:pt x="406295" y="105121"/>
                      <a:pt x="410396" y="101120"/>
                      <a:pt x="416457" y="101120"/>
                    </a:cubicBezTo>
                    <a:close/>
                    <a:moveTo>
                      <a:pt x="305114" y="101120"/>
                    </a:moveTo>
                    <a:cubicBezTo>
                      <a:pt x="311181" y="101120"/>
                      <a:pt x="315195" y="105121"/>
                      <a:pt x="315195" y="111256"/>
                    </a:cubicBezTo>
                    <a:cubicBezTo>
                      <a:pt x="315195" y="117301"/>
                      <a:pt x="310199" y="121302"/>
                      <a:pt x="305114" y="121302"/>
                    </a:cubicBezTo>
                    <a:cubicBezTo>
                      <a:pt x="298958" y="121302"/>
                      <a:pt x="294943" y="117301"/>
                      <a:pt x="294943" y="111256"/>
                    </a:cubicBezTo>
                    <a:cubicBezTo>
                      <a:pt x="294943" y="105121"/>
                      <a:pt x="298958" y="101120"/>
                      <a:pt x="305114" y="101120"/>
                    </a:cubicBezTo>
                    <a:close/>
                    <a:moveTo>
                      <a:pt x="213979" y="101120"/>
                    </a:moveTo>
                    <a:cubicBezTo>
                      <a:pt x="220024" y="101120"/>
                      <a:pt x="224025" y="105121"/>
                      <a:pt x="224025" y="111256"/>
                    </a:cubicBezTo>
                    <a:cubicBezTo>
                      <a:pt x="224025" y="117301"/>
                      <a:pt x="219046" y="121302"/>
                      <a:pt x="213979" y="121302"/>
                    </a:cubicBezTo>
                    <a:cubicBezTo>
                      <a:pt x="207844" y="121302"/>
                      <a:pt x="203843" y="117301"/>
                      <a:pt x="203843" y="111256"/>
                    </a:cubicBezTo>
                    <a:cubicBezTo>
                      <a:pt x="203843" y="105121"/>
                      <a:pt x="207844" y="101120"/>
                      <a:pt x="213979" y="101120"/>
                    </a:cubicBezTo>
                    <a:close/>
                    <a:moveTo>
                      <a:pt x="102546" y="101120"/>
                    </a:moveTo>
                    <a:cubicBezTo>
                      <a:pt x="108586" y="101120"/>
                      <a:pt x="112672" y="105121"/>
                      <a:pt x="112672" y="111256"/>
                    </a:cubicBezTo>
                    <a:cubicBezTo>
                      <a:pt x="112672" y="117301"/>
                      <a:pt x="107609" y="121302"/>
                      <a:pt x="102546" y="121302"/>
                    </a:cubicBezTo>
                    <a:cubicBezTo>
                      <a:pt x="96506" y="121302"/>
                      <a:pt x="92420" y="117301"/>
                      <a:pt x="92420" y="111256"/>
                    </a:cubicBezTo>
                    <a:cubicBezTo>
                      <a:pt x="92420" y="105121"/>
                      <a:pt x="96506" y="101120"/>
                      <a:pt x="102546" y="101120"/>
                    </a:cubicBezTo>
                    <a:close/>
                    <a:moveTo>
                      <a:pt x="62993" y="80873"/>
                    </a:moveTo>
                    <a:lnTo>
                      <a:pt x="46794" y="141572"/>
                    </a:lnTo>
                    <a:lnTo>
                      <a:pt x="254438" y="141572"/>
                    </a:lnTo>
                    <a:lnTo>
                      <a:pt x="369964" y="141572"/>
                    </a:lnTo>
                    <a:cubicBezTo>
                      <a:pt x="371210" y="140950"/>
                      <a:pt x="372545" y="140594"/>
                      <a:pt x="373880" y="140594"/>
                    </a:cubicBezTo>
                    <a:lnTo>
                      <a:pt x="461726" y="140594"/>
                    </a:lnTo>
                    <a:lnTo>
                      <a:pt x="444816" y="80873"/>
                    </a:lnTo>
                    <a:lnTo>
                      <a:pt x="351630" y="80873"/>
                    </a:lnTo>
                    <a:lnTo>
                      <a:pt x="254438" y="80873"/>
                    </a:lnTo>
                    <a:lnTo>
                      <a:pt x="156179" y="80873"/>
                    </a:lnTo>
                    <a:close/>
                    <a:moveTo>
                      <a:pt x="349316" y="20263"/>
                    </a:moveTo>
                    <a:lnTo>
                      <a:pt x="360797" y="60699"/>
                    </a:lnTo>
                    <a:lnTo>
                      <a:pt x="438764" y="60699"/>
                    </a:lnTo>
                    <a:lnTo>
                      <a:pt x="427549" y="20263"/>
                    </a:lnTo>
                    <a:close/>
                    <a:moveTo>
                      <a:pt x="264585" y="20263"/>
                    </a:moveTo>
                    <a:lnTo>
                      <a:pt x="264585" y="60699"/>
                    </a:lnTo>
                    <a:lnTo>
                      <a:pt x="337745" y="60699"/>
                    </a:lnTo>
                    <a:lnTo>
                      <a:pt x="326264" y="20263"/>
                    </a:lnTo>
                    <a:close/>
                    <a:moveTo>
                      <a:pt x="181545" y="20263"/>
                    </a:moveTo>
                    <a:lnTo>
                      <a:pt x="180922" y="22218"/>
                    </a:lnTo>
                    <a:lnTo>
                      <a:pt x="170330" y="60699"/>
                    </a:lnTo>
                    <a:lnTo>
                      <a:pt x="244292" y="60699"/>
                    </a:lnTo>
                    <a:lnTo>
                      <a:pt x="244292" y="20263"/>
                    </a:lnTo>
                    <a:close/>
                    <a:moveTo>
                      <a:pt x="80259" y="20263"/>
                    </a:moveTo>
                    <a:lnTo>
                      <a:pt x="69134" y="60699"/>
                    </a:lnTo>
                    <a:lnTo>
                      <a:pt x="148080" y="60699"/>
                    </a:lnTo>
                    <a:lnTo>
                      <a:pt x="159561" y="20263"/>
                    </a:lnTo>
                    <a:close/>
                    <a:moveTo>
                      <a:pt x="72160" y="0"/>
                    </a:moveTo>
                    <a:lnTo>
                      <a:pt x="173445" y="0"/>
                    </a:lnTo>
                    <a:lnTo>
                      <a:pt x="254438" y="0"/>
                    </a:lnTo>
                    <a:lnTo>
                      <a:pt x="334452" y="0"/>
                    </a:lnTo>
                    <a:lnTo>
                      <a:pt x="335431" y="0"/>
                    </a:lnTo>
                    <a:lnTo>
                      <a:pt x="435649" y="0"/>
                    </a:lnTo>
                    <a:cubicBezTo>
                      <a:pt x="440722" y="0"/>
                      <a:pt x="443748" y="3022"/>
                      <a:pt x="445795" y="7110"/>
                    </a:cubicBezTo>
                    <a:lnTo>
                      <a:pt x="463061" y="67720"/>
                    </a:lnTo>
                    <a:cubicBezTo>
                      <a:pt x="463506" y="69142"/>
                      <a:pt x="463506" y="70653"/>
                      <a:pt x="463239" y="72075"/>
                    </a:cubicBezTo>
                    <a:lnTo>
                      <a:pt x="483087" y="144149"/>
                    </a:lnTo>
                    <a:cubicBezTo>
                      <a:pt x="483888" y="145215"/>
                      <a:pt x="484689" y="146371"/>
                      <a:pt x="485312" y="147615"/>
                    </a:cubicBezTo>
                    <a:lnTo>
                      <a:pt x="490385" y="164856"/>
                    </a:lnTo>
                    <a:cubicBezTo>
                      <a:pt x="514683" y="256837"/>
                      <a:pt x="514683" y="351840"/>
                      <a:pt x="490385" y="438845"/>
                    </a:cubicBezTo>
                    <a:lnTo>
                      <a:pt x="485312" y="455997"/>
                    </a:lnTo>
                    <a:cubicBezTo>
                      <a:pt x="484956" y="457152"/>
                      <a:pt x="484511" y="458130"/>
                      <a:pt x="484066" y="459019"/>
                    </a:cubicBezTo>
                    <a:lnTo>
                      <a:pt x="463239" y="534470"/>
                    </a:lnTo>
                    <a:cubicBezTo>
                      <a:pt x="463506" y="535981"/>
                      <a:pt x="463506" y="537581"/>
                      <a:pt x="463061" y="538914"/>
                    </a:cubicBezTo>
                    <a:lnTo>
                      <a:pt x="445795" y="599613"/>
                    </a:lnTo>
                    <a:cubicBezTo>
                      <a:pt x="444816" y="603701"/>
                      <a:pt x="440722" y="606722"/>
                      <a:pt x="435649" y="606722"/>
                    </a:cubicBezTo>
                    <a:lnTo>
                      <a:pt x="335431" y="606722"/>
                    </a:lnTo>
                    <a:lnTo>
                      <a:pt x="334452" y="606722"/>
                    </a:lnTo>
                    <a:lnTo>
                      <a:pt x="254438" y="606722"/>
                    </a:lnTo>
                    <a:lnTo>
                      <a:pt x="173445" y="606722"/>
                    </a:lnTo>
                    <a:lnTo>
                      <a:pt x="72160" y="606722"/>
                    </a:lnTo>
                    <a:cubicBezTo>
                      <a:pt x="68066" y="606722"/>
                      <a:pt x="64061" y="603701"/>
                      <a:pt x="62014" y="599613"/>
                    </a:cubicBezTo>
                    <a:lnTo>
                      <a:pt x="44836" y="538914"/>
                    </a:lnTo>
                    <a:lnTo>
                      <a:pt x="22496" y="458041"/>
                    </a:lnTo>
                    <a:lnTo>
                      <a:pt x="17423" y="440889"/>
                    </a:lnTo>
                    <a:cubicBezTo>
                      <a:pt x="-5807" y="347841"/>
                      <a:pt x="-5807" y="252749"/>
                      <a:pt x="17423" y="166811"/>
                    </a:cubicBezTo>
                    <a:lnTo>
                      <a:pt x="22140" y="150992"/>
                    </a:lnTo>
                    <a:cubicBezTo>
                      <a:pt x="22140" y="150192"/>
                      <a:pt x="22229" y="149392"/>
                      <a:pt x="22496" y="148681"/>
                    </a:cubicBezTo>
                    <a:lnTo>
                      <a:pt x="44836" y="67720"/>
                    </a:lnTo>
                    <a:cubicBezTo>
                      <a:pt x="45281" y="66742"/>
                      <a:pt x="45904" y="65854"/>
                      <a:pt x="46616" y="65054"/>
                    </a:cubicBezTo>
                    <a:lnTo>
                      <a:pt x="62993" y="7110"/>
                    </a:lnTo>
                    <a:cubicBezTo>
                      <a:pt x="64061" y="3022"/>
                      <a:pt x="68066" y="0"/>
                      <a:pt x="72160" y="0"/>
                    </a:cubicBezTo>
                    <a:close/>
                  </a:path>
                </a:pathLst>
              </a:custGeom>
              <a:solidFill>
                <a:srgbClr val="E55003"/>
              </a:solidFill>
              <a:ln w="9525">
                <a:solidFill>
                  <a:srgbClr val="E55003"/>
                </a:solidFill>
              </a:ln>
            </p:spPr>
          </p:sp>
          <p:sp>
            <p:nvSpPr>
              <p:cNvPr id="33" name="文本框 32"/>
              <p:cNvSpPr txBox="1"/>
              <p:nvPr/>
            </p:nvSpPr>
            <p:spPr>
              <a:xfrm flipH="1">
                <a:off x="6621475" y="5442265"/>
                <a:ext cx="994494" cy="461665"/>
              </a:xfrm>
              <a:prstGeom prst="rect">
                <a:avLst/>
              </a:prstGeom>
              <a:noFill/>
            </p:spPr>
            <p:txBody>
              <a:bodyPr wrap="square" rtlCol="0">
                <a:spAutoFit/>
              </a:bodyPr>
              <a:lstStyle/>
              <a:p>
                <a:pPr algn="r"/>
                <a:r>
                  <a:rPr lang="en-US" altLang="zh-CN" sz="2000" b="1" dirty="0">
                    <a:solidFill>
                      <a:srgbClr val="E55003"/>
                    </a:solidFill>
                    <a:latin typeface="微软雅黑" panose="020B0503020204020204" charset="-122"/>
                    <a:ea typeface="微软雅黑" panose="020B0503020204020204" charset="-122"/>
                  </a:rPr>
                  <a:t>10</a:t>
                </a:r>
                <a:r>
                  <a:rPr lang="en-US" altLang="zh-CN" sz="2400" b="1" dirty="0">
                    <a:solidFill>
                      <a:srgbClr val="E55003"/>
                    </a:solidFill>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个</a:t>
                </a:r>
              </a:p>
            </p:txBody>
          </p:sp>
        </p:grpSp>
        <p:sp>
          <p:nvSpPr>
            <p:cNvPr id="34" name="文本框 33"/>
            <p:cNvSpPr txBox="1"/>
            <p:nvPr/>
          </p:nvSpPr>
          <p:spPr>
            <a:xfrm flipH="1">
              <a:off x="6006333" y="5842349"/>
              <a:ext cx="676810" cy="369332"/>
            </a:xfrm>
            <a:prstGeom prst="rect">
              <a:avLst/>
            </a:prstGeom>
            <a:noFill/>
          </p:spPr>
          <p:txBody>
            <a:bodyPr wrap="square" rtlCol="0">
              <a:spAutoFit/>
            </a:bodyPr>
            <a:lstStyle/>
            <a:p>
              <a:pPr algn="ctr"/>
              <a:r>
                <a:rPr lang="en-US" altLang="zh-CN"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36" name="矩形: 圆角 35"/>
            <p:cNvSpPr/>
            <p:nvPr/>
          </p:nvSpPr>
          <p:spPr>
            <a:xfrm flipH="1">
              <a:off x="6132693" y="2387938"/>
              <a:ext cx="424091" cy="385302"/>
            </a:xfrm>
            <a:prstGeom prst="roundRect">
              <a:avLst/>
            </a:prstGeom>
            <a:solidFill>
              <a:srgbClr val="43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37" name="矩形: 圆角 36"/>
            <p:cNvSpPr/>
            <p:nvPr/>
          </p:nvSpPr>
          <p:spPr>
            <a:xfrm flipH="1">
              <a:off x="6132693" y="3553205"/>
              <a:ext cx="424091" cy="385302"/>
            </a:xfrm>
            <a:prstGeom prst="roundRect">
              <a:avLst/>
            </a:pr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38" name="矩形: 圆角 37"/>
            <p:cNvSpPr/>
            <p:nvPr/>
          </p:nvSpPr>
          <p:spPr>
            <a:xfrm flipH="1">
              <a:off x="6132693" y="4718471"/>
              <a:ext cx="424091" cy="385302"/>
            </a:xfrm>
            <a:prstGeom prst="roundRect">
              <a:avLst/>
            </a:prstGeom>
            <a:solidFill>
              <a:srgbClr val="436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rPr>
                <a:t>或</a:t>
              </a:r>
            </a:p>
          </p:txBody>
        </p:sp>
        <p:sp>
          <p:nvSpPr>
            <p:cNvPr id="66" name="任意多边形: 形状 65"/>
            <p:cNvSpPr/>
            <p:nvPr/>
          </p:nvSpPr>
          <p:spPr>
            <a:xfrm rot="16200000">
              <a:off x="6746578" y="2828905"/>
              <a:ext cx="4023259" cy="1899695"/>
            </a:xfrm>
            <a:custGeom>
              <a:avLst/>
              <a:gdLst>
                <a:gd name="connsiteX0" fmla="*/ 3781673 w 3781673"/>
                <a:gd name="connsiteY0" fmla="*/ 0 h 1803933"/>
                <a:gd name="connsiteX1" fmla="*/ 3781673 w 3781673"/>
                <a:gd name="connsiteY1" fmla="*/ 32391 h 1803933"/>
                <a:gd name="connsiteX2" fmla="*/ 2927645 w 3781673"/>
                <a:gd name="connsiteY2" fmla="*/ 291754 h 1803933"/>
                <a:gd name="connsiteX3" fmla="*/ 2135802 w 3781673"/>
                <a:gd name="connsiteY3" fmla="*/ 954022 h 1803933"/>
                <a:gd name="connsiteX4" fmla="*/ 2119440 w 3781673"/>
                <a:gd name="connsiteY4" fmla="*/ 1103497 h 1803933"/>
                <a:gd name="connsiteX5" fmla="*/ 2119613 w 3781673"/>
                <a:gd name="connsiteY5" fmla="*/ 1141325 h 1803933"/>
                <a:gd name="connsiteX6" fmla="*/ 2120887 w 3781673"/>
                <a:gd name="connsiteY6" fmla="*/ 1399773 h 1803933"/>
                <a:gd name="connsiteX7" fmla="*/ 2294914 w 3781673"/>
                <a:gd name="connsiteY7" fmla="*/ 1399773 h 1803933"/>
                <a:gd name="connsiteX8" fmla="*/ 1890835 w 3781673"/>
                <a:gd name="connsiteY8" fmla="*/ 1803933 h 1803933"/>
                <a:gd name="connsiteX9" fmla="*/ 1486757 w 3781673"/>
                <a:gd name="connsiteY9" fmla="*/ 1399773 h 1803933"/>
                <a:gd name="connsiteX10" fmla="*/ 1660784 w 3781673"/>
                <a:gd name="connsiteY10" fmla="*/ 1399773 h 1803933"/>
                <a:gd name="connsiteX11" fmla="*/ 1662059 w 3781673"/>
                <a:gd name="connsiteY11" fmla="*/ 1149706 h 1803933"/>
                <a:gd name="connsiteX12" fmla="*/ 1662359 w 3781673"/>
                <a:gd name="connsiteY12" fmla="*/ 1085549 h 1803933"/>
                <a:gd name="connsiteX13" fmla="*/ 1658306 w 3781673"/>
                <a:gd name="connsiteY13" fmla="*/ 1017011 h 1803933"/>
                <a:gd name="connsiteX14" fmla="*/ 677550 w 3781673"/>
                <a:gd name="connsiteY14" fmla="*/ 225557 h 1803933"/>
                <a:gd name="connsiteX15" fmla="*/ 0 w 3781673"/>
                <a:gd name="connsiteY15" fmla="*/ 21694 h 1803933"/>
                <a:gd name="connsiteX16" fmla="*/ 0 w 3781673"/>
                <a:gd name="connsiteY16" fmla="*/ 0 h 180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673" h="1803933">
                  <a:moveTo>
                    <a:pt x="3781673" y="0"/>
                  </a:moveTo>
                  <a:lnTo>
                    <a:pt x="3781673" y="32391"/>
                  </a:lnTo>
                  <a:cubicBezTo>
                    <a:pt x="3781673" y="32391"/>
                    <a:pt x="3315267" y="162460"/>
                    <a:pt x="2927645" y="291754"/>
                  </a:cubicBezTo>
                  <a:cubicBezTo>
                    <a:pt x="2588477" y="404750"/>
                    <a:pt x="2222097" y="579706"/>
                    <a:pt x="2135802" y="954022"/>
                  </a:cubicBezTo>
                  <a:lnTo>
                    <a:pt x="2119440" y="1103497"/>
                  </a:lnTo>
                  <a:lnTo>
                    <a:pt x="2119613" y="1141325"/>
                  </a:lnTo>
                  <a:cubicBezTo>
                    <a:pt x="2120321" y="1291553"/>
                    <a:pt x="2120887" y="1399773"/>
                    <a:pt x="2120887" y="1399773"/>
                  </a:cubicBezTo>
                  <a:lnTo>
                    <a:pt x="2294914" y="1399773"/>
                  </a:lnTo>
                  <a:lnTo>
                    <a:pt x="1890835" y="1803933"/>
                  </a:lnTo>
                  <a:lnTo>
                    <a:pt x="1486757" y="1399773"/>
                  </a:lnTo>
                  <a:lnTo>
                    <a:pt x="1660784" y="1399773"/>
                  </a:lnTo>
                  <a:cubicBezTo>
                    <a:pt x="1660784" y="1399773"/>
                    <a:pt x="1661351" y="1296023"/>
                    <a:pt x="1662059" y="1149706"/>
                  </a:cubicBezTo>
                  <a:lnTo>
                    <a:pt x="1662359" y="1085549"/>
                  </a:lnTo>
                  <a:lnTo>
                    <a:pt x="1658306" y="1017011"/>
                  </a:lnTo>
                  <a:cubicBezTo>
                    <a:pt x="1594132" y="492518"/>
                    <a:pt x="1068519" y="345753"/>
                    <a:pt x="677550" y="225557"/>
                  </a:cubicBezTo>
                  <a:cubicBezTo>
                    <a:pt x="318991" y="108045"/>
                    <a:pt x="0" y="21694"/>
                    <a:pt x="0" y="21694"/>
                  </a:cubicBezTo>
                  <a:lnTo>
                    <a:pt x="0" y="0"/>
                  </a:lnTo>
                  <a:close/>
                </a:path>
              </a:pathLst>
            </a:custGeom>
            <a:gradFill>
              <a:gsLst>
                <a:gs pos="0">
                  <a:srgbClr val="F3CC71">
                    <a:alpha val="0"/>
                  </a:srgbClr>
                </a:gs>
                <a:gs pos="100000">
                  <a:srgbClr val="F0963D"/>
                </a:gs>
              </a:gsLst>
              <a:lin ang="5400000" scaled="1"/>
            </a:gradFill>
            <a:ln w="12700">
              <a:miter lim="400000"/>
            </a:ln>
          </p:spPr>
          <p:txBody>
            <a:bodyPr wrap="square" lIns="91440" tIns="45720" rIns="91440" bIns="45720" anchor="ctr">
              <a:noAutofit/>
            </a:bodyPr>
            <a:lstStyle/>
            <a:p>
              <a:pPr algn="ctr"/>
              <a:endParaRPr dirty="0"/>
            </a:p>
          </p:txBody>
        </p:sp>
      </p:grpSp>
      <p:grpSp>
        <p:nvGrpSpPr>
          <p:cNvPr id="35" name="组合 34"/>
          <p:cNvGrpSpPr/>
          <p:nvPr/>
        </p:nvGrpSpPr>
        <p:grpSpPr>
          <a:xfrm>
            <a:off x="4189491" y="553877"/>
            <a:ext cx="3813017" cy="471039"/>
            <a:chOff x="5093293" y="4122813"/>
            <a:chExt cx="3813017" cy="471039"/>
          </a:xfrm>
        </p:grpSpPr>
        <p:sp>
          <p:nvSpPr>
            <p:cNvPr id="39" name="平行四边形 38"/>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货币形式</a:t>
              </a:r>
            </a:p>
          </p:txBody>
        </p:sp>
        <p:sp>
          <p:nvSpPr>
            <p:cNvPr id="40" name="任意多边形: 形状 39"/>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1" name="任意多边形: 形状 40"/>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42" name="Rectangle 1"/>
          <p:cNvSpPr>
            <a:spLocks noChangeArrowheads="1"/>
          </p:cNvSpPr>
          <p:nvPr/>
        </p:nvSpPr>
        <p:spPr bwMode="auto">
          <a:xfrm>
            <a:off x="1151856" y="1764806"/>
            <a:ext cx="3551497" cy="4192943"/>
          </a:xfrm>
          <a:prstGeom prst="rect">
            <a:avLst/>
          </a:prstGeom>
          <a:noFill/>
          <a:ln w="9525">
            <a:noFill/>
            <a:miter lim="800000"/>
          </a:ln>
          <a:effectLst/>
        </p:spPr>
        <p:txBody>
          <a:bodyPr vert="horz" wrap="square" lIns="91440" tIns="45720" rIns="91440" bIns="45720" numCol="1" anchor="ctr" anchorCtr="0" compatLnSpc="1">
            <a:spAutoFit/>
          </a:bodyPr>
          <a:lstStyle/>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随着商品数量的增加和商品交换的发展， 一般等价物的职能逐渐固定在</a:t>
            </a:r>
            <a:r>
              <a:rPr lang="zh-CN" altLang="en-US" sz="2000" b="1" dirty="0">
                <a:solidFill>
                  <a:srgbClr val="FF0000"/>
                </a:solidFill>
                <a:latin typeface="微软雅黑" panose="020B0503020204020204" charset="-122"/>
                <a:ea typeface="微软雅黑" panose="020B0503020204020204" charset="-122"/>
                <a:cs typeface="FZShuSong-Z01S" charset="0"/>
              </a:rPr>
              <a:t>贵金属金、银</a:t>
            </a:r>
            <a:r>
              <a:rPr lang="zh-CN" altLang="en-US" sz="2000" dirty="0">
                <a:solidFill>
                  <a:srgbClr val="262626"/>
                </a:solidFill>
                <a:latin typeface="微软雅黑" panose="020B0503020204020204" charset="-122"/>
                <a:ea typeface="微软雅黑" panose="020B0503020204020204" charset="-122"/>
                <a:cs typeface="FZShuSong-Z01S" charset="0"/>
              </a:rPr>
              <a:t>上。</a:t>
            </a:r>
            <a:endParaRPr lang="en-US" altLang="zh-CN" sz="2000" dirty="0">
              <a:solidFill>
                <a:srgbClr val="262626"/>
              </a:solidFill>
              <a:latin typeface="微软雅黑" panose="020B0503020204020204" charset="-122"/>
              <a:ea typeface="微软雅黑" panose="020B0503020204020204" charset="-122"/>
              <a:cs typeface="FZShuSong-Z01S" charset="0"/>
            </a:endParaRPr>
          </a:p>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因为人们发现</a:t>
            </a:r>
            <a:r>
              <a:rPr lang="zh-CN" altLang="en-US" sz="2000" b="1" dirty="0">
                <a:solidFill>
                  <a:srgbClr val="0000FF"/>
                </a:solidFill>
                <a:latin typeface="微软雅黑" panose="020B0503020204020204" charset="-122"/>
                <a:ea typeface="微软雅黑" panose="020B0503020204020204" charset="-122"/>
                <a:cs typeface="FZShuSong-Z01S" charset="0"/>
              </a:rPr>
              <a:t>贵金属具有特殊的物理化学性质</a:t>
            </a:r>
            <a:r>
              <a:rPr lang="zh-CN" altLang="en-US" sz="2000" dirty="0">
                <a:solidFill>
                  <a:srgbClr val="262626"/>
                </a:solidFill>
                <a:latin typeface="微软雅黑" panose="020B0503020204020204" charset="-122"/>
                <a:ea typeface="微软雅黑" panose="020B0503020204020204" charset="-122"/>
                <a:cs typeface="FZShuSong-Z01S" charset="0"/>
              </a:rPr>
              <a:t>，充当一般等价物最为合适。当一般等价物固定在金、银上时，这个一般等价物就是货币。</a:t>
            </a:r>
            <a:endParaRPr lang="zh-CN" altLang="en-US" sz="2000" dirty="0">
              <a:solidFill>
                <a:srgbClr val="7F7F7F"/>
              </a:solidFill>
              <a:latin typeface="微软雅黑" panose="020B0503020204020204" charset="-122"/>
              <a:ea typeface="微软雅黑" panose="020B0503020204020204" charset="-122"/>
            </a:endParaRPr>
          </a:p>
        </p:txBody>
      </p:sp>
      <p:sp>
        <p:nvSpPr>
          <p:cNvPr id="46" name="文本框 45">
            <a:extLst>
              <a:ext uri="{FF2B5EF4-FFF2-40B4-BE49-F238E27FC236}">
                <a16:creationId xmlns:a16="http://schemas.microsoft.com/office/drawing/2014/main" id="{6635DBE3-8F24-4189-B55F-FDBC4BE6A90D}"/>
              </a:ext>
            </a:extLst>
          </p:cNvPr>
          <p:cNvSpPr txBox="1"/>
          <p:nvPr/>
        </p:nvSpPr>
        <p:spPr>
          <a:xfrm>
            <a:off x="7927760" y="5282213"/>
            <a:ext cx="3835153" cy="1077218"/>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多对一的关系</a:t>
            </a:r>
            <a:endParaRPr lang="en-US" altLang="zh-CN" sz="3200" b="1" dirty="0">
              <a:latin typeface="黑体" panose="02010609060101010101" pitchFamily="49" charset="-122"/>
              <a:ea typeface="黑体" panose="02010609060101010101" pitchFamily="49" charset="-122"/>
            </a:endParaRPr>
          </a:p>
          <a:p>
            <a:r>
              <a:rPr lang="zh-CN" altLang="en-US" sz="3200" b="1" dirty="0">
                <a:latin typeface="黑体" panose="02010609060101010101" pitchFamily="49" charset="-122"/>
                <a:ea typeface="黑体" panose="02010609060101010101" pitchFamily="49" charset="-122"/>
              </a:rPr>
              <a:t>“一”具有特殊性</a:t>
            </a:r>
          </a:p>
        </p:txBody>
      </p:sp>
      <p:sp>
        <p:nvSpPr>
          <p:cNvPr id="47" name="文本框 46">
            <a:extLst>
              <a:ext uri="{FF2B5EF4-FFF2-40B4-BE49-F238E27FC236}">
                <a16:creationId xmlns:a16="http://schemas.microsoft.com/office/drawing/2014/main" id="{C4480461-5F1D-464D-A84D-C9B23F693AC9}"/>
              </a:ext>
            </a:extLst>
          </p:cNvPr>
          <p:cNvSpPr txBox="1"/>
          <p:nvPr/>
        </p:nvSpPr>
        <p:spPr>
          <a:xfrm>
            <a:off x="9303798" y="1411549"/>
            <a:ext cx="1757779"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一面镜子</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一名代表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0" y="1510475"/>
            <a:ext cx="12192000" cy="4509548"/>
            <a:chOff x="0" y="2151891"/>
            <a:chExt cx="12192000" cy="3734661"/>
          </a:xfrm>
        </p:grpSpPr>
        <p:sp>
          <p:nvSpPr>
            <p:cNvPr id="9" name="矩形 8"/>
            <p:cNvSpPr/>
            <p:nvPr/>
          </p:nvSpPr>
          <p:spPr>
            <a:xfrm>
              <a:off x="0" y="2151891"/>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10" name="圆角矩形 14"/>
            <p:cNvSpPr/>
            <p:nvPr/>
          </p:nvSpPr>
          <p:spPr>
            <a:xfrm>
              <a:off x="7099905" y="2858999"/>
              <a:ext cx="4098200" cy="2670906"/>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2" name="文本框 1"/>
          <p:cNvSpPr txBox="1"/>
          <p:nvPr/>
        </p:nvSpPr>
        <p:spPr>
          <a:xfrm>
            <a:off x="1249396" y="3384392"/>
            <a:ext cx="3765118" cy="1015663"/>
          </a:xfrm>
          <a:prstGeom prst="rect">
            <a:avLst/>
          </a:prstGeom>
          <a:noFill/>
        </p:spPr>
        <p:txBody>
          <a:bodyPr vert="horz" wrap="square" rtlCol="0" anchor="ctr">
            <a:spAutoFit/>
          </a:bodyPr>
          <a:lstStyle/>
          <a:p>
            <a:pPr algn="ctr">
              <a:lnSpc>
                <a:spcPct val="150000"/>
              </a:lnSpc>
            </a:pPr>
            <a:r>
              <a:rPr lang="zh-CN" altLang="en-US" sz="2000" kern="100" dirty="0">
                <a:latin typeface="微软雅黑" panose="020B0503020204020204" charset="-122"/>
                <a:ea typeface="微软雅黑" panose="020B0503020204020204" charset="-122"/>
              </a:rPr>
              <a:t>货币是从商品中分离出来</a:t>
            </a:r>
            <a:endParaRPr lang="en-US" altLang="zh-CN" sz="2000" kern="100" dirty="0">
              <a:latin typeface="微软雅黑" panose="020B0503020204020204" charset="-122"/>
              <a:ea typeface="微软雅黑" panose="020B0503020204020204" charset="-122"/>
            </a:endParaRPr>
          </a:p>
          <a:p>
            <a:pPr algn="ctr">
              <a:lnSpc>
                <a:spcPct val="150000"/>
              </a:lnSpc>
            </a:pPr>
            <a:r>
              <a:rPr lang="zh-CN" altLang="en-US" sz="2000" kern="100" dirty="0">
                <a:latin typeface="微软雅黑" panose="020B0503020204020204" charset="-122"/>
                <a:ea typeface="微软雅黑" panose="020B0503020204020204" charset="-122"/>
              </a:rPr>
              <a:t>固定充当一般等价物的商品</a:t>
            </a:r>
          </a:p>
        </p:txBody>
      </p:sp>
      <p:grpSp>
        <p:nvGrpSpPr>
          <p:cNvPr id="98" name="组合 97">
            <a:extLst>
              <a:ext uri="{FF2B5EF4-FFF2-40B4-BE49-F238E27FC236}">
                <a16:creationId xmlns:a16="http://schemas.microsoft.com/office/drawing/2014/main" id="{9F975D60-5829-493D-B1E7-FABEC9A17B06}"/>
              </a:ext>
            </a:extLst>
          </p:cNvPr>
          <p:cNvGrpSpPr/>
          <p:nvPr/>
        </p:nvGrpSpPr>
        <p:grpSpPr>
          <a:xfrm>
            <a:off x="4978400" y="1768149"/>
            <a:ext cx="6970749" cy="4184470"/>
            <a:chOff x="1213858" y="661287"/>
            <a:chExt cx="9791243" cy="5877584"/>
          </a:xfrm>
        </p:grpSpPr>
        <p:grpSp>
          <p:nvGrpSpPr>
            <p:cNvPr id="99" name="组合 98">
              <a:extLst>
                <a:ext uri="{FF2B5EF4-FFF2-40B4-BE49-F238E27FC236}">
                  <a16:creationId xmlns:a16="http://schemas.microsoft.com/office/drawing/2014/main" id="{7AAF3596-5E8D-414F-BA61-2BFDFFE9B38E}"/>
                </a:ext>
              </a:extLst>
            </p:cNvPr>
            <p:cNvGrpSpPr/>
            <p:nvPr/>
          </p:nvGrpSpPr>
          <p:grpSpPr>
            <a:xfrm>
              <a:off x="3542213" y="2655007"/>
              <a:ext cx="1911579" cy="1507059"/>
              <a:chOff x="4429463" y="2013857"/>
              <a:chExt cx="2319680" cy="1828799"/>
            </a:xfrm>
            <a:effectLst>
              <a:outerShdw blurRad="50800" dist="38100" dir="2700000" algn="tl" rotWithShape="0">
                <a:prstClr val="black">
                  <a:alpha val="40000"/>
                </a:prstClr>
              </a:outerShdw>
            </a:effectLst>
          </p:grpSpPr>
          <p:pic>
            <p:nvPicPr>
              <p:cNvPr id="154" name="图片 153">
                <a:extLst>
                  <a:ext uri="{FF2B5EF4-FFF2-40B4-BE49-F238E27FC236}">
                    <a16:creationId xmlns:a16="http://schemas.microsoft.com/office/drawing/2014/main" id="{D8F17915-E2D4-4566-8CC1-69CE9702BB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74" r="61113" b="50000"/>
              <a:stretch/>
            </p:blipFill>
            <p:spPr>
              <a:xfrm>
                <a:off x="4963885" y="2013857"/>
                <a:ext cx="1190172" cy="1328057"/>
              </a:xfrm>
              <a:prstGeom prst="rect">
                <a:avLst/>
              </a:prstGeom>
              <a:effectLst/>
            </p:spPr>
          </p:pic>
          <p:pic>
            <p:nvPicPr>
              <p:cNvPr id="155" name="图片 154">
                <a:extLst>
                  <a:ext uri="{FF2B5EF4-FFF2-40B4-BE49-F238E27FC236}">
                    <a16:creationId xmlns:a16="http://schemas.microsoft.com/office/drawing/2014/main" id="{D5A1E12F-8DBF-441F-A581-CF5C2D630B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74" t="44809" r="61113" b="5191"/>
              <a:stretch/>
            </p:blipFill>
            <p:spPr>
              <a:xfrm>
                <a:off x="5203370" y="2514599"/>
                <a:ext cx="1190172" cy="1328057"/>
              </a:xfrm>
              <a:prstGeom prst="rect">
                <a:avLst/>
              </a:prstGeom>
              <a:effectLst/>
            </p:spPr>
          </p:pic>
          <p:pic>
            <p:nvPicPr>
              <p:cNvPr id="156" name="图片 155">
                <a:extLst>
                  <a:ext uri="{FF2B5EF4-FFF2-40B4-BE49-F238E27FC236}">
                    <a16:creationId xmlns:a16="http://schemas.microsoft.com/office/drawing/2014/main" id="{1803842F-B74C-4BC3-A392-EE1C72EB69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194" t="6147" r="34194" b="43853"/>
              <a:stretch/>
            </p:blipFill>
            <p:spPr>
              <a:xfrm>
                <a:off x="5558971" y="2264228"/>
                <a:ext cx="1190172" cy="1328057"/>
              </a:xfrm>
              <a:prstGeom prst="rect">
                <a:avLst/>
              </a:prstGeom>
              <a:effectLst/>
            </p:spPr>
          </p:pic>
          <p:pic>
            <p:nvPicPr>
              <p:cNvPr id="157" name="图片 156">
                <a:extLst>
                  <a:ext uri="{FF2B5EF4-FFF2-40B4-BE49-F238E27FC236}">
                    <a16:creationId xmlns:a16="http://schemas.microsoft.com/office/drawing/2014/main" id="{9112073B-52CF-43E1-874E-CA8702D2FA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423" t="45697" r="34965" b="4303"/>
              <a:stretch/>
            </p:blipFill>
            <p:spPr>
              <a:xfrm>
                <a:off x="4429463" y="2478313"/>
                <a:ext cx="1190172" cy="1328057"/>
              </a:xfrm>
              <a:prstGeom prst="rect">
                <a:avLst/>
              </a:prstGeom>
              <a:effectLst/>
            </p:spPr>
          </p:pic>
        </p:grpSp>
        <p:pic>
          <p:nvPicPr>
            <p:cNvPr id="100" name="图片 99">
              <a:extLst>
                <a:ext uri="{FF2B5EF4-FFF2-40B4-BE49-F238E27FC236}">
                  <a16:creationId xmlns:a16="http://schemas.microsoft.com/office/drawing/2014/main" id="{F3BE984D-B107-4F92-BF61-25E4AF6523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470" y="884464"/>
              <a:ext cx="998034" cy="938887"/>
            </a:xfrm>
            <a:prstGeom prst="rect">
              <a:avLst/>
            </a:prstGeom>
          </p:spPr>
        </p:pic>
        <p:pic>
          <p:nvPicPr>
            <p:cNvPr id="101" name="图片 100">
              <a:extLst>
                <a:ext uri="{FF2B5EF4-FFF2-40B4-BE49-F238E27FC236}">
                  <a16:creationId xmlns:a16="http://schemas.microsoft.com/office/drawing/2014/main" id="{62C4BE58-B4AD-4C74-8CA3-1E7696BE43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3858" y="2101290"/>
              <a:ext cx="1760739" cy="1760739"/>
            </a:xfrm>
            <a:prstGeom prst="rect">
              <a:avLst/>
            </a:prstGeom>
          </p:spPr>
        </p:pic>
        <p:pic>
          <p:nvPicPr>
            <p:cNvPr id="102" name="图片 101">
              <a:extLst>
                <a:ext uri="{FF2B5EF4-FFF2-40B4-BE49-F238E27FC236}">
                  <a16:creationId xmlns:a16="http://schemas.microsoft.com/office/drawing/2014/main" id="{3BFBBEDA-3DCE-4AFC-B89F-FFE8656CB4C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4667" b="94963" l="10000" r="90000"/>
                      </a14:imgEffect>
                    </a14:imgLayer>
                  </a14:imgProps>
                </a:ext>
                <a:ext uri="{28A0092B-C50C-407E-A947-70E740481C1C}">
                  <a14:useLocalDpi xmlns:a14="http://schemas.microsoft.com/office/drawing/2010/main" val="0"/>
                </a:ext>
              </a:extLst>
            </a:blip>
            <a:srcRect t="49630"/>
            <a:stretch/>
          </p:blipFill>
          <p:spPr>
            <a:xfrm>
              <a:off x="4903767" y="661287"/>
              <a:ext cx="1966230" cy="1489464"/>
            </a:xfrm>
            <a:prstGeom prst="rect">
              <a:avLst/>
            </a:prstGeom>
          </p:spPr>
        </p:pic>
        <p:pic>
          <p:nvPicPr>
            <p:cNvPr id="103" name="图片 102">
              <a:extLst>
                <a:ext uri="{FF2B5EF4-FFF2-40B4-BE49-F238E27FC236}">
                  <a16:creationId xmlns:a16="http://schemas.microsoft.com/office/drawing/2014/main" id="{9460AE26-C6D2-46D9-ACF8-EAA0754BB8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1667"/>
            <a:stretch/>
          </p:blipFill>
          <p:spPr>
            <a:xfrm>
              <a:off x="5694000" y="4567003"/>
              <a:ext cx="1644646" cy="1233414"/>
            </a:xfrm>
            <a:prstGeom prst="rect">
              <a:avLst/>
            </a:prstGeom>
          </p:spPr>
        </p:pic>
        <p:pic>
          <p:nvPicPr>
            <p:cNvPr id="104" name="图片 103">
              <a:extLst>
                <a:ext uri="{FF2B5EF4-FFF2-40B4-BE49-F238E27FC236}">
                  <a16:creationId xmlns:a16="http://schemas.microsoft.com/office/drawing/2014/main" id="{08623A36-A7CA-4161-B42A-F0DC50F8DE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8291" y="5103592"/>
              <a:ext cx="2032400" cy="1435279"/>
            </a:xfrm>
            <a:prstGeom prst="rect">
              <a:avLst/>
            </a:prstGeom>
          </p:spPr>
        </p:pic>
        <p:pic>
          <p:nvPicPr>
            <p:cNvPr id="105" name="图片 104">
              <a:extLst>
                <a:ext uri="{FF2B5EF4-FFF2-40B4-BE49-F238E27FC236}">
                  <a16:creationId xmlns:a16="http://schemas.microsoft.com/office/drawing/2014/main" id="{699D509A-AE70-4F5B-BB57-0B9E9E9E96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2657" t="8874" r="17470" b="63548"/>
            <a:stretch/>
          </p:blipFill>
          <p:spPr>
            <a:xfrm>
              <a:off x="1841051" y="4173249"/>
              <a:ext cx="1731914" cy="1695650"/>
            </a:xfrm>
            <a:prstGeom prst="rect">
              <a:avLst/>
            </a:prstGeom>
          </p:spPr>
        </p:pic>
        <p:grpSp>
          <p:nvGrpSpPr>
            <p:cNvPr id="106" name="组合 105">
              <a:extLst>
                <a:ext uri="{FF2B5EF4-FFF2-40B4-BE49-F238E27FC236}">
                  <a16:creationId xmlns:a16="http://schemas.microsoft.com/office/drawing/2014/main" id="{8591ABBE-A046-41AE-B7F5-96BAC1251EF5}"/>
                </a:ext>
              </a:extLst>
            </p:cNvPr>
            <p:cNvGrpSpPr/>
            <p:nvPr/>
          </p:nvGrpSpPr>
          <p:grpSpPr>
            <a:xfrm>
              <a:off x="8944240" y="2318864"/>
              <a:ext cx="2060861" cy="2060861"/>
              <a:chOff x="9353551" y="1825246"/>
              <a:chExt cx="2915131" cy="2915131"/>
            </a:xfrm>
          </p:grpSpPr>
          <p:sp>
            <p:nvSpPr>
              <p:cNvPr id="152" name="椭圆 151">
                <a:extLst>
                  <a:ext uri="{FF2B5EF4-FFF2-40B4-BE49-F238E27FC236}">
                    <a16:creationId xmlns:a16="http://schemas.microsoft.com/office/drawing/2014/main" id="{428891AC-8E5F-45DC-9EA7-9AE519933A43}"/>
                  </a:ext>
                </a:extLst>
              </p:cNvPr>
              <p:cNvSpPr/>
              <p:nvPr/>
            </p:nvSpPr>
            <p:spPr>
              <a:xfrm>
                <a:off x="9790048" y="3142918"/>
                <a:ext cx="482600" cy="420623"/>
              </a:xfrm>
              <a:prstGeom prst="ellipse">
                <a:avLst/>
              </a:prstGeom>
              <a:solidFill>
                <a:srgbClr val="D29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 name="图片 152">
                <a:extLst>
                  <a:ext uri="{FF2B5EF4-FFF2-40B4-BE49-F238E27FC236}">
                    <a16:creationId xmlns:a16="http://schemas.microsoft.com/office/drawing/2014/main" id="{AB0D7077-D167-44DD-91A0-4C071C3A3CC9}"/>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9980" b="89980" l="2788" r="98586">
                            <a14:backgroundMark x1="13414" y1="37495" x2="19071" y2="38828"/>
                          </a14:backgroundRemoval>
                        </a14:imgEffect>
                      </a14:imgLayer>
                    </a14:imgProps>
                  </a:ext>
                  <a:ext uri="{28A0092B-C50C-407E-A947-70E740481C1C}">
                    <a14:useLocalDpi xmlns:a14="http://schemas.microsoft.com/office/drawing/2010/main" val="0"/>
                  </a:ext>
                </a:extLst>
              </a:blip>
              <a:stretch>
                <a:fillRect/>
              </a:stretch>
            </p:blipFill>
            <p:spPr>
              <a:xfrm>
                <a:off x="9353551" y="1825246"/>
                <a:ext cx="2915131" cy="2915131"/>
              </a:xfrm>
              <a:prstGeom prst="rect">
                <a:avLst/>
              </a:prstGeom>
            </p:spPr>
          </p:pic>
        </p:grpSp>
        <p:sp>
          <p:nvSpPr>
            <p:cNvPr id="107" name="椭圆 106">
              <a:extLst>
                <a:ext uri="{FF2B5EF4-FFF2-40B4-BE49-F238E27FC236}">
                  <a16:creationId xmlns:a16="http://schemas.microsoft.com/office/drawing/2014/main" id="{E7ED0B8F-CDFA-4151-B94C-C57503D258D9}"/>
                </a:ext>
              </a:extLst>
            </p:cNvPr>
            <p:cNvSpPr/>
            <p:nvPr/>
          </p:nvSpPr>
          <p:spPr>
            <a:xfrm>
              <a:off x="3177628" y="2201932"/>
              <a:ext cx="2504936" cy="2504936"/>
            </a:xfrm>
            <a:prstGeom prst="ellipse">
              <a:avLst/>
            </a:prstGeom>
            <a:noFill/>
            <a:ln w="15875">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a:extLst>
                <a:ext uri="{FF2B5EF4-FFF2-40B4-BE49-F238E27FC236}">
                  <a16:creationId xmlns:a16="http://schemas.microsoft.com/office/drawing/2014/main" id="{DBC292B2-8B07-468A-A0BB-EA763D8132A2}"/>
                </a:ext>
              </a:extLst>
            </p:cNvPr>
            <p:cNvGrpSpPr/>
            <p:nvPr/>
          </p:nvGrpSpPr>
          <p:grpSpPr>
            <a:xfrm>
              <a:off x="5268322" y="2052802"/>
              <a:ext cx="319863" cy="359472"/>
              <a:chOff x="9400478" y="446049"/>
              <a:chExt cx="595351" cy="669073"/>
            </a:xfrm>
          </p:grpSpPr>
          <p:grpSp>
            <p:nvGrpSpPr>
              <p:cNvPr id="146" name="组合 145">
                <a:extLst>
                  <a:ext uri="{FF2B5EF4-FFF2-40B4-BE49-F238E27FC236}">
                    <a16:creationId xmlns:a16="http://schemas.microsoft.com/office/drawing/2014/main" id="{88EE4B69-DC78-4C00-9387-D511448BB4D3}"/>
                  </a:ext>
                </a:extLst>
              </p:cNvPr>
              <p:cNvGrpSpPr/>
              <p:nvPr/>
            </p:nvGrpSpPr>
            <p:grpSpPr>
              <a:xfrm>
                <a:off x="9400478" y="446049"/>
                <a:ext cx="468351" cy="669073"/>
                <a:chOff x="9400478" y="446049"/>
                <a:chExt cx="468351" cy="669073"/>
              </a:xfrm>
            </p:grpSpPr>
            <p:cxnSp>
              <p:nvCxnSpPr>
                <p:cNvPr id="150" name="直接连接符 149">
                  <a:extLst>
                    <a:ext uri="{FF2B5EF4-FFF2-40B4-BE49-F238E27FC236}">
                      <a16:creationId xmlns:a16="http://schemas.microsoft.com/office/drawing/2014/main" id="{C8B41E04-1009-4300-9EC6-519EBC450B67}"/>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2D3DC5A-76F3-45EF-AFD9-CFC33293DFDE}"/>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6E9F13F4-47E8-4EF4-8B7B-3C5E0A18E043}"/>
                  </a:ext>
                </a:extLst>
              </p:cNvPr>
              <p:cNvGrpSpPr/>
              <p:nvPr/>
            </p:nvGrpSpPr>
            <p:grpSpPr>
              <a:xfrm flipH="1" flipV="1">
                <a:off x="9527478" y="446049"/>
                <a:ext cx="468351" cy="669073"/>
                <a:chOff x="9400478" y="446049"/>
                <a:chExt cx="468351" cy="669073"/>
              </a:xfrm>
            </p:grpSpPr>
            <p:cxnSp>
              <p:nvCxnSpPr>
                <p:cNvPr id="148" name="直接连接符 147">
                  <a:extLst>
                    <a:ext uri="{FF2B5EF4-FFF2-40B4-BE49-F238E27FC236}">
                      <a16:creationId xmlns:a16="http://schemas.microsoft.com/office/drawing/2014/main" id="{19DE121B-DDAF-47D1-BE6A-A93C6571B45E}"/>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2F27F8F8-82EE-4EE1-B7B3-D14D2F385B51}"/>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9" name="组合 108">
              <a:extLst>
                <a:ext uri="{FF2B5EF4-FFF2-40B4-BE49-F238E27FC236}">
                  <a16:creationId xmlns:a16="http://schemas.microsoft.com/office/drawing/2014/main" id="{3086A3F7-17FD-4CEE-BA11-547EAED00883}"/>
                </a:ext>
              </a:extLst>
            </p:cNvPr>
            <p:cNvGrpSpPr/>
            <p:nvPr/>
          </p:nvGrpSpPr>
          <p:grpSpPr>
            <a:xfrm rot="17449306">
              <a:off x="3462023" y="1897085"/>
              <a:ext cx="319863" cy="359472"/>
              <a:chOff x="9400478" y="446049"/>
              <a:chExt cx="595351" cy="669073"/>
            </a:xfrm>
          </p:grpSpPr>
          <p:grpSp>
            <p:nvGrpSpPr>
              <p:cNvPr id="140" name="组合 139">
                <a:extLst>
                  <a:ext uri="{FF2B5EF4-FFF2-40B4-BE49-F238E27FC236}">
                    <a16:creationId xmlns:a16="http://schemas.microsoft.com/office/drawing/2014/main" id="{CAA3E61C-7C85-40F9-9BB3-29E4AD41CF05}"/>
                  </a:ext>
                </a:extLst>
              </p:cNvPr>
              <p:cNvGrpSpPr/>
              <p:nvPr/>
            </p:nvGrpSpPr>
            <p:grpSpPr>
              <a:xfrm>
                <a:off x="9400478" y="446049"/>
                <a:ext cx="468351" cy="669073"/>
                <a:chOff x="9400478" y="446049"/>
                <a:chExt cx="468351" cy="669073"/>
              </a:xfrm>
            </p:grpSpPr>
            <p:cxnSp>
              <p:nvCxnSpPr>
                <p:cNvPr id="144" name="直接连接符 143">
                  <a:extLst>
                    <a:ext uri="{FF2B5EF4-FFF2-40B4-BE49-F238E27FC236}">
                      <a16:creationId xmlns:a16="http://schemas.microsoft.com/office/drawing/2014/main" id="{72643B5C-1639-40AF-9E26-995887A16A29}"/>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317646E9-E81A-4B57-910A-F58F12A6CF98}"/>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1" name="组合 140">
                <a:extLst>
                  <a:ext uri="{FF2B5EF4-FFF2-40B4-BE49-F238E27FC236}">
                    <a16:creationId xmlns:a16="http://schemas.microsoft.com/office/drawing/2014/main" id="{E4837520-4F68-4DC8-BA99-5B40DC7E49BB}"/>
                  </a:ext>
                </a:extLst>
              </p:cNvPr>
              <p:cNvGrpSpPr/>
              <p:nvPr/>
            </p:nvGrpSpPr>
            <p:grpSpPr>
              <a:xfrm flipH="1" flipV="1">
                <a:off x="9527478" y="446049"/>
                <a:ext cx="468351" cy="669073"/>
                <a:chOff x="9400478" y="446049"/>
                <a:chExt cx="468351" cy="669073"/>
              </a:xfrm>
            </p:grpSpPr>
            <p:cxnSp>
              <p:nvCxnSpPr>
                <p:cNvPr id="142" name="直接连接符 141">
                  <a:extLst>
                    <a:ext uri="{FF2B5EF4-FFF2-40B4-BE49-F238E27FC236}">
                      <a16:creationId xmlns:a16="http://schemas.microsoft.com/office/drawing/2014/main" id="{919DA2AE-85AE-4BA6-8F3A-FC775C2E5E4C}"/>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86FC04C-2069-416E-9A37-311C0A549730}"/>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a16="http://schemas.microsoft.com/office/drawing/2014/main" id="{D83B4178-BD01-40A1-A2DF-3C600F7092C1}"/>
                </a:ext>
              </a:extLst>
            </p:cNvPr>
            <p:cNvGrpSpPr/>
            <p:nvPr/>
          </p:nvGrpSpPr>
          <p:grpSpPr>
            <a:xfrm rot="13999925">
              <a:off x="2720154" y="3122576"/>
              <a:ext cx="319863" cy="359472"/>
              <a:chOff x="9400478" y="446049"/>
              <a:chExt cx="595351" cy="669073"/>
            </a:xfrm>
          </p:grpSpPr>
          <p:grpSp>
            <p:nvGrpSpPr>
              <p:cNvPr id="134" name="组合 133">
                <a:extLst>
                  <a:ext uri="{FF2B5EF4-FFF2-40B4-BE49-F238E27FC236}">
                    <a16:creationId xmlns:a16="http://schemas.microsoft.com/office/drawing/2014/main" id="{114E29BD-EC61-4C5F-A25B-1F7A20F21629}"/>
                  </a:ext>
                </a:extLst>
              </p:cNvPr>
              <p:cNvGrpSpPr/>
              <p:nvPr/>
            </p:nvGrpSpPr>
            <p:grpSpPr>
              <a:xfrm>
                <a:off x="9400478" y="446049"/>
                <a:ext cx="468351" cy="669073"/>
                <a:chOff x="9400478" y="446049"/>
                <a:chExt cx="468351" cy="669073"/>
              </a:xfrm>
            </p:grpSpPr>
            <p:cxnSp>
              <p:nvCxnSpPr>
                <p:cNvPr id="138" name="直接连接符 137">
                  <a:extLst>
                    <a:ext uri="{FF2B5EF4-FFF2-40B4-BE49-F238E27FC236}">
                      <a16:creationId xmlns:a16="http://schemas.microsoft.com/office/drawing/2014/main" id="{9E49EB42-EAAF-4CFF-9CDA-B6D24A7ABAC4}"/>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76565C28-8DB7-4BD3-A338-B5153BE6C4BC}"/>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5" name="组合 134">
                <a:extLst>
                  <a:ext uri="{FF2B5EF4-FFF2-40B4-BE49-F238E27FC236}">
                    <a16:creationId xmlns:a16="http://schemas.microsoft.com/office/drawing/2014/main" id="{246392DC-41AC-470D-8F58-D7BA30707D57}"/>
                  </a:ext>
                </a:extLst>
              </p:cNvPr>
              <p:cNvGrpSpPr/>
              <p:nvPr/>
            </p:nvGrpSpPr>
            <p:grpSpPr>
              <a:xfrm flipH="1" flipV="1">
                <a:off x="9527478" y="446049"/>
                <a:ext cx="468351" cy="669073"/>
                <a:chOff x="9400478" y="446049"/>
                <a:chExt cx="468351" cy="669073"/>
              </a:xfrm>
            </p:grpSpPr>
            <p:cxnSp>
              <p:nvCxnSpPr>
                <p:cNvPr id="136" name="直接连接符 135">
                  <a:extLst>
                    <a:ext uri="{FF2B5EF4-FFF2-40B4-BE49-F238E27FC236}">
                      <a16:creationId xmlns:a16="http://schemas.microsoft.com/office/drawing/2014/main" id="{757593B4-B643-4999-BB36-C2D2FFCAB84C}"/>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6FD2A2C2-8F7A-4169-B2AA-BD1DECF6B0C8}"/>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1" name="组合 110">
              <a:extLst>
                <a:ext uri="{FF2B5EF4-FFF2-40B4-BE49-F238E27FC236}">
                  <a16:creationId xmlns:a16="http://schemas.microsoft.com/office/drawing/2014/main" id="{35AA2D7B-6BB9-4421-84FD-8DA354C85CAD}"/>
                </a:ext>
              </a:extLst>
            </p:cNvPr>
            <p:cNvGrpSpPr/>
            <p:nvPr/>
          </p:nvGrpSpPr>
          <p:grpSpPr>
            <a:xfrm rot="11061892">
              <a:off x="3158758" y="4463998"/>
              <a:ext cx="319863" cy="359472"/>
              <a:chOff x="9400478" y="446049"/>
              <a:chExt cx="595351" cy="669073"/>
            </a:xfrm>
          </p:grpSpPr>
          <p:grpSp>
            <p:nvGrpSpPr>
              <p:cNvPr id="128" name="组合 127">
                <a:extLst>
                  <a:ext uri="{FF2B5EF4-FFF2-40B4-BE49-F238E27FC236}">
                    <a16:creationId xmlns:a16="http://schemas.microsoft.com/office/drawing/2014/main" id="{77FC4163-5AA0-4DE0-A078-81A5BFB7C308}"/>
                  </a:ext>
                </a:extLst>
              </p:cNvPr>
              <p:cNvGrpSpPr/>
              <p:nvPr/>
            </p:nvGrpSpPr>
            <p:grpSpPr>
              <a:xfrm>
                <a:off x="9400478" y="446049"/>
                <a:ext cx="468351" cy="669073"/>
                <a:chOff x="9400478" y="446049"/>
                <a:chExt cx="468351" cy="669073"/>
              </a:xfrm>
            </p:grpSpPr>
            <p:cxnSp>
              <p:nvCxnSpPr>
                <p:cNvPr id="132" name="直接连接符 131">
                  <a:extLst>
                    <a:ext uri="{FF2B5EF4-FFF2-40B4-BE49-F238E27FC236}">
                      <a16:creationId xmlns:a16="http://schemas.microsoft.com/office/drawing/2014/main" id="{E0AF9A60-1761-4C36-8193-445374B542A5}"/>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F0DF4C5-F6C3-4772-B307-77AFF3AE725C}"/>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6BE1E47A-4FE7-4F0A-A976-13695F897EED}"/>
                  </a:ext>
                </a:extLst>
              </p:cNvPr>
              <p:cNvGrpSpPr/>
              <p:nvPr/>
            </p:nvGrpSpPr>
            <p:grpSpPr>
              <a:xfrm flipH="1" flipV="1">
                <a:off x="9527478" y="446049"/>
                <a:ext cx="468351" cy="669073"/>
                <a:chOff x="9400478" y="446049"/>
                <a:chExt cx="468351" cy="669073"/>
              </a:xfrm>
            </p:grpSpPr>
            <p:cxnSp>
              <p:nvCxnSpPr>
                <p:cNvPr id="130" name="直接连接符 129">
                  <a:extLst>
                    <a:ext uri="{FF2B5EF4-FFF2-40B4-BE49-F238E27FC236}">
                      <a16:creationId xmlns:a16="http://schemas.microsoft.com/office/drawing/2014/main" id="{01C64241-942F-4AF0-BC3F-7D98806B62DC}"/>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51DF1F8-4232-424C-A22F-DDF37BB9F979}"/>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2C3E9B8B-778D-4262-8E33-4952BB42AAB7}"/>
                </a:ext>
              </a:extLst>
            </p:cNvPr>
            <p:cNvGrpSpPr/>
            <p:nvPr/>
          </p:nvGrpSpPr>
          <p:grpSpPr>
            <a:xfrm rot="8600306">
              <a:off x="4232311" y="4905230"/>
              <a:ext cx="319863" cy="359472"/>
              <a:chOff x="9400478" y="446049"/>
              <a:chExt cx="595351" cy="669073"/>
            </a:xfrm>
          </p:grpSpPr>
          <p:grpSp>
            <p:nvGrpSpPr>
              <p:cNvPr id="122" name="组合 121">
                <a:extLst>
                  <a:ext uri="{FF2B5EF4-FFF2-40B4-BE49-F238E27FC236}">
                    <a16:creationId xmlns:a16="http://schemas.microsoft.com/office/drawing/2014/main" id="{12785F48-6762-4EB6-A4DF-18D0A17A025E}"/>
                  </a:ext>
                </a:extLst>
              </p:cNvPr>
              <p:cNvGrpSpPr/>
              <p:nvPr/>
            </p:nvGrpSpPr>
            <p:grpSpPr>
              <a:xfrm>
                <a:off x="9400478" y="446049"/>
                <a:ext cx="468351" cy="669073"/>
                <a:chOff x="9400478" y="446049"/>
                <a:chExt cx="468351" cy="669073"/>
              </a:xfrm>
            </p:grpSpPr>
            <p:cxnSp>
              <p:nvCxnSpPr>
                <p:cNvPr id="126" name="直接连接符 125">
                  <a:extLst>
                    <a:ext uri="{FF2B5EF4-FFF2-40B4-BE49-F238E27FC236}">
                      <a16:creationId xmlns:a16="http://schemas.microsoft.com/office/drawing/2014/main" id="{5F4B950B-091A-4B21-A6E6-3FDD743FCF28}"/>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047D7804-9C7B-47A0-ABA4-B5D6DFC25260}"/>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3" name="组合 122">
                <a:extLst>
                  <a:ext uri="{FF2B5EF4-FFF2-40B4-BE49-F238E27FC236}">
                    <a16:creationId xmlns:a16="http://schemas.microsoft.com/office/drawing/2014/main" id="{94773DDC-6680-402B-9B99-8D7D413E4DFA}"/>
                  </a:ext>
                </a:extLst>
              </p:cNvPr>
              <p:cNvGrpSpPr/>
              <p:nvPr/>
            </p:nvGrpSpPr>
            <p:grpSpPr>
              <a:xfrm flipH="1" flipV="1">
                <a:off x="9527478" y="446049"/>
                <a:ext cx="468351" cy="669073"/>
                <a:chOff x="9400478" y="446049"/>
                <a:chExt cx="468351" cy="669073"/>
              </a:xfrm>
            </p:grpSpPr>
            <p:cxnSp>
              <p:nvCxnSpPr>
                <p:cNvPr id="124" name="直接连接符 123">
                  <a:extLst>
                    <a:ext uri="{FF2B5EF4-FFF2-40B4-BE49-F238E27FC236}">
                      <a16:creationId xmlns:a16="http://schemas.microsoft.com/office/drawing/2014/main" id="{2CB92300-62F8-4DF6-AB20-AABD8B0D9553}"/>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5996038-B2DC-4EB9-B3DA-F5DA6383C17E}"/>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3" name="组合 112">
              <a:extLst>
                <a:ext uri="{FF2B5EF4-FFF2-40B4-BE49-F238E27FC236}">
                  <a16:creationId xmlns:a16="http://schemas.microsoft.com/office/drawing/2014/main" id="{7FC3098F-D443-42A3-92EE-E21957B633EA}"/>
                </a:ext>
              </a:extLst>
            </p:cNvPr>
            <p:cNvGrpSpPr/>
            <p:nvPr/>
          </p:nvGrpSpPr>
          <p:grpSpPr>
            <a:xfrm rot="5646408">
              <a:off x="5554718" y="4316791"/>
              <a:ext cx="319863" cy="359472"/>
              <a:chOff x="9400478" y="446049"/>
              <a:chExt cx="595351" cy="669073"/>
            </a:xfrm>
          </p:grpSpPr>
          <p:grpSp>
            <p:nvGrpSpPr>
              <p:cNvPr id="116" name="组合 115">
                <a:extLst>
                  <a:ext uri="{FF2B5EF4-FFF2-40B4-BE49-F238E27FC236}">
                    <a16:creationId xmlns:a16="http://schemas.microsoft.com/office/drawing/2014/main" id="{AFED90D2-2E30-496F-A659-9E79C44E30AB}"/>
                  </a:ext>
                </a:extLst>
              </p:cNvPr>
              <p:cNvGrpSpPr/>
              <p:nvPr/>
            </p:nvGrpSpPr>
            <p:grpSpPr>
              <a:xfrm>
                <a:off x="9400478" y="446049"/>
                <a:ext cx="468351" cy="669073"/>
                <a:chOff x="9400478" y="446049"/>
                <a:chExt cx="468351" cy="669073"/>
              </a:xfrm>
            </p:grpSpPr>
            <p:cxnSp>
              <p:nvCxnSpPr>
                <p:cNvPr id="120" name="直接连接符 119">
                  <a:extLst>
                    <a:ext uri="{FF2B5EF4-FFF2-40B4-BE49-F238E27FC236}">
                      <a16:creationId xmlns:a16="http://schemas.microsoft.com/office/drawing/2014/main" id="{4FD44CA9-3A29-42C2-AE25-96DBBAB22172}"/>
                    </a:ext>
                  </a:extLst>
                </p:cNvPr>
                <p:cNvCxnSpPr>
                  <a:cxnSpLocks/>
                </p:cNvCxnSpPr>
                <p:nvPr/>
              </p:nvCxnSpPr>
              <p:spPr>
                <a:xfrm flipH="1">
                  <a:off x="9400478" y="446049"/>
                  <a:ext cx="468351" cy="669073"/>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3E8A5897-52BE-4223-93A1-412DF6B677E7}"/>
                    </a:ext>
                  </a:extLst>
                </p:cNvPr>
                <p:cNvCxnSpPr>
                  <a:cxnSpLocks/>
                </p:cNvCxnSpPr>
                <p:nvPr/>
              </p:nvCxnSpPr>
              <p:spPr>
                <a:xfrm flipH="1">
                  <a:off x="9400478" y="942975"/>
                  <a:ext cx="7336" cy="17214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E34BEB32-4C5B-45AA-96C6-7DD284625ED4}"/>
                  </a:ext>
                </a:extLst>
              </p:cNvPr>
              <p:cNvGrpSpPr/>
              <p:nvPr/>
            </p:nvGrpSpPr>
            <p:grpSpPr>
              <a:xfrm flipH="1" flipV="1">
                <a:off x="9527478" y="446049"/>
                <a:ext cx="468351" cy="669073"/>
                <a:chOff x="9400478" y="446049"/>
                <a:chExt cx="468351" cy="669073"/>
              </a:xfrm>
            </p:grpSpPr>
            <p:cxnSp>
              <p:nvCxnSpPr>
                <p:cNvPr id="118" name="直接连接符 117">
                  <a:extLst>
                    <a:ext uri="{FF2B5EF4-FFF2-40B4-BE49-F238E27FC236}">
                      <a16:creationId xmlns:a16="http://schemas.microsoft.com/office/drawing/2014/main" id="{1B3606F0-C24D-40FC-B625-41D8472021A1}"/>
                    </a:ext>
                  </a:extLst>
                </p:cNvPr>
                <p:cNvCxnSpPr>
                  <a:cxnSpLocks/>
                </p:cNvCxnSpPr>
                <p:nvPr/>
              </p:nvCxnSpPr>
              <p:spPr>
                <a:xfrm flipH="1">
                  <a:off x="9400478" y="446049"/>
                  <a:ext cx="468351" cy="669073"/>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8815A1B2-7232-4719-AFF6-A41F0E8D9FA3}"/>
                    </a:ext>
                  </a:extLst>
                </p:cNvPr>
                <p:cNvCxnSpPr>
                  <a:cxnSpLocks/>
                </p:cNvCxnSpPr>
                <p:nvPr/>
              </p:nvCxnSpPr>
              <p:spPr>
                <a:xfrm flipH="1">
                  <a:off x="9400478" y="942975"/>
                  <a:ext cx="7336" cy="172147"/>
                </a:xfrm>
                <a:prstGeom prst="line">
                  <a:avLst/>
                </a:prstGeom>
                <a:ln w="158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4" name="任意多边形: 形状 113">
              <a:extLst>
                <a:ext uri="{FF2B5EF4-FFF2-40B4-BE49-F238E27FC236}">
                  <a16:creationId xmlns:a16="http://schemas.microsoft.com/office/drawing/2014/main" id="{21FABDDA-78BB-407C-B6AA-C8AFF06EDE4B}"/>
                </a:ext>
              </a:extLst>
            </p:cNvPr>
            <p:cNvSpPr/>
            <p:nvPr/>
          </p:nvSpPr>
          <p:spPr>
            <a:xfrm rot="16200000">
              <a:off x="5768540" y="2002625"/>
              <a:ext cx="3314882" cy="3036520"/>
            </a:xfrm>
            <a:custGeom>
              <a:avLst/>
              <a:gdLst>
                <a:gd name="connsiteX0" fmla="*/ 3781673 w 3781673"/>
                <a:gd name="connsiteY0" fmla="*/ 0 h 1803933"/>
                <a:gd name="connsiteX1" fmla="*/ 3781673 w 3781673"/>
                <a:gd name="connsiteY1" fmla="*/ 32391 h 1803933"/>
                <a:gd name="connsiteX2" fmla="*/ 2927645 w 3781673"/>
                <a:gd name="connsiteY2" fmla="*/ 291754 h 1803933"/>
                <a:gd name="connsiteX3" fmla="*/ 2135802 w 3781673"/>
                <a:gd name="connsiteY3" fmla="*/ 954022 h 1803933"/>
                <a:gd name="connsiteX4" fmla="*/ 2119440 w 3781673"/>
                <a:gd name="connsiteY4" fmla="*/ 1103497 h 1803933"/>
                <a:gd name="connsiteX5" fmla="*/ 2119613 w 3781673"/>
                <a:gd name="connsiteY5" fmla="*/ 1141325 h 1803933"/>
                <a:gd name="connsiteX6" fmla="*/ 2120887 w 3781673"/>
                <a:gd name="connsiteY6" fmla="*/ 1399773 h 1803933"/>
                <a:gd name="connsiteX7" fmla="*/ 2294914 w 3781673"/>
                <a:gd name="connsiteY7" fmla="*/ 1399773 h 1803933"/>
                <a:gd name="connsiteX8" fmla="*/ 1890835 w 3781673"/>
                <a:gd name="connsiteY8" fmla="*/ 1803933 h 1803933"/>
                <a:gd name="connsiteX9" fmla="*/ 1486757 w 3781673"/>
                <a:gd name="connsiteY9" fmla="*/ 1399773 h 1803933"/>
                <a:gd name="connsiteX10" fmla="*/ 1660784 w 3781673"/>
                <a:gd name="connsiteY10" fmla="*/ 1399773 h 1803933"/>
                <a:gd name="connsiteX11" fmla="*/ 1662059 w 3781673"/>
                <a:gd name="connsiteY11" fmla="*/ 1149706 h 1803933"/>
                <a:gd name="connsiteX12" fmla="*/ 1662359 w 3781673"/>
                <a:gd name="connsiteY12" fmla="*/ 1085549 h 1803933"/>
                <a:gd name="connsiteX13" fmla="*/ 1658306 w 3781673"/>
                <a:gd name="connsiteY13" fmla="*/ 1017011 h 1803933"/>
                <a:gd name="connsiteX14" fmla="*/ 677550 w 3781673"/>
                <a:gd name="connsiteY14" fmla="*/ 225557 h 1803933"/>
                <a:gd name="connsiteX15" fmla="*/ 0 w 3781673"/>
                <a:gd name="connsiteY15" fmla="*/ 21694 h 1803933"/>
                <a:gd name="connsiteX16" fmla="*/ 0 w 3781673"/>
                <a:gd name="connsiteY16" fmla="*/ 0 h 180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673" h="1803933">
                  <a:moveTo>
                    <a:pt x="3781673" y="0"/>
                  </a:moveTo>
                  <a:lnTo>
                    <a:pt x="3781673" y="32391"/>
                  </a:lnTo>
                  <a:cubicBezTo>
                    <a:pt x="3781673" y="32391"/>
                    <a:pt x="3315267" y="162460"/>
                    <a:pt x="2927645" y="291754"/>
                  </a:cubicBezTo>
                  <a:cubicBezTo>
                    <a:pt x="2588477" y="404750"/>
                    <a:pt x="2222097" y="579706"/>
                    <a:pt x="2135802" y="954022"/>
                  </a:cubicBezTo>
                  <a:lnTo>
                    <a:pt x="2119440" y="1103497"/>
                  </a:lnTo>
                  <a:lnTo>
                    <a:pt x="2119613" y="1141325"/>
                  </a:lnTo>
                  <a:cubicBezTo>
                    <a:pt x="2120321" y="1291553"/>
                    <a:pt x="2120887" y="1399773"/>
                    <a:pt x="2120887" y="1399773"/>
                  </a:cubicBezTo>
                  <a:lnTo>
                    <a:pt x="2294914" y="1399773"/>
                  </a:lnTo>
                  <a:lnTo>
                    <a:pt x="1890835" y="1803933"/>
                  </a:lnTo>
                  <a:lnTo>
                    <a:pt x="1486757" y="1399773"/>
                  </a:lnTo>
                  <a:lnTo>
                    <a:pt x="1660784" y="1399773"/>
                  </a:lnTo>
                  <a:cubicBezTo>
                    <a:pt x="1660784" y="1399773"/>
                    <a:pt x="1661351" y="1296023"/>
                    <a:pt x="1662059" y="1149706"/>
                  </a:cubicBezTo>
                  <a:lnTo>
                    <a:pt x="1662359" y="1085549"/>
                  </a:lnTo>
                  <a:lnTo>
                    <a:pt x="1658306" y="1017011"/>
                  </a:lnTo>
                  <a:cubicBezTo>
                    <a:pt x="1594132" y="492518"/>
                    <a:pt x="1068519" y="345753"/>
                    <a:pt x="677550" y="225557"/>
                  </a:cubicBezTo>
                  <a:cubicBezTo>
                    <a:pt x="318991" y="108045"/>
                    <a:pt x="0" y="21694"/>
                    <a:pt x="0" y="21694"/>
                  </a:cubicBezTo>
                  <a:lnTo>
                    <a:pt x="0" y="0"/>
                  </a:lnTo>
                  <a:close/>
                </a:path>
              </a:pathLst>
            </a:custGeom>
            <a:gradFill>
              <a:gsLst>
                <a:gs pos="0">
                  <a:srgbClr val="F3CC71">
                    <a:alpha val="0"/>
                  </a:srgbClr>
                </a:gs>
                <a:gs pos="100000">
                  <a:srgbClr val="F0963D"/>
                </a:gs>
              </a:gsLst>
              <a:lin ang="5400000" scaled="1"/>
            </a:gradFill>
            <a:ln w="12700">
              <a:miter lim="400000"/>
            </a:ln>
          </p:spPr>
          <p:txBody>
            <a:bodyPr wrap="square" lIns="91440" tIns="45720" rIns="91440" bIns="45720" anchor="ctr">
              <a:noAutofit/>
            </a:bodyPr>
            <a:lstStyle/>
            <a:p>
              <a:pPr algn="ctr"/>
              <a:endParaRPr dirty="0"/>
            </a:p>
          </p:txBody>
        </p:sp>
        <p:sp>
          <p:nvSpPr>
            <p:cNvPr id="115" name="文本框 114">
              <a:extLst>
                <a:ext uri="{FF2B5EF4-FFF2-40B4-BE49-F238E27FC236}">
                  <a16:creationId xmlns:a16="http://schemas.microsoft.com/office/drawing/2014/main" id="{7C14AC4C-426B-438F-A0A9-DCE7540A4591}"/>
                </a:ext>
              </a:extLst>
            </p:cNvPr>
            <p:cNvSpPr txBox="1"/>
            <p:nvPr/>
          </p:nvSpPr>
          <p:spPr>
            <a:xfrm>
              <a:off x="5682564" y="3202212"/>
              <a:ext cx="3078172" cy="546216"/>
            </a:xfrm>
            <a:prstGeom prst="rect">
              <a:avLst/>
            </a:prstGeom>
            <a:no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一般等价物的交换</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flipH="1">
            <a:off x="1273699" y="1032919"/>
            <a:ext cx="9867790" cy="1492666"/>
            <a:chOff x="1489600" y="2532482"/>
            <a:chExt cx="9296666" cy="2596830"/>
          </a:xfrm>
        </p:grpSpPr>
        <p:sp>
          <p:nvSpPr>
            <p:cNvPr id="26" name="矩形 25"/>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Rectangle 1"/>
          <p:cNvSpPr>
            <a:spLocks noChangeArrowheads="1"/>
          </p:cNvSpPr>
          <p:nvPr/>
        </p:nvSpPr>
        <p:spPr bwMode="auto">
          <a:xfrm>
            <a:off x="1420427" y="1067776"/>
            <a:ext cx="9623394" cy="1422954"/>
          </a:xfrm>
          <a:prstGeom prst="rect">
            <a:avLst/>
          </a:prstGeom>
          <a:noFill/>
          <a:ln w="9525">
            <a:noFill/>
            <a:miter lim="800000"/>
          </a:ln>
          <a:effectLst/>
        </p:spPr>
        <p:txBody>
          <a:bodyPr vert="horz" wrap="square" lIns="91440" tIns="45720" rIns="91440" bIns="45720" numCol="1" anchor="ctr" anchorCtr="0" compatLnSpc="1">
            <a:spAutoFit/>
          </a:bodyPr>
          <a:lstStyle/>
          <a:p>
            <a:pPr indent="457200" algn="just" fontAlgn="base">
              <a:lnSpc>
                <a:spcPct val="150000"/>
              </a:lnSpc>
              <a:spcBef>
                <a:spcPct val="0"/>
              </a:spcBef>
              <a:spcAft>
                <a:spcPct val="0"/>
              </a:spcAft>
            </a:pPr>
            <a:r>
              <a:rPr lang="en-US" altLang="zh-CN" sz="2000" kern="100" dirty="0">
                <a:latin typeface="微软雅黑" panose="020B0503020204020204" charset="-122"/>
                <a:ea typeface="微软雅黑" panose="020B0503020204020204" charset="-122"/>
                <a:cs typeface="Times New Roman" panose="02020603050405020304" pitchFamily="18" charset="0"/>
              </a:rPr>
              <a:t> </a:t>
            </a:r>
            <a:r>
              <a:rPr lang="zh-CN" altLang="zh-CN" sz="2000" kern="100" dirty="0">
                <a:latin typeface="微软雅黑" panose="020B0503020204020204" charset="-122"/>
                <a:ea typeface="微软雅黑" panose="020B0503020204020204" charset="-122"/>
                <a:cs typeface="Times New Roman" panose="02020603050405020304" pitchFamily="18" charset="0"/>
              </a:rPr>
              <a:t>货币是在长期交换过程中形成的</a:t>
            </a:r>
            <a:r>
              <a:rPr lang="zh-CN" altLang="zh-CN" sz="2000" b="1" kern="100" dirty="0">
                <a:solidFill>
                  <a:srgbClr val="FF0000"/>
                </a:solidFill>
                <a:latin typeface="微软雅黑" panose="020B0503020204020204" charset="-122"/>
                <a:ea typeface="微软雅黑" panose="020B0503020204020204" charset="-122"/>
                <a:cs typeface="Times New Roman" panose="02020603050405020304" pitchFamily="18" charset="0"/>
              </a:rPr>
              <a:t>固定充当一般等价物的商品</a:t>
            </a:r>
            <a:r>
              <a:rPr lang="zh-CN" altLang="zh-CN" sz="2000" kern="100" dirty="0">
                <a:latin typeface="微软雅黑" panose="020B0503020204020204" charset="-122"/>
                <a:ea typeface="微软雅黑" panose="020B0503020204020204" charset="-122"/>
                <a:cs typeface="Times New Roman" panose="02020603050405020304" pitchFamily="18" charset="0"/>
              </a:rPr>
              <a:t>，</a:t>
            </a:r>
            <a:r>
              <a:rPr lang="zh-CN" altLang="en-US" sz="2000" kern="100" dirty="0">
                <a:latin typeface="微软雅黑" panose="020B0503020204020204" charset="-122"/>
                <a:ea typeface="微软雅黑" panose="020B0503020204020204" charset="-122"/>
                <a:cs typeface="Times New Roman" panose="02020603050405020304" pitchFamily="18" charset="0"/>
              </a:rPr>
              <a:t>是</a:t>
            </a:r>
            <a:r>
              <a:rPr lang="zh-CN" altLang="en-US" sz="2000" b="1" kern="100" dirty="0">
                <a:solidFill>
                  <a:srgbClr val="FF0000"/>
                </a:solidFill>
                <a:latin typeface="微软雅黑" panose="020B0503020204020204" charset="-122"/>
                <a:ea typeface="微软雅黑" panose="020B0503020204020204" charset="-122"/>
                <a:cs typeface="Times New Roman" panose="02020603050405020304" pitchFamily="18" charset="0"/>
              </a:rPr>
              <a:t>价值体</a:t>
            </a:r>
            <a:r>
              <a:rPr lang="zh-CN" altLang="en-US" sz="2000" kern="100" dirty="0">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是金银的自然</a:t>
            </a:r>
            <a:r>
              <a:rPr lang="en-US" altLang="zh-CN"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物理属性与价值的经济</a:t>
            </a:r>
            <a:r>
              <a:rPr lang="en-US" altLang="zh-CN"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社会属性达到最大程度契合而获得的一种等价物</a:t>
            </a:r>
            <a:r>
              <a:rPr lang="zh-CN" altLang="en-US" sz="2000" kern="100" dirty="0">
                <a:latin typeface="微软雅黑" panose="020B0503020204020204" charset="-122"/>
                <a:ea typeface="微软雅黑" panose="020B0503020204020204" charset="-122"/>
                <a:cs typeface="Times New Roman" panose="02020603050405020304" pitchFamily="18" charset="0"/>
              </a:rPr>
              <a:t>；</a:t>
            </a:r>
            <a:r>
              <a:rPr lang="zh-CN" altLang="zh-CN" sz="2000" kern="100" dirty="0">
                <a:latin typeface="微软雅黑" panose="020B0503020204020204" charset="-122"/>
                <a:ea typeface="微软雅黑" panose="020B0503020204020204" charset="-122"/>
                <a:cs typeface="Times New Roman" panose="02020603050405020304" pitchFamily="18" charset="0"/>
              </a:rPr>
              <a:t>是商品经济内在矛盾发展的产物，</a:t>
            </a:r>
            <a:r>
              <a:rPr lang="zh-CN" altLang="zh-CN" sz="2000" b="1" kern="100" dirty="0">
                <a:solidFill>
                  <a:srgbClr val="0000FF"/>
                </a:solidFill>
                <a:latin typeface="微软雅黑" panose="020B0503020204020204" charset="-122"/>
                <a:ea typeface="微软雅黑" panose="020B0503020204020204" charset="-122"/>
                <a:cs typeface="Times New Roman" panose="02020603050405020304" pitchFamily="18" charset="0"/>
              </a:rPr>
              <a:t>货币的本质体现一种社会关系</a:t>
            </a:r>
            <a:r>
              <a:rPr lang="zh-CN" altLang="zh-CN" sz="2000" kern="100" dirty="0">
                <a:latin typeface="微软雅黑" panose="020B0503020204020204" charset="-122"/>
                <a:ea typeface="微软雅黑" panose="020B0503020204020204" charset="-122"/>
                <a:cs typeface="Times New Roman" panose="02020603050405020304" pitchFamily="18" charset="0"/>
              </a:rPr>
              <a:t>。</a:t>
            </a:r>
            <a:endParaRPr lang="zh-CN" altLang="en-US" sz="2000" dirty="0">
              <a:latin typeface="微软雅黑" panose="020B0503020204020204" charset="-122"/>
              <a:ea typeface="微软雅黑" panose="020B0503020204020204" charset="-122"/>
            </a:endParaRPr>
          </a:p>
        </p:txBody>
      </p:sp>
      <p:sp>
        <p:nvSpPr>
          <p:cNvPr id="12" name="平行四边形 11"/>
          <p:cNvSpPr/>
          <p:nvPr/>
        </p:nvSpPr>
        <p:spPr>
          <a:xfrm>
            <a:off x="-1824001" y="4925638"/>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p:cNvGrpSpPr/>
          <p:nvPr/>
        </p:nvGrpSpPr>
        <p:grpSpPr>
          <a:xfrm>
            <a:off x="2585364" y="2882900"/>
            <a:ext cx="8640000" cy="2882137"/>
            <a:chOff x="2502900" y="1565452"/>
            <a:chExt cx="8640000" cy="2880000"/>
          </a:xfrm>
        </p:grpSpPr>
        <p:sp>
          <p:nvSpPr>
            <p:cNvPr id="20"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p:cNvSpPr>
              <a:spLocks noChangeAspect="1"/>
            </p:cNvSpPr>
            <p:nvPr/>
          </p:nvSpPr>
          <p:spPr>
            <a:xfrm>
              <a:off x="10721070" y="4067723"/>
              <a:ext cx="360000" cy="371117"/>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395364" y="3828359"/>
            <a:ext cx="7020000" cy="1024896"/>
          </a:xfrm>
          <a:prstGeom prst="rect">
            <a:avLst/>
          </a:prstGeom>
        </p:spPr>
        <p:txBody>
          <a:bodyPr wrap="square">
            <a:spAutoFit/>
          </a:bodyPr>
          <a:lstStyle/>
          <a:p>
            <a:pPr indent="575945" algn="just">
              <a:lnSpc>
                <a:spcPct val="130000"/>
              </a:lnSpc>
              <a:spcBef>
                <a:spcPts val="600"/>
              </a:spcBef>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“金银天然不是货币，但货币天然是金银。”</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indent="575945" algn="r">
              <a:lnSpc>
                <a:spcPct val="150000"/>
              </a:lnSpc>
              <a:spcBef>
                <a:spcPts val="600"/>
              </a:spcBef>
            </a:pPr>
            <a:r>
              <a:rPr lang="en-US" altLang="zh-CN" dirty="0">
                <a:latin typeface="楷体" panose="02010609060101010101" pitchFamily="49" charset="-122"/>
                <a:ea typeface="楷体" panose="02010609060101010101" pitchFamily="49" charset="-122"/>
              </a:rPr>
              <a:t>       </a:t>
            </a:r>
            <a:r>
              <a:rPr lang="en-US"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马克思：</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资本论</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第一卷</a:t>
            </a:r>
            <a:endParaRPr lang="zh-CN" altLang="en-US" b="1" dirty="0">
              <a:solidFill>
                <a:schemeClr val="tx1">
                  <a:lumMod val="65000"/>
                  <a:lumOff val="35000"/>
                </a:schemeClr>
              </a:solidFill>
              <a:latin typeface="楷体" panose="02010609060101010101" pitchFamily="49" charset="-122"/>
              <a:ea typeface="楷体" panose="02010609060101010101" pitchFamily="49" charset="-122"/>
            </a:endParaRPr>
          </a:p>
        </p:txBody>
      </p:sp>
      <p:pic>
        <p:nvPicPr>
          <p:cNvPr id="17" name="图片 1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 b="4988"/>
          <a:stretch>
            <a:fillRect/>
          </a:stretch>
        </p:blipFill>
        <p:spPr bwMode="auto">
          <a:xfrm>
            <a:off x="1283332" y="3528704"/>
            <a:ext cx="1872000" cy="2527200"/>
          </a:xfrm>
          <a:prstGeom prst="foldedCorner">
            <a:avLst/>
          </a:prstGeom>
          <a:solidFill>
            <a:srgbClr val="FEFCFA"/>
          </a:solidFill>
          <a:ln w="12700">
            <a:solidFill>
              <a:schemeClr val="bg1">
                <a:lumMod val="85000"/>
              </a:schemeClr>
            </a:solidFill>
          </a:ln>
          <a:effectLst>
            <a:outerShdw dist="63500" dir="18900000" algn="bl" rotWithShape="0">
              <a:srgbClr val="335256"/>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flipH="1">
            <a:off x="0" y="1687248"/>
            <a:ext cx="12192000" cy="4726251"/>
            <a:chOff x="0" y="2151891"/>
            <a:chExt cx="12192000" cy="3734661"/>
          </a:xfrm>
        </p:grpSpPr>
        <p:sp>
          <p:nvSpPr>
            <p:cNvPr id="18" name="矩形 17"/>
            <p:cNvSpPr/>
            <p:nvPr/>
          </p:nvSpPr>
          <p:spPr>
            <a:xfrm>
              <a:off x="0" y="2151891"/>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19" name="圆角矩形 14"/>
            <p:cNvSpPr/>
            <p:nvPr/>
          </p:nvSpPr>
          <p:spPr>
            <a:xfrm>
              <a:off x="7971955" y="2508540"/>
              <a:ext cx="3546945" cy="3021365"/>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3" name="文本框 2"/>
          <p:cNvSpPr txBox="1"/>
          <p:nvPr/>
        </p:nvSpPr>
        <p:spPr>
          <a:xfrm>
            <a:off x="946443" y="2763573"/>
            <a:ext cx="2883770" cy="2400657"/>
          </a:xfrm>
          <a:prstGeom prst="rect">
            <a:avLst/>
          </a:prstGeom>
          <a:noFill/>
        </p:spPr>
        <p:txBody>
          <a:bodyPr wrap="square" rtlCol="0">
            <a:spAutoFit/>
          </a:bodyPr>
          <a:lstStyle/>
          <a:p>
            <a:pPr indent="504190" algn="just">
              <a:lnSpc>
                <a:spcPct val="150000"/>
              </a:lnSpc>
            </a:pPr>
            <a:r>
              <a:rPr lang="en-US" altLang="zh-CN" sz="200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000" kern="100" dirty="0">
                <a:effectLst/>
                <a:latin typeface="微软雅黑" panose="020B0503020204020204" charset="-122"/>
                <a:ea typeface="微软雅黑" panose="020B0503020204020204" charset="-122"/>
                <a:cs typeface="Times New Roman" panose="02020603050405020304" pitchFamily="18" charset="0"/>
              </a:rPr>
              <a:t>货币</a:t>
            </a:r>
            <a:r>
              <a:rPr lang="zh-CN" altLang="en-US" sz="2000" kern="100" dirty="0">
                <a:effectLst/>
                <a:latin typeface="微软雅黑" panose="020B0503020204020204" charset="-122"/>
                <a:ea typeface="微软雅黑" panose="020B0503020204020204" charset="-122"/>
                <a:cs typeface="Times New Roman" panose="02020603050405020304" pitchFamily="18" charset="0"/>
              </a:rPr>
              <a:t>的形式</a:t>
            </a:r>
            <a:r>
              <a:rPr lang="zh-CN" altLang="zh-CN" sz="2000" kern="100" dirty="0">
                <a:effectLst/>
                <a:latin typeface="微软雅黑" panose="020B0503020204020204" charset="-122"/>
                <a:ea typeface="微软雅黑" panose="020B0503020204020204" charset="-122"/>
                <a:cs typeface="Times New Roman" panose="02020603050405020304" pitchFamily="18" charset="0"/>
              </a:rPr>
              <a:t>在长期交换过程中</a:t>
            </a:r>
            <a:r>
              <a:rPr lang="zh-CN" altLang="en-US" sz="2000" kern="100" dirty="0">
                <a:effectLst/>
                <a:latin typeface="微软雅黑" panose="020B0503020204020204" charset="-122"/>
                <a:ea typeface="微软雅黑" panose="020B0503020204020204" charset="-122"/>
                <a:cs typeface="Times New Roman" panose="02020603050405020304" pitchFamily="18" charset="0"/>
              </a:rPr>
              <a:t>不断演变，从贵金属（黄金和白银）演变成</a:t>
            </a:r>
            <a:r>
              <a:rPr lang="zh-CN" altLang="en-US" sz="2000" b="1" kern="100" dirty="0">
                <a:solidFill>
                  <a:srgbClr val="FF0000"/>
                </a:solidFill>
                <a:effectLst/>
                <a:latin typeface="微软雅黑" panose="020B0503020204020204" charset="-122"/>
                <a:ea typeface="微软雅黑" panose="020B0503020204020204" charset="-122"/>
                <a:cs typeface="Times New Roman" panose="02020603050405020304" pitchFamily="18" charset="0"/>
              </a:rPr>
              <a:t>铸币、纸币、信用货币、电子货币</a:t>
            </a:r>
            <a:r>
              <a:rPr lang="zh-CN" altLang="en-US" sz="2000" kern="100" dirty="0">
                <a:effectLst/>
                <a:latin typeface="微软雅黑" panose="020B0503020204020204" charset="-122"/>
                <a:ea typeface="微软雅黑" panose="020B0503020204020204" charset="-122"/>
                <a:cs typeface="Times New Roman" panose="02020603050405020304" pitchFamily="18" charset="0"/>
              </a:rPr>
              <a:t>等。</a:t>
            </a:r>
            <a:endParaRPr lang="zh-CN" altLang="en-US" sz="2000" dirty="0">
              <a:latin typeface="微软雅黑" panose="020B0503020204020204" charset="-122"/>
              <a:ea typeface="微软雅黑" panose="020B0503020204020204" charset="-122"/>
            </a:endParaRPr>
          </a:p>
        </p:txBody>
      </p:sp>
      <p:grpSp>
        <p:nvGrpSpPr>
          <p:cNvPr id="8" name="组合 7"/>
          <p:cNvGrpSpPr/>
          <p:nvPr/>
        </p:nvGrpSpPr>
        <p:grpSpPr>
          <a:xfrm>
            <a:off x="5049552" y="838277"/>
            <a:ext cx="2092896" cy="400110"/>
            <a:chOff x="1131850" y="3079821"/>
            <a:chExt cx="2092896" cy="400110"/>
          </a:xfrm>
        </p:grpSpPr>
        <p:sp>
          <p:nvSpPr>
            <p:cNvPr id="9" name="文本框 8"/>
            <p:cNvSpPr txBox="1"/>
            <p:nvPr/>
          </p:nvSpPr>
          <p:spPr>
            <a:xfrm>
              <a:off x="1383666" y="3079821"/>
              <a:ext cx="1841080"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货币的演变</a:t>
              </a:r>
            </a:p>
          </p:txBody>
        </p:sp>
        <p:grpSp>
          <p:nvGrpSpPr>
            <p:cNvPr id="10" name="组合 9"/>
            <p:cNvGrpSpPr/>
            <p:nvPr/>
          </p:nvGrpSpPr>
          <p:grpSpPr>
            <a:xfrm>
              <a:off x="1131850" y="3158981"/>
              <a:ext cx="263338" cy="243183"/>
              <a:chOff x="1164218" y="3158981"/>
              <a:chExt cx="263338" cy="243183"/>
            </a:xfrm>
          </p:grpSpPr>
          <p:grpSp>
            <p:nvGrpSpPr>
              <p:cNvPr id="11" name="组合 10"/>
              <p:cNvGrpSpPr/>
              <p:nvPr/>
            </p:nvGrpSpPr>
            <p:grpSpPr>
              <a:xfrm>
                <a:off x="1164220" y="3158981"/>
                <a:ext cx="263336" cy="240802"/>
                <a:chOff x="1164220" y="3158981"/>
                <a:chExt cx="263336" cy="240802"/>
              </a:xfrm>
            </p:grpSpPr>
            <p:sp>
              <p:nvSpPr>
                <p:cNvPr id="13" name="平行四边形 12"/>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 name="组合 1">
            <a:extLst>
              <a:ext uri="{FF2B5EF4-FFF2-40B4-BE49-F238E27FC236}">
                <a16:creationId xmlns:a16="http://schemas.microsoft.com/office/drawing/2014/main" id="{49B06CD4-F660-44E4-B899-19EFE75695FE}"/>
              </a:ext>
            </a:extLst>
          </p:cNvPr>
          <p:cNvGrpSpPr/>
          <p:nvPr/>
        </p:nvGrpSpPr>
        <p:grpSpPr>
          <a:xfrm>
            <a:off x="4435551" y="1912945"/>
            <a:ext cx="7413548" cy="4274856"/>
            <a:chOff x="2471681" y="758014"/>
            <a:chExt cx="8685121" cy="5008081"/>
          </a:xfrm>
        </p:grpSpPr>
        <p:cxnSp>
          <p:nvCxnSpPr>
            <p:cNvPr id="15" name="直接箭头连接符 14">
              <a:extLst>
                <a:ext uri="{FF2B5EF4-FFF2-40B4-BE49-F238E27FC236}">
                  <a16:creationId xmlns:a16="http://schemas.microsoft.com/office/drawing/2014/main" id="{737E31AF-6AD5-4F2B-80EE-8341AB7A34C6}"/>
                </a:ext>
              </a:extLst>
            </p:cNvPr>
            <p:cNvCxnSpPr>
              <a:cxnSpLocks/>
            </p:cNvCxnSpPr>
            <p:nvPr/>
          </p:nvCxnSpPr>
          <p:spPr>
            <a:xfrm>
              <a:off x="4440648" y="2075855"/>
              <a:ext cx="2250075" cy="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848DF99-2379-4895-A21D-82F8BBC2F7D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8139" b="92451" l="9649" r="91159"/>
                      </a14:imgEffect>
                    </a14:imgLayer>
                  </a14:imgProps>
                </a:ext>
                <a:ext uri="{28A0092B-C50C-407E-A947-70E740481C1C}">
                  <a14:useLocalDpi xmlns:a14="http://schemas.microsoft.com/office/drawing/2010/main" val="0"/>
                </a:ext>
              </a:extLst>
            </a:blip>
            <a:srcRect l="10364" t="28634" r="8616" b="9290"/>
            <a:stretch>
              <a:fillRect/>
            </a:stretch>
          </p:blipFill>
          <p:spPr>
            <a:xfrm>
              <a:off x="2558482" y="758014"/>
              <a:ext cx="1293127" cy="990774"/>
            </a:xfrm>
            <a:prstGeom prst="rect">
              <a:avLst/>
            </a:prstGeom>
          </p:spPr>
        </p:pic>
        <p:pic>
          <p:nvPicPr>
            <p:cNvPr id="21" name="图片 20">
              <a:extLst>
                <a:ext uri="{FF2B5EF4-FFF2-40B4-BE49-F238E27FC236}">
                  <a16:creationId xmlns:a16="http://schemas.microsoft.com/office/drawing/2014/main" id="{CB799E05-A48B-45E7-B655-A317EA78DA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68" t="16765" b="12326"/>
            <a:stretch/>
          </p:blipFill>
          <p:spPr>
            <a:xfrm>
              <a:off x="2471681" y="2107246"/>
              <a:ext cx="1466729" cy="990774"/>
            </a:xfrm>
            <a:prstGeom prst="rect">
              <a:avLst/>
            </a:prstGeom>
          </p:spPr>
        </p:pic>
        <p:sp>
          <p:nvSpPr>
            <p:cNvPr id="22" name="文本框 21">
              <a:extLst>
                <a:ext uri="{FF2B5EF4-FFF2-40B4-BE49-F238E27FC236}">
                  <a16:creationId xmlns:a16="http://schemas.microsoft.com/office/drawing/2014/main" id="{E62DD2E8-4111-42A9-9839-036EB2A5D2D6}"/>
                </a:ext>
              </a:extLst>
            </p:cNvPr>
            <p:cNvSpPr txBox="1"/>
            <p:nvPr/>
          </p:nvSpPr>
          <p:spPr>
            <a:xfrm>
              <a:off x="3621669" y="1213146"/>
              <a:ext cx="461664" cy="646331"/>
            </a:xfrm>
            <a:prstGeom prst="rect">
              <a:avLst/>
            </a:prstGeom>
            <a:noFill/>
          </p:spPr>
          <p:txBody>
            <a:bodyPr vert="eaVert" wrap="square" rtlCol="0">
              <a:spAutoFit/>
            </a:bodyPr>
            <a:lstStyle/>
            <a:p>
              <a:r>
                <a:rPr lang="zh-CN" altLang="en-US" b="1" dirty="0">
                  <a:latin typeface="楷体" panose="02010609060101010101" pitchFamily="49" charset="-122"/>
                  <a:ea typeface="楷体" panose="02010609060101010101" pitchFamily="49" charset="-122"/>
                </a:rPr>
                <a:t>绵羊</a:t>
              </a:r>
            </a:p>
          </p:txBody>
        </p:sp>
        <p:pic>
          <p:nvPicPr>
            <p:cNvPr id="23" name="图片 22">
              <a:extLst>
                <a:ext uri="{FF2B5EF4-FFF2-40B4-BE49-F238E27FC236}">
                  <a16:creationId xmlns:a16="http://schemas.microsoft.com/office/drawing/2014/main" id="{4304CC0E-7C55-4BDE-9AD6-EF4FAC3C12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8849" y="4374582"/>
              <a:ext cx="1112122" cy="860818"/>
            </a:xfrm>
            <a:prstGeom prst="rect">
              <a:avLst/>
            </a:prstGeom>
          </p:spPr>
        </p:pic>
        <p:pic>
          <p:nvPicPr>
            <p:cNvPr id="24" name="图片 23">
              <a:extLst>
                <a:ext uri="{FF2B5EF4-FFF2-40B4-BE49-F238E27FC236}">
                  <a16:creationId xmlns:a16="http://schemas.microsoft.com/office/drawing/2014/main" id="{B2762663-51F0-45DA-A597-3E2CD5F230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9109" y="4359203"/>
              <a:ext cx="1319530" cy="664039"/>
            </a:xfrm>
            <a:prstGeom prst="rect">
              <a:avLst/>
            </a:prstGeom>
          </p:spPr>
        </p:pic>
        <p:pic>
          <p:nvPicPr>
            <p:cNvPr id="25" name="图片 24">
              <a:extLst>
                <a:ext uri="{FF2B5EF4-FFF2-40B4-BE49-F238E27FC236}">
                  <a16:creationId xmlns:a16="http://schemas.microsoft.com/office/drawing/2014/main" id="{04CCACDE-179E-4A64-8CE0-C5F75F99ADC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973" t="62413" r="74233" b="11642"/>
            <a:stretch/>
          </p:blipFill>
          <p:spPr>
            <a:xfrm>
              <a:off x="6653276" y="975452"/>
              <a:ext cx="1467068" cy="1358010"/>
            </a:xfrm>
            <a:prstGeom prst="rect">
              <a:avLst/>
            </a:prstGeom>
          </p:spPr>
        </p:pic>
        <p:grpSp>
          <p:nvGrpSpPr>
            <p:cNvPr id="26" name="组合 25">
              <a:extLst>
                <a:ext uri="{FF2B5EF4-FFF2-40B4-BE49-F238E27FC236}">
                  <a16:creationId xmlns:a16="http://schemas.microsoft.com/office/drawing/2014/main" id="{B5C2859F-5A8E-4B3A-B8C9-1592F0E08A2B}"/>
                </a:ext>
              </a:extLst>
            </p:cNvPr>
            <p:cNvGrpSpPr/>
            <p:nvPr/>
          </p:nvGrpSpPr>
          <p:grpSpPr>
            <a:xfrm>
              <a:off x="10105052" y="4285859"/>
              <a:ext cx="1051750" cy="862000"/>
              <a:chOff x="8801685" y="4093160"/>
              <a:chExt cx="1051750" cy="862000"/>
            </a:xfrm>
          </p:grpSpPr>
          <p:grpSp>
            <p:nvGrpSpPr>
              <p:cNvPr id="27" name="组合 26">
                <a:extLst>
                  <a:ext uri="{FF2B5EF4-FFF2-40B4-BE49-F238E27FC236}">
                    <a16:creationId xmlns:a16="http://schemas.microsoft.com/office/drawing/2014/main" id="{7A3AC5BC-F535-406A-AC99-03F026959301}"/>
                  </a:ext>
                </a:extLst>
              </p:cNvPr>
              <p:cNvGrpSpPr/>
              <p:nvPr/>
            </p:nvGrpSpPr>
            <p:grpSpPr>
              <a:xfrm>
                <a:off x="8801685" y="4168880"/>
                <a:ext cx="658259" cy="633880"/>
                <a:chOff x="8910604" y="3597380"/>
                <a:chExt cx="658259" cy="633880"/>
              </a:xfrm>
            </p:grpSpPr>
            <p:sp>
              <p:nvSpPr>
                <p:cNvPr id="42" name="iṧļïḋé">
                  <a:extLst>
                    <a:ext uri="{FF2B5EF4-FFF2-40B4-BE49-F238E27FC236}">
                      <a16:creationId xmlns:a16="http://schemas.microsoft.com/office/drawing/2014/main" id="{DE52D184-CE17-4EED-BA86-71C3E8E89329}"/>
                    </a:ext>
                  </a:extLst>
                </p:cNvPr>
                <p:cNvSpPr/>
                <p:nvPr/>
              </p:nvSpPr>
              <p:spPr bwMode="auto">
                <a:xfrm>
                  <a:off x="8940403" y="3597380"/>
                  <a:ext cx="628460" cy="625752"/>
                </a:xfrm>
                <a:prstGeom prst="ellipse">
                  <a:avLst/>
                </a:prstGeom>
                <a:solidFill>
                  <a:schemeClr val="accent4">
                    <a:lumMod val="50000"/>
                  </a:schemeClr>
                </a:solidFill>
                <a:ln>
                  <a:noFill/>
                </a:ln>
              </p:spPr>
              <p:txBody>
                <a:bodyPr anchor="ctr"/>
                <a:lstStyle/>
                <a:p>
                  <a:pPr algn="ctr"/>
                  <a:endParaRPr/>
                </a:p>
              </p:txBody>
            </p:sp>
            <p:sp>
              <p:nvSpPr>
                <p:cNvPr id="43" name="îṩľíḑè">
                  <a:extLst>
                    <a:ext uri="{FF2B5EF4-FFF2-40B4-BE49-F238E27FC236}">
                      <a16:creationId xmlns:a16="http://schemas.microsoft.com/office/drawing/2014/main" id="{9F99D32D-4996-4B02-8AE1-42EC28174416}"/>
                    </a:ext>
                  </a:extLst>
                </p:cNvPr>
                <p:cNvSpPr/>
                <p:nvPr/>
              </p:nvSpPr>
              <p:spPr bwMode="auto">
                <a:xfrm>
                  <a:off x="8910604" y="3605508"/>
                  <a:ext cx="628460" cy="625752"/>
                </a:xfrm>
                <a:prstGeom prst="ellipse">
                  <a:avLst/>
                </a:prstGeom>
                <a:solidFill>
                  <a:schemeClr val="accent4">
                    <a:lumMod val="75000"/>
                  </a:schemeClr>
                </a:solidFill>
                <a:ln>
                  <a:noFill/>
                </a:ln>
              </p:spPr>
              <p:txBody>
                <a:bodyPr anchor="ctr"/>
                <a:lstStyle/>
                <a:p>
                  <a:pPr algn="ctr"/>
                  <a:endParaRPr/>
                </a:p>
              </p:txBody>
            </p:sp>
            <p:sp>
              <p:nvSpPr>
                <p:cNvPr id="44" name="iṩ1iḑê">
                  <a:extLst>
                    <a:ext uri="{FF2B5EF4-FFF2-40B4-BE49-F238E27FC236}">
                      <a16:creationId xmlns:a16="http://schemas.microsoft.com/office/drawing/2014/main" id="{BF9685F4-A589-4682-80DA-1E33FDF011E1}"/>
                    </a:ext>
                  </a:extLst>
                </p:cNvPr>
                <p:cNvSpPr/>
                <p:nvPr/>
              </p:nvSpPr>
              <p:spPr bwMode="auto">
                <a:xfrm>
                  <a:off x="8929567" y="3621761"/>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45" name="îsḷîdê">
                  <a:extLst>
                    <a:ext uri="{FF2B5EF4-FFF2-40B4-BE49-F238E27FC236}">
                      <a16:creationId xmlns:a16="http://schemas.microsoft.com/office/drawing/2014/main" id="{3DA1E5A2-D0CE-4D6B-990C-0015086ECD42}"/>
                    </a:ext>
                  </a:extLst>
                </p:cNvPr>
                <p:cNvSpPr/>
                <p:nvPr/>
              </p:nvSpPr>
              <p:spPr bwMode="auto">
                <a:xfrm>
                  <a:off x="9010833" y="3705735"/>
                  <a:ext cx="428003" cy="428003"/>
                </a:xfrm>
                <a:prstGeom prst="ellipse">
                  <a:avLst/>
                </a:prstGeom>
                <a:solidFill>
                  <a:schemeClr val="bg1"/>
                </a:solidFill>
                <a:ln>
                  <a:noFill/>
                </a:ln>
              </p:spPr>
              <p:txBody>
                <a:bodyPr anchor="ctr"/>
                <a:lstStyle/>
                <a:p>
                  <a:pPr algn="ctr"/>
                  <a:endParaRPr/>
                </a:p>
              </p:txBody>
            </p:sp>
            <p:sp>
              <p:nvSpPr>
                <p:cNvPr id="46" name="išḷîḍé">
                  <a:extLst>
                    <a:ext uri="{FF2B5EF4-FFF2-40B4-BE49-F238E27FC236}">
                      <a16:creationId xmlns:a16="http://schemas.microsoft.com/office/drawing/2014/main" id="{7E1C3588-EED7-4CE5-9DCB-FFED162D0A35}"/>
                    </a:ext>
                  </a:extLst>
                </p:cNvPr>
                <p:cNvSpPr/>
                <p:nvPr/>
              </p:nvSpPr>
              <p:spPr bwMode="auto">
                <a:xfrm>
                  <a:off x="9032504" y="3719281"/>
                  <a:ext cx="403624" cy="400914"/>
                </a:xfrm>
                <a:prstGeom prst="ellipse">
                  <a:avLst/>
                </a:prstGeom>
                <a:solidFill>
                  <a:schemeClr val="accent4">
                    <a:lumMod val="50000"/>
                  </a:schemeClr>
                </a:solidFill>
                <a:ln>
                  <a:noFill/>
                </a:ln>
              </p:spPr>
              <p:txBody>
                <a:bodyPr anchor="ctr"/>
                <a:lstStyle/>
                <a:p>
                  <a:pPr algn="ctr"/>
                  <a:endParaRPr/>
                </a:p>
              </p:txBody>
            </p:sp>
            <p:sp>
              <p:nvSpPr>
                <p:cNvPr id="47" name="iSlîďe">
                  <a:extLst>
                    <a:ext uri="{FF2B5EF4-FFF2-40B4-BE49-F238E27FC236}">
                      <a16:creationId xmlns:a16="http://schemas.microsoft.com/office/drawing/2014/main" id="{9EF46603-C2CF-4CBF-9447-4CC4B16A9681}"/>
                    </a:ext>
                  </a:extLst>
                </p:cNvPr>
                <p:cNvSpPr/>
                <p:nvPr/>
              </p:nvSpPr>
              <p:spPr bwMode="auto">
                <a:xfrm>
                  <a:off x="9140859" y="3770747"/>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accent4">
                    <a:lumMod val="60000"/>
                    <a:lumOff val="40000"/>
                  </a:schemeClr>
                </a:solidFill>
                <a:ln>
                  <a:noFill/>
                </a:ln>
              </p:spPr>
              <p:txBody>
                <a:bodyPr anchor="ctr"/>
                <a:lstStyle/>
                <a:p>
                  <a:pPr algn="ctr"/>
                  <a:endParaRPr dirty="0"/>
                </a:p>
              </p:txBody>
            </p:sp>
          </p:grpSp>
          <p:grpSp>
            <p:nvGrpSpPr>
              <p:cNvPr id="28" name="组合 27">
                <a:extLst>
                  <a:ext uri="{FF2B5EF4-FFF2-40B4-BE49-F238E27FC236}">
                    <a16:creationId xmlns:a16="http://schemas.microsoft.com/office/drawing/2014/main" id="{72F2ED8A-623D-4278-B7F0-5F8DD169FF8F}"/>
                  </a:ext>
                </a:extLst>
              </p:cNvPr>
              <p:cNvGrpSpPr/>
              <p:nvPr/>
            </p:nvGrpSpPr>
            <p:grpSpPr>
              <a:xfrm>
                <a:off x="8954085" y="4321280"/>
                <a:ext cx="658259" cy="633880"/>
                <a:chOff x="8910604" y="3597380"/>
                <a:chExt cx="658259" cy="633880"/>
              </a:xfrm>
            </p:grpSpPr>
            <p:sp>
              <p:nvSpPr>
                <p:cNvPr id="36" name="iṧļïḋé">
                  <a:extLst>
                    <a:ext uri="{FF2B5EF4-FFF2-40B4-BE49-F238E27FC236}">
                      <a16:creationId xmlns:a16="http://schemas.microsoft.com/office/drawing/2014/main" id="{26962F0E-5D93-4E51-9627-8529E2C373BC}"/>
                    </a:ext>
                  </a:extLst>
                </p:cNvPr>
                <p:cNvSpPr/>
                <p:nvPr/>
              </p:nvSpPr>
              <p:spPr bwMode="auto">
                <a:xfrm>
                  <a:off x="8940403" y="3597380"/>
                  <a:ext cx="628460" cy="625752"/>
                </a:xfrm>
                <a:prstGeom prst="ellipse">
                  <a:avLst/>
                </a:prstGeom>
                <a:solidFill>
                  <a:schemeClr val="accent4">
                    <a:lumMod val="50000"/>
                  </a:schemeClr>
                </a:solidFill>
                <a:ln>
                  <a:noFill/>
                </a:ln>
              </p:spPr>
              <p:txBody>
                <a:bodyPr anchor="ctr"/>
                <a:lstStyle/>
                <a:p>
                  <a:pPr algn="ctr"/>
                  <a:endParaRPr/>
                </a:p>
              </p:txBody>
            </p:sp>
            <p:sp>
              <p:nvSpPr>
                <p:cNvPr id="37" name="îṩľíḑè">
                  <a:extLst>
                    <a:ext uri="{FF2B5EF4-FFF2-40B4-BE49-F238E27FC236}">
                      <a16:creationId xmlns:a16="http://schemas.microsoft.com/office/drawing/2014/main" id="{DB1B5D43-388C-4F8F-8A0F-38F6EB4B8A01}"/>
                    </a:ext>
                  </a:extLst>
                </p:cNvPr>
                <p:cNvSpPr/>
                <p:nvPr/>
              </p:nvSpPr>
              <p:spPr bwMode="auto">
                <a:xfrm>
                  <a:off x="8910604" y="3605508"/>
                  <a:ext cx="628460" cy="625752"/>
                </a:xfrm>
                <a:prstGeom prst="ellipse">
                  <a:avLst/>
                </a:prstGeom>
                <a:solidFill>
                  <a:schemeClr val="accent4">
                    <a:lumMod val="75000"/>
                  </a:schemeClr>
                </a:solidFill>
                <a:ln>
                  <a:noFill/>
                </a:ln>
              </p:spPr>
              <p:txBody>
                <a:bodyPr anchor="ctr"/>
                <a:lstStyle/>
                <a:p>
                  <a:pPr algn="ctr"/>
                  <a:endParaRPr/>
                </a:p>
              </p:txBody>
            </p:sp>
            <p:sp>
              <p:nvSpPr>
                <p:cNvPr id="38" name="iṩ1iḑê">
                  <a:extLst>
                    <a:ext uri="{FF2B5EF4-FFF2-40B4-BE49-F238E27FC236}">
                      <a16:creationId xmlns:a16="http://schemas.microsoft.com/office/drawing/2014/main" id="{B21C3B5B-9018-46D3-943B-2116A6F1BAF6}"/>
                    </a:ext>
                  </a:extLst>
                </p:cNvPr>
                <p:cNvSpPr/>
                <p:nvPr/>
              </p:nvSpPr>
              <p:spPr bwMode="auto">
                <a:xfrm>
                  <a:off x="8929567" y="3621761"/>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39" name="îsḷîdê">
                  <a:extLst>
                    <a:ext uri="{FF2B5EF4-FFF2-40B4-BE49-F238E27FC236}">
                      <a16:creationId xmlns:a16="http://schemas.microsoft.com/office/drawing/2014/main" id="{A103CF4D-6840-401A-9BB5-520383CB2581}"/>
                    </a:ext>
                  </a:extLst>
                </p:cNvPr>
                <p:cNvSpPr/>
                <p:nvPr/>
              </p:nvSpPr>
              <p:spPr bwMode="auto">
                <a:xfrm>
                  <a:off x="9010833" y="3705735"/>
                  <a:ext cx="428003" cy="428003"/>
                </a:xfrm>
                <a:prstGeom prst="ellipse">
                  <a:avLst/>
                </a:prstGeom>
                <a:solidFill>
                  <a:schemeClr val="bg1"/>
                </a:solidFill>
                <a:ln>
                  <a:noFill/>
                </a:ln>
              </p:spPr>
              <p:txBody>
                <a:bodyPr anchor="ctr"/>
                <a:lstStyle/>
                <a:p>
                  <a:pPr algn="ctr"/>
                  <a:endParaRPr/>
                </a:p>
              </p:txBody>
            </p:sp>
            <p:sp>
              <p:nvSpPr>
                <p:cNvPr id="40" name="išḷîḍé">
                  <a:extLst>
                    <a:ext uri="{FF2B5EF4-FFF2-40B4-BE49-F238E27FC236}">
                      <a16:creationId xmlns:a16="http://schemas.microsoft.com/office/drawing/2014/main" id="{B1BD6CFE-BA12-48B7-85CF-BB2416946276}"/>
                    </a:ext>
                  </a:extLst>
                </p:cNvPr>
                <p:cNvSpPr/>
                <p:nvPr/>
              </p:nvSpPr>
              <p:spPr bwMode="auto">
                <a:xfrm>
                  <a:off x="9032504" y="3719281"/>
                  <a:ext cx="403624" cy="400914"/>
                </a:xfrm>
                <a:prstGeom prst="ellipse">
                  <a:avLst/>
                </a:prstGeom>
                <a:solidFill>
                  <a:schemeClr val="accent4">
                    <a:lumMod val="50000"/>
                  </a:schemeClr>
                </a:solidFill>
                <a:ln>
                  <a:noFill/>
                </a:ln>
              </p:spPr>
              <p:txBody>
                <a:bodyPr anchor="ctr"/>
                <a:lstStyle/>
                <a:p>
                  <a:pPr algn="ctr"/>
                  <a:endParaRPr/>
                </a:p>
              </p:txBody>
            </p:sp>
            <p:sp>
              <p:nvSpPr>
                <p:cNvPr id="41" name="iSlîďe">
                  <a:extLst>
                    <a:ext uri="{FF2B5EF4-FFF2-40B4-BE49-F238E27FC236}">
                      <a16:creationId xmlns:a16="http://schemas.microsoft.com/office/drawing/2014/main" id="{01A671F1-672A-4FF3-AC1C-B88C9E3C31D6}"/>
                    </a:ext>
                  </a:extLst>
                </p:cNvPr>
                <p:cNvSpPr/>
                <p:nvPr/>
              </p:nvSpPr>
              <p:spPr bwMode="auto">
                <a:xfrm>
                  <a:off x="9140859" y="3770747"/>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accent4">
                    <a:lumMod val="60000"/>
                    <a:lumOff val="40000"/>
                  </a:schemeClr>
                </a:solidFill>
                <a:ln>
                  <a:noFill/>
                </a:ln>
              </p:spPr>
              <p:txBody>
                <a:bodyPr anchor="ctr"/>
                <a:lstStyle/>
                <a:p>
                  <a:pPr algn="ctr"/>
                  <a:endParaRPr dirty="0"/>
                </a:p>
              </p:txBody>
            </p:sp>
          </p:grpSp>
          <p:grpSp>
            <p:nvGrpSpPr>
              <p:cNvPr id="29" name="组合 28">
                <a:extLst>
                  <a:ext uri="{FF2B5EF4-FFF2-40B4-BE49-F238E27FC236}">
                    <a16:creationId xmlns:a16="http://schemas.microsoft.com/office/drawing/2014/main" id="{B2350C3A-3FC8-4C1C-A607-A21F540D8738}"/>
                  </a:ext>
                </a:extLst>
              </p:cNvPr>
              <p:cNvGrpSpPr/>
              <p:nvPr/>
            </p:nvGrpSpPr>
            <p:grpSpPr>
              <a:xfrm>
                <a:off x="9195176" y="4093160"/>
                <a:ext cx="658259" cy="633880"/>
                <a:chOff x="8910604" y="3597380"/>
                <a:chExt cx="658259" cy="633880"/>
              </a:xfrm>
            </p:grpSpPr>
            <p:sp>
              <p:nvSpPr>
                <p:cNvPr id="30" name="iṧļïḋé">
                  <a:extLst>
                    <a:ext uri="{FF2B5EF4-FFF2-40B4-BE49-F238E27FC236}">
                      <a16:creationId xmlns:a16="http://schemas.microsoft.com/office/drawing/2014/main" id="{27C0B9C2-67D0-45CC-8B09-AC16ED2ACA7D}"/>
                    </a:ext>
                  </a:extLst>
                </p:cNvPr>
                <p:cNvSpPr/>
                <p:nvPr/>
              </p:nvSpPr>
              <p:spPr bwMode="auto">
                <a:xfrm>
                  <a:off x="8940403" y="3597380"/>
                  <a:ext cx="628460" cy="625752"/>
                </a:xfrm>
                <a:prstGeom prst="ellipse">
                  <a:avLst/>
                </a:prstGeom>
                <a:solidFill>
                  <a:schemeClr val="accent4">
                    <a:lumMod val="50000"/>
                  </a:schemeClr>
                </a:solidFill>
                <a:ln>
                  <a:noFill/>
                </a:ln>
              </p:spPr>
              <p:txBody>
                <a:bodyPr anchor="ctr"/>
                <a:lstStyle/>
                <a:p>
                  <a:pPr algn="ctr"/>
                  <a:endParaRPr/>
                </a:p>
              </p:txBody>
            </p:sp>
            <p:sp>
              <p:nvSpPr>
                <p:cNvPr id="31" name="îṩľíḑè">
                  <a:extLst>
                    <a:ext uri="{FF2B5EF4-FFF2-40B4-BE49-F238E27FC236}">
                      <a16:creationId xmlns:a16="http://schemas.microsoft.com/office/drawing/2014/main" id="{A2FE7687-C78D-40CE-A150-71179D1EF890}"/>
                    </a:ext>
                  </a:extLst>
                </p:cNvPr>
                <p:cNvSpPr/>
                <p:nvPr/>
              </p:nvSpPr>
              <p:spPr bwMode="auto">
                <a:xfrm>
                  <a:off x="8910604" y="3605508"/>
                  <a:ext cx="628460" cy="625752"/>
                </a:xfrm>
                <a:prstGeom prst="ellipse">
                  <a:avLst/>
                </a:prstGeom>
                <a:solidFill>
                  <a:schemeClr val="accent4">
                    <a:lumMod val="75000"/>
                  </a:schemeClr>
                </a:solidFill>
                <a:ln>
                  <a:noFill/>
                </a:ln>
              </p:spPr>
              <p:txBody>
                <a:bodyPr anchor="ctr"/>
                <a:lstStyle/>
                <a:p>
                  <a:pPr algn="ctr"/>
                  <a:endParaRPr/>
                </a:p>
              </p:txBody>
            </p:sp>
            <p:sp>
              <p:nvSpPr>
                <p:cNvPr id="32" name="iṩ1iḑê">
                  <a:extLst>
                    <a:ext uri="{FF2B5EF4-FFF2-40B4-BE49-F238E27FC236}">
                      <a16:creationId xmlns:a16="http://schemas.microsoft.com/office/drawing/2014/main" id="{5E4DE1F2-44C6-4ADE-BCB4-92D1ED9AAA8C}"/>
                    </a:ext>
                  </a:extLst>
                </p:cNvPr>
                <p:cNvSpPr/>
                <p:nvPr/>
              </p:nvSpPr>
              <p:spPr bwMode="auto">
                <a:xfrm>
                  <a:off x="8929567" y="3621761"/>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33" name="îsḷîdê">
                  <a:extLst>
                    <a:ext uri="{FF2B5EF4-FFF2-40B4-BE49-F238E27FC236}">
                      <a16:creationId xmlns:a16="http://schemas.microsoft.com/office/drawing/2014/main" id="{7CB47EC1-AD19-44BD-8052-6DB8EB583FA7}"/>
                    </a:ext>
                  </a:extLst>
                </p:cNvPr>
                <p:cNvSpPr/>
                <p:nvPr/>
              </p:nvSpPr>
              <p:spPr bwMode="auto">
                <a:xfrm>
                  <a:off x="9010833" y="3705735"/>
                  <a:ext cx="428003" cy="428003"/>
                </a:xfrm>
                <a:prstGeom prst="ellipse">
                  <a:avLst/>
                </a:prstGeom>
                <a:solidFill>
                  <a:schemeClr val="bg1"/>
                </a:solidFill>
                <a:ln>
                  <a:noFill/>
                </a:ln>
              </p:spPr>
              <p:txBody>
                <a:bodyPr anchor="ctr"/>
                <a:lstStyle/>
                <a:p>
                  <a:pPr algn="ctr"/>
                  <a:endParaRPr/>
                </a:p>
              </p:txBody>
            </p:sp>
            <p:sp>
              <p:nvSpPr>
                <p:cNvPr id="34" name="išḷîḍé">
                  <a:extLst>
                    <a:ext uri="{FF2B5EF4-FFF2-40B4-BE49-F238E27FC236}">
                      <a16:creationId xmlns:a16="http://schemas.microsoft.com/office/drawing/2014/main" id="{ACD6C570-A319-4E7F-A025-85EC9BBAB516}"/>
                    </a:ext>
                  </a:extLst>
                </p:cNvPr>
                <p:cNvSpPr/>
                <p:nvPr/>
              </p:nvSpPr>
              <p:spPr bwMode="auto">
                <a:xfrm>
                  <a:off x="9032504" y="3719281"/>
                  <a:ext cx="403624" cy="400914"/>
                </a:xfrm>
                <a:prstGeom prst="ellipse">
                  <a:avLst/>
                </a:prstGeom>
                <a:solidFill>
                  <a:schemeClr val="accent4">
                    <a:lumMod val="50000"/>
                  </a:schemeClr>
                </a:solidFill>
                <a:ln>
                  <a:noFill/>
                </a:ln>
              </p:spPr>
              <p:txBody>
                <a:bodyPr anchor="ctr"/>
                <a:lstStyle/>
                <a:p>
                  <a:pPr algn="ctr"/>
                  <a:endParaRPr/>
                </a:p>
              </p:txBody>
            </p:sp>
            <p:sp>
              <p:nvSpPr>
                <p:cNvPr id="35" name="iSlîďe">
                  <a:extLst>
                    <a:ext uri="{FF2B5EF4-FFF2-40B4-BE49-F238E27FC236}">
                      <a16:creationId xmlns:a16="http://schemas.microsoft.com/office/drawing/2014/main" id="{0F38D391-3D4D-4488-B04B-90BA08860114}"/>
                    </a:ext>
                  </a:extLst>
                </p:cNvPr>
                <p:cNvSpPr/>
                <p:nvPr/>
              </p:nvSpPr>
              <p:spPr bwMode="auto">
                <a:xfrm>
                  <a:off x="9140859" y="3770747"/>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accent4">
                    <a:lumMod val="60000"/>
                    <a:lumOff val="40000"/>
                  </a:schemeClr>
                </a:solidFill>
                <a:ln>
                  <a:noFill/>
                </a:ln>
              </p:spPr>
              <p:txBody>
                <a:bodyPr anchor="ctr"/>
                <a:lstStyle/>
                <a:p>
                  <a:pPr algn="ctr"/>
                  <a:endParaRPr dirty="0"/>
                </a:p>
              </p:txBody>
            </p:sp>
          </p:grpSp>
        </p:grpSp>
        <p:grpSp>
          <p:nvGrpSpPr>
            <p:cNvPr id="48" name="组合 47">
              <a:extLst>
                <a:ext uri="{FF2B5EF4-FFF2-40B4-BE49-F238E27FC236}">
                  <a16:creationId xmlns:a16="http://schemas.microsoft.com/office/drawing/2014/main" id="{A9B7DFF2-8146-417A-ACF6-894E97F0AB0B}"/>
                </a:ext>
              </a:extLst>
            </p:cNvPr>
            <p:cNvGrpSpPr/>
            <p:nvPr/>
          </p:nvGrpSpPr>
          <p:grpSpPr>
            <a:xfrm>
              <a:off x="10130201" y="3141184"/>
              <a:ext cx="994511" cy="786280"/>
              <a:chOff x="8826834" y="2948485"/>
              <a:chExt cx="994511" cy="786280"/>
            </a:xfrm>
          </p:grpSpPr>
          <p:grpSp>
            <p:nvGrpSpPr>
              <p:cNvPr id="49" name="组合 48">
                <a:extLst>
                  <a:ext uri="{FF2B5EF4-FFF2-40B4-BE49-F238E27FC236}">
                    <a16:creationId xmlns:a16="http://schemas.microsoft.com/office/drawing/2014/main" id="{A41D7F9D-E54B-4515-9562-16349FAFE53E}"/>
                  </a:ext>
                </a:extLst>
              </p:cNvPr>
              <p:cNvGrpSpPr/>
              <p:nvPr/>
            </p:nvGrpSpPr>
            <p:grpSpPr>
              <a:xfrm>
                <a:off x="9010686" y="2948485"/>
                <a:ext cx="658259" cy="633880"/>
                <a:chOff x="8881918" y="2606607"/>
                <a:chExt cx="658259" cy="633880"/>
              </a:xfrm>
            </p:grpSpPr>
            <p:sp>
              <p:nvSpPr>
                <p:cNvPr id="64" name="iṧļïḋé">
                  <a:extLst>
                    <a:ext uri="{FF2B5EF4-FFF2-40B4-BE49-F238E27FC236}">
                      <a16:creationId xmlns:a16="http://schemas.microsoft.com/office/drawing/2014/main" id="{BA28D950-140F-4D9D-B029-65E910D7E63C}"/>
                    </a:ext>
                  </a:extLst>
                </p:cNvPr>
                <p:cNvSpPr/>
                <p:nvPr/>
              </p:nvSpPr>
              <p:spPr bwMode="auto">
                <a:xfrm>
                  <a:off x="8911717" y="2606607"/>
                  <a:ext cx="628460" cy="625752"/>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îṩľíḑè">
                  <a:extLst>
                    <a:ext uri="{FF2B5EF4-FFF2-40B4-BE49-F238E27FC236}">
                      <a16:creationId xmlns:a16="http://schemas.microsoft.com/office/drawing/2014/main" id="{2D7A7710-B069-4F68-9A10-8567E098D514}"/>
                    </a:ext>
                  </a:extLst>
                </p:cNvPr>
                <p:cNvSpPr/>
                <p:nvPr/>
              </p:nvSpPr>
              <p:spPr bwMode="auto">
                <a:xfrm>
                  <a:off x="8881918" y="2614735"/>
                  <a:ext cx="628460" cy="62575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iṩ1iḑê">
                  <a:extLst>
                    <a:ext uri="{FF2B5EF4-FFF2-40B4-BE49-F238E27FC236}">
                      <a16:creationId xmlns:a16="http://schemas.microsoft.com/office/drawing/2014/main" id="{A702B186-D8FA-46C9-824B-85D62C1DAAA3}"/>
                    </a:ext>
                  </a:extLst>
                </p:cNvPr>
                <p:cNvSpPr/>
                <p:nvPr/>
              </p:nvSpPr>
              <p:spPr bwMode="auto">
                <a:xfrm>
                  <a:off x="8900881" y="2630988"/>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67" name="îsḷîdê">
                  <a:extLst>
                    <a:ext uri="{FF2B5EF4-FFF2-40B4-BE49-F238E27FC236}">
                      <a16:creationId xmlns:a16="http://schemas.microsoft.com/office/drawing/2014/main" id="{811F44BA-8514-4E2B-8EF1-A524D1E438AD}"/>
                    </a:ext>
                  </a:extLst>
                </p:cNvPr>
                <p:cNvSpPr/>
                <p:nvPr/>
              </p:nvSpPr>
              <p:spPr bwMode="auto">
                <a:xfrm>
                  <a:off x="8982147" y="2714962"/>
                  <a:ext cx="428003" cy="428003"/>
                </a:xfrm>
                <a:prstGeom prst="ellipse">
                  <a:avLst/>
                </a:prstGeom>
                <a:solidFill>
                  <a:schemeClr val="bg1"/>
                </a:solidFill>
                <a:ln>
                  <a:noFill/>
                </a:ln>
              </p:spPr>
              <p:txBody>
                <a:bodyPr anchor="ctr"/>
                <a:lstStyle/>
                <a:p>
                  <a:pPr algn="ctr"/>
                  <a:endParaRPr/>
                </a:p>
              </p:txBody>
            </p:sp>
            <p:sp>
              <p:nvSpPr>
                <p:cNvPr id="68" name="išḷîḍé">
                  <a:extLst>
                    <a:ext uri="{FF2B5EF4-FFF2-40B4-BE49-F238E27FC236}">
                      <a16:creationId xmlns:a16="http://schemas.microsoft.com/office/drawing/2014/main" id="{992D72C4-D3A4-4813-96FE-25BD8310356D}"/>
                    </a:ext>
                  </a:extLst>
                </p:cNvPr>
                <p:cNvSpPr/>
                <p:nvPr/>
              </p:nvSpPr>
              <p:spPr bwMode="auto">
                <a:xfrm>
                  <a:off x="9003818" y="2728508"/>
                  <a:ext cx="403624" cy="400914"/>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iSlîďe">
                  <a:extLst>
                    <a:ext uri="{FF2B5EF4-FFF2-40B4-BE49-F238E27FC236}">
                      <a16:creationId xmlns:a16="http://schemas.microsoft.com/office/drawing/2014/main" id="{208B470A-11A7-42C4-8D12-8B68147D84CA}"/>
                    </a:ext>
                  </a:extLst>
                </p:cNvPr>
                <p:cNvSpPr/>
                <p:nvPr/>
              </p:nvSpPr>
              <p:spPr bwMode="auto">
                <a:xfrm>
                  <a:off x="9112173" y="2779974"/>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bg1"/>
                </a:solidFill>
                <a:ln>
                  <a:noFill/>
                </a:ln>
              </p:spPr>
              <p:txBody>
                <a:bodyPr anchor="ctr"/>
                <a:lstStyle/>
                <a:p>
                  <a:pPr algn="ctr"/>
                  <a:endParaRPr dirty="0"/>
                </a:p>
              </p:txBody>
            </p:sp>
          </p:grpSp>
          <p:grpSp>
            <p:nvGrpSpPr>
              <p:cNvPr id="50" name="组合 49">
                <a:extLst>
                  <a:ext uri="{FF2B5EF4-FFF2-40B4-BE49-F238E27FC236}">
                    <a16:creationId xmlns:a16="http://schemas.microsoft.com/office/drawing/2014/main" id="{77A64357-BDEA-4E99-AD59-E88CD8E3C38F}"/>
                  </a:ext>
                </a:extLst>
              </p:cNvPr>
              <p:cNvGrpSpPr/>
              <p:nvPr/>
            </p:nvGrpSpPr>
            <p:grpSpPr>
              <a:xfrm>
                <a:off x="9163086" y="3100885"/>
                <a:ext cx="658259" cy="633880"/>
                <a:chOff x="8881918" y="2606607"/>
                <a:chExt cx="658259" cy="633880"/>
              </a:xfrm>
            </p:grpSpPr>
            <p:sp>
              <p:nvSpPr>
                <p:cNvPr id="58" name="iṧļïḋé">
                  <a:extLst>
                    <a:ext uri="{FF2B5EF4-FFF2-40B4-BE49-F238E27FC236}">
                      <a16:creationId xmlns:a16="http://schemas.microsoft.com/office/drawing/2014/main" id="{525F799F-0DDC-4F89-9C01-9A4E9D94F443}"/>
                    </a:ext>
                  </a:extLst>
                </p:cNvPr>
                <p:cNvSpPr/>
                <p:nvPr/>
              </p:nvSpPr>
              <p:spPr bwMode="auto">
                <a:xfrm>
                  <a:off x="8911717" y="2606607"/>
                  <a:ext cx="628460" cy="625752"/>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ṩľíḑè">
                  <a:extLst>
                    <a:ext uri="{FF2B5EF4-FFF2-40B4-BE49-F238E27FC236}">
                      <a16:creationId xmlns:a16="http://schemas.microsoft.com/office/drawing/2014/main" id="{03C6D872-AD55-4DB3-83C1-019575DF04D7}"/>
                    </a:ext>
                  </a:extLst>
                </p:cNvPr>
                <p:cNvSpPr/>
                <p:nvPr/>
              </p:nvSpPr>
              <p:spPr bwMode="auto">
                <a:xfrm>
                  <a:off x="8881918" y="2614735"/>
                  <a:ext cx="628460" cy="62575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ṩ1iḑê">
                  <a:extLst>
                    <a:ext uri="{FF2B5EF4-FFF2-40B4-BE49-F238E27FC236}">
                      <a16:creationId xmlns:a16="http://schemas.microsoft.com/office/drawing/2014/main" id="{02AC012B-0455-47A5-BCAB-97C48917730F}"/>
                    </a:ext>
                  </a:extLst>
                </p:cNvPr>
                <p:cNvSpPr/>
                <p:nvPr/>
              </p:nvSpPr>
              <p:spPr bwMode="auto">
                <a:xfrm>
                  <a:off x="8900881" y="2630988"/>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61" name="îsḷîdê">
                  <a:extLst>
                    <a:ext uri="{FF2B5EF4-FFF2-40B4-BE49-F238E27FC236}">
                      <a16:creationId xmlns:a16="http://schemas.microsoft.com/office/drawing/2014/main" id="{D8F340D3-B2F7-4896-8B01-F4C7CFEB7ED3}"/>
                    </a:ext>
                  </a:extLst>
                </p:cNvPr>
                <p:cNvSpPr/>
                <p:nvPr/>
              </p:nvSpPr>
              <p:spPr bwMode="auto">
                <a:xfrm>
                  <a:off x="8982147" y="2714962"/>
                  <a:ext cx="428003" cy="428003"/>
                </a:xfrm>
                <a:prstGeom prst="ellipse">
                  <a:avLst/>
                </a:prstGeom>
                <a:solidFill>
                  <a:schemeClr val="bg1"/>
                </a:solidFill>
                <a:ln>
                  <a:noFill/>
                </a:ln>
              </p:spPr>
              <p:txBody>
                <a:bodyPr anchor="ctr"/>
                <a:lstStyle/>
                <a:p>
                  <a:pPr algn="ctr"/>
                  <a:endParaRPr/>
                </a:p>
              </p:txBody>
            </p:sp>
            <p:sp>
              <p:nvSpPr>
                <p:cNvPr id="62" name="išḷîḍé">
                  <a:extLst>
                    <a:ext uri="{FF2B5EF4-FFF2-40B4-BE49-F238E27FC236}">
                      <a16:creationId xmlns:a16="http://schemas.microsoft.com/office/drawing/2014/main" id="{905B9B78-D2DF-4BEB-8085-C6D211EA220D}"/>
                    </a:ext>
                  </a:extLst>
                </p:cNvPr>
                <p:cNvSpPr/>
                <p:nvPr/>
              </p:nvSpPr>
              <p:spPr bwMode="auto">
                <a:xfrm>
                  <a:off x="9003818" y="2728508"/>
                  <a:ext cx="403624" cy="400914"/>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Slîďe">
                  <a:extLst>
                    <a:ext uri="{FF2B5EF4-FFF2-40B4-BE49-F238E27FC236}">
                      <a16:creationId xmlns:a16="http://schemas.microsoft.com/office/drawing/2014/main" id="{F8581E22-C30E-4413-B932-70A892956B9B}"/>
                    </a:ext>
                  </a:extLst>
                </p:cNvPr>
                <p:cNvSpPr/>
                <p:nvPr/>
              </p:nvSpPr>
              <p:spPr bwMode="auto">
                <a:xfrm>
                  <a:off x="9112173" y="2779974"/>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bg1"/>
                </a:solidFill>
                <a:ln>
                  <a:noFill/>
                </a:ln>
              </p:spPr>
              <p:txBody>
                <a:bodyPr anchor="ctr"/>
                <a:lstStyle/>
                <a:p>
                  <a:pPr algn="ctr"/>
                  <a:endParaRPr dirty="0"/>
                </a:p>
              </p:txBody>
            </p:sp>
          </p:grpSp>
          <p:grpSp>
            <p:nvGrpSpPr>
              <p:cNvPr id="51" name="组合 50">
                <a:extLst>
                  <a:ext uri="{FF2B5EF4-FFF2-40B4-BE49-F238E27FC236}">
                    <a16:creationId xmlns:a16="http://schemas.microsoft.com/office/drawing/2014/main" id="{A0165566-E520-4D88-801A-BA5892E36474}"/>
                  </a:ext>
                </a:extLst>
              </p:cNvPr>
              <p:cNvGrpSpPr/>
              <p:nvPr/>
            </p:nvGrpSpPr>
            <p:grpSpPr>
              <a:xfrm>
                <a:off x="8826834" y="2978986"/>
                <a:ext cx="658259" cy="633880"/>
                <a:chOff x="8881918" y="2606607"/>
                <a:chExt cx="658259" cy="633880"/>
              </a:xfrm>
            </p:grpSpPr>
            <p:sp>
              <p:nvSpPr>
                <p:cNvPr id="52" name="iṧļïḋé">
                  <a:extLst>
                    <a:ext uri="{FF2B5EF4-FFF2-40B4-BE49-F238E27FC236}">
                      <a16:creationId xmlns:a16="http://schemas.microsoft.com/office/drawing/2014/main" id="{EBE560F9-D641-4658-A622-024763474B49}"/>
                    </a:ext>
                  </a:extLst>
                </p:cNvPr>
                <p:cNvSpPr/>
                <p:nvPr/>
              </p:nvSpPr>
              <p:spPr bwMode="auto">
                <a:xfrm>
                  <a:off x="8911717" y="2606607"/>
                  <a:ext cx="628460" cy="625752"/>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ṩľíḑè">
                  <a:extLst>
                    <a:ext uri="{FF2B5EF4-FFF2-40B4-BE49-F238E27FC236}">
                      <a16:creationId xmlns:a16="http://schemas.microsoft.com/office/drawing/2014/main" id="{9B1465EC-5B3A-4BA0-99AE-7743D789AE0A}"/>
                    </a:ext>
                  </a:extLst>
                </p:cNvPr>
                <p:cNvSpPr/>
                <p:nvPr/>
              </p:nvSpPr>
              <p:spPr bwMode="auto">
                <a:xfrm>
                  <a:off x="8881918" y="2614735"/>
                  <a:ext cx="628460" cy="62575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iṩ1iḑê">
                  <a:extLst>
                    <a:ext uri="{FF2B5EF4-FFF2-40B4-BE49-F238E27FC236}">
                      <a16:creationId xmlns:a16="http://schemas.microsoft.com/office/drawing/2014/main" id="{F7782939-6565-461F-A850-5A7D9721480A}"/>
                    </a:ext>
                  </a:extLst>
                </p:cNvPr>
                <p:cNvSpPr/>
                <p:nvPr/>
              </p:nvSpPr>
              <p:spPr bwMode="auto">
                <a:xfrm>
                  <a:off x="8900881" y="2630988"/>
                  <a:ext cx="593246" cy="595954"/>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chemeClr val="bg1">
                    <a:lumMod val="95000"/>
                  </a:schemeClr>
                </a:solidFill>
                <a:ln>
                  <a:noFill/>
                </a:ln>
              </p:spPr>
              <p:txBody>
                <a:bodyPr anchor="ctr"/>
                <a:lstStyle/>
                <a:p>
                  <a:pPr algn="ctr"/>
                  <a:endParaRPr dirty="0"/>
                </a:p>
              </p:txBody>
            </p:sp>
            <p:sp>
              <p:nvSpPr>
                <p:cNvPr id="55" name="îsḷîdê">
                  <a:extLst>
                    <a:ext uri="{FF2B5EF4-FFF2-40B4-BE49-F238E27FC236}">
                      <a16:creationId xmlns:a16="http://schemas.microsoft.com/office/drawing/2014/main" id="{CB32358E-D462-40F7-9ACA-30B455F259B8}"/>
                    </a:ext>
                  </a:extLst>
                </p:cNvPr>
                <p:cNvSpPr/>
                <p:nvPr/>
              </p:nvSpPr>
              <p:spPr bwMode="auto">
                <a:xfrm>
                  <a:off x="8982147" y="2714962"/>
                  <a:ext cx="428003" cy="428003"/>
                </a:xfrm>
                <a:prstGeom prst="ellipse">
                  <a:avLst/>
                </a:prstGeom>
                <a:solidFill>
                  <a:schemeClr val="bg1"/>
                </a:solidFill>
                <a:ln>
                  <a:noFill/>
                </a:ln>
              </p:spPr>
              <p:txBody>
                <a:bodyPr anchor="ctr"/>
                <a:lstStyle/>
                <a:p>
                  <a:pPr algn="ctr"/>
                  <a:endParaRPr/>
                </a:p>
              </p:txBody>
            </p:sp>
            <p:sp>
              <p:nvSpPr>
                <p:cNvPr id="56" name="išḷîḍé">
                  <a:extLst>
                    <a:ext uri="{FF2B5EF4-FFF2-40B4-BE49-F238E27FC236}">
                      <a16:creationId xmlns:a16="http://schemas.microsoft.com/office/drawing/2014/main" id="{F9F23EDC-E4A5-4CF0-AFB1-485FC4AD2738}"/>
                    </a:ext>
                  </a:extLst>
                </p:cNvPr>
                <p:cNvSpPr/>
                <p:nvPr/>
              </p:nvSpPr>
              <p:spPr bwMode="auto">
                <a:xfrm>
                  <a:off x="9003818" y="2728508"/>
                  <a:ext cx="403624" cy="400914"/>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iSlîďe">
                  <a:extLst>
                    <a:ext uri="{FF2B5EF4-FFF2-40B4-BE49-F238E27FC236}">
                      <a16:creationId xmlns:a16="http://schemas.microsoft.com/office/drawing/2014/main" id="{08288F62-2BDC-4D7F-A981-4EC13D8685BC}"/>
                    </a:ext>
                  </a:extLst>
                </p:cNvPr>
                <p:cNvSpPr/>
                <p:nvPr/>
              </p:nvSpPr>
              <p:spPr bwMode="auto">
                <a:xfrm>
                  <a:off x="9112173" y="2779974"/>
                  <a:ext cx="176078" cy="297977"/>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chemeClr val="bg1"/>
                </a:solidFill>
                <a:ln>
                  <a:noFill/>
                </a:ln>
              </p:spPr>
              <p:txBody>
                <a:bodyPr anchor="ctr"/>
                <a:lstStyle/>
                <a:p>
                  <a:pPr algn="ctr"/>
                  <a:endParaRPr dirty="0"/>
                </a:p>
              </p:txBody>
            </p:sp>
          </p:grpSp>
        </p:grpSp>
        <p:grpSp>
          <p:nvGrpSpPr>
            <p:cNvPr id="70" name="组合 69">
              <a:extLst>
                <a:ext uri="{FF2B5EF4-FFF2-40B4-BE49-F238E27FC236}">
                  <a16:creationId xmlns:a16="http://schemas.microsoft.com/office/drawing/2014/main" id="{91031895-0A64-4F28-9C82-52FFE3FC3DEF}"/>
                </a:ext>
              </a:extLst>
            </p:cNvPr>
            <p:cNvGrpSpPr/>
            <p:nvPr/>
          </p:nvGrpSpPr>
          <p:grpSpPr>
            <a:xfrm>
              <a:off x="10099459" y="1539497"/>
              <a:ext cx="900703" cy="1122873"/>
              <a:chOff x="8624575" y="1387596"/>
              <a:chExt cx="900703" cy="1122873"/>
            </a:xfrm>
          </p:grpSpPr>
          <p:grpSp>
            <p:nvGrpSpPr>
              <p:cNvPr id="71" name="组合 70">
                <a:extLst>
                  <a:ext uri="{FF2B5EF4-FFF2-40B4-BE49-F238E27FC236}">
                    <a16:creationId xmlns:a16="http://schemas.microsoft.com/office/drawing/2014/main" id="{5D6B4E1F-916D-471A-8148-A3A1BC15CF1C}"/>
                  </a:ext>
                </a:extLst>
              </p:cNvPr>
              <p:cNvGrpSpPr/>
              <p:nvPr/>
            </p:nvGrpSpPr>
            <p:grpSpPr>
              <a:xfrm>
                <a:off x="8867019" y="1615834"/>
                <a:ext cx="658259" cy="633880"/>
                <a:chOff x="7251050" y="7899709"/>
                <a:chExt cx="1961753" cy="1889098"/>
              </a:xfrm>
            </p:grpSpPr>
            <p:sp>
              <p:nvSpPr>
                <p:cNvPr id="86" name="iṧļïḋé">
                  <a:extLst>
                    <a:ext uri="{FF2B5EF4-FFF2-40B4-BE49-F238E27FC236}">
                      <a16:creationId xmlns:a16="http://schemas.microsoft.com/office/drawing/2014/main" id="{838390B2-D361-4A88-8C13-71ACA7E1DA8F}"/>
                    </a:ext>
                  </a:extLst>
                </p:cNvPr>
                <p:cNvSpPr/>
                <p:nvPr/>
              </p:nvSpPr>
              <p:spPr bwMode="auto">
                <a:xfrm>
                  <a:off x="7339856" y="7899709"/>
                  <a:ext cx="1872947" cy="1864876"/>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ṩľíḑè">
                  <a:extLst>
                    <a:ext uri="{FF2B5EF4-FFF2-40B4-BE49-F238E27FC236}">
                      <a16:creationId xmlns:a16="http://schemas.microsoft.com/office/drawing/2014/main" id="{CEBF697A-65D8-4A37-A7C1-180C908FA57B}"/>
                    </a:ext>
                  </a:extLst>
                </p:cNvPr>
                <p:cNvSpPr/>
                <p:nvPr/>
              </p:nvSpPr>
              <p:spPr bwMode="auto">
                <a:xfrm>
                  <a:off x="7251050" y="7923931"/>
                  <a:ext cx="1872947" cy="1864876"/>
                </a:xfrm>
                <a:prstGeom prst="ellipse">
                  <a:avLst/>
                </a:prstGeom>
                <a:solidFill>
                  <a:srgbClr val="F9BF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iṩ1iḑê">
                  <a:extLst>
                    <a:ext uri="{FF2B5EF4-FFF2-40B4-BE49-F238E27FC236}">
                      <a16:creationId xmlns:a16="http://schemas.microsoft.com/office/drawing/2014/main" id="{C05DB727-283F-4444-ABA7-D617F7EF33B4}"/>
                    </a:ext>
                  </a:extLst>
                </p:cNvPr>
                <p:cNvSpPr/>
                <p:nvPr/>
              </p:nvSpPr>
              <p:spPr bwMode="auto">
                <a:xfrm>
                  <a:off x="7307564" y="7972369"/>
                  <a:ext cx="1767999" cy="1776070"/>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îsḷîdê">
                  <a:extLst>
                    <a:ext uri="{FF2B5EF4-FFF2-40B4-BE49-F238E27FC236}">
                      <a16:creationId xmlns:a16="http://schemas.microsoft.com/office/drawing/2014/main" id="{902ADFAB-E311-4529-A568-C78BF6DB251D}"/>
                    </a:ext>
                  </a:extLst>
                </p:cNvPr>
                <p:cNvSpPr/>
                <p:nvPr/>
              </p:nvSpPr>
              <p:spPr bwMode="auto">
                <a:xfrm>
                  <a:off x="7549754" y="8222631"/>
                  <a:ext cx="1275541" cy="1275541"/>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išḷîḍé">
                  <a:extLst>
                    <a:ext uri="{FF2B5EF4-FFF2-40B4-BE49-F238E27FC236}">
                      <a16:creationId xmlns:a16="http://schemas.microsoft.com/office/drawing/2014/main" id="{D1641447-6A41-4C0B-8DE7-5A95ACE07216}"/>
                    </a:ext>
                  </a:extLst>
                </p:cNvPr>
                <p:cNvSpPr/>
                <p:nvPr/>
              </p:nvSpPr>
              <p:spPr bwMode="auto">
                <a:xfrm>
                  <a:off x="7614339" y="8262999"/>
                  <a:ext cx="1202886" cy="1194810"/>
                </a:xfrm>
                <a:prstGeom prst="ellipse">
                  <a:avLst/>
                </a:pr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iSlîďe">
                  <a:extLst>
                    <a:ext uri="{FF2B5EF4-FFF2-40B4-BE49-F238E27FC236}">
                      <a16:creationId xmlns:a16="http://schemas.microsoft.com/office/drawing/2014/main" id="{67356AB6-C4F7-4E44-86C0-260F2FDD9ECE}"/>
                    </a:ext>
                  </a:extLst>
                </p:cNvPr>
                <p:cNvSpPr/>
                <p:nvPr/>
              </p:nvSpPr>
              <p:spPr bwMode="auto">
                <a:xfrm>
                  <a:off x="7937259" y="8416380"/>
                  <a:ext cx="524750" cy="888035"/>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nvGrpSpPr>
              <p:cNvPr id="72" name="组合 71">
                <a:extLst>
                  <a:ext uri="{FF2B5EF4-FFF2-40B4-BE49-F238E27FC236}">
                    <a16:creationId xmlns:a16="http://schemas.microsoft.com/office/drawing/2014/main" id="{0D5F157D-B5F6-48FC-8D6B-A57E2F85E7A0}"/>
                  </a:ext>
                </a:extLst>
              </p:cNvPr>
              <p:cNvGrpSpPr/>
              <p:nvPr/>
            </p:nvGrpSpPr>
            <p:grpSpPr>
              <a:xfrm>
                <a:off x="8624575" y="1387596"/>
                <a:ext cx="658259" cy="633880"/>
                <a:chOff x="7251050" y="7899709"/>
                <a:chExt cx="1961753" cy="1889098"/>
              </a:xfrm>
            </p:grpSpPr>
            <p:sp>
              <p:nvSpPr>
                <p:cNvPr id="80" name="iṧļïḋé">
                  <a:extLst>
                    <a:ext uri="{FF2B5EF4-FFF2-40B4-BE49-F238E27FC236}">
                      <a16:creationId xmlns:a16="http://schemas.microsoft.com/office/drawing/2014/main" id="{8C06D5E1-0066-4637-8E88-FDEFCD01F8EF}"/>
                    </a:ext>
                  </a:extLst>
                </p:cNvPr>
                <p:cNvSpPr/>
                <p:nvPr/>
              </p:nvSpPr>
              <p:spPr bwMode="auto">
                <a:xfrm>
                  <a:off x="7339856" y="7899709"/>
                  <a:ext cx="1872947" cy="1864876"/>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îṩľíḑè">
                  <a:extLst>
                    <a:ext uri="{FF2B5EF4-FFF2-40B4-BE49-F238E27FC236}">
                      <a16:creationId xmlns:a16="http://schemas.microsoft.com/office/drawing/2014/main" id="{53506E79-F041-440C-8F91-0B66838FF3F8}"/>
                    </a:ext>
                  </a:extLst>
                </p:cNvPr>
                <p:cNvSpPr/>
                <p:nvPr/>
              </p:nvSpPr>
              <p:spPr bwMode="auto">
                <a:xfrm>
                  <a:off x="7251050" y="7923931"/>
                  <a:ext cx="1872947" cy="1864876"/>
                </a:xfrm>
                <a:prstGeom prst="ellipse">
                  <a:avLst/>
                </a:prstGeom>
                <a:solidFill>
                  <a:srgbClr val="F9BF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iṩ1iḑê">
                  <a:extLst>
                    <a:ext uri="{FF2B5EF4-FFF2-40B4-BE49-F238E27FC236}">
                      <a16:creationId xmlns:a16="http://schemas.microsoft.com/office/drawing/2014/main" id="{E8E21804-F515-4920-A2BA-BEB95882EF8A}"/>
                    </a:ext>
                  </a:extLst>
                </p:cNvPr>
                <p:cNvSpPr/>
                <p:nvPr/>
              </p:nvSpPr>
              <p:spPr bwMode="auto">
                <a:xfrm>
                  <a:off x="7307564" y="7972369"/>
                  <a:ext cx="1767999" cy="1776070"/>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îsḷîdê">
                  <a:extLst>
                    <a:ext uri="{FF2B5EF4-FFF2-40B4-BE49-F238E27FC236}">
                      <a16:creationId xmlns:a16="http://schemas.microsoft.com/office/drawing/2014/main" id="{C71477BE-7246-4B31-A744-66D182793A64}"/>
                    </a:ext>
                  </a:extLst>
                </p:cNvPr>
                <p:cNvSpPr/>
                <p:nvPr/>
              </p:nvSpPr>
              <p:spPr bwMode="auto">
                <a:xfrm>
                  <a:off x="7549754" y="8222631"/>
                  <a:ext cx="1275541" cy="1275541"/>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išḷîḍé">
                  <a:extLst>
                    <a:ext uri="{FF2B5EF4-FFF2-40B4-BE49-F238E27FC236}">
                      <a16:creationId xmlns:a16="http://schemas.microsoft.com/office/drawing/2014/main" id="{42C7D1D4-C5E3-4074-B5B6-2CA5F522757B}"/>
                    </a:ext>
                  </a:extLst>
                </p:cNvPr>
                <p:cNvSpPr/>
                <p:nvPr/>
              </p:nvSpPr>
              <p:spPr bwMode="auto">
                <a:xfrm>
                  <a:off x="7614339" y="8262999"/>
                  <a:ext cx="1202886" cy="1194810"/>
                </a:xfrm>
                <a:prstGeom prst="ellipse">
                  <a:avLst/>
                </a:pr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Slîďe">
                  <a:extLst>
                    <a:ext uri="{FF2B5EF4-FFF2-40B4-BE49-F238E27FC236}">
                      <a16:creationId xmlns:a16="http://schemas.microsoft.com/office/drawing/2014/main" id="{C76200FB-1724-42DE-90A6-7BBE92A71C59}"/>
                    </a:ext>
                  </a:extLst>
                </p:cNvPr>
                <p:cNvSpPr/>
                <p:nvPr/>
              </p:nvSpPr>
              <p:spPr bwMode="auto">
                <a:xfrm>
                  <a:off x="7937259" y="8416380"/>
                  <a:ext cx="524750" cy="888035"/>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nvGrpSpPr>
              <p:cNvPr id="73" name="组合 72">
                <a:extLst>
                  <a:ext uri="{FF2B5EF4-FFF2-40B4-BE49-F238E27FC236}">
                    <a16:creationId xmlns:a16="http://schemas.microsoft.com/office/drawing/2014/main" id="{0BF49996-A1C8-4D2F-9E1C-59623549522A}"/>
                  </a:ext>
                </a:extLst>
              </p:cNvPr>
              <p:cNvGrpSpPr/>
              <p:nvPr/>
            </p:nvGrpSpPr>
            <p:grpSpPr>
              <a:xfrm>
                <a:off x="8852552" y="1876589"/>
                <a:ext cx="658259" cy="633880"/>
                <a:chOff x="7251050" y="7899709"/>
                <a:chExt cx="1961753" cy="1889098"/>
              </a:xfrm>
            </p:grpSpPr>
            <p:sp>
              <p:nvSpPr>
                <p:cNvPr id="74" name="iṧļïḋé">
                  <a:extLst>
                    <a:ext uri="{FF2B5EF4-FFF2-40B4-BE49-F238E27FC236}">
                      <a16:creationId xmlns:a16="http://schemas.microsoft.com/office/drawing/2014/main" id="{094087C2-15FE-40C0-BBD3-6B99D7EB040F}"/>
                    </a:ext>
                  </a:extLst>
                </p:cNvPr>
                <p:cNvSpPr/>
                <p:nvPr/>
              </p:nvSpPr>
              <p:spPr bwMode="auto">
                <a:xfrm>
                  <a:off x="7339856" y="7899709"/>
                  <a:ext cx="1872947" cy="1864876"/>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îṩľíḑè">
                  <a:extLst>
                    <a:ext uri="{FF2B5EF4-FFF2-40B4-BE49-F238E27FC236}">
                      <a16:creationId xmlns:a16="http://schemas.microsoft.com/office/drawing/2014/main" id="{69C21A9E-A6F5-4F59-BBF9-FE44A726A303}"/>
                    </a:ext>
                  </a:extLst>
                </p:cNvPr>
                <p:cNvSpPr/>
                <p:nvPr/>
              </p:nvSpPr>
              <p:spPr bwMode="auto">
                <a:xfrm>
                  <a:off x="7251050" y="7923931"/>
                  <a:ext cx="1872947" cy="1864876"/>
                </a:xfrm>
                <a:prstGeom prst="ellipse">
                  <a:avLst/>
                </a:prstGeom>
                <a:solidFill>
                  <a:srgbClr val="F9BF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iṩ1iḑê">
                  <a:extLst>
                    <a:ext uri="{FF2B5EF4-FFF2-40B4-BE49-F238E27FC236}">
                      <a16:creationId xmlns:a16="http://schemas.microsoft.com/office/drawing/2014/main" id="{98AE9A8C-A634-4839-AC18-48EA33951CCE}"/>
                    </a:ext>
                  </a:extLst>
                </p:cNvPr>
                <p:cNvSpPr/>
                <p:nvPr/>
              </p:nvSpPr>
              <p:spPr bwMode="auto">
                <a:xfrm>
                  <a:off x="7307564" y="7972369"/>
                  <a:ext cx="1767999" cy="1776070"/>
                </a:xfrm>
                <a:custGeom>
                  <a:avLst/>
                  <a:gdLst>
                    <a:gd name="T0" fmla="*/ 485 w 970"/>
                    <a:gd name="T1" fmla="*/ 0 h 970"/>
                    <a:gd name="T2" fmla="*/ 0 w 970"/>
                    <a:gd name="T3" fmla="*/ 485 h 970"/>
                    <a:gd name="T4" fmla="*/ 485 w 970"/>
                    <a:gd name="T5" fmla="*/ 970 h 970"/>
                    <a:gd name="T6" fmla="*/ 970 w 970"/>
                    <a:gd name="T7" fmla="*/ 485 h 970"/>
                    <a:gd name="T8" fmla="*/ 485 w 970"/>
                    <a:gd name="T9" fmla="*/ 0 h 970"/>
                    <a:gd name="T10" fmla="*/ 485 w 970"/>
                    <a:gd name="T11" fmla="*/ 952 h 970"/>
                    <a:gd name="T12" fmla="*/ 17 w 970"/>
                    <a:gd name="T13" fmla="*/ 485 h 970"/>
                    <a:gd name="T14" fmla="*/ 485 w 970"/>
                    <a:gd name="T15" fmla="*/ 18 h 970"/>
                    <a:gd name="T16" fmla="*/ 952 w 970"/>
                    <a:gd name="T17" fmla="*/ 485 h 970"/>
                    <a:gd name="T18" fmla="*/ 485 w 970"/>
                    <a:gd name="T19" fmla="*/ 95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970">
                      <a:moveTo>
                        <a:pt x="485" y="0"/>
                      </a:moveTo>
                      <a:cubicBezTo>
                        <a:pt x="217" y="0"/>
                        <a:pt x="0" y="217"/>
                        <a:pt x="0" y="485"/>
                      </a:cubicBezTo>
                      <a:cubicBezTo>
                        <a:pt x="0" y="753"/>
                        <a:pt x="217" y="970"/>
                        <a:pt x="485" y="970"/>
                      </a:cubicBezTo>
                      <a:cubicBezTo>
                        <a:pt x="753" y="970"/>
                        <a:pt x="970" y="753"/>
                        <a:pt x="970" y="485"/>
                      </a:cubicBezTo>
                      <a:cubicBezTo>
                        <a:pt x="970" y="217"/>
                        <a:pt x="753" y="0"/>
                        <a:pt x="485" y="0"/>
                      </a:cubicBezTo>
                      <a:close/>
                      <a:moveTo>
                        <a:pt x="485" y="952"/>
                      </a:moveTo>
                      <a:cubicBezTo>
                        <a:pt x="227" y="952"/>
                        <a:pt x="17" y="743"/>
                        <a:pt x="17" y="485"/>
                      </a:cubicBezTo>
                      <a:cubicBezTo>
                        <a:pt x="17" y="227"/>
                        <a:pt x="227" y="18"/>
                        <a:pt x="485" y="18"/>
                      </a:cubicBezTo>
                      <a:cubicBezTo>
                        <a:pt x="743" y="18"/>
                        <a:pt x="952" y="227"/>
                        <a:pt x="952" y="485"/>
                      </a:cubicBezTo>
                      <a:cubicBezTo>
                        <a:pt x="952" y="743"/>
                        <a:pt x="743" y="952"/>
                        <a:pt x="485" y="952"/>
                      </a:cubicBezTo>
                      <a:close/>
                    </a:path>
                  </a:pathLst>
                </a:cu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sḷîdê">
                  <a:extLst>
                    <a:ext uri="{FF2B5EF4-FFF2-40B4-BE49-F238E27FC236}">
                      <a16:creationId xmlns:a16="http://schemas.microsoft.com/office/drawing/2014/main" id="{E1CC543B-E178-4B98-AB82-D6927D6B7B24}"/>
                    </a:ext>
                  </a:extLst>
                </p:cNvPr>
                <p:cNvSpPr/>
                <p:nvPr/>
              </p:nvSpPr>
              <p:spPr bwMode="auto">
                <a:xfrm>
                  <a:off x="7549754" y="8222631"/>
                  <a:ext cx="1275541" cy="1275541"/>
                </a:xfrm>
                <a:prstGeom prst="ellipse">
                  <a:avLst/>
                </a:pr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ḷîḍé">
                  <a:extLst>
                    <a:ext uri="{FF2B5EF4-FFF2-40B4-BE49-F238E27FC236}">
                      <a16:creationId xmlns:a16="http://schemas.microsoft.com/office/drawing/2014/main" id="{5049737A-7F1B-4C01-B286-94C194486835}"/>
                    </a:ext>
                  </a:extLst>
                </p:cNvPr>
                <p:cNvSpPr/>
                <p:nvPr/>
              </p:nvSpPr>
              <p:spPr bwMode="auto">
                <a:xfrm>
                  <a:off x="7614339" y="8262999"/>
                  <a:ext cx="1202886" cy="1194810"/>
                </a:xfrm>
                <a:prstGeom prst="ellipse">
                  <a:avLst/>
                </a:prstGeom>
                <a:solidFill>
                  <a:srgbClr val="FDEE9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Slîďe">
                  <a:extLst>
                    <a:ext uri="{FF2B5EF4-FFF2-40B4-BE49-F238E27FC236}">
                      <a16:creationId xmlns:a16="http://schemas.microsoft.com/office/drawing/2014/main" id="{50C2D9E3-10B1-45F2-872C-3735C6A1BF86}"/>
                    </a:ext>
                  </a:extLst>
                </p:cNvPr>
                <p:cNvSpPr/>
                <p:nvPr/>
              </p:nvSpPr>
              <p:spPr bwMode="auto">
                <a:xfrm>
                  <a:off x="7937259" y="8416380"/>
                  <a:ext cx="524750" cy="888035"/>
                </a:xfrm>
                <a:custGeom>
                  <a:avLst/>
                  <a:gdLst>
                    <a:gd name="T0" fmla="*/ 110 w 285"/>
                    <a:gd name="T1" fmla="*/ 414 h 486"/>
                    <a:gd name="T2" fmla="*/ 0 w 285"/>
                    <a:gd name="T3" fmla="*/ 383 h 486"/>
                    <a:gd name="T4" fmla="*/ 4 w 285"/>
                    <a:gd name="T5" fmla="*/ 296 h 486"/>
                    <a:gd name="T6" fmla="*/ 69 w 285"/>
                    <a:gd name="T7" fmla="*/ 325 h 486"/>
                    <a:gd name="T8" fmla="*/ 132 w 285"/>
                    <a:gd name="T9" fmla="*/ 338 h 486"/>
                    <a:gd name="T10" fmla="*/ 165 w 285"/>
                    <a:gd name="T11" fmla="*/ 334 h 486"/>
                    <a:gd name="T12" fmla="*/ 176 w 285"/>
                    <a:gd name="T13" fmla="*/ 317 h 486"/>
                    <a:gd name="T14" fmla="*/ 169 w 285"/>
                    <a:gd name="T15" fmla="*/ 301 h 486"/>
                    <a:gd name="T16" fmla="*/ 145 w 285"/>
                    <a:gd name="T17" fmla="*/ 287 h 486"/>
                    <a:gd name="T18" fmla="*/ 98 w 285"/>
                    <a:gd name="T19" fmla="*/ 266 h 486"/>
                    <a:gd name="T20" fmla="*/ 46 w 285"/>
                    <a:gd name="T21" fmla="*/ 236 h 486"/>
                    <a:gd name="T22" fmla="*/ 17 w 285"/>
                    <a:gd name="T23" fmla="*/ 200 h 486"/>
                    <a:gd name="T24" fmla="*/ 10 w 285"/>
                    <a:gd name="T25" fmla="*/ 152 h 486"/>
                    <a:gd name="T26" fmla="*/ 41 w 285"/>
                    <a:gd name="T27" fmla="*/ 85 h 486"/>
                    <a:gd name="T28" fmla="*/ 126 w 285"/>
                    <a:gd name="T29" fmla="*/ 59 h 486"/>
                    <a:gd name="T30" fmla="*/ 129 w 285"/>
                    <a:gd name="T31" fmla="*/ 0 h 486"/>
                    <a:gd name="T32" fmla="*/ 183 w 285"/>
                    <a:gd name="T33" fmla="*/ 3 h 486"/>
                    <a:gd name="T34" fmla="*/ 181 w 285"/>
                    <a:gd name="T35" fmla="*/ 61 h 486"/>
                    <a:gd name="T36" fmla="*/ 285 w 285"/>
                    <a:gd name="T37" fmla="*/ 91 h 486"/>
                    <a:gd name="T38" fmla="*/ 251 w 285"/>
                    <a:gd name="T39" fmla="*/ 165 h 486"/>
                    <a:gd name="T40" fmla="*/ 152 w 285"/>
                    <a:gd name="T41" fmla="*/ 136 h 486"/>
                    <a:gd name="T42" fmla="*/ 123 w 285"/>
                    <a:gd name="T43" fmla="*/ 140 h 486"/>
                    <a:gd name="T44" fmla="*/ 113 w 285"/>
                    <a:gd name="T45" fmla="*/ 154 h 486"/>
                    <a:gd name="T46" fmla="*/ 119 w 285"/>
                    <a:gd name="T47" fmla="*/ 169 h 486"/>
                    <a:gd name="T48" fmla="*/ 140 w 285"/>
                    <a:gd name="T49" fmla="*/ 183 h 486"/>
                    <a:gd name="T50" fmla="*/ 181 w 285"/>
                    <a:gd name="T51" fmla="*/ 201 h 486"/>
                    <a:gd name="T52" fmla="*/ 258 w 285"/>
                    <a:gd name="T53" fmla="*/ 249 h 486"/>
                    <a:gd name="T54" fmla="*/ 280 w 285"/>
                    <a:gd name="T55" fmla="*/ 314 h 486"/>
                    <a:gd name="T56" fmla="*/ 248 w 285"/>
                    <a:gd name="T57" fmla="*/ 385 h 486"/>
                    <a:gd name="T58" fmla="*/ 165 w 285"/>
                    <a:gd name="T59" fmla="*/ 415 h 486"/>
                    <a:gd name="T60" fmla="*/ 162 w 285"/>
                    <a:gd name="T61" fmla="*/ 486 h 486"/>
                    <a:gd name="T62" fmla="*/ 107 w 285"/>
                    <a:gd name="T63" fmla="*/ 483 h 486"/>
                    <a:gd name="T64" fmla="*/ 110 w 285"/>
                    <a:gd name="T65" fmla="*/ 41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486">
                      <a:moveTo>
                        <a:pt x="110" y="414"/>
                      </a:moveTo>
                      <a:cubicBezTo>
                        <a:pt x="72" y="411"/>
                        <a:pt x="35" y="400"/>
                        <a:pt x="0" y="383"/>
                      </a:cubicBezTo>
                      <a:cubicBezTo>
                        <a:pt x="4" y="296"/>
                        <a:pt x="4" y="296"/>
                        <a:pt x="4" y="296"/>
                      </a:cubicBezTo>
                      <a:cubicBezTo>
                        <a:pt x="24" y="307"/>
                        <a:pt x="46" y="317"/>
                        <a:pt x="69" y="325"/>
                      </a:cubicBezTo>
                      <a:cubicBezTo>
                        <a:pt x="93" y="333"/>
                        <a:pt x="114" y="337"/>
                        <a:pt x="132" y="338"/>
                      </a:cubicBezTo>
                      <a:cubicBezTo>
                        <a:pt x="147" y="339"/>
                        <a:pt x="158" y="337"/>
                        <a:pt x="165" y="334"/>
                      </a:cubicBezTo>
                      <a:cubicBezTo>
                        <a:pt x="172" y="331"/>
                        <a:pt x="176" y="325"/>
                        <a:pt x="176" y="317"/>
                      </a:cubicBezTo>
                      <a:cubicBezTo>
                        <a:pt x="176" y="311"/>
                        <a:pt x="174" y="306"/>
                        <a:pt x="169" y="301"/>
                      </a:cubicBezTo>
                      <a:cubicBezTo>
                        <a:pt x="165" y="297"/>
                        <a:pt x="156" y="292"/>
                        <a:pt x="145" y="287"/>
                      </a:cubicBezTo>
                      <a:cubicBezTo>
                        <a:pt x="133" y="281"/>
                        <a:pt x="118" y="274"/>
                        <a:pt x="98" y="266"/>
                      </a:cubicBezTo>
                      <a:cubicBezTo>
                        <a:pt x="77" y="257"/>
                        <a:pt x="59" y="247"/>
                        <a:pt x="46" y="236"/>
                      </a:cubicBezTo>
                      <a:cubicBezTo>
                        <a:pt x="32" y="225"/>
                        <a:pt x="23" y="213"/>
                        <a:pt x="17" y="200"/>
                      </a:cubicBezTo>
                      <a:cubicBezTo>
                        <a:pt x="12" y="187"/>
                        <a:pt x="9" y="171"/>
                        <a:pt x="10" y="152"/>
                      </a:cubicBezTo>
                      <a:cubicBezTo>
                        <a:pt x="11" y="123"/>
                        <a:pt x="22" y="101"/>
                        <a:pt x="41" y="85"/>
                      </a:cubicBezTo>
                      <a:cubicBezTo>
                        <a:pt x="61" y="70"/>
                        <a:pt x="89" y="61"/>
                        <a:pt x="126" y="59"/>
                      </a:cubicBezTo>
                      <a:cubicBezTo>
                        <a:pt x="129" y="0"/>
                        <a:pt x="129" y="0"/>
                        <a:pt x="129" y="0"/>
                      </a:cubicBezTo>
                      <a:cubicBezTo>
                        <a:pt x="183" y="3"/>
                        <a:pt x="183" y="3"/>
                        <a:pt x="183" y="3"/>
                      </a:cubicBezTo>
                      <a:cubicBezTo>
                        <a:pt x="181" y="61"/>
                        <a:pt x="181" y="61"/>
                        <a:pt x="181" y="61"/>
                      </a:cubicBezTo>
                      <a:cubicBezTo>
                        <a:pt x="216" y="64"/>
                        <a:pt x="251" y="74"/>
                        <a:pt x="285" y="91"/>
                      </a:cubicBezTo>
                      <a:cubicBezTo>
                        <a:pt x="251" y="165"/>
                        <a:pt x="251" y="165"/>
                        <a:pt x="251" y="165"/>
                      </a:cubicBezTo>
                      <a:cubicBezTo>
                        <a:pt x="215" y="147"/>
                        <a:pt x="182" y="137"/>
                        <a:pt x="152" y="136"/>
                      </a:cubicBezTo>
                      <a:cubicBezTo>
                        <a:pt x="138" y="135"/>
                        <a:pt x="128" y="136"/>
                        <a:pt x="123" y="140"/>
                      </a:cubicBezTo>
                      <a:cubicBezTo>
                        <a:pt x="117" y="143"/>
                        <a:pt x="114" y="148"/>
                        <a:pt x="113" y="154"/>
                      </a:cubicBezTo>
                      <a:cubicBezTo>
                        <a:pt x="113" y="160"/>
                        <a:pt x="115" y="165"/>
                        <a:pt x="119" y="169"/>
                      </a:cubicBezTo>
                      <a:cubicBezTo>
                        <a:pt x="123" y="173"/>
                        <a:pt x="130" y="177"/>
                        <a:pt x="140" y="183"/>
                      </a:cubicBezTo>
                      <a:cubicBezTo>
                        <a:pt x="150" y="188"/>
                        <a:pt x="164" y="194"/>
                        <a:pt x="181" y="201"/>
                      </a:cubicBezTo>
                      <a:cubicBezTo>
                        <a:pt x="218" y="215"/>
                        <a:pt x="243" y="231"/>
                        <a:pt x="258" y="249"/>
                      </a:cubicBezTo>
                      <a:cubicBezTo>
                        <a:pt x="274" y="266"/>
                        <a:pt x="281" y="288"/>
                        <a:pt x="280" y="314"/>
                      </a:cubicBezTo>
                      <a:cubicBezTo>
                        <a:pt x="278" y="343"/>
                        <a:pt x="268" y="367"/>
                        <a:pt x="248" y="385"/>
                      </a:cubicBezTo>
                      <a:cubicBezTo>
                        <a:pt x="229" y="402"/>
                        <a:pt x="201" y="412"/>
                        <a:pt x="165" y="415"/>
                      </a:cubicBezTo>
                      <a:cubicBezTo>
                        <a:pt x="162" y="486"/>
                        <a:pt x="162" y="486"/>
                        <a:pt x="162" y="486"/>
                      </a:cubicBezTo>
                      <a:cubicBezTo>
                        <a:pt x="107" y="483"/>
                        <a:pt x="107" y="483"/>
                        <a:pt x="107" y="483"/>
                      </a:cubicBezTo>
                      <a:lnTo>
                        <a:pt x="110" y="414"/>
                      </a:lnTo>
                      <a:close/>
                    </a:path>
                  </a:pathLst>
                </a:custGeom>
                <a:solidFill>
                  <a:srgbClr val="E2AF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sp>
          <p:nvSpPr>
            <p:cNvPr id="92" name="文本框 91">
              <a:extLst>
                <a:ext uri="{FF2B5EF4-FFF2-40B4-BE49-F238E27FC236}">
                  <a16:creationId xmlns:a16="http://schemas.microsoft.com/office/drawing/2014/main" id="{125086F8-DAC5-46D5-BC88-C206453C96E6}"/>
                </a:ext>
              </a:extLst>
            </p:cNvPr>
            <p:cNvSpPr txBox="1"/>
            <p:nvPr/>
          </p:nvSpPr>
          <p:spPr>
            <a:xfrm>
              <a:off x="3607325" y="2465043"/>
              <a:ext cx="461664" cy="646331"/>
            </a:xfrm>
            <a:prstGeom prst="rect">
              <a:avLst/>
            </a:prstGeom>
            <a:noFill/>
          </p:spPr>
          <p:txBody>
            <a:bodyPr vert="eaVert" wrap="square" rtlCol="0">
              <a:spAutoFit/>
            </a:bodyPr>
            <a:lstStyle>
              <a:defPPr>
                <a:defRPr lang="zh-CN"/>
              </a:defPPr>
              <a:lvl1pPr>
                <a:defRPr b="1">
                  <a:latin typeface="楷体" panose="02010609060101010101" pitchFamily="49" charset="-122"/>
                  <a:ea typeface="楷体" panose="02010609060101010101" pitchFamily="49" charset="-122"/>
                </a:defRPr>
              </a:lvl1pPr>
            </a:lstStyle>
            <a:p>
              <a:r>
                <a:rPr lang="zh-CN" altLang="en-US" dirty="0"/>
                <a:t>贝壳</a:t>
              </a:r>
            </a:p>
          </p:txBody>
        </p:sp>
        <p:sp>
          <p:nvSpPr>
            <p:cNvPr id="93" name="文本框 92">
              <a:extLst>
                <a:ext uri="{FF2B5EF4-FFF2-40B4-BE49-F238E27FC236}">
                  <a16:creationId xmlns:a16="http://schemas.microsoft.com/office/drawing/2014/main" id="{7EA37FAA-FBEF-4010-BE32-02FC42A1370E}"/>
                </a:ext>
              </a:extLst>
            </p:cNvPr>
            <p:cNvSpPr txBox="1"/>
            <p:nvPr/>
          </p:nvSpPr>
          <p:spPr>
            <a:xfrm>
              <a:off x="4725565" y="1863279"/>
              <a:ext cx="1467068" cy="400111"/>
            </a:xfrm>
            <a:prstGeom prst="rect">
              <a:avLst/>
            </a:prstGeom>
            <a:solidFill>
              <a:schemeClr val="bg1"/>
            </a:solidFill>
          </p:spPr>
          <p:txBody>
            <a:bodyPr wrap="none" rtlCol="0">
              <a:spAutoFit/>
            </a:bodyPr>
            <a:lstStyle/>
            <a:p>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一般等价物</a:t>
              </a:r>
            </a:p>
          </p:txBody>
        </p:sp>
        <p:sp>
          <p:nvSpPr>
            <p:cNvPr id="94" name="文本框 93">
              <a:extLst>
                <a:ext uri="{FF2B5EF4-FFF2-40B4-BE49-F238E27FC236}">
                  <a16:creationId xmlns:a16="http://schemas.microsoft.com/office/drawing/2014/main" id="{270DD0E6-0CD7-4F5F-82E6-0B07FBB21542}"/>
                </a:ext>
              </a:extLst>
            </p:cNvPr>
            <p:cNvSpPr txBox="1"/>
            <p:nvPr/>
          </p:nvSpPr>
          <p:spPr>
            <a:xfrm>
              <a:off x="7335741" y="2082448"/>
              <a:ext cx="697627" cy="400111"/>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黄金</a:t>
              </a:r>
            </a:p>
          </p:txBody>
        </p:sp>
        <p:sp>
          <p:nvSpPr>
            <p:cNvPr id="95" name="文本框 94">
              <a:extLst>
                <a:ext uri="{FF2B5EF4-FFF2-40B4-BE49-F238E27FC236}">
                  <a16:creationId xmlns:a16="http://schemas.microsoft.com/office/drawing/2014/main" id="{683D6687-07F0-4263-A2C1-25B4BF82C839}"/>
                </a:ext>
              </a:extLst>
            </p:cNvPr>
            <p:cNvSpPr txBox="1"/>
            <p:nvPr/>
          </p:nvSpPr>
          <p:spPr>
            <a:xfrm>
              <a:off x="9243561" y="2049002"/>
              <a:ext cx="646331"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金币</a:t>
              </a:r>
            </a:p>
          </p:txBody>
        </p:sp>
        <p:sp>
          <p:nvSpPr>
            <p:cNvPr id="96" name="文本框 95">
              <a:extLst>
                <a:ext uri="{FF2B5EF4-FFF2-40B4-BE49-F238E27FC236}">
                  <a16:creationId xmlns:a16="http://schemas.microsoft.com/office/drawing/2014/main" id="{AECA6AC4-B6BC-42C2-9FF8-EA164E5C5792}"/>
                </a:ext>
              </a:extLst>
            </p:cNvPr>
            <p:cNvSpPr txBox="1"/>
            <p:nvPr/>
          </p:nvSpPr>
          <p:spPr>
            <a:xfrm>
              <a:off x="9243561" y="3380692"/>
              <a:ext cx="646331"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银币</a:t>
              </a:r>
            </a:p>
          </p:txBody>
        </p:sp>
        <p:sp>
          <p:nvSpPr>
            <p:cNvPr id="97" name="文本框 96">
              <a:extLst>
                <a:ext uri="{FF2B5EF4-FFF2-40B4-BE49-F238E27FC236}">
                  <a16:creationId xmlns:a16="http://schemas.microsoft.com/office/drawing/2014/main" id="{A40A6E0A-9251-40BB-98BE-B4AF22D037FB}"/>
                </a:ext>
              </a:extLst>
            </p:cNvPr>
            <p:cNvSpPr txBox="1"/>
            <p:nvPr/>
          </p:nvSpPr>
          <p:spPr>
            <a:xfrm>
              <a:off x="9243561" y="4712383"/>
              <a:ext cx="646331"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铜币</a:t>
              </a:r>
            </a:p>
          </p:txBody>
        </p:sp>
        <p:sp>
          <p:nvSpPr>
            <p:cNvPr id="98" name="文本框 97">
              <a:extLst>
                <a:ext uri="{FF2B5EF4-FFF2-40B4-BE49-F238E27FC236}">
                  <a16:creationId xmlns:a16="http://schemas.microsoft.com/office/drawing/2014/main" id="{19692CEA-C17B-4293-838B-7660F8B3E2B0}"/>
                </a:ext>
              </a:extLst>
            </p:cNvPr>
            <p:cNvSpPr txBox="1"/>
            <p:nvPr/>
          </p:nvSpPr>
          <p:spPr>
            <a:xfrm>
              <a:off x="6084994" y="5095313"/>
              <a:ext cx="91364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纸币</a:t>
              </a:r>
            </a:p>
          </p:txBody>
        </p:sp>
        <p:sp>
          <p:nvSpPr>
            <p:cNvPr id="99" name="文本框 98">
              <a:extLst>
                <a:ext uri="{FF2B5EF4-FFF2-40B4-BE49-F238E27FC236}">
                  <a16:creationId xmlns:a16="http://schemas.microsoft.com/office/drawing/2014/main" id="{D9BC3CD1-500B-4CD0-8CF7-D56DF0894DFE}"/>
                </a:ext>
              </a:extLst>
            </p:cNvPr>
            <p:cNvSpPr txBox="1"/>
            <p:nvPr/>
          </p:nvSpPr>
          <p:spPr>
            <a:xfrm>
              <a:off x="3056658" y="5297358"/>
              <a:ext cx="2126356" cy="468737"/>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电子货币</a:t>
              </a:r>
            </a:p>
          </p:txBody>
        </p:sp>
        <p:cxnSp>
          <p:nvCxnSpPr>
            <p:cNvPr id="100" name="连接符: 肘形 99">
              <a:extLst>
                <a:ext uri="{FF2B5EF4-FFF2-40B4-BE49-F238E27FC236}">
                  <a16:creationId xmlns:a16="http://schemas.microsoft.com/office/drawing/2014/main" id="{228264E7-CEC9-4B2F-89F9-EDE58AA37593}"/>
                </a:ext>
              </a:extLst>
            </p:cNvPr>
            <p:cNvCxnSpPr>
              <a:stCxn id="95" idx="1"/>
              <a:endCxn id="97" idx="1"/>
            </p:cNvCxnSpPr>
            <p:nvPr/>
          </p:nvCxnSpPr>
          <p:spPr>
            <a:xfrm rot="10800000" flipV="1">
              <a:off x="9243561" y="2233667"/>
              <a:ext cx="12700" cy="2663381"/>
            </a:xfrm>
            <a:prstGeom prst="bentConnector3">
              <a:avLst>
                <a:gd name="adj1" fmla="val 4085717"/>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A128A07E-4A71-49B8-8EEB-000542D06852}"/>
                </a:ext>
              </a:extLst>
            </p:cNvPr>
            <p:cNvSpPr txBox="1"/>
            <p:nvPr/>
          </p:nvSpPr>
          <p:spPr>
            <a:xfrm>
              <a:off x="8523370" y="3243607"/>
              <a:ext cx="492443" cy="670312"/>
            </a:xfrm>
            <a:prstGeom prst="rect">
              <a:avLst/>
            </a:prstGeom>
            <a:solidFill>
              <a:schemeClr val="bg1"/>
            </a:solidFill>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铸币</a:t>
              </a:r>
            </a:p>
          </p:txBody>
        </p:sp>
        <p:cxnSp>
          <p:nvCxnSpPr>
            <p:cNvPr id="102" name="直接连接符 101">
              <a:extLst>
                <a:ext uri="{FF2B5EF4-FFF2-40B4-BE49-F238E27FC236}">
                  <a16:creationId xmlns:a16="http://schemas.microsoft.com/office/drawing/2014/main" id="{82E6848B-1E02-464B-860C-FA29A4120618}"/>
                </a:ext>
              </a:extLst>
            </p:cNvPr>
            <p:cNvCxnSpPr/>
            <p:nvPr/>
          </p:nvCxnSpPr>
          <p:spPr>
            <a:xfrm>
              <a:off x="4321457" y="1157327"/>
              <a:ext cx="0" cy="1707031"/>
            </a:xfrm>
            <a:prstGeom prst="line">
              <a:avLst/>
            </a:prstGeom>
            <a:ln w="25400">
              <a:solidFill>
                <a:srgbClr val="F1A24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01EF6601-7248-47FD-A94A-DC2575D887D6}"/>
                </a:ext>
              </a:extLst>
            </p:cNvPr>
            <p:cNvCxnSpPr>
              <a:cxnSpLocks/>
            </p:cNvCxnSpPr>
            <p:nvPr/>
          </p:nvCxnSpPr>
          <p:spPr>
            <a:xfrm>
              <a:off x="7842996" y="2659293"/>
              <a:ext cx="461722" cy="481891"/>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7DC7D299-5AA8-4837-9781-71E53CF3DBA3}"/>
                </a:ext>
              </a:extLst>
            </p:cNvPr>
            <p:cNvCxnSpPr>
              <a:cxnSpLocks/>
            </p:cNvCxnSpPr>
            <p:nvPr/>
          </p:nvCxnSpPr>
          <p:spPr>
            <a:xfrm flipH="1">
              <a:off x="7189540" y="4087949"/>
              <a:ext cx="1115178" cy="412076"/>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750264E-C452-457E-8611-37123BAD096C}"/>
                </a:ext>
              </a:extLst>
            </p:cNvPr>
            <p:cNvCxnSpPr>
              <a:cxnSpLocks/>
            </p:cNvCxnSpPr>
            <p:nvPr/>
          </p:nvCxnSpPr>
          <p:spPr>
            <a:xfrm flipH="1">
              <a:off x="4808022" y="4822217"/>
              <a:ext cx="594514" cy="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73F8E4F-3A24-4A2A-B2FD-3D9053354348}"/>
              </a:ext>
            </a:extLst>
          </p:cNvPr>
          <p:cNvSpPr txBox="1"/>
          <p:nvPr/>
        </p:nvSpPr>
        <p:spPr>
          <a:xfrm>
            <a:off x="6501277" y="4018947"/>
            <a:ext cx="2362076" cy="461665"/>
          </a:xfrm>
          <a:prstGeom prst="rect">
            <a:avLst/>
          </a:prstGeom>
          <a:noFill/>
        </p:spPr>
        <p:txBody>
          <a:bodyPr wrap="square">
            <a:spAutoFit/>
          </a:bodyPr>
          <a:lstStyle/>
          <a:p>
            <a:pPr algn="ctr"/>
            <a:r>
              <a:rPr kumimoji="1" lang="zh-CN" altLang="en-US" sz="2400" b="1" dirty="0">
                <a:solidFill>
                  <a:srgbClr val="E98829"/>
                </a:solidFill>
                <a:latin typeface="微软雅黑" panose="020B0503020204020204" charset="-122"/>
                <a:ea typeface="微软雅黑" panose="020B0503020204020204" charset="-122"/>
              </a:rPr>
              <a:t>货币演变史</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2">
            <a:extLst>
              <a:ext uri="{FF2B5EF4-FFF2-40B4-BE49-F238E27FC236}">
                <a16:creationId xmlns:a16="http://schemas.microsoft.com/office/drawing/2014/main" id="{4CBE0EC9-A1CC-4583-A84F-1139EA98711B}"/>
              </a:ext>
            </a:extLst>
          </p:cNvPr>
          <p:cNvSpPr/>
          <p:nvPr/>
        </p:nvSpPr>
        <p:spPr>
          <a:xfrm flipH="1">
            <a:off x="-13648" y="4927230"/>
            <a:ext cx="12205648" cy="1952284"/>
          </a:xfrm>
          <a:custGeom>
            <a:avLst/>
            <a:gdLst>
              <a:gd name="connsiteX0" fmla="*/ 0 w 12192000"/>
              <a:gd name="connsiteY0" fmla="*/ 0 h 2880000"/>
              <a:gd name="connsiteX1" fmla="*/ 12192000 w 12192000"/>
              <a:gd name="connsiteY1" fmla="*/ 0 h 2880000"/>
              <a:gd name="connsiteX2" fmla="*/ 12192000 w 12192000"/>
              <a:gd name="connsiteY2" fmla="*/ 2880000 h 2880000"/>
              <a:gd name="connsiteX3" fmla="*/ 0 w 12192000"/>
              <a:gd name="connsiteY3" fmla="*/ 2880000 h 2880000"/>
              <a:gd name="connsiteX4" fmla="*/ 0 w 12192000"/>
              <a:gd name="connsiteY4" fmla="*/ 0 h 2880000"/>
              <a:gd name="connsiteX0-1" fmla="*/ 0 w 12192000"/>
              <a:gd name="connsiteY0-2" fmla="*/ 6501 h 2886501"/>
              <a:gd name="connsiteX1-3" fmla="*/ 2797791 w 12192000"/>
              <a:gd name="connsiteY1-4" fmla="*/ 0 h 2886501"/>
              <a:gd name="connsiteX2-5" fmla="*/ 12192000 w 12192000"/>
              <a:gd name="connsiteY2-6" fmla="*/ 6501 h 2886501"/>
              <a:gd name="connsiteX3-7" fmla="*/ 12192000 w 12192000"/>
              <a:gd name="connsiteY3-8" fmla="*/ 2886501 h 2886501"/>
              <a:gd name="connsiteX4-9" fmla="*/ 0 w 12192000"/>
              <a:gd name="connsiteY4-10" fmla="*/ 2886501 h 2886501"/>
              <a:gd name="connsiteX5" fmla="*/ 0 w 12192000"/>
              <a:gd name="connsiteY5" fmla="*/ 6501 h 2886501"/>
              <a:gd name="connsiteX0-11" fmla="*/ 0 w 12192000"/>
              <a:gd name="connsiteY0-12" fmla="*/ 215513 h 3095513"/>
              <a:gd name="connsiteX1-13" fmla="*/ 2797791 w 12192000"/>
              <a:gd name="connsiteY1-14" fmla="*/ 209012 h 3095513"/>
              <a:gd name="connsiteX2-15" fmla="*/ 12192000 w 12192000"/>
              <a:gd name="connsiteY2-16" fmla="*/ 215513 h 3095513"/>
              <a:gd name="connsiteX3-17" fmla="*/ 12192000 w 12192000"/>
              <a:gd name="connsiteY3-18" fmla="*/ 3095513 h 3095513"/>
              <a:gd name="connsiteX4-19" fmla="*/ 0 w 12192000"/>
              <a:gd name="connsiteY4-20" fmla="*/ 3095513 h 3095513"/>
              <a:gd name="connsiteX5-21" fmla="*/ 0 w 12192000"/>
              <a:gd name="connsiteY5-22" fmla="*/ 215513 h 3095513"/>
              <a:gd name="connsiteX0-23" fmla="*/ 0 w 12192000"/>
              <a:gd name="connsiteY0-24" fmla="*/ 122707 h 3002707"/>
              <a:gd name="connsiteX1-25" fmla="*/ 3330053 w 12192000"/>
              <a:gd name="connsiteY1-26" fmla="*/ 730356 h 3002707"/>
              <a:gd name="connsiteX2-27" fmla="*/ 12192000 w 12192000"/>
              <a:gd name="connsiteY2-28" fmla="*/ 122707 h 3002707"/>
              <a:gd name="connsiteX3-29" fmla="*/ 12192000 w 12192000"/>
              <a:gd name="connsiteY3-30" fmla="*/ 3002707 h 3002707"/>
              <a:gd name="connsiteX4-31" fmla="*/ 0 w 12192000"/>
              <a:gd name="connsiteY4-32" fmla="*/ 3002707 h 3002707"/>
              <a:gd name="connsiteX5-33" fmla="*/ 0 w 12192000"/>
              <a:gd name="connsiteY5-34" fmla="*/ 122707 h 3002707"/>
              <a:gd name="connsiteX0-35" fmla="*/ 0 w 12192000"/>
              <a:gd name="connsiteY0-36" fmla="*/ 106349 h 2986349"/>
              <a:gd name="connsiteX1-37" fmla="*/ 5254387 w 12192000"/>
              <a:gd name="connsiteY1-38" fmla="*/ 932362 h 2986349"/>
              <a:gd name="connsiteX2-39" fmla="*/ 12192000 w 12192000"/>
              <a:gd name="connsiteY2-40" fmla="*/ 106349 h 2986349"/>
              <a:gd name="connsiteX3-41" fmla="*/ 12192000 w 12192000"/>
              <a:gd name="connsiteY3-42" fmla="*/ 2986349 h 2986349"/>
              <a:gd name="connsiteX4-43" fmla="*/ 0 w 12192000"/>
              <a:gd name="connsiteY4-44" fmla="*/ 2986349 h 2986349"/>
              <a:gd name="connsiteX5-45" fmla="*/ 0 w 12192000"/>
              <a:gd name="connsiteY5-46" fmla="*/ 106349 h 2986349"/>
              <a:gd name="connsiteX0-47" fmla="*/ 0 w 12192000"/>
              <a:gd name="connsiteY0-48" fmla="*/ 106349 h 2986349"/>
              <a:gd name="connsiteX1-49" fmla="*/ 5254387 w 12192000"/>
              <a:gd name="connsiteY1-50" fmla="*/ 932362 h 2986349"/>
              <a:gd name="connsiteX2-51" fmla="*/ 12192000 w 12192000"/>
              <a:gd name="connsiteY2-52" fmla="*/ 106349 h 2986349"/>
              <a:gd name="connsiteX3-53" fmla="*/ 12192000 w 12192000"/>
              <a:gd name="connsiteY3-54" fmla="*/ 2986349 h 2986349"/>
              <a:gd name="connsiteX4-55" fmla="*/ 0 w 12192000"/>
              <a:gd name="connsiteY4-56" fmla="*/ 2986349 h 2986349"/>
              <a:gd name="connsiteX5-57" fmla="*/ 0 w 12192000"/>
              <a:gd name="connsiteY5-58" fmla="*/ 106349 h 2986349"/>
              <a:gd name="connsiteX0-59" fmla="*/ 0 w 12192000"/>
              <a:gd name="connsiteY0-60" fmla="*/ 101282 h 2981282"/>
              <a:gd name="connsiteX1-61" fmla="*/ 3643951 w 12192000"/>
              <a:gd name="connsiteY1-62" fmla="*/ 1009181 h 2981282"/>
              <a:gd name="connsiteX2-63" fmla="*/ 12192000 w 12192000"/>
              <a:gd name="connsiteY2-64" fmla="*/ 101282 h 2981282"/>
              <a:gd name="connsiteX3-65" fmla="*/ 12192000 w 12192000"/>
              <a:gd name="connsiteY3-66" fmla="*/ 2981282 h 2981282"/>
              <a:gd name="connsiteX4-67" fmla="*/ 0 w 12192000"/>
              <a:gd name="connsiteY4-68" fmla="*/ 2981282 h 2981282"/>
              <a:gd name="connsiteX5-69" fmla="*/ 0 w 12192000"/>
              <a:gd name="connsiteY5-70" fmla="*/ 101282 h 2981282"/>
              <a:gd name="connsiteX0-71" fmla="*/ 0 w 12192000"/>
              <a:gd name="connsiteY0-72" fmla="*/ 71662 h 2951662"/>
              <a:gd name="connsiteX1-73" fmla="*/ 3985145 w 12192000"/>
              <a:gd name="connsiteY1-74" fmla="*/ 1689244 h 2951662"/>
              <a:gd name="connsiteX2-75" fmla="*/ 12192000 w 12192000"/>
              <a:gd name="connsiteY2-76" fmla="*/ 71662 h 2951662"/>
              <a:gd name="connsiteX3-77" fmla="*/ 12192000 w 12192000"/>
              <a:gd name="connsiteY3-78" fmla="*/ 2951662 h 2951662"/>
              <a:gd name="connsiteX4-79" fmla="*/ 0 w 12192000"/>
              <a:gd name="connsiteY4-80" fmla="*/ 2951662 h 2951662"/>
              <a:gd name="connsiteX5-81" fmla="*/ 0 w 12192000"/>
              <a:gd name="connsiteY5-82" fmla="*/ 71662 h 2951662"/>
              <a:gd name="connsiteX0-83" fmla="*/ 0 w 12192000"/>
              <a:gd name="connsiteY0-84" fmla="*/ 71662 h 2951662"/>
              <a:gd name="connsiteX1-85" fmla="*/ 3944202 w 12192000"/>
              <a:gd name="connsiteY1-86" fmla="*/ 1689244 h 2951662"/>
              <a:gd name="connsiteX2-87" fmla="*/ 12192000 w 12192000"/>
              <a:gd name="connsiteY2-88" fmla="*/ 71662 h 2951662"/>
              <a:gd name="connsiteX3-89" fmla="*/ 12192000 w 12192000"/>
              <a:gd name="connsiteY3-90" fmla="*/ 2951662 h 2951662"/>
              <a:gd name="connsiteX4-91" fmla="*/ 0 w 12192000"/>
              <a:gd name="connsiteY4-92" fmla="*/ 2951662 h 2951662"/>
              <a:gd name="connsiteX5-93" fmla="*/ 0 w 12192000"/>
              <a:gd name="connsiteY5-94" fmla="*/ 71662 h 2951662"/>
              <a:gd name="connsiteX0-95" fmla="*/ 0 w 12192000"/>
              <a:gd name="connsiteY0-96" fmla="*/ 963223 h 2956119"/>
              <a:gd name="connsiteX1-97" fmla="*/ 3944202 w 12192000"/>
              <a:gd name="connsiteY1-98" fmla="*/ 1693701 h 2956119"/>
              <a:gd name="connsiteX2-99" fmla="*/ 12192000 w 12192000"/>
              <a:gd name="connsiteY2-100" fmla="*/ 76119 h 2956119"/>
              <a:gd name="connsiteX3-101" fmla="*/ 12192000 w 12192000"/>
              <a:gd name="connsiteY3-102" fmla="*/ 2956119 h 2956119"/>
              <a:gd name="connsiteX4-103" fmla="*/ 0 w 12192000"/>
              <a:gd name="connsiteY4-104" fmla="*/ 2956119 h 2956119"/>
              <a:gd name="connsiteX5-105" fmla="*/ 0 w 12192000"/>
              <a:gd name="connsiteY5-106" fmla="*/ 963223 h 2956119"/>
              <a:gd name="connsiteX0-107" fmla="*/ 0 w 12192000"/>
              <a:gd name="connsiteY0-108" fmla="*/ 959485 h 2952381"/>
              <a:gd name="connsiteX1-109" fmla="*/ 3944202 w 12192000"/>
              <a:gd name="connsiteY1-110" fmla="*/ 1689963 h 2952381"/>
              <a:gd name="connsiteX2-111" fmla="*/ 12192000 w 12192000"/>
              <a:gd name="connsiteY2-112" fmla="*/ 72381 h 2952381"/>
              <a:gd name="connsiteX3-113" fmla="*/ 12192000 w 12192000"/>
              <a:gd name="connsiteY3-114" fmla="*/ 2952381 h 2952381"/>
              <a:gd name="connsiteX4-115" fmla="*/ 0 w 12192000"/>
              <a:gd name="connsiteY4-116" fmla="*/ 2952381 h 2952381"/>
              <a:gd name="connsiteX5-117" fmla="*/ 0 w 12192000"/>
              <a:gd name="connsiteY5-118" fmla="*/ 959485 h 2952381"/>
              <a:gd name="connsiteX0-119" fmla="*/ 0 w 12192000"/>
              <a:gd name="connsiteY0-120" fmla="*/ 954507 h 2947403"/>
              <a:gd name="connsiteX1-121" fmla="*/ 4490112 w 12192000"/>
              <a:gd name="connsiteY1-122" fmla="*/ 1862406 h 2947403"/>
              <a:gd name="connsiteX2-123" fmla="*/ 12192000 w 12192000"/>
              <a:gd name="connsiteY2-124" fmla="*/ 67403 h 2947403"/>
              <a:gd name="connsiteX3-125" fmla="*/ 12192000 w 12192000"/>
              <a:gd name="connsiteY3-126" fmla="*/ 2947403 h 2947403"/>
              <a:gd name="connsiteX4-127" fmla="*/ 0 w 12192000"/>
              <a:gd name="connsiteY4-128" fmla="*/ 2947403 h 2947403"/>
              <a:gd name="connsiteX5-129" fmla="*/ 0 w 12192000"/>
              <a:gd name="connsiteY5-130" fmla="*/ 954507 h 2947403"/>
              <a:gd name="connsiteX0-131" fmla="*/ 0 w 12192000"/>
              <a:gd name="connsiteY0-132" fmla="*/ 957876 h 2950772"/>
              <a:gd name="connsiteX1-133" fmla="*/ 4490112 w 12192000"/>
              <a:gd name="connsiteY1-134" fmla="*/ 1742945 h 2950772"/>
              <a:gd name="connsiteX2-135" fmla="*/ 12192000 w 12192000"/>
              <a:gd name="connsiteY2-136" fmla="*/ 70772 h 2950772"/>
              <a:gd name="connsiteX3-137" fmla="*/ 12192000 w 12192000"/>
              <a:gd name="connsiteY3-138" fmla="*/ 2950772 h 2950772"/>
              <a:gd name="connsiteX4-139" fmla="*/ 0 w 12192000"/>
              <a:gd name="connsiteY4-140" fmla="*/ 2950772 h 2950772"/>
              <a:gd name="connsiteX5-141" fmla="*/ 0 w 12192000"/>
              <a:gd name="connsiteY5-142" fmla="*/ 957876 h 2950772"/>
              <a:gd name="connsiteX0-143" fmla="*/ 0 w 12192000"/>
              <a:gd name="connsiteY0-144" fmla="*/ 957876 h 2950772"/>
              <a:gd name="connsiteX1-145" fmla="*/ 4490112 w 12192000"/>
              <a:gd name="connsiteY1-146" fmla="*/ 1742945 h 2950772"/>
              <a:gd name="connsiteX2-147" fmla="*/ 12192000 w 12192000"/>
              <a:gd name="connsiteY2-148" fmla="*/ 70772 h 2950772"/>
              <a:gd name="connsiteX3-149" fmla="*/ 12192000 w 12192000"/>
              <a:gd name="connsiteY3-150" fmla="*/ 2950772 h 2950772"/>
              <a:gd name="connsiteX4-151" fmla="*/ 0 w 12192000"/>
              <a:gd name="connsiteY4-152" fmla="*/ 2950772 h 2950772"/>
              <a:gd name="connsiteX5-153" fmla="*/ 0 w 12192000"/>
              <a:gd name="connsiteY5-154" fmla="*/ 957876 h 2950772"/>
              <a:gd name="connsiteX0-155" fmla="*/ 0 w 12192000"/>
              <a:gd name="connsiteY0-156" fmla="*/ 897986 h 2890882"/>
              <a:gd name="connsiteX1-157" fmla="*/ 4490112 w 12192000"/>
              <a:gd name="connsiteY1-158" fmla="*/ 1683055 h 2890882"/>
              <a:gd name="connsiteX2-159" fmla="*/ 12192000 w 12192000"/>
              <a:gd name="connsiteY2-160" fmla="*/ 10882 h 2890882"/>
              <a:gd name="connsiteX3-161" fmla="*/ 12192000 w 12192000"/>
              <a:gd name="connsiteY3-162" fmla="*/ 2890882 h 2890882"/>
              <a:gd name="connsiteX4-163" fmla="*/ 0 w 12192000"/>
              <a:gd name="connsiteY4-164" fmla="*/ 2890882 h 2890882"/>
              <a:gd name="connsiteX5-165" fmla="*/ 0 w 12192000"/>
              <a:gd name="connsiteY5-166" fmla="*/ 897986 h 2890882"/>
              <a:gd name="connsiteX0-167" fmla="*/ 0 w 12192000"/>
              <a:gd name="connsiteY0-168" fmla="*/ 897909 h 2890805"/>
              <a:gd name="connsiteX1-169" fmla="*/ 4258100 w 12192000"/>
              <a:gd name="connsiteY1-170" fmla="*/ 1696626 h 2890805"/>
              <a:gd name="connsiteX2-171" fmla="*/ 12192000 w 12192000"/>
              <a:gd name="connsiteY2-172" fmla="*/ 10805 h 2890805"/>
              <a:gd name="connsiteX3-173" fmla="*/ 12192000 w 12192000"/>
              <a:gd name="connsiteY3-174" fmla="*/ 2890805 h 2890805"/>
              <a:gd name="connsiteX4-175" fmla="*/ 0 w 12192000"/>
              <a:gd name="connsiteY4-176" fmla="*/ 2890805 h 2890805"/>
              <a:gd name="connsiteX5-177" fmla="*/ 0 w 12192000"/>
              <a:gd name="connsiteY5-178" fmla="*/ 897909 h 2890805"/>
              <a:gd name="connsiteX0-179" fmla="*/ 0 w 12205648"/>
              <a:gd name="connsiteY0-180" fmla="*/ 1855051 h 2892603"/>
              <a:gd name="connsiteX1-181" fmla="*/ 4271748 w 12205648"/>
              <a:gd name="connsiteY1-182" fmla="*/ 1698424 h 2892603"/>
              <a:gd name="connsiteX2-183" fmla="*/ 12205648 w 12205648"/>
              <a:gd name="connsiteY2-184" fmla="*/ 12603 h 2892603"/>
              <a:gd name="connsiteX3-185" fmla="*/ 12205648 w 12205648"/>
              <a:gd name="connsiteY3-186" fmla="*/ 2892603 h 2892603"/>
              <a:gd name="connsiteX4-187" fmla="*/ 13648 w 12205648"/>
              <a:gd name="connsiteY4-188" fmla="*/ 2892603 h 2892603"/>
              <a:gd name="connsiteX5-189" fmla="*/ 0 w 12205648"/>
              <a:gd name="connsiteY5-190" fmla="*/ 1855051 h 2892603"/>
              <a:gd name="connsiteX0-191" fmla="*/ 0 w 12205648"/>
              <a:gd name="connsiteY0-192" fmla="*/ 1855051 h 2892603"/>
              <a:gd name="connsiteX1-193" fmla="*/ 4271748 w 12205648"/>
              <a:gd name="connsiteY1-194" fmla="*/ 1698424 h 2892603"/>
              <a:gd name="connsiteX2-195" fmla="*/ 12205648 w 12205648"/>
              <a:gd name="connsiteY2-196" fmla="*/ 12603 h 2892603"/>
              <a:gd name="connsiteX3-197" fmla="*/ 12205648 w 12205648"/>
              <a:gd name="connsiteY3-198" fmla="*/ 2892603 h 2892603"/>
              <a:gd name="connsiteX4-199" fmla="*/ 13648 w 12205648"/>
              <a:gd name="connsiteY4-200" fmla="*/ 2892603 h 2892603"/>
              <a:gd name="connsiteX5-201" fmla="*/ 0 w 12205648"/>
              <a:gd name="connsiteY5-202" fmla="*/ 1855051 h 2892603"/>
              <a:gd name="connsiteX0-203" fmla="*/ 0 w 12205648"/>
              <a:gd name="connsiteY0-204" fmla="*/ 1872828 h 2910380"/>
              <a:gd name="connsiteX1-205" fmla="*/ 4449169 w 12205648"/>
              <a:gd name="connsiteY1-206" fmla="*/ 733562 h 2910380"/>
              <a:gd name="connsiteX2-207" fmla="*/ 12205648 w 12205648"/>
              <a:gd name="connsiteY2-208" fmla="*/ 30380 h 2910380"/>
              <a:gd name="connsiteX3-209" fmla="*/ 12205648 w 12205648"/>
              <a:gd name="connsiteY3-210" fmla="*/ 2910380 h 2910380"/>
              <a:gd name="connsiteX4-211" fmla="*/ 13648 w 12205648"/>
              <a:gd name="connsiteY4-212" fmla="*/ 2910380 h 2910380"/>
              <a:gd name="connsiteX5-213" fmla="*/ 0 w 12205648"/>
              <a:gd name="connsiteY5-214" fmla="*/ 1872828 h 2910380"/>
              <a:gd name="connsiteX0-215" fmla="*/ 0 w 12205648"/>
              <a:gd name="connsiteY0-216" fmla="*/ 1863926 h 2901478"/>
              <a:gd name="connsiteX1-217" fmla="*/ 4449169 w 12205648"/>
              <a:gd name="connsiteY1-218" fmla="*/ 724660 h 2901478"/>
              <a:gd name="connsiteX2-219" fmla="*/ 12205648 w 12205648"/>
              <a:gd name="connsiteY2-220" fmla="*/ 21478 h 2901478"/>
              <a:gd name="connsiteX3-221" fmla="*/ 12205648 w 12205648"/>
              <a:gd name="connsiteY3-222" fmla="*/ 2901478 h 2901478"/>
              <a:gd name="connsiteX4-223" fmla="*/ 13648 w 12205648"/>
              <a:gd name="connsiteY4-224" fmla="*/ 2901478 h 2901478"/>
              <a:gd name="connsiteX5-225" fmla="*/ 0 w 12205648"/>
              <a:gd name="connsiteY5-226" fmla="*/ 1863926 h 2901478"/>
              <a:gd name="connsiteX0-227" fmla="*/ 0 w 12205648"/>
              <a:gd name="connsiteY0-228" fmla="*/ 1864229 h 2901781"/>
              <a:gd name="connsiteX1-229" fmla="*/ 4640238 w 12205648"/>
              <a:gd name="connsiteY1-230" fmla="*/ 711315 h 2901781"/>
              <a:gd name="connsiteX2-231" fmla="*/ 12205648 w 12205648"/>
              <a:gd name="connsiteY2-232" fmla="*/ 21781 h 2901781"/>
              <a:gd name="connsiteX3-233" fmla="*/ 12205648 w 12205648"/>
              <a:gd name="connsiteY3-234" fmla="*/ 2901781 h 2901781"/>
              <a:gd name="connsiteX4-235" fmla="*/ 13648 w 12205648"/>
              <a:gd name="connsiteY4-236" fmla="*/ 2901781 h 2901781"/>
              <a:gd name="connsiteX5-237" fmla="*/ 0 w 12205648"/>
              <a:gd name="connsiteY5-238" fmla="*/ 1864229 h 2901781"/>
              <a:gd name="connsiteX0-239" fmla="*/ 0 w 12205648"/>
              <a:gd name="connsiteY0-240" fmla="*/ 1902244 h 2939796"/>
              <a:gd name="connsiteX1-241" fmla="*/ 5213444 w 12205648"/>
              <a:gd name="connsiteY1-242" fmla="*/ 135181 h 2939796"/>
              <a:gd name="connsiteX2-243" fmla="*/ 12205648 w 12205648"/>
              <a:gd name="connsiteY2-244" fmla="*/ 59796 h 2939796"/>
              <a:gd name="connsiteX3-245" fmla="*/ 12205648 w 12205648"/>
              <a:gd name="connsiteY3-246" fmla="*/ 2939796 h 2939796"/>
              <a:gd name="connsiteX4-247" fmla="*/ 13648 w 12205648"/>
              <a:gd name="connsiteY4-248" fmla="*/ 2939796 h 2939796"/>
              <a:gd name="connsiteX5-249" fmla="*/ 0 w 12205648"/>
              <a:gd name="connsiteY5-250" fmla="*/ 1902244 h 2939796"/>
              <a:gd name="connsiteX0-251" fmla="*/ 0 w 12205648"/>
              <a:gd name="connsiteY0-252" fmla="*/ 1965640 h 3003192"/>
              <a:gd name="connsiteX1-253" fmla="*/ 5213444 w 12205648"/>
              <a:gd name="connsiteY1-254" fmla="*/ 198577 h 3003192"/>
              <a:gd name="connsiteX2-255" fmla="*/ 9034818 w 12205648"/>
              <a:gd name="connsiteY2-256" fmla="*/ 785433 h 3003192"/>
              <a:gd name="connsiteX3-257" fmla="*/ 12205648 w 12205648"/>
              <a:gd name="connsiteY3-258" fmla="*/ 123192 h 3003192"/>
              <a:gd name="connsiteX4-259" fmla="*/ 12205648 w 12205648"/>
              <a:gd name="connsiteY4-260" fmla="*/ 3003192 h 3003192"/>
              <a:gd name="connsiteX5-261" fmla="*/ 13648 w 12205648"/>
              <a:gd name="connsiteY5-262" fmla="*/ 3003192 h 3003192"/>
              <a:gd name="connsiteX6" fmla="*/ 0 w 12205648"/>
              <a:gd name="connsiteY6" fmla="*/ 1965640 h 3003192"/>
              <a:gd name="connsiteX0-263" fmla="*/ 0 w 12205648"/>
              <a:gd name="connsiteY0-264" fmla="*/ 1959194 h 2996746"/>
              <a:gd name="connsiteX1-265" fmla="*/ 5213444 w 12205648"/>
              <a:gd name="connsiteY1-266" fmla="*/ 192131 h 2996746"/>
              <a:gd name="connsiteX2-267" fmla="*/ 9116705 w 12205648"/>
              <a:gd name="connsiteY2-268" fmla="*/ 860874 h 2996746"/>
              <a:gd name="connsiteX3-269" fmla="*/ 12205648 w 12205648"/>
              <a:gd name="connsiteY3-270" fmla="*/ 116746 h 2996746"/>
              <a:gd name="connsiteX4-271" fmla="*/ 12205648 w 12205648"/>
              <a:gd name="connsiteY4-272" fmla="*/ 2996746 h 2996746"/>
              <a:gd name="connsiteX5-273" fmla="*/ 13648 w 12205648"/>
              <a:gd name="connsiteY5-274" fmla="*/ 2996746 h 2996746"/>
              <a:gd name="connsiteX6-275" fmla="*/ 0 w 12205648"/>
              <a:gd name="connsiteY6-276" fmla="*/ 1959194 h 2996746"/>
              <a:gd name="connsiteX0-277" fmla="*/ 0 w 12205648"/>
              <a:gd name="connsiteY0-278" fmla="*/ 1909774 h 2947326"/>
              <a:gd name="connsiteX1-279" fmla="*/ 5213444 w 12205648"/>
              <a:gd name="connsiteY1-280" fmla="*/ 142711 h 2947326"/>
              <a:gd name="connsiteX2-281" fmla="*/ 9116705 w 12205648"/>
              <a:gd name="connsiteY2-282" fmla="*/ 811454 h 2947326"/>
              <a:gd name="connsiteX3-283" fmla="*/ 12205648 w 12205648"/>
              <a:gd name="connsiteY3-284" fmla="*/ 67326 h 2947326"/>
              <a:gd name="connsiteX4-285" fmla="*/ 12205648 w 12205648"/>
              <a:gd name="connsiteY4-286" fmla="*/ 2947326 h 2947326"/>
              <a:gd name="connsiteX5-287" fmla="*/ 13648 w 12205648"/>
              <a:gd name="connsiteY5-288" fmla="*/ 2947326 h 2947326"/>
              <a:gd name="connsiteX6-289" fmla="*/ 0 w 12205648"/>
              <a:gd name="connsiteY6-290" fmla="*/ 1909774 h 2947326"/>
              <a:gd name="connsiteX0-291" fmla="*/ 0 w 12205648"/>
              <a:gd name="connsiteY0-292" fmla="*/ 1910482 h 2948034"/>
              <a:gd name="connsiteX1-293" fmla="*/ 5213444 w 12205648"/>
              <a:gd name="connsiteY1-294" fmla="*/ 143419 h 2948034"/>
              <a:gd name="connsiteX2-295" fmla="*/ 8693625 w 12205648"/>
              <a:gd name="connsiteY2-296" fmla="*/ 798514 h 2948034"/>
              <a:gd name="connsiteX3-297" fmla="*/ 12205648 w 12205648"/>
              <a:gd name="connsiteY3-298" fmla="*/ 68034 h 2948034"/>
              <a:gd name="connsiteX4-299" fmla="*/ 12205648 w 12205648"/>
              <a:gd name="connsiteY4-300" fmla="*/ 2948034 h 2948034"/>
              <a:gd name="connsiteX5-301" fmla="*/ 13648 w 12205648"/>
              <a:gd name="connsiteY5-302" fmla="*/ 2948034 h 2948034"/>
              <a:gd name="connsiteX6-303" fmla="*/ 0 w 12205648"/>
              <a:gd name="connsiteY6-304" fmla="*/ 1910482 h 2948034"/>
              <a:gd name="connsiteX0-305" fmla="*/ 0 w 12205648"/>
              <a:gd name="connsiteY0-306" fmla="*/ 1910482 h 2948034"/>
              <a:gd name="connsiteX1-307" fmla="*/ 4749420 w 12205648"/>
              <a:gd name="connsiteY1-308" fmla="*/ 730273 h 2948034"/>
              <a:gd name="connsiteX2-309" fmla="*/ 8693625 w 12205648"/>
              <a:gd name="connsiteY2-310" fmla="*/ 798514 h 2948034"/>
              <a:gd name="connsiteX3-311" fmla="*/ 12205648 w 12205648"/>
              <a:gd name="connsiteY3-312" fmla="*/ 68034 h 2948034"/>
              <a:gd name="connsiteX4-313" fmla="*/ 12205648 w 12205648"/>
              <a:gd name="connsiteY4-314" fmla="*/ 2948034 h 2948034"/>
              <a:gd name="connsiteX5-315" fmla="*/ 13648 w 12205648"/>
              <a:gd name="connsiteY5-316" fmla="*/ 2948034 h 2948034"/>
              <a:gd name="connsiteX6-317" fmla="*/ 0 w 12205648"/>
              <a:gd name="connsiteY6-318" fmla="*/ 1910482 h 2948034"/>
              <a:gd name="connsiteX0-319" fmla="*/ 0 w 12205648"/>
              <a:gd name="connsiteY0-320" fmla="*/ 1910482 h 2948034"/>
              <a:gd name="connsiteX1-321" fmla="*/ 4749420 w 12205648"/>
              <a:gd name="connsiteY1-322" fmla="*/ 730273 h 2948034"/>
              <a:gd name="connsiteX2-323" fmla="*/ 8693625 w 12205648"/>
              <a:gd name="connsiteY2-324" fmla="*/ 798514 h 2948034"/>
              <a:gd name="connsiteX3-325" fmla="*/ 12205648 w 12205648"/>
              <a:gd name="connsiteY3-326" fmla="*/ 68034 h 2948034"/>
              <a:gd name="connsiteX4-327" fmla="*/ 12205648 w 12205648"/>
              <a:gd name="connsiteY4-328" fmla="*/ 2948034 h 2948034"/>
              <a:gd name="connsiteX5-329" fmla="*/ 13648 w 12205648"/>
              <a:gd name="connsiteY5-330" fmla="*/ 2948034 h 2948034"/>
              <a:gd name="connsiteX6-331" fmla="*/ 0 w 12205648"/>
              <a:gd name="connsiteY6-332" fmla="*/ 1910482 h 2948034"/>
              <a:gd name="connsiteX0-333" fmla="*/ 0 w 12205648"/>
              <a:gd name="connsiteY0-334" fmla="*/ 1910482 h 2948034"/>
              <a:gd name="connsiteX1-335" fmla="*/ 5704763 w 12205648"/>
              <a:gd name="connsiteY1-336" fmla="*/ 252602 h 2948034"/>
              <a:gd name="connsiteX2-337" fmla="*/ 8693625 w 12205648"/>
              <a:gd name="connsiteY2-338" fmla="*/ 798514 h 2948034"/>
              <a:gd name="connsiteX3-339" fmla="*/ 12205648 w 12205648"/>
              <a:gd name="connsiteY3-340" fmla="*/ 68034 h 2948034"/>
              <a:gd name="connsiteX4-341" fmla="*/ 12205648 w 12205648"/>
              <a:gd name="connsiteY4-342" fmla="*/ 2948034 h 2948034"/>
              <a:gd name="connsiteX5-343" fmla="*/ 13648 w 12205648"/>
              <a:gd name="connsiteY5-344" fmla="*/ 2948034 h 2948034"/>
              <a:gd name="connsiteX6-345" fmla="*/ 0 w 12205648"/>
              <a:gd name="connsiteY6-346" fmla="*/ 1910482 h 2948034"/>
              <a:gd name="connsiteX0-347" fmla="*/ 0 w 12205648"/>
              <a:gd name="connsiteY0-348" fmla="*/ 1911207 h 2948759"/>
              <a:gd name="connsiteX1-349" fmla="*/ 5704763 w 12205648"/>
              <a:gd name="connsiteY1-350" fmla="*/ 253327 h 2948759"/>
              <a:gd name="connsiteX2-351" fmla="*/ 9307774 w 12205648"/>
              <a:gd name="connsiteY2-352" fmla="*/ 785591 h 2948759"/>
              <a:gd name="connsiteX3-353" fmla="*/ 12205648 w 12205648"/>
              <a:gd name="connsiteY3-354" fmla="*/ 68759 h 2948759"/>
              <a:gd name="connsiteX4-355" fmla="*/ 12205648 w 12205648"/>
              <a:gd name="connsiteY4-356" fmla="*/ 2948759 h 2948759"/>
              <a:gd name="connsiteX5-357" fmla="*/ 13648 w 12205648"/>
              <a:gd name="connsiteY5-358" fmla="*/ 2948759 h 2948759"/>
              <a:gd name="connsiteX6-359" fmla="*/ 0 w 12205648"/>
              <a:gd name="connsiteY6-360" fmla="*/ 1911207 h 2948759"/>
              <a:gd name="connsiteX0-361" fmla="*/ 0 w 12205648"/>
              <a:gd name="connsiteY0-362" fmla="*/ 1910520 h 2948072"/>
              <a:gd name="connsiteX1-363" fmla="*/ 5704763 w 12205648"/>
              <a:gd name="connsiteY1-364" fmla="*/ 252640 h 2948072"/>
              <a:gd name="connsiteX2-365" fmla="*/ 9307774 w 12205648"/>
              <a:gd name="connsiteY2-366" fmla="*/ 784904 h 2948072"/>
              <a:gd name="connsiteX3-367" fmla="*/ 12205648 w 12205648"/>
              <a:gd name="connsiteY3-368" fmla="*/ 68072 h 2948072"/>
              <a:gd name="connsiteX4-369" fmla="*/ 12205648 w 12205648"/>
              <a:gd name="connsiteY4-370" fmla="*/ 2948072 h 2948072"/>
              <a:gd name="connsiteX5-371" fmla="*/ 13648 w 12205648"/>
              <a:gd name="connsiteY5-372" fmla="*/ 2948072 h 2948072"/>
              <a:gd name="connsiteX6-373" fmla="*/ 0 w 12205648"/>
              <a:gd name="connsiteY6-374" fmla="*/ 1910520 h 2948072"/>
              <a:gd name="connsiteX0-375" fmla="*/ 0 w 12205648"/>
              <a:gd name="connsiteY0-376" fmla="*/ 1909114 h 2946666"/>
              <a:gd name="connsiteX1-377" fmla="*/ 5704763 w 12205648"/>
              <a:gd name="connsiteY1-378" fmla="*/ 251234 h 2946666"/>
              <a:gd name="connsiteX2-379" fmla="*/ 9157649 w 12205648"/>
              <a:gd name="connsiteY2-380" fmla="*/ 810793 h 2946666"/>
              <a:gd name="connsiteX3-381" fmla="*/ 12205648 w 12205648"/>
              <a:gd name="connsiteY3-382" fmla="*/ 66666 h 2946666"/>
              <a:gd name="connsiteX4-383" fmla="*/ 12205648 w 12205648"/>
              <a:gd name="connsiteY4-384" fmla="*/ 2946666 h 2946666"/>
              <a:gd name="connsiteX5-385" fmla="*/ 13648 w 12205648"/>
              <a:gd name="connsiteY5-386" fmla="*/ 2946666 h 2946666"/>
              <a:gd name="connsiteX6-387" fmla="*/ 0 w 12205648"/>
              <a:gd name="connsiteY6-388" fmla="*/ 1909114 h 2946666"/>
              <a:gd name="connsiteX0-389" fmla="*/ 0 w 12205648"/>
              <a:gd name="connsiteY0-390" fmla="*/ 1912303 h 2949855"/>
              <a:gd name="connsiteX1-391" fmla="*/ 5281682 w 12205648"/>
              <a:gd name="connsiteY1-392" fmla="*/ 445492 h 2949855"/>
              <a:gd name="connsiteX2-393" fmla="*/ 9157649 w 12205648"/>
              <a:gd name="connsiteY2-394" fmla="*/ 813982 h 2949855"/>
              <a:gd name="connsiteX3-395" fmla="*/ 12205648 w 12205648"/>
              <a:gd name="connsiteY3-396" fmla="*/ 69855 h 2949855"/>
              <a:gd name="connsiteX4-397" fmla="*/ 12205648 w 12205648"/>
              <a:gd name="connsiteY4-398" fmla="*/ 2949855 h 2949855"/>
              <a:gd name="connsiteX5-399" fmla="*/ 13648 w 12205648"/>
              <a:gd name="connsiteY5-400" fmla="*/ 2949855 h 2949855"/>
              <a:gd name="connsiteX6-401" fmla="*/ 0 w 12205648"/>
              <a:gd name="connsiteY6-402" fmla="*/ 1912303 h 2949855"/>
              <a:gd name="connsiteX0-403" fmla="*/ 0 w 12205648"/>
              <a:gd name="connsiteY0-404" fmla="*/ 1912303 h 2949855"/>
              <a:gd name="connsiteX1-405" fmla="*/ 5281682 w 12205648"/>
              <a:gd name="connsiteY1-406" fmla="*/ 445492 h 2949855"/>
              <a:gd name="connsiteX2-407" fmla="*/ 9157649 w 12205648"/>
              <a:gd name="connsiteY2-408" fmla="*/ 813982 h 2949855"/>
              <a:gd name="connsiteX3-409" fmla="*/ 12205648 w 12205648"/>
              <a:gd name="connsiteY3-410" fmla="*/ 69855 h 2949855"/>
              <a:gd name="connsiteX4-411" fmla="*/ 12205648 w 12205648"/>
              <a:gd name="connsiteY4-412" fmla="*/ 2949855 h 2949855"/>
              <a:gd name="connsiteX5-413" fmla="*/ 13648 w 12205648"/>
              <a:gd name="connsiteY5-414" fmla="*/ 2949855 h 2949855"/>
              <a:gd name="connsiteX6-415" fmla="*/ 0 w 12205648"/>
              <a:gd name="connsiteY6-416" fmla="*/ 1912303 h 2949855"/>
              <a:gd name="connsiteX0-417" fmla="*/ 0 w 12205648"/>
              <a:gd name="connsiteY0-418" fmla="*/ 1909886 h 2947438"/>
              <a:gd name="connsiteX1-419" fmla="*/ 5663820 w 12205648"/>
              <a:gd name="connsiteY1-420" fmla="*/ 156472 h 2947438"/>
              <a:gd name="connsiteX2-421" fmla="*/ 9157649 w 12205648"/>
              <a:gd name="connsiteY2-422" fmla="*/ 811565 h 2947438"/>
              <a:gd name="connsiteX3-423" fmla="*/ 12205648 w 12205648"/>
              <a:gd name="connsiteY3-424" fmla="*/ 67438 h 2947438"/>
              <a:gd name="connsiteX4-425" fmla="*/ 12205648 w 12205648"/>
              <a:gd name="connsiteY4-426" fmla="*/ 2947438 h 2947438"/>
              <a:gd name="connsiteX5-427" fmla="*/ 13648 w 12205648"/>
              <a:gd name="connsiteY5-428" fmla="*/ 2947438 h 2947438"/>
              <a:gd name="connsiteX6-429" fmla="*/ 0 w 12205648"/>
              <a:gd name="connsiteY6-430" fmla="*/ 1909886 h 2947438"/>
              <a:gd name="connsiteX0-431" fmla="*/ 0 w 12205648"/>
              <a:gd name="connsiteY0-432" fmla="*/ 2518300 h 3555852"/>
              <a:gd name="connsiteX1-433" fmla="*/ 5663820 w 12205648"/>
              <a:gd name="connsiteY1-434" fmla="*/ 764886 h 3555852"/>
              <a:gd name="connsiteX2-435" fmla="*/ 9157649 w 12205648"/>
              <a:gd name="connsiteY2-436" fmla="*/ 1419979 h 3555852"/>
              <a:gd name="connsiteX3-437" fmla="*/ 12205648 w 12205648"/>
              <a:gd name="connsiteY3-438" fmla="*/ 48054 h 3555852"/>
              <a:gd name="connsiteX4-439" fmla="*/ 12205648 w 12205648"/>
              <a:gd name="connsiteY4-440" fmla="*/ 3555852 h 3555852"/>
              <a:gd name="connsiteX5-441" fmla="*/ 13648 w 12205648"/>
              <a:gd name="connsiteY5-442" fmla="*/ 3555852 h 3555852"/>
              <a:gd name="connsiteX6-443" fmla="*/ 0 w 12205648"/>
              <a:gd name="connsiteY6-444" fmla="*/ 2518300 h 3555852"/>
              <a:gd name="connsiteX0-445" fmla="*/ 0 w 12205648"/>
              <a:gd name="connsiteY0-446" fmla="*/ 2503119 h 3540671"/>
              <a:gd name="connsiteX1-447" fmla="*/ 5663820 w 12205648"/>
              <a:gd name="connsiteY1-448" fmla="*/ 749705 h 3540671"/>
              <a:gd name="connsiteX2-449" fmla="*/ 9157649 w 12205648"/>
              <a:gd name="connsiteY2-450" fmla="*/ 1404798 h 3540671"/>
              <a:gd name="connsiteX3-451" fmla="*/ 12205648 w 12205648"/>
              <a:gd name="connsiteY3-452" fmla="*/ 32873 h 3540671"/>
              <a:gd name="connsiteX4-453" fmla="*/ 12205648 w 12205648"/>
              <a:gd name="connsiteY4-454" fmla="*/ 3540671 h 3540671"/>
              <a:gd name="connsiteX5-455" fmla="*/ 13648 w 12205648"/>
              <a:gd name="connsiteY5-456" fmla="*/ 3540671 h 3540671"/>
              <a:gd name="connsiteX6-457" fmla="*/ 0 w 12205648"/>
              <a:gd name="connsiteY6-458" fmla="*/ 2503119 h 3540671"/>
              <a:gd name="connsiteX0-459" fmla="*/ 0 w 12205648"/>
              <a:gd name="connsiteY0-460" fmla="*/ 2503764 h 3541316"/>
              <a:gd name="connsiteX1-461" fmla="*/ 5773002 w 12205648"/>
              <a:gd name="connsiteY1-462" fmla="*/ 955067 h 3541316"/>
              <a:gd name="connsiteX2-463" fmla="*/ 9157649 w 12205648"/>
              <a:gd name="connsiteY2-464" fmla="*/ 1405443 h 3541316"/>
              <a:gd name="connsiteX3-465" fmla="*/ 12205648 w 12205648"/>
              <a:gd name="connsiteY3-466" fmla="*/ 33518 h 3541316"/>
              <a:gd name="connsiteX4-467" fmla="*/ 12205648 w 12205648"/>
              <a:gd name="connsiteY4-468" fmla="*/ 3541316 h 3541316"/>
              <a:gd name="connsiteX5-469" fmla="*/ 13648 w 12205648"/>
              <a:gd name="connsiteY5-470" fmla="*/ 3541316 h 3541316"/>
              <a:gd name="connsiteX6-471" fmla="*/ 0 w 12205648"/>
              <a:gd name="connsiteY6-472" fmla="*/ 2503764 h 3541316"/>
              <a:gd name="connsiteX0-473" fmla="*/ 0 w 12205648"/>
              <a:gd name="connsiteY0-474" fmla="*/ 2503764 h 3541316"/>
              <a:gd name="connsiteX1-475" fmla="*/ 5773002 w 12205648"/>
              <a:gd name="connsiteY1-476" fmla="*/ 955067 h 3541316"/>
              <a:gd name="connsiteX2-477" fmla="*/ 9157649 w 12205648"/>
              <a:gd name="connsiteY2-478" fmla="*/ 1405443 h 3541316"/>
              <a:gd name="connsiteX3-479" fmla="*/ 12205648 w 12205648"/>
              <a:gd name="connsiteY3-480" fmla="*/ 33518 h 3541316"/>
              <a:gd name="connsiteX4-481" fmla="*/ 12205648 w 12205648"/>
              <a:gd name="connsiteY4-482" fmla="*/ 3541316 h 3541316"/>
              <a:gd name="connsiteX5-483" fmla="*/ 13648 w 12205648"/>
              <a:gd name="connsiteY5-484" fmla="*/ 3541316 h 3541316"/>
              <a:gd name="connsiteX6-485" fmla="*/ 0 w 12205648"/>
              <a:gd name="connsiteY6-486" fmla="*/ 2503764 h 3541316"/>
              <a:gd name="connsiteX0-487" fmla="*/ 0 w 12205648"/>
              <a:gd name="connsiteY0-488" fmla="*/ 2503764 h 3541316"/>
              <a:gd name="connsiteX1-489" fmla="*/ 5773002 w 12205648"/>
              <a:gd name="connsiteY1-490" fmla="*/ 955067 h 3541316"/>
              <a:gd name="connsiteX2-491" fmla="*/ 9157649 w 12205648"/>
              <a:gd name="connsiteY2-492" fmla="*/ 1405443 h 3541316"/>
              <a:gd name="connsiteX3-493" fmla="*/ 12205648 w 12205648"/>
              <a:gd name="connsiteY3-494" fmla="*/ 33518 h 3541316"/>
              <a:gd name="connsiteX4-495" fmla="*/ 12205648 w 12205648"/>
              <a:gd name="connsiteY4-496" fmla="*/ 3541316 h 3541316"/>
              <a:gd name="connsiteX5-497" fmla="*/ 13648 w 12205648"/>
              <a:gd name="connsiteY5-498" fmla="*/ 3541316 h 3541316"/>
              <a:gd name="connsiteX6-499" fmla="*/ 0 w 12205648"/>
              <a:gd name="connsiteY6-500" fmla="*/ 2503764 h 3541316"/>
              <a:gd name="connsiteX0-501" fmla="*/ 0 w 12205648"/>
              <a:gd name="connsiteY0-502" fmla="*/ 2503764 h 3541316"/>
              <a:gd name="connsiteX1-503" fmla="*/ 5773002 w 12205648"/>
              <a:gd name="connsiteY1-504" fmla="*/ 955067 h 3541316"/>
              <a:gd name="connsiteX2-505" fmla="*/ 9157649 w 12205648"/>
              <a:gd name="connsiteY2-506" fmla="*/ 1405443 h 3541316"/>
              <a:gd name="connsiteX3-507" fmla="*/ 12205648 w 12205648"/>
              <a:gd name="connsiteY3-508" fmla="*/ 33518 h 3541316"/>
              <a:gd name="connsiteX4-509" fmla="*/ 12205648 w 12205648"/>
              <a:gd name="connsiteY4-510" fmla="*/ 3541316 h 3541316"/>
              <a:gd name="connsiteX5-511" fmla="*/ 13648 w 12205648"/>
              <a:gd name="connsiteY5-512" fmla="*/ 3541316 h 3541316"/>
              <a:gd name="connsiteX6-513" fmla="*/ 0 w 12205648"/>
              <a:gd name="connsiteY6-514" fmla="*/ 2503764 h 3541316"/>
              <a:gd name="connsiteX0-515" fmla="*/ 0 w 12205648"/>
              <a:gd name="connsiteY0-516" fmla="*/ 2503764 h 3541316"/>
              <a:gd name="connsiteX1-517" fmla="*/ 5773002 w 12205648"/>
              <a:gd name="connsiteY1-518" fmla="*/ 955067 h 3541316"/>
              <a:gd name="connsiteX2-519" fmla="*/ 9157649 w 12205648"/>
              <a:gd name="connsiteY2-520" fmla="*/ 1405443 h 3541316"/>
              <a:gd name="connsiteX3-521" fmla="*/ 12205648 w 12205648"/>
              <a:gd name="connsiteY3-522" fmla="*/ 33518 h 3541316"/>
              <a:gd name="connsiteX4-523" fmla="*/ 12205648 w 12205648"/>
              <a:gd name="connsiteY4-524" fmla="*/ 3541316 h 3541316"/>
              <a:gd name="connsiteX5-525" fmla="*/ 13648 w 12205648"/>
              <a:gd name="connsiteY5-526" fmla="*/ 3541316 h 3541316"/>
              <a:gd name="connsiteX6-527" fmla="*/ 0 w 12205648"/>
              <a:gd name="connsiteY6-528" fmla="*/ 2503764 h 3541316"/>
              <a:gd name="connsiteX0-529" fmla="*/ 0 w 12205648"/>
              <a:gd name="connsiteY0-530" fmla="*/ 2505176 h 3542728"/>
              <a:gd name="connsiteX1-531" fmla="*/ 5773002 w 12205648"/>
              <a:gd name="connsiteY1-532" fmla="*/ 956479 h 3542728"/>
              <a:gd name="connsiteX2-533" fmla="*/ 9348718 w 12205648"/>
              <a:gd name="connsiteY2-534" fmla="*/ 1338616 h 3542728"/>
              <a:gd name="connsiteX3-535" fmla="*/ 12205648 w 12205648"/>
              <a:gd name="connsiteY3-536" fmla="*/ 34930 h 3542728"/>
              <a:gd name="connsiteX4-537" fmla="*/ 12205648 w 12205648"/>
              <a:gd name="connsiteY4-538" fmla="*/ 3542728 h 3542728"/>
              <a:gd name="connsiteX5-539" fmla="*/ 13648 w 12205648"/>
              <a:gd name="connsiteY5-540" fmla="*/ 3542728 h 3542728"/>
              <a:gd name="connsiteX6-541" fmla="*/ 0 w 12205648"/>
              <a:gd name="connsiteY6-542" fmla="*/ 2505176 h 3542728"/>
              <a:gd name="connsiteX0-543" fmla="*/ 0 w 12205648"/>
              <a:gd name="connsiteY0-544" fmla="*/ 2502290 h 3539842"/>
              <a:gd name="connsiteX1-545" fmla="*/ 5773002 w 12205648"/>
              <a:gd name="connsiteY1-546" fmla="*/ 953593 h 3539842"/>
              <a:gd name="connsiteX2-547" fmla="*/ 9348718 w 12205648"/>
              <a:gd name="connsiteY2-548" fmla="*/ 1335730 h 3539842"/>
              <a:gd name="connsiteX3-549" fmla="*/ 12205648 w 12205648"/>
              <a:gd name="connsiteY3-550" fmla="*/ 32044 h 3539842"/>
              <a:gd name="connsiteX4-551" fmla="*/ 12205648 w 12205648"/>
              <a:gd name="connsiteY4-552" fmla="*/ 3539842 h 3539842"/>
              <a:gd name="connsiteX5-553" fmla="*/ 13648 w 12205648"/>
              <a:gd name="connsiteY5-554" fmla="*/ 3539842 h 3539842"/>
              <a:gd name="connsiteX6-555" fmla="*/ 0 w 12205648"/>
              <a:gd name="connsiteY6-556" fmla="*/ 2502290 h 35398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75" y="connsiteY6-276"/>
              </a:cxn>
            </a:cxnLst>
            <a:rect l="l" t="t" r="r" b="b"/>
            <a:pathLst>
              <a:path w="12205648" h="3539842">
                <a:moveTo>
                  <a:pt x="0" y="2502290"/>
                </a:moveTo>
                <a:cubicBezTo>
                  <a:pt x="3141259" y="2976550"/>
                  <a:pt x="4214882" y="1148020"/>
                  <a:pt x="5773002" y="953593"/>
                </a:cubicBezTo>
                <a:cubicBezTo>
                  <a:pt x="7331122" y="759166"/>
                  <a:pt x="7880825" y="1339196"/>
                  <a:pt x="9348718" y="1335730"/>
                </a:cubicBezTo>
                <a:cubicBezTo>
                  <a:pt x="10816611" y="1332264"/>
                  <a:pt x="11038006" y="-242048"/>
                  <a:pt x="12205648" y="32044"/>
                </a:cubicBezTo>
                <a:lnTo>
                  <a:pt x="12205648" y="3539842"/>
                </a:lnTo>
                <a:lnTo>
                  <a:pt x="13648" y="3539842"/>
                </a:lnTo>
                <a:lnTo>
                  <a:pt x="0" y="2502290"/>
                </a:lnTo>
                <a:close/>
              </a:path>
            </a:pathLst>
          </a:custGeom>
          <a:gradFill>
            <a:gsLst>
              <a:gs pos="0">
                <a:srgbClr val="FBB065"/>
              </a:gs>
              <a:gs pos="100000">
                <a:schemeClr val="bg1"/>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CD5B8AD8-6AA3-467B-A185-3E404041D400}"/>
              </a:ext>
            </a:extLst>
          </p:cNvPr>
          <p:cNvGrpSpPr/>
          <p:nvPr/>
        </p:nvGrpSpPr>
        <p:grpSpPr>
          <a:xfrm>
            <a:off x="1064543" y="1387941"/>
            <a:ext cx="10062913" cy="4082117"/>
            <a:chOff x="1099312" y="1723345"/>
            <a:chExt cx="10062913" cy="3238795"/>
          </a:xfrm>
        </p:grpSpPr>
        <p:sp>
          <p:nvSpPr>
            <p:cNvPr id="7" name="立方体 6">
              <a:extLst>
                <a:ext uri="{FF2B5EF4-FFF2-40B4-BE49-F238E27FC236}">
                  <a16:creationId xmlns:a16="http://schemas.microsoft.com/office/drawing/2014/main" id="{CE75B924-7D5E-4923-AD87-12B6625B4BE5}"/>
                </a:ext>
              </a:extLst>
            </p:cNvPr>
            <p:cNvSpPr/>
            <p:nvPr/>
          </p:nvSpPr>
          <p:spPr>
            <a:xfrm>
              <a:off x="1099312" y="1723345"/>
              <a:ext cx="10062913" cy="3238795"/>
            </a:xfrm>
            <a:prstGeom prst="cube">
              <a:avLst>
                <a:gd name="adj" fmla="val 1445"/>
              </a:avLst>
            </a:prstGeom>
            <a:solidFill>
              <a:schemeClr val="bg1"/>
            </a:solidFill>
            <a:ln>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100000" t="100000"/>
                </a:path>
                <a:tileRect r="-100000" b="-10000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10" name="组合 9">
              <a:extLst>
                <a:ext uri="{FF2B5EF4-FFF2-40B4-BE49-F238E27FC236}">
                  <a16:creationId xmlns:a16="http://schemas.microsoft.com/office/drawing/2014/main" id="{2AA19BBD-7182-48E0-8170-BD46A066058F}"/>
                </a:ext>
              </a:extLst>
            </p:cNvPr>
            <p:cNvGrpSpPr/>
            <p:nvPr/>
          </p:nvGrpSpPr>
          <p:grpSpPr>
            <a:xfrm>
              <a:off x="1099312" y="1742007"/>
              <a:ext cx="9156695" cy="3220133"/>
              <a:chOff x="1099312" y="2369187"/>
              <a:chExt cx="9156695" cy="3220133"/>
            </a:xfrm>
          </p:grpSpPr>
          <p:cxnSp>
            <p:nvCxnSpPr>
              <p:cNvPr id="11" name="直接连接符 10">
                <a:extLst>
                  <a:ext uri="{FF2B5EF4-FFF2-40B4-BE49-F238E27FC236}">
                    <a16:creationId xmlns:a16="http://schemas.microsoft.com/office/drawing/2014/main" id="{5CC72CA6-C202-4213-A89E-82189E639175}"/>
                  </a:ext>
                </a:extLst>
              </p:cNvPr>
              <p:cNvCxnSpPr>
                <a:cxnSpLocks/>
              </p:cNvCxnSpPr>
              <p:nvPr/>
            </p:nvCxnSpPr>
            <p:spPr>
              <a:xfrm flipH="1">
                <a:off x="1099312" y="5408718"/>
                <a:ext cx="9156695" cy="0"/>
              </a:xfrm>
              <a:prstGeom prst="line">
                <a:avLst/>
              </a:prstGeom>
              <a:ln w="12700">
                <a:gradFill flip="none" rotWithShape="1">
                  <a:gsLst>
                    <a:gs pos="0">
                      <a:schemeClr val="accent2">
                        <a:lumMod val="0"/>
                        <a:lumOff val="100000"/>
                      </a:schemeClr>
                    </a:gs>
                    <a:gs pos="35000">
                      <a:schemeClr val="accent2">
                        <a:lumMod val="0"/>
                        <a:lumOff val="100000"/>
                      </a:schemeClr>
                    </a:gs>
                    <a:gs pos="100000">
                      <a:schemeClr val="accent2">
                        <a:lumMod val="10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EC59BC0-6A8A-4F00-B66A-565DE4229AD4}"/>
                  </a:ext>
                </a:extLst>
              </p:cNvPr>
              <p:cNvCxnSpPr/>
              <p:nvPr/>
            </p:nvCxnSpPr>
            <p:spPr>
              <a:xfrm rot="16200000" flipH="1">
                <a:off x="-313770" y="3979254"/>
                <a:ext cx="3220133" cy="0"/>
              </a:xfrm>
              <a:prstGeom prst="line">
                <a:avLst/>
              </a:prstGeom>
              <a:ln w="12700">
                <a:gradFill flip="none" rotWithShape="1">
                  <a:gsLst>
                    <a:gs pos="0">
                      <a:schemeClr val="accent2">
                        <a:lumMod val="0"/>
                        <a:lumOff val="100000"/>
                      </a:schemeClr>
                    </a:gs>
                    <a:gs pos="100000">
                      <a:schemeClr val="accent2">
                        <a:lumMod val="10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616144" y="1794193"/>
            <a:ext cx="8959710" cy="326961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资产阶级经济学家之所以不可能形成科学的劳动价值论，主要有</a:t>
            </a:r>
            <a:r>
              <a:rPr lang="zh-CN" altLang="en-US" sz="2000" dirty="0">
                <a:solidFill>
                  <a:srgbClr val="FF0000"/>
                </a:solidFill>
                <a:latin typeface="微软雅黑" panose="020B0503020204020204" pitchFamily="34" charset="-122"/>
                <a:ea typeface="微软雅黑" panose="020B0503020204020204" pitchFamily="34" charset="-122"/>
              </a:rPr>
              <a:t>两方面的原因</a:t>
            </a:r>
            <a:r>
              <a:rPr lang="zh-CN" altLang="en-US" sz="2000" dirty="0">
                <a:latin typeface="微软雅黑" panose="020B0503020204020204" pitchFamily="34" charset="-122"/>
                <a:ea typeface="微软雅黑" panose="020B0503020204020204" pitchFamily="34" charset="-122"/>
              </a:rPr>
              <a:t>：</a:t>
            </a:r>
          </a:p>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一是他们不能对劳动进行科学认识，而马克思提出的“劳动二重性”学说，彻底解决了这一问题；</a:t>
            </a:r>
          </a:p>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二是他们代表资产阶级利益，这一阶级立场决定了他们不可能承认劳动是价值的唯一源泉，而马克思则站在无产阶级的立场，敢于把劳动创造价值的真理坚持到底。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99312" y="1455064"/>
            <a:ext cx="10063314" cy="3947873"/>
            <a:chOff x="1099312" y="1710644"/>
            <a:chExt cx="10063314" cy="3947873"/>
          </a:xfrm>
        </p:grpSpPr>
        <p:sp>
          <p:nvSpPr>
            <p:cNvPr id="6" name="立方体 5"/>
            <p:cNvSpPr/>
            <p:nvPr/>
          </p:nvSpPr>
          <p:spPr>
            <a:xfrm>
              <a:off x="1099713" y="1710644"/>
              <a:ext cx="10062913" cy="3947873"/>
            </a:xfrm>
            <a:prstGeom prst="cube">
              <a:avLst>
                <a:gd name="adj" fmla="val 1445"/>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7" name="直接连接符 6"/>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099312" y="2438384"/>
              <a:ext cx="3220132" cy="3220133"/>
              <a:chOff x="1099312" y="2368636"/>
              <a:chExt cx="3220132" cy="3220133"/>
            </a:xfrm>
          </p:grpSpPr>
          <p:cxnSp>
            <p:nvCxnSpPr>
              <p:cNvPr id="10" name="直接连接符 9"/>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258515" y="1997839"/>
            <a:ext cx="7674971" cy="2862322"/>
          </a:xfrm>
          <a:prstGeom prst="rect">
            <a:avLst/>
          </a:prstGeom>
          <a:noFill/>
        </p:spPr>
        <p:txBody>
          <a:bodyPr wrap="square" rtlCol="0">
            <a:spAutoFit/>
          </a:bodyPr>
          <a:lstStyle/>
          <a:p>
            <a:pPr algn="just">
              <a:lnSpc>
                <a:spcPct val="150000"/>
              </a:lnSpc>
            </a:pPr>
            <a:r>
              <a:rPr lang="en-US" altLang="zh-CN" sz="2000" b="1" kern="1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使用价值和价值的矛盾</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转化为</a:t>
            </a:r>
            <a:r>
              <a:rPr lang="zh-CN" altLang="zh-CN"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商品和货币</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的矛盾。</a:t>
            </a:r>
            <a:endParaRPr lang="en-US"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endParaRPr>
          </a:p>
          <a:p>
            <a:pPr algn="just">
              <a:lnSpc>
                <a:spcPct val="150000"/>
              </a:lnSpc>
            </a:pPr>
            <a:r>
              <a:rPr lang="en-US"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       </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货币产生后，整个商品世界分化为两极：</a:t>
            </a:r>
            <a:r>
              <a:rPr lang="zh-CN" altLang="zh-CN"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一极</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是各种各样的具体商品，分别代表不同的使用价值</a:t>
            </a: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商品体</a:t>
            </a: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；另一极是</a:t>
            </a:r>
            <a:r>
              <a:rPr lang="zh-CN" altLang="zh-CN"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货币</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，只代表商品的价值</a:t>
            </a: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r>
              <a:rPr lang="zh-CN" altLang="en-US" sz="2000" b="1" kern="1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价值体</a:t>
            </a:r>
            <a:r>
              <a:rPr lang="zh-CN" altLang="en-US"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endParaRPr lang="en-US"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endParaRPr>
          </a:p>
          <a:p>
            <a:pPr algn="just">
              <a:lnSpc>
                <a:spcPct val="150000"/>
              </a:lnSpc>
            </a:pPr>
            <a:r>
              <a:rPr lang="en-US"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       </a:t>
            </a: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货币的产生没有从根本上消除商品经济的矛盾，反而可能使矛盾进一步扩大和加深了。</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3"/>
          <p:cNvSpPr/>
          <p:nvPr/>
        </p:nvSpPr>
        <p:spPr bwMode="auto">
          <a:xfrm flipH="1">
            <a:off x="2634039" y="4684897"/>
            <a:ext cx="2052000" cy="828000"/>
          </a:xfrm>
          <a:prstGeom prst="bevel">
            <a:avLst>
              <a:gd name="adj" fmla="val 6908"/>
            </a:avLst>
          </a:prstGeom>
          <a:gradFill>
            <a:gsLst>
              <a:gs pos="0">
                <a:srgbClr val="F0963D"/>
              </a:gs>
              <a:gs pos="100000">
                <a:srgbClr val="E55003"/>
              </a:gs>
            </a:gsLst>
            <a:lin ang="4200000" scaled="0"/>
          </a:gradFill>
          <a:ln>
            <a:noFill/>
          </a:ln>
          <a:effectLst>
            <a:outerShdw blurRad="292100" sx="102000" sy="102000" algn="ctr" rotWithShape="0">
              <a:srgbClr val="E55003">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流通手段</a:t>
            </a:r>
          </a:p>
        </p:txBody>
      </p:sp>
      <p:sp>
        <p:nvSpPr>
          <p:cNvPr id="23" name="Freeform 13"/>
          <p:cNvSpPr/>
          <p:nvPr/>
        </p:nvSpPr>
        <p:spPr bwMode="auto">
          <a:xfrm flipH="1">
            <a:off x="7819222" y="2722721"/>
            <a:ext cx="2052000" cy="828000"/>
          </a:xfrm>
          <a:prstGeom prst="bevel">
            <a:avLst>
              <a:gd name="adj" fmla="val 8306"/>
            </a:avLst>
          </a:prstGeom>
          <a:solidFill>
            <a:schemeClr val="bg1"/>
          </a:solidFill>
          <a:ln w="12700">
            <a:gradFill>
              <a:gsLst>
                <a:gs pos="0">
                  <a:schemeClr val="bg1">
                    <a:lumMod val="95000"/>
                  </a:schemeClr>
                </a:gs>
                <a:gs pos="51000">
                  <a:srgbClr val="F0963D"/>
                </a:gs>
                <a:gs pos="100000">
                  <a:srgbClr val="E55003"/>
                </a:gs>
              </a:gsLst>
              <a:lin ang="6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贮藏手段</a:t>
            </a:r>
          </a:p>
        </p:txBody>
      </p:sp>
      <p:sp>
        <p:nvSpPr>
          <p:cNvPr id="25" name="Freeform 13"/>
          <p:cNvSpPr/>
          <p:nvPr/>
        </p:nvSpPr>
        <p:spPr bwMode="auto">
          <a:xfrm flipH="1">
            <a:off x="2634039" y="2886008"/>
            <a:ext cx="2052000" cy="828000"/>
          </a:xfrm>
          <a:prstGeom prst="bevel">
            <a:avLst>
              <a:gd name="adj" fmla="val 5403"/>
            </a:avLst>
          </a:prstGeom>
          <a:gradFill flip="none" rotWithShape="1">
            <a:gsLst>
              <a:gs pos="0">
                <a:srgbClr val="6A9BCF"/>
              </a:gs>
              <a:gs pos="71000">
                <a:srgbClr val="43679B"/>
              </a:gs>
              <a:gs pos="100000">
                <a:srgbClr val="3C4882"/>
              </a:gs>
            </a:gsLst>
            <a:lin ang="48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价值尺度</a:t>
            </a:r>
          </a:p>
        </p:txBody>
      </p:sp>
      <p:sp>
        <p:nvSpPr>
          <p:cNvPr id="26" name="Freeform 13"/>
          <p:cNvSpPr/>
          <p:nvPr/>
        </p:nvSpPr>
        <p:spPr bwMode="auto">
          <a:xfrm flipH="1">
            <a:off x="7819222" y="3782236"/>
            <a:ext cx="2052000" cy="828000"/>
          </a:xfrm>
          <a:prstGeom prst="bevel">
            <a:avLst>
              <a:gd name="adj" fmla="val 8306"/>
            </a:avLst>
          </a:prstGeom>
          <a:solidFill>
            <a:schemeClr val="bg1"/>
          </a:solidFill>
          <a:ln w="12700">
            <a:gradFill>
              <a:gsLst>
                <a:gs pos="0">
                  <a:schemeClr val="bg1"/>
                </a:gs>
                <a:gs pos="51000">
                  <a:srgbClr val="6A9BCF"/>
                </a:gs>
                <a:gs pos="100000">
                  <a:srgbClr val="3C4882"/>
                </a:gs>
              </a:gsLst>
              <a:lin ang="6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支付手段</a:t>
            </a:r>
          </a:p>
        </p:txBody>
      </p:sp>
      <p:sp>
        <p:nvSpPr>
          <p:cNvPr id="27" name="Freeform 13"/>
          <p:cNvSpPr/>
          <p:nvPr/>
        </p:nvSpPr>
        <p:spPr bwMode="auto">
          <a:xfrm flipH="1">
            <a:off x="7819222" y="4841753"/>
            <a:ext cx="2052000" cy="828000"/>
          </a:xfrm>
          <a:prstGeom prst="bevel">
            <a:avLst>
              <a:gd name="adj" fmla="val 9704"/>
            </a:avLst>
          </a:prstGeom>
          <a:solidFill>
            <a:schemeClr val="bg1"/>
          </a:solidFill>
          <a:ln w="12700">
            <a:gradFill>
              <a:gsLst>
                <a:gs pos="0">
                  <a:schemeClr val="bg1"/>
                </a:gs>
                <a:gs pos="51000">
                  <a:srgbClr val="F0963D"/>
                </a:gs>
                <a:gs pos="100000">
                  <a:srgbClr val="E55003"/>
                </a:gs>
              </a:gsLst>
              <a:lin ang="6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世界货币</a:t>
            </a:r>
          </a:p>
        </p:txBody>
      </p:sp>
      <p:pic>
        <p:nvPicPr>
          <p:cNvPr id="31" name="图片 30"/>
          <p:cNvPicPr>
            <a:picLocks noChangeAspect="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brightnessContrast contrast="40000"/>
                    </a14:imgEffect>
                    <a14:imgEffect>
                      <a14:colorTemperature colorTemp="4700"/>
                    </a14:imgEffect>
                  </a14:imgLayer>
                </a14:imgProps>
              </a:ext>
            </a:extLst>
          </a:blip>
          <a:stretch>
            <a:fillRect/>
          </a:stretch>
        </p:blipFill>
        <p:spPr>
          <a:xfrm>
            <a:off x="5391456" y="3452779"/>
            <a:ext cx="1494698" cy="1486913"/>
          </a:xfrm>
          <a:prstGeom prst="roundRect">
            <a:avLst/>
          </a:prstGeom>
          <a:ln w="63500" cap="rnd">
            <a:noFill/>
          </a:ln>
          <a:effectLst>
            <a:outerShdw blurRad="76200" dir="13500000" sy="23000" kx="1200000" algn="br" rotWithShape="0">
              <a:prstClr val="black">
                <a:alpha val="20000"/>
              </a:prstClr>
            </a:outerShdw>
          </a:effectLst>
        </p:spPr>
      </p:pic>
      <p:cxnSp>
        <p:nvCxnSpPr>
          <p:cNvPr id="8" name="连接符: 肘形 7"/>
          <p:cNvCxnSpPr>
            <a:stCxn id="31" idx="3"/>
            <a:endCxn id="23" idx="0"/>
          </p:cNvCxnSpPr>
          <p:nvPr/>
        </p:nvCxnSpPr>
        <p:spPr>
          <a:xfrm flipV="1">
            <a:off x="6886154" y="3136721"/>
            <a:ext cx="933068" cy="1059515"/>
          </a:xfrm>
          <a:prstGeom prst="bentConnector3">
            <a:avLst>
              <a:gd name="adj1" fmla="val 50000"/>
            </a:avLst>
          </a:prstGeom>
          <a:ln w="12700">
            <a:solidFill>
              <a:srgbClr val="E37A17"/>
            </a:solidFill>
            <a:tailEnd type="diamond"/>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31" idx="3"/>
            <a:endCxn id="27" idx="0"/>
          </p:cNvCxnSpPr>
          <p:nvPr/>
        </p:nvCxnSpPr>
        <p:spPr>
          <a:xfrm>
            <a:off x="6886154" y="4196236"/>
            <a:ext cx="933068" cy="1059517"/>
          </a:xfrm>
          <a:prstGeom prst="bentConnector3">
            <a:avLst>
              <a:gd name="adj1" fmla="val 50000"/>
            </a:avLst>
          </a:prstGeom>
          <a:ln w="12700">
            <a:solidFill>
              <a:srgbClr val="E37A17"/>
            </a:solidFill>
            <a:tailEnd type="diamond"/>
          </a:ln>
        </p:spPr>
        <p:style>
          <a:lnRef idx="1">
            <a:schemeClr val="accent1"/>
          </a:lnRef>
          <a:fillRef idx="0">
            <a:schemeClr val="accent1"/>
          </a:fillRef>
          <a:effectRef idx="0">
            <a:schemeClr val="accent1"/>
          </a:effectRef>
          <a:fontRef idx="minor">
            <a:schemeClr val="tx1"/>
          </a:fontRef>
        </p:style>
      </p:cxnSp>
      <p:cxnSp>
        <p:nvCxnSpPr>
          <p:cNvPr id="37" name="连接符: 肘形 36"/>
          <p:cNvCxnSpPr>
            <a:endCxn id="26" idx="0"/>
          </p:cNvCxnSpPr>
          <p:nvPr/>
        </p:nvCxnSpPr>
        <p:spPr>
          <a:xfrm flipV="1">
            <a:off x="6886154" y="4196236"/>
            <a:ext cx="933068" cy="2"/>
          </a:xfrm>
          <a:prstGeom prst="bentConnector3">
            <a:avLst>
              <a:gd name="adj1" fmla="val 50000"/>
            </a:avLst>
          </a:prstGeom>
          <a:ln w="12700">
            <a:solidFill>
              <a:srgbClr val="43679B"/>
            </a:solidFill>
            <a:tailEnd type="diamond"/>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31" idx="1"/>
            <a:endCxn id="17" idx="4"/>
          </p:cNvCxnSpPr>
          <p:nvPr/>
        </p:nvCxnSpPr>
        <p:spPr>
          <a:xfrm rot="10800000" flipV="1">
            <a:off x="4686040" y="4196235"/>
            <a:ext cx="705417" cy="902661"/>
          </a:xfrm>
          <a:prstGeom prst="bentConnector3">
            <a:avLst>
              <a:gd name="adj1" fmla="val 50000"/>
            </a:avLst>
          </a:prstGeom>
          <a:ln w="12700">
            <a:solidFill>
              <a:srgbClr val="E37A17"/>
            </a:solidFill>
            <a:tailEnd type="diamond"/>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31" idx="1"/>
            <a:endCxn id="25" idx="4"/>
          </p:cNvCxnSpPr>
          <p:nvPr/>
        </p:nvCxnSpPr>
        <p:spPr>
          <a:xfrm rot="10800000">
            <a:off x="4686040" y="3300008"/>
            <a:ext cx="705417" cy="896228"/>
          </a:xfrm>
          <a:prstGeom prst="bentConnector3">
            <a:avLst>
              <a:gd name="adj1" fmla="val 50000"/>
            </a:avLst>
          </a:prstGeom>
          <a:ln w="12700">
            <a:solidFill>
              <a:srgbClr val="43679B"/>
            </a:solidFill>
            <a:tailEnd type="diamo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372779" y="838296"/>
            <a:ext cx="3446443" cy="430887"/>
          </a:xfrm>
          <a:prstGeom prst="rect">
            <a:avLst/>
          </a:prstGeom>
          <a:noFill/>
        </p:spPr>
        <p:txBody>
          <a:bodyPr wrap="square" rtlCol="0">
            <a:spAutoFit/>
          </a:bodyPr>
          <a:lstStyle/>
          <a:p>
            <a:pPr algn="ctr"/>
            <a:r>
              <a:rPr lang="zh-CN" altLang="en-US" sz="2200" b="1" dirty="0">
                <a:latin typeface="微软雅黑" panose="020B0503020204020204" charset="-122"/>
                <a:ea typeface="微软雅黑" panose="020B0503020204020204" charset="-122"/>
              </a:rPr>
              <a:t>（二）货币的职能</a:t>
            </a:r>
          </a:p>
        </p:txBody>
      </p:sp>
      <p:grpSp>
        <p:nvGrpSpPr>
          <p:cNvPr id="18" name="组合 17"/>
          <p:cNvGrpSpPr/>
          <p:nvPr/>
        </p:nvGrpSpPr>
        <p:grpSpPr>
          <a:xfrm>
            <a:off x="4189491" y="1879953"/>
            <a:ext cx="3813017" cy="471039"/>
            <a:chOff x="5093293" y="4122813"/>
            <a:chExt cx="3813017" cy="471039"/>
          </a:xfrm>
        </p:grpSpPr>
        <p:sp>
          <p:nvSpPr>
            <p:cNvPr id="19" name="平行四边形 18"/>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货币的职能</a:t>
              </a:r>
            </a:p>
          </p:txBody>
        </p:sp>
        <p:sp>
          <p:nvSpPr>
            <p:cNvPr id="28" name="任意多边形: 形状 27"/>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9" name="任意多边形: 形状 28"/>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002B7BB-C9AE-4934-9F86-C888F265A18D}"/>
              </a:ext>
            </a:extLst>
          </p:cNvPr>
          <p:cNvSpPr/>
          <p:nvPr/>
        </p:nvSpPr>
        <p:spPr>
          <a:xfrm flipH="1">
            <a:off x="0" y="2569029"/>
            <a:ext cx="12192000" cy="3447019"/>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2" name="文本框 1"/>
          <p:cNvSpPr txBox="1"/>
          <p:nvPr/>
        </p:nvSpPr>
        <p:spPr>
          <a:xfrm>
            <a:off x="2866316" y="1978642"/>
            <a:ext cx="6495018" cy="400110"/>
          </a:xfrm>
          <a:prstGeom prst="rect">
            <a:avLst/>
          </a:prstGeom>
          <a:noFill/>
        </p:spPr>
        <p:txBody>
          <a:bodyPr wrap="square" rtlCol="0">
            <a:spAutoFit/>
          </a:bodyPr>
          <a:lstStyle/>
          <a:p>
            <a:pPr algn="ctr"/>
            <a:r>
              <a:rPr lang="zh-CN" altLang="en-US" sz="2000" b="1" dirty="0">
                <a:latin typeface="微软雅黑" panose="020B0503020204020204" charset="-122"/>
                <a:ea typeface="微软雅黑" panose="020B0503020204020204" charset="-122"/>
              </a:rPr>
              <a:t>货币充当计量其他一切商品价值量大小的尺度</a:t>
            </a:r>
          </a:p>
        </p:txBody>
      </p:sp>
      <p:grpSp>
        <p:nvGrpSpPr>
          <p:cNvPr id="3" name="组合 2"/>
          <p:cNvGrpSpPr/>
          <p:nvPr/>
        </p:nvGrpSpPr>
        <p:grpSpPr>
          <a:xfrm>
            <a:off x="2194932" y="3072671"/>
            <a:ext cx="7837786" cy="2368792"/>
            <a:chOff x="2194932" y="2971073"/>
            <a:chExt cx="7837786" cy="2368792"/>
          </a:xfrm>
        </p:grpSpPr>
        <p:sp>
          <p:nvSpPr>
            <p:cNvPr id="25" name="圆角矩形 29"/>
            <p:cNvSpPr/>
            <p:nvPr/>
          </p:nvSpPr>
          <p:spPr bwMode="auto">
            <a:xfrm flipH="1">
              <a:off x="2194932" y="2971073"/>
              <a:ext cx="3243218" cy="654133"/>
            </a:xfrm>
            <a:prstGeom prst="cube">
              <a:avLst>
                <a:gd name="adj" fmla="val 6635"/>
              </a:avLst>
            </a:prstGeom>
            <a:gradFill flip="none" rotWithShape="1">
              <a:gsLst>
                <a:gs pos="0">
                  <a:srgbClr val="6A9BCF"/>
                </a:gs>
                <a:gs pos="46000">
                  <a:srgbClr val="43679B"/>
                </a:gs>
                <a:gs pos="100000">
                  <a:srgbClr val="3C4882"/>
                </a:gs>
              </a:gsLst>
              <a:lin ang="48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匹布价值：</a:t>
              </a: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100</a:t>
              </a: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小时</a:t>
              </a:r>
            </a:p>
          </p:txBody>
        </p:sp>
        <p:sp>
          <p:nvSpPr>
            <p:cNvPr id="6" name="文本框 5"/>
            <p:cNvSpPr txBox="1"/>
            <p:nvPr/>
          </p:nvSpPr>
          <p:spPr>
            <a:xfrm>
              <a:off x="5699956" y="4570424"/>
              <a:ext cx="792088" cy="769441"/>
            </a:xfrm>
            <a:prstGeom prst="rect">
              <a:avLst/>
            </a:prstGeom>
            <a:noFill/>
          </p:spPr>
          <p:txBody>
            <a:bodyPr wrap="square" rtlCol="0" anchor="ctr">
              <a:spAutoFit/>
            </a:bodyPr>
            <a:lstStyle/>
            <a:p>
              <a:pPr algn="ctr"/>
              <a:r>
                <a:rPr lang="en-US" altLang="zh-CN" sz="4400" b="1" dirty="0">
                  <a:solidFill>
                    <a:srgbClr val="43679B"/>
                  </a:solidFill>
                  <a:latin typeface="微软雅黑" panose="020B0503020204020204" charset="-122"/>
                  <a:ea typeface="微软雅黑" panose="020B0503020204020204" charset="-122"/>
                </a:rPr>
                <a:t>=</a:t>
              </a:r>
              <a:endParaRPr lang="zh-CN" altLang="en-US" sz="4400" b="1" dirty="0">
                <a:solidFill>
                  <a:srgbClr val="43679B"/>
                </a:solidFill>
                <a:latin typeface="微软雅黑" panose="020B0503020204020204" charset="-122"/>
                <a:ea typeface="微软雅黑" panose="020B0503020204020204" charset="-122"/>
              </a:endParaRPr>
            </a:p>
          </p:txBody>
        </p:sp>
        <p:sp>
          <p:nvSpPr>
            <p:cNvPr id="35" name="圆角矩形 29"/>
            <p:cNvSpPr/>
            <p:nvPr/>
          </p:nvSpPr>
          <p:spPr bwMode="auto">
            <a:xfrm flipH="1">
              <a:off x="6705600" y="2982116"/>
              <a:ext cx="3327118" cy="654133"/>
            </a:xfrm>
            <a:prstGeom prst="cube">
              <a:avLst>
                <a:gd name="adj" fmla="val 4866"/>
              </a:avLst>
            </a:prstGeom>
            <a:gradFill>
              <a:gsLst>
                <a:gs pos="0">
                  <a:srgbClr val="F0963D"/>
                </a:gs>
                <a:gs pos="29000">
                  <a:srgbClr val="E37A17"/>
                </a:gs>
                <a:gs pos="100000">
                  <a:srgbClr val="E55003"/>
                </a:gs>
              </a:gsLst>
              <a:lin ang="4200000" scaled="0"/>
            </a:gradFill>
            <a:ln>
              <a:noFill/>
            </a:ln>
            <a:effectLst>
              <a:outerShdw blurRad="292100" sx="102000" sy="102000" algn="ctr" rotWithShape="0">
                <a:srgbClr val="E55003">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100</a:t>
              </a: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克黄金价值：</a:t>
              </a: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100</a:t>
              </a: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小时</a:t>
              </a:r>
            </a:p>
          </p:txBody>
        </p:sp>
        <p:sp>
          <p:nvSpPr>
            <p:cNvPr id="36" name="圆角矩形 29"/>
            <p:cNvSpPr/>
            <p:nvPr/>
          </p:nvSpPr>
          <p:spPr bwMode="auto">
            <a:xfrm flipH="1">
              <a:off x="3474395" y="4628078"/>
              <a:ext cx="1963755" cy="654133"/>
            </a:xfrm>
            <a:prstGeom prst="cube">
              <a:avLst>
                <a:gd name="adj" fmla="val 10174"/>
              </a:avLst>
            </a:prstGeom>
            <a:solidFill>
              <a:schemeClr val="bg1"/>
            </a:solidFill>
            <a:ln w="6350">
              <a:gradFill>
                <a:gsLst>
                  <a:gs pos="0">
                    <a:srgbClr val="43679B"/>
                  </a:gs>
                  <a:gs pos="100000">
                    <a:srgbClr val="6A9BCF">
                      <a:alpha val="0"/>
                    </a:srgbClr>
                  </a:gs>
                </a:gsLst>
                <a:lin ang="5400000" scaled="1"/>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 </a:t>
              </a:r>
              <a:r>
                <a:rPr lang="en-US" altLang="zh-CN" sz="2000" b="1" dirty="0">
                  <a:solidFill>
                    <a:schemeClr val="tx1">
                      <a:lumMod val="85000"/>
                      <a:lumOff val="15000"/>
                    </a:schemeClr>
                  </a:solidFill>
                  <a:latin typeface="微软雅黑" panose="020B0503020204020204" charset="-122"/>
                  <a:ea typeface="微软雅黑" panose="020B0503020204020204" charset="-122"/>
                </a:rPr>
                <a:t>1</a:t>
              </a:r>
              <a:r>
                <a:rPr lang="zh-CN" altLang="en-US" sz="2000" b="1" dirty="0">
                  <a:solidFill>
                    <a:schemeClr val="tx1">
                      <a:lumMod val="85000"/>
                      <a:lumOff val="15000"/>
                    </a:schemeClr>
                  </a:solidFill>
                  <a:latin typeface="微软雅黑" panose="020B0503020204020204" charset="-122"/>
                  <a:ea typeface="微软雅黑" panose="020B0503020204020204" charset="-122"/>
                </a:rPr>
                <a:t>匹布价格</a:t>
              </a:r>
            </a:p>
          </p:txBody>
        </p:sp>
      </p:grpSp>
      <p:grpSp>
        <p:nvGrpSpPr>
          <p:cNvPr id="14" name="组合 13"/>
          <p:cNvGrpSpPr/>
          <p:nvPr/>
        </p:nvGrpSpPr>
        <p:grpSpPr>
          <a:xfrm>
            <a:off x="4189491" y="770648"/>
            <a:ext cx="3813017" cy="471039"/>
            <a:chOff x="5093293" y="4122813"/>
            <a:chExt cx="3813017" cy="471039"/>
          </a:xfrm>
        </p:grpSpPr>
        <p:sp>
          <p:nvSpPr>
            <p:cNvPr id="15" name="平行四边形 14"/>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价值尺度</a:t>
              </a:r>
            </a:p>
          </p:txBody>
        </p:sp>
        <p:sp>
          <p:nvSpPr>
            <p:cNvPr id="16" name="任意多边形: 形状 15"/>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17" name="任意多边形: 形状 16"/>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
        <p:nvSpPr>
          <p:cNvPr id="13" name="圆角矩形 29"/>
          <p:cNvSpPr/>
          <p:nvPr/>
        </p:nvSpPr>
        <p:spPr bwMode="auto">
          <a:xfrm flipH="1">
            <a:off x="7020629" y="4729675"/>
            <a:ext cx="2162699" cy="654133"/>
          </a:xfrm>
          <a:prstGeom prst="cube">
            <a:avLst>
              <a:gd name="adj" fmla="val 10174"/>
            </a:avLst>
          </a:prstGeom>
          <a:solidFill>
            <a:schemeClr val="bg1"/>
          </a:solidFill>
          <a:ln w="6350">
            <a:gradFill>
              <a:gsLst>
                <a:gs pos="0">
                  <a:srgbClr val="43679B"/>
                </a:gs>
                <a:gs pos="100000">
                  <a:srgbClr val="6A9BCF">
                    <a:alpha val="0"/>
                  </a:srgbClr>
                </a:gs>
              </a:gsLst>
              <a:lin ang="5400000" scaled="1"/>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微软雅黑" panose="020B0503020204020204" charset="-122"/>
                <a:ea typeface="微软雅黑" panose="020B0503020204020204" charset="-122"/>
              </a:rPr>
              <a:t> </a:t>
            </a:r>
            <a:r>
              <a:rPr lang="en-US" altLang="zh-CN" sz="2000" b="1" dirty="0">
                <a:solidFill>
                  <a:schemeClr val="tx1">
                    <a:lumMod val="85000"/>
                    <a:lumOff val="15000"/>
                  </a:schemeClr>
                </a:solidFill>
                <a:latin typeface="微软雅黑" panose="020B0503020204020204" charset="-122"/>
                <a:ea typeface="微软雅黑" panose="020B0503020204020204" charset="-122"/>
              </a:rPr>
              <a:t>100</a:t>
            </a:r>
            <a:r>
              <a:rPr lang="zh-CN" altLang="en-US" sz="2000" b="1" dirty="0">
                <a:solidFill>
                  <a:schemeClr val="tx1">
                    <a:lumMod val="85000"/>
                    <a:lumOff val="15000"/>
                  </a:schemeClr>
                </a:solidFill>
                <a:latin typeface="微软雅黑" panose="020B0503020204020204" charset="-122"/>
                <a:ea typeface="微软雅黑" panose="020B0503020204020204" charset="-122"/>
              </a:rPr>
              <a:t>克黄金价格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7" name="Rectangle 7">
            <a:extLst>
              <a:ext uri="{FF2B5EF4-FFF2-40B4-BE49-F238E27FC236}">
                <a16:creationId xmlns:a16="http://schemas.microsoft.com/office/drawing/2014/main" id="{997EACD7-CD42-49B9-8F04-EB2703A3C8D4}"/>
              </a:ext>
            </a:extLst>
          </p:cNvPr>
          <p:cNvSpPr>
            <a:spLocks noGrp="1" noChangeArrowheads="1"/>
          </p:cNvSpPr>
          <p:nvPr>
            <p:ph type="body" idx="1"/>
          </p:nvPr>
        </p:nvSpPr>
        <p:spPr>
          <a:xfrm>
            <a:off x="1847851" y="765175"/>
            <a:ext cx="8208963" cy="3284538"/>
          </a:xfrm>
        </p:spPr>
        <p:txBody>
          <a:bodyPr/>
          <a:lstStyle/>
          <a:p>
            <a:pPr eaLnBrk="1" hangingPunct="1">
              <a:buFontTx/>
              <a:buNone/>
            </a:pPr>
            <a:r>
              <a:rPr lang="en-US" altLang="zh-CN">
                <a:solidFill>
                  <a:srgbClr val="0000FF"/>
                </a:solidFill>
                <a:latin typeface="黑体" panose="02010609060101010101" pitchFamily="49" charset="-122"/>
              </a:rPr>
              <a:t>1</a:t>
            </a:r>
            <a:r>
              <a:rPr lang="zh-CN" altLang="en-US">
                <a:solidFill>
                  <a:srgbClr val="0000FF"/>
                </a:solidFill>
                <a:latin typeface="黑体" panose="02010609060101010101" pitchFamily="49" charset="-122"/>
              </a:rPr>
              <a:t>、价值尺度：衡量商品价值大小的尺度</a:t>
            </a:r>
            <a:endParaRPr lang="en-US" altLang="zh-CN">
              <a:solidFill>
                <a:srgbClr val="0000FF"/>
              </a:solidFill>
              <a:latin typeface="黑体" panose="02010609060101010101" pitchFamily="49" charset="-122"/>
            </a:endParaRPr>
          </a:p>
          <a:p>
            <a:pPr eaLnBrk="1" hangingPunct="1">
              <a:buFontTx/>
              <a:buNone/>
            </a:pPr>
            <a:r>
              <a:rPr lang="en-US" altLang="zh-CN">
                <a:solidFill>
                  <a:srgbClr val="0000FF"/>
                </a:solidFill>
                <a:latin typeface="黑体" panose="02010609060101010101" pitchFamily="49" charset="-122"/>
              </a:rPr>
              <a:t>——</a:t>
            </a:r>
            <a:r>
              <a:rPr lang="zh-CN" altLang="en-US">
                <a:solidFill>
                  <a:srgbClr val="FF0000"/>
                </a:solidFill>
                <a:latin typeface="黑体" panose="02010609060101010101" pitchFamily="49" charset="-122"/>
              </a:rPr>
              <a:t>“想象价格”或“观念价格”</a:t>
            </a:r>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r>
              <a:rPr lang="zh-CN" altLang="en-US" sz="2400"/>
              <a:t>（</a:t>
            </a:r>
            <a:r>
              <a:rPr lang="en-US" altLang="zh-CN" sz="2400"/>
              <a:t>1</a:t>
            </a:r>
            <a:r>
              <a:rPr lang="zh-CN" altLang="en-US" sz="2400"/>
              <a:t>）原因：因为货币本身是商品，有价值；</a:t>
            </a:r>
          </a:p>
          <a:p>
            <a:pPr eaLnBrk="1" hangingPunct="1">
              <a:buFont typeface="Wingdings" panose="05000000000000000000" pitchFamily="2" charset="2"/>
              <a:buNone/>
            </a:pPr>
            <a:r>
              <a:rPr lang="zh-CN" altLang="en-US" sz="2400">
                <a:solidFill>
                  <a:srgbClr val="FF0000"/>
                </a:solidFill>
              </a:rPr>
              <a:t>（</a:t>
            </a:r>
            <a:r>
              <a:rPr lang="en-US" altLang="zh-CN" sz="2400">
                <a:solidFill>
                  <a:srgbClr val="FF0000"/>
                </a:solidFill>
              </a:rPr>
              <a:t>2</a:t>
            </a:r>
            <a:r>
              <a:rPr lang="zh-CN" altLang="en-US" sz="2400">
                <a:solidFill>
                  <a:srgbClr val="FF0000"/>
                </a:solidFill>
              </a:rPr>
              <a:t>）特点：只需要观念货币</a:t>
            </a:r>
            <a:r>
              <a:rPr lang="zh-CN" altLang="en-US" sz="2400"/>
              <a:t>，价值表现为商品的价格</a:t>
            </a:r>
            <a:r>
              <a:rPr lang="zh-CN" altLang="en-US" sz="2400">
                <a:solidFill>
                  <a:srgbClr val="0000FF"/>
                </a:solidFill>
              </a:rPr>
              <a:t>；</a:t>
            </a:r>
            <a:endParaRPr lang="zh-CN" altLang="en-US" sz="2400"/>
          </a:p>
          <a:p>
            <a:pPr eaLnBrk="1" hangingPunct="1">
              <a:buFont typeface="Wingdings" panose="05000000000000000000" pitchFamily="2" charset="2"/>
              <a:buNone/>
            </a:pPr>
            <a:r>
              <a:rPr lang="zh-CN" altLang="en-US" sz="2400">
                <a:solidFill>
                  <a:srgbClr val="0000FF"/>
                </a:solidFill>
              </a:rPr>
              <a:t>（</a:t>
            </a:r>
            <a:r>
              <a:rPr lang="en-US" altLang="zh-CN" sz="2400">
                <a:solidFill>
                  <a:srgbClr val="0000FF"/>
                </a:solidFill>
              </a:rPr>
              <a:t>3</a:t>
            </a:r>
            <a:r>
              <a:rPr lang="zh-CN" altLang="en-US" sz="2400">
                <a:solidFill>
                  <a:srgbClr val="0000FF"/>
                </a:solidFill>
              </a:rPr>
              <a:t>）关系：在商品价值与价格一致的情况下，商品的价格与商品价值成正比，与金属货币成反比。</a:t>
            </a:r>
            <a:r>
              <a:rPr lang="zh-CN" altLang="en-US"/>
              <a:t> </a:t>
            </a:r>
          </a:p>
        </p:txBody>
      </p:sp>
      <p:pic>
        <p:nvPicPr>
          <p:cNvPr id="445448" name="Picture 8">
            <a:extLst>
              <a:ext uri="{FF2B5EF4-FFF2-40B4-BE49-F238E27FC236}">
                <a16:creationId xmlns:a16="http://schemas.microsoft.com/office/drawing/2014/main" id="{C4C23F56-F482-4B99-8C71-4379E9502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4221163"/>
            <a:ext cx="789651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4" name="Rectangle 10">
            <a:extLst>
              <a:ext uri="{FF2B5EF4-FFF2-40B4-BE49-F238E27FC236}">
                <a16:creationId xmlns:a16="http://schemas.microsoft.com/office/drawing/2014/main" id="{9C708C3F-FD8D-4872-9316-70CE606D6789}"/>
              </a:ext>
            </a:extLst>
          </p:cNvPr>
          <p:cNvSpPr>
            <a:spLocks noChangeArrowheads="1"/>
          </p:cNvSpPr>
          <p:nvPr/>
        </p:nvSpPr>
        <p:spPr bwMode="auto">
          <a:xfrm>
            <a:off x="4224338" y="115889"/>
            <a:ext cx="5040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anose="05000000000000000000" pitchFamily="2" charset="2"/>
              <a:buChar char="•"/>
              <a:defRPr sz="2800" b="1">
                <a:solidFill>
                  <a:srgbClr val="663300"/>
                </a:solidFill>
                <a:latin typeface="Times New Roman" panose="02020603050405020304" pitchFamily="18" charset="0"/>
                <a:ea typeface="黑体" panose="02010609060101010101" pitchFamily="49" charset="-122"/>
              </a:defRPr>
            </a:lvl1pPr>
            <a:lvl2pPr marL="742950" indent="-285750">
              <a:spcBef>
                <a:spcPct val="20000"/>
              </a:spcBef>
              <a:buClr>
                <a:schemeClr val="tx2"/>
              </a:buClr>
              <a:buSzPct val="60000"/>
              <a:buFont typeface="Wingdings" panose="05000000000000000000" pitchFamily="2" charset="2"/>
              <a:buChar char="n"/>
              <a:defRPr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kumimoji="1" lang="zh-CN" altLang="en-US" sz="3200">
                <a:solidFill>
                  <a:srgbClr val="FAC120"/>
                </a:solidFill>
                <a:latin typeface="黑体" panose="02010609060101010101" pitchFamily="49" charset="-122"/>
                <a:ea typeface="楷体_GB2312" pitchFamily="49" charset="-122"/>
              </a:rPr>
              <a:t>货币的职能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45447">
                                            <p:txEl>
                                              <p:pRg st="3" end="3"/>
                                            </p:txEl>
                                          </p:spTgt>
                                        </p:tgtEl>
                                        <p:attrNameLst>
                                          <p:attrName>style.visibility</p:attrName>
                                        </p:attrNameLst>
                                      </p:cBhvr>
                                      <p:to>
                                        <p:strVal val="visible"/>
                                      </p:to>
                                    </p:set>
                                    <p:anim calcmode="discrete" valueType="clr">
                                      <p:cBhvr override="childStyle">
                                        <p:cTn id="7" dur="80"/>
                                        <p:tgtEl>
                                          <p:spTgt spid="44544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5447">
                                            <p:txEl>
                                              <p:pRg st="3" end="3"/>
                                            </p:txEl>
                                          </p:spTgt>
                                        </p:tgtEl>
                                        <p:attrNameLst>
                                          <p:attrName>fillcolor</p:attrName>
                                        </p:attrNameLst>
                                      </p:cBhvr>
                                      <p:tavLst>
                                        <p:tav tm="0">
                                          <p:val>
                                            <p:clrVal>
                                              <a:schemeClr val="accent2"/>
                                            </p:clrVal>
                                          </p:val>
                                        </p:tav>
                                        <p:tav tm="50000">
                                          <p:val>
                                            <p:clrVal>
                                              <a:schemeClr val="hlink"/>
                                            </p:clrVal>
                                          </p:val>
                                        </p:tav>
                                      </p:tavLst>
                                    </p:anim>
                                    <p:set>
                                      <p:cBhvr>
                                        <p:cTn id="9" dur="80"/>
                                        <p:tgtEl>
                                          <p:spTgt spid="445447">
                                            <p:txEl>
                                              <p:pRg st="3" end="3"/>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45447">
                                            <p:txEl>
                                              <p:pRg st="4" end="4"/>
                                            </p:txEl>
                                          </p:spTgt>
                                        </p:tgtEl>
                                        <p:attrNameLst>
                                          <p:attrName>style.visibility</p:attrName>
                                        </p:attrNameLst>
                                      </p:cBhvr>
                                      <p:to>
                                        <p:strVal val="visible"/>
                                      </p:to>
                                    </p:set>
                                    <p:anim calcmode="discrete" valueType="clr">
                                      <p:cBhvr override="childStyle">
                                        <p:cTn id="14" dur="80"/>
                                        <p:tgtEl>
                                          <p:spTgt spid="4454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45447">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445447">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45447">
                                            <p:txEl>
                                              <p:pRg st="5" end="5"/>
                                            </p:txEl>
                                          </p:spTgt>
                                        </p:tgtEl>
                                        <p:attrNameLst>
                                          <p:attrName>style.visibility</p:attrName>
                                        </p:attrNameLst>
                                      </p:cBhvr>
                                      <p:to>
                                        <p:strVal val="visible"/>
                                      </p:to>
                                    </p:set>
                                    <p:anim calcmode="discrete" valueType="clr">
                                      <p:cBhvr override="childStyle">
                                        <p:cTn id="21" dur="80"/>
                                        <p:tgtEl>
                                          <p:spTgt spid="44544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45447">
                                            <p:txEl>
                                              <p:pRg st="5" end="5"/>
                                            </p:txEl>
                                          </p:spTgt>
                                        </p:tgtEl>
                                        <p:attrNameLst>
                                          <p:attrName>fillcolor</p:attrName>
                                        </p:attrNameLst>
                                      </p:cBhvr>
                                      <p:tavLst>
                                        <p:tav tm="0">
                                          <p:val>
                                            <p:clrVal>
                                              <a:schemeClr val="accent2"/>
                                            </p:clrVal>
                                          </p:val>
                                        </p:tav>
                                        <p:tav tm="50000">
                                          <p:val>
                                            <p:clrVal>
                                              <a:schemeClr val="hlink"/>
                                            </p:clrVal>
                                          </p:val>
                                        </p:tav>
                                      </p:tavLst>
                                    </p:anim>
                                    <p:set>
                                      <p:cBhvr>
                                        <p:cTn id="23" dur="80"/>
                                        <p:tgtEl>
                                          <p:spTgt spid="445447">
                                            <p:txEl>
                                              <p:pRg st="5" end="5"/>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445448"/>
                                        </p:tgtEl>
                                        <p:attrNameLst>
                                          <p:attrName>style.visibility</p:attrName>
                                        </p:attrNameLst>
                                      </p:cBhvr>
                                      <p:to>
                                        <p:strVal val="visible"/>
                                      </p:to>
                                    </p:set>
                                    <p:anim calcmode="lin" valueType="num">
                                      <p:cBhvr>
                                        <p:cTn id="28" dur="500" fill="hold"/>
                                        <p:tgtEl>
                                          <p:spTgt spid="445448"/>
                                        </p:tgtEl>
                                        <p:attrNameLst>
                                          <p:attrName>ppt_w</p:attrName>
                                        </p:attrNameLst>
                                      </p:cBhvr>
                                      <p:tavLst>
                                        <p:tav tm="0">
                                          <p:val>
                                            <p:fltVal val="0"/>
                                          </p:val>
                                        </p:tav>
                                        <p:tav tm="100000">
                                          <p:val>
                                            <p:strVal val="#ppt_w"/>
                                          </p:val>
                                        </p:tav>
                                      </p:tavLst>
                                    </p:anim>
                                    <p:anim calcmode="lin" valueType="num">
                                      <p:cBhvr>
                                        <p:cTn id="29" dur="500" fill="hold"/>
                                        <p:tgtEl>
                                          <p:spTgt spid="4454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0" y="2281387"/>
            <a:ext cx="12192000" cy="3734661"/>
            <a:chOff x="0" y="2313427"/>
            <a:chExt cx="12192000" cy="3734661"/>
          </a:xfrm>
        </p:grpSpPr>
        <p:sp>
          <p:nvSpPr>
            <p:cNvPr id="7" name="矩形 6"/>
            <p:cNvSpPr/>
            <p:nvPr/>
          </p:nvSpPr>
          <p:spPr>
            <a:xfrm>
              <a:off x="0" y="2313427"/>
              <a:ext cx="12192000" cy="3734661"/>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8" name="圆角矩形 14"/>
            <p:cNvSpPr/>
            <p:nvPr/>
          </p:nvSpPr>
          <p:spPr>
            <a:xfrm>
              <a:off x="3390901" y="2773195"/>
              <a:ext cx="7955972" cy="2756709"/>
            </a:xfrm>
            <a:prstGeom prst="roundRect">
              <a:avLst>
                <a:gd name="adj" fmla="val 7209"/>
              </a:avLst>
            </a:prstGeom>
            <a:solidFill>
              <a:srgbClr val="FF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16" name="Rectangle 1"/>
          <p:cNvSpPr>
            <a:spLocks noChangeArrowheads="1"/>
          </p:cNvSpPr>
          <p:nvPr/>
        </p:nvSpPr>
        <p:spPr bwMode="auto">
          <a:xfrm>
            <a:off x="1433267" y="3177200"/>
            <a:ext cx="4880714" cy="1884618"/>
          </a:xfrm>
          <a:prstGeom prst="rect">
            <a:avLst/>
          </a:prstGeom>
          <a:noFill/>
          <a:ln w="9525">
            <a:noFill/>
            <a:miter lim="800000"/>
          </a:ln>
          <a:effectLst/>
        </p:spPr>
        <p:txBody>
          <a:bodyPr vert="horz" wrap="square" lIns="91440" tIns="45720" rIns="91440" bIns="45720" numCol="1" anchor="ctr" anchorCtr="0" compatLnSpc="1">
            <a:spAutoFit/>
          </a:bodyPr>
          <a:lstStyle/>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当商品的</a:t>
            </a:r>
            <a:r>
              <a:rPr lang="zh-CN" altLang="en-US" sz="2000" b="1" dirty="0">
                <a:solidFill>
                  <a:srgbClr val="FF0000"/>
                </a:solidFill>
                <a:latin typeface="微软雅黑" panose="020B0503020204020204" charset="-122"/>
                <a:ea typeface="微软雅黑" panose="020B0503020204020204" charset="-122"/>
                <a:cs typeface="FZShuSong-Z01S" charset="0"/>
              </a:rPr>
              <a:t>价值</a:t>
            </a:r>
            <a:r>
              <a:rPr lang="zh-CN" altLang="en-US" sz="2000" dirty="0">
                <a:solidFill>
                  <a:srgbClr val="262626"/>
                </a:solidFill>
                <a:latin typeface="微软雅黑" panose="020B0503020204020204" charset="-122"/>
                <a:ea typeface="微软雅黑" panose="020B0503020204020204" charset="-122"/>
                <a:cs typeface="FZShuSong-Z01S" charset="0"/>
              </a:rPr>
              <a:t>用货币来表现的时候，商品的</a:t>
            </a:r>
            <a:r>
              <a:rPr lang="zh-CN" altLang="en-US" sz="2000" b="1" dirty="0">
                <a:solidFill>
                  <a:srgbClr val="FF0000"/>
                </a:solidFill>
                <a:latin typeface="微软雅黑" panose="020B0503020204020204" charset="-122"/>
                <a:ea typeface="微软雅黑" panose="020B0503020204020204" charset="-122"/>
                <a:cs typeface="FZShuSong-Z01S" charset="0"/>
              </a:rPr>
              <a:t>内在价值</a:t>
            </a:r>
            <a:r>
              <a:rPr lang="zh-CN" altLang="en-US" sz="2000" dirty="0">
                <a:solidFill>
                  <a:srgbClr val="262626"/>
                </a:solidFill>
                <a:latin typeface="微软雅黑" panose="020B0503020204020204" charset="-122"/>
                <a:ea typeface="微软雅黑" panose="020B0503020204020204" charset="-122"/>
                <a:cs typeface="FZShuSong-Z01S" charset="0"/>
              </a:rPr>
              <a:t>就外化为</a:t>
            </a:r>
            <a:r>
              <a:rPr lang="zh-CN" altLang="en-US" sz="2000" b="1" dirty="0">
                <a:solidFill>
                  <a:srgbClr val="FF0000"/>
                </a:solidFill>
                <a:latin typeface="微软雅黑" panose="020B0503020204020204" charset="-122"/>
                <a:ea typeface="微软雅黑" panose="020B0503020204020204" charset="-122"/>
                <a:cs typeface="FZShuSong-Z01S" charset="0"/>
              </a:rPr>
              <a:t>价格</a:t>
            </a:r>
            <a:r>
              <a:rPr lang="zh-CN" altLang="en-US" sz="2000" dirty="0">
                <a:solidFill>
                  <a:srgbClr val="262626"/>
                </a:solidFill>
                <a:latin typeface="微软雅黑" panose="020B0503020204020204" charset="-122"/>
                <a:ea typeface="微软雅黑" panose="020B0503020204020204" charset="-122"/>
                <a:cs typeface="FZShuSong-Z01S" charset="0"/>
              </a:rPr>
              <a:t>。</a:t>
            </a:r>
            <a:endParaRPr lang="en-US" altLang="zh-CN" sz="2000" dirty="0">
              <a:solidFill>
                <a:srgbClr val="262626"/>
              </a:solidFill>
              <a:latin typeface="微软雅黑" panose="020B0503020204020204" charset="-122"/>
              <a:ea typeface="微软雅黑" panose="020B0503020204020204" charset="-122"/>
              <a:cs typeface="FZShuSong-Z01S" charset="0"/>
            </a:endParaRPr>
          </a:p>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货币作为价值尺度，只需要观念货币，不需要现实中的货币。 </a:t>
            </a:r>
            <a:endParaRPr lang="zh-CN" altLang="en-US" sz="2000" dirty="0">
              <a:solidFill>
                <a:srgbClr val="7F7F7F"/>
              </a:solidFill>
              <a:latin typeface="微软雅黑" panose="020B0503020204020204" charset="-122"/>
              <a:ea typeface="微软雅黑" panose="020B0503020204020204" charset="-122"/>
            </a:endParaRPr>
          </a:p>
        </p:txBody>
      </p:sp>
      <p:pic>
        <p:nvPicPr>
          <p:cNvPr id="4098" name="Picture 2" descr="https://gimg2.baidu.com/image_search/src=http%3A%2F%2Fpic.lshou.com%2Fpic%2Fg-search3.alicdn.com%2Fimg%2Fbao%2Fuploaded%2Fi4%2Fi1%2FTB1IUc9FFXXXXbuXpXXXXXXXXXX_%21%210-item_pic.jpg_310x310.jpg&amp;refer=http%3A%2F%2Fpic.lshou.com&amp;app=2002&amp;size=f9999,10000&amp;q=a80&amp;n=0&amp;g=0n&amp;fmt=auto?sec=1659580373&amp;t=15d3add483df63fbe6ff885ded96b50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3141" y="1088571"/>
            <a:ext cx="4927475" cy="4927477"/>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D0926F78-F354-4ECE-A133-ED44F32A4A01}"/>
              </a:ext>
            </a:extLst>
          </p:cNvPr>
          <p:cNvSpPr/>
          <p:nvPr/>
        </p:nvSpPr>
        <p:spPr>
          <a:xfrm flipH="1">
            <a:off x="0" y="2569029"/>
            <a:ext cx="12192000" cy="3447019"/>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44" name="组合 43"/>
          <p:cNvGrpSpPr/>
          <p:nvPr/>
        </p:nvGrpSpPr>
        <p:grpSpPr>
          <a:xfrm>
            <a:off x="1183189" y="3149371"/>
            <a:ext cx="2537994" cy="1875722"/>
            <a:chOff x="675189" y="2175653"/>
            <a:chExt cx="2537994" cy="1875722"/>
          </a:xfrm>
        </p:grpSpPr>
        <p:sp>
          <p:nvSpPr>
            <p:cNvPr id="19" name="ïṧlíďè"/>
            <p:cNvSpPr/>
            <p:nvPr/>
          </p:nvSpPr>
          <p:spPr bwMode="auto">
            <a:xfrm>
              <a:off x="675189" y="3214274"/>
              <a:ext cx="2537994" cy="837101"/>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adFill flip="none" rotWithShape="1">
              <a:gsLst>
                <a:gs pos="0">
                  <a:srgbClr val="6A9BCF"/>
                </a:gs>
                <a:gs pos="46000">
                  <a:srgbClr val="43679B"/>
                </a:gs>
                <a:gs pos="100000">
                  <a:srgbClr val="3C4882"/>
                </a:gs>
              </a:gsLst>
              <a:lin ang="156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000" b="1">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0" name="íŝḷíde"/>
            <p:cNvSpPr/>
            <p:nvPr/>
          </p:nvSpPr>
          <p:spPr bwMode="auto">
            <a:xfrm>
              <a:off x="675189" y="2857635"/>
              <a:ext cx="2537994" cy="713278"/>
            </a:xfrm>
            <a:prstGeom prst="ellipse">
              <a:avLst/>
            </a:prstGeom>
            <a:gradFill flip="none" rotWithShape="1">
              <a:gsLst>
                <a:gs pos="0">
                  <a:srgbClr val="85A9CF"/>
                </a:gs>
                <a:gs pos="100000">
                  <a:srgbClr val="43679B"/>
                </a:gs>
                <a:gs pos="47000">
                  <a:srgbClr val="6A9BCF"/>
                </a:gs>
              </a:gsLst>
              <a:lin ang="48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商品</a:t>
              </a:r>
              <a:r>
                <a:rPr lang="id-ID"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A</a:t>
              </a:r>
            </a:p>
          </p:txBody>
        </p:sp>
        <p:sp>
          <p:nvSpPr>
            <p:cNvPr id="33" name="baseball-cap_72588"/>
            <p:cNvSpPr>
              <a:spLocks noChangeAspect="1"/>
            </p:cNvSpPr>
            <p:nvPr/>
          </p:nvSpPr>
          <p:spPr bwMode="auto">
            <a:xfrm>
              <a:off x="1738747" y="2175653"/>
              <a:ext cx="526990" cy="466423"/>
            </a:xfrm>
            <a:custGeom>
              <a:avLst/>
              <a:gdLst>
                <a:gd name="T0" fmla="*/ 5671 w 8338"/>
                <a:gd name="T1" fmla="*/ 507 h 7390"/>
                <a:gd name="T2" fmla="*/ 5673 w 8338"/>
                <a:gd name="T3" fmla="*/ 480 h 7390"/>
                <a:gd name="T4" fmla="*/ 5301 w 8338"/>
                <a:gd name="T5" fmla="*/ 23 h 7390"/>
                <a:gd name="T6" fmla="*/ 4843 w 8338"/>
                <a:gd name="T7" fmla="*/ 396 h 7390"/>
                <a:gd name="T8" fmla="*/ 4843 w 8338"/>
                <a:gd name="T9" fmla="*/ 396 h 7390"/>
                <a:gd name="T10" fmla="*/ 1455 w 8338"/>
                <a:gd name="T11" fmla="*/ 3428 h 7390"/>
                <a:gd name="T12" fmla="*/ 1416 w 8338"/>
                <a:gd name="T13" fmla="*/ 3804 h 7390"/>
                <a:gd name="T14" fmla="*/ 2812 w 8338"/>
                <a:gd name="T15" fmla="*/ 3905 h 7390"/>
                <a:gd name="T16" fmla="*/ 4465 w 8338"/>
                <a:gd name="T17" fmla="*/ 4407 h 7390"/>
                <a:gd name="T18" fmla="*/ 2837 w 8338"/>
                <a:gd name="T19" fmla="*/ 4142 h 7390"/>
                <a:gd name="T20" fmla="*/ 1952 w 8338"/>
                <a:gd name="T21" fmla="*/ 4157 h 7390"/>
                <a:gd name="T22" fmla="*/ 1203 w 8338"/>
                <a:gd name="T23" fmla="*/ 4294 h 7390"/>
                <a:gd name="T24" fmla="*/ 1202 w 8338"/>
                <a:gd name="T25" fmla="*/ 4291 h 7390"/>
                <a:gd name="T26" fmla="*/ 95 w 8338"/>
                <a:gd name="T27" fmla="*/ 6049 h 7390"/>
                <a:gd name="T28" fmla="*/ 91 w 8338"/>
                <a:gd name="T29" fmla="*/ 6506 h 7390"/>
                <a:gd name="T30" fmla="*/ 498 w 8338"/>
                <a:gd name="T31" fmla="*/ 6714 h 7390"/>
                <a:gd name="T32" fmla="*/ 2652 w 8338"/>
                <a:gd name="T33" fmla="*/ 6591 h 7390"/>
                <a:gd name="T34" fmla="*/ 5386 w 8338"/>
                <a:gd name="T35" fmla="*/ 7277 h 7390"/>
                <a:gd name="T36" fmla="*/ 5634 w 8338"/>
                <a:gd name="T37" fmla="*/ 7387 h 7390"/>
                <a:gd name="T38" fmla="*/ 5745 w 8338"/>
                <a:gd name="T39" fmla="*/ 7384 h 7390"/>
                <a:gd name="T40" fmla="*/ 6054 w 8338"/>
                <a:gd name="T41" fmla="*/ 7173 h 7390"/>
                <a:gd name="T42" fmla="*/ 7630 w 8338"/>
                <a:gd name="T43" fmla="*/ 5180 h 7390"/>
                <a:gd name="T44" fmla="*/ 8005 w 8338"/>
                <a:gd name="T45" fmla="*/ 4950 h 7390"/>
                <a:gd name="T46" fmla="*/ 8140 w 8338"/>
                <a:gd name="T47" fmla="*/ 4656 h 7390"/>
                <a:gd name="T48" fmla="*/ 8167 w 8338"/>
                <a:gd name="T49" fmla="*/ 4111 h 7390"/>
                <a:gd name="T50" fmla="*/ 5671 w 8338"/>
                <a:gd name="T51" fmla="*/ 507 h 7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38" h="7390">
                  <a:moveTo>
                    <a:pt x="5671" y="507"/>
                  </a:moveTo>
                  <a:lnTo>
                    <a:pt x="5673" y="480"/>
                  </a:lnTo>
                  <a:cubicBezTo>
                    <a:pt x="5697" y="251"/>
                    <a:pt x="5530" y="46"/>
                    <a:pt x="5301" y="23"/>
                  </a:cubicBezTo>
                  <a:cubicBezTo>
                    <a:pt x="5071" y="0"/>
                    <a:pt x="4867" y="167"/>
                    <a:pt x="4843" y="396"/>
                  </a:cubicBezTo>
                  <a:lnTo>
                    <a:pt x="4843" y="396"/>
                  </a:lnTo>
                  <a:cubicBezTo>
                    <a:pt x="3118" y="378"/>
                    <a:pt x="1633" y="1678"/>
                    <a:pt x="1455" y="3428"/>
                  </a:cubicBezTo>
                  <a:lnTo>
                    <a:pt x="1416" y="3804"/>
                  </a:lnTo>
                  <a:cubicBezTo>
                    <a:pt x="1881" y="3769"/>
                    <a:pt x="2360" y="3822"/>
                    <a:pt x="2812" y="3905"/>
                  </a:cubicBezTo>
                  <a:cubicBezTo>
                    <a:pt x="3382" y="4010"/>
                    <a:pt x="3927" y="4194"/>
                    <a:pt x="4465" y="4407"/>
                  </a:cubicBezTo>
                  <a:cubicBezTo>
                    <a:pt x="3926" y="4275"/>
                    <a:pt x="3391" y="4179"/>
                    <a:pt x="2837" y="4142"/>
                  </a:cubicBezTo>
                  <a:cubicBezTo>
                    <a:pt x="2543" y="4122"/>
                    <a:pt x="2245" y="4129"/>
                    <a:pt x="1952" y="4157"/>
                  </a:cubicBezTo>
                  <a:cubicBezTo>
                    <a:pt x="1700" y="4181"/>
                    <a:pt x="1445" y="4216"/>
                    <a:pt x="1203" y="4294"/>
                  </a:cubicBezTo>
                  <a:cubicBezTo>
                    <a:pt x="1203" y="4293"/>
                    <a:pt x="1202" y="4292"/>
                    <a:pt x="1202" y="4291"/>
                  </a:cubicBezTo>
                  <a:lnTo>
                    <a:pt x="95" y="6049"/>
                  </a:lnTo>
                  <a:cubicBezTo>
                    <a:pt x="0" y="6184"/>
                    <a:pt x="5" y="6365"/>
                    <a:pt x="91" y="6506"/>
                  </a:cubicBezTo>
                  <a:cubicBezTo>
                    <a:pt x="176" y="6647"/>
                    <a:pt x="325" y="6747"/>
                    <a:pt x="498" y="6714"/>
                  </a:cubicBezTo>
                  <a:cubicBezTo>
                    <a:pt x="538" y="6706"/>
                    <a:pt x="1360" y="6460"/>
                    <a:pt x="2652" y="6591"/>
                  </a:cubicBezTo>
                  <a:cubicBezTo>
                    <a:pt x="4785" y="6808"/>
                    <a:pt x="5386" y="7277"/>
                    <a:pt x="5386" y="7277"/>
                  </a:cubicBezTo>
                  <a:cubicBezTo>
                    <a:pt x="5386" y="7277"/>
                    <a:pt x="5526" y="7378"/>
                    <a:pt x="5634" y="7387"/>
                  </a:cubicBezTo>
                  <a:cubicBezTo>
                    <a:pt x="5671" y="7390"/>
                    <a:pt x="5708" y="7390"/>
                    <a:pt x="5745" y="7384"/>
                  </a:cubicBezTo>
                  <a:cubicBezTo>
                    <a:pt x="5875" y="7364"/>
                    <a:pt x="5969" y="7278"/>
                    <a:pt x="6054" y="7173"/>
                  </a:cubicBezTo>
                  <a:cubicBezTo>
                    <a:pt x="6054" y="7173"/>
                    <a:pt x="7406" y="5466"/>
                    <a:pt x="7630" y="5180"/>
                  </a:cubicBezTo>
                  <a:cubicBezTo>
                    <a:pt x="7731" y="5051"/>
                    <a:pt x="7862" y="5037"/>
                    <a:pt x="8005" y="4950"/>
                  </a:cubicBezTo>
                  <a:cubicBezTo>
                    <a:pt x="8129" y="4875"/>
                    <a:pt x="8140" y="4730"/>
                    <a:pt x="8140" y="4656"/>
                  </a:cubicBezTo>
                  <a:lnTo>
                    <a:pt x="8167" y="4111"/>
                  </a:lnTo>
                  <a:cubicBezTo>
                    <a:pt x="8338" y="2435"/>
                    <a:pt x="7251" y="921"/>
                    <a:pt x="5671" y="507"/>
                  </a:cubicBezTo>
                  <a:close/>
                </a:path>
              </a:pathLst>
            </a:custGeom>
            <a:solidFill>
              <a:srgbClr val="76A1CF"/>
            </a:solidFill>
            <a:ln>
              <a:noFill/>
            </a:ln>
          </p:spPr>
        </p:sp>
      </p:grpSp>
      <p:sp>
        <p:nvSpPr>
          <p:cNvPr id="38" name="文本框 37"/>
          <p:cNvSpPr txBox="1"/>
          <p:nvPr/>
        </p:nvSpPr>
        <p:spPr>
          <a:xfrm>
            <a:off x="4593021" y="1906155"/>
            <a:ext cx="3005951" cy="400110"/>
          </a:xfrm>
          <a:prstGeom prst="rect">
            <a:avLst/>
          </a:prstGeom>
          <a:noFill/>
        </p:spPr>
        <p:txBody>
          <a:bodyPr wrap="none" rtlCol="0">
            <a:spAutoFit/>
          </a:bodyPr>
          <a:lstStyle/>
          <a:p>
            <a:r>
              <a:rPr lang="zh-CN" altLang="en-US" sz="2000" b="1" dirty="0">
                <a:latin typeface="微软雅黑" panose="020B0503020204020204" charset="-122"/>
                <a:ea typeface="微软雅黑" panose="020B0503020204020204" charset="-122"/>
              </a:rPr>
              <a:t>货币充当商品交换的媒介</a:t>
            </a:r>
          </a:p>
        </p:txBody>
      </p:sp>
      <p:grpSp>
        <p:nvGrpSpPr>
          <p:cNvPr id="21" name="组合 20"/>
          <p:cNvGrpSpPr/>
          <p:nvPr/>
        </p:nvGrpSpPr>
        <p:grpSpPr>
          <a:xfrm>
            <a:off x="4189487" y="1077175"/>
            <a:ext cx="3813017" cy="471039"/>
            <a:chOff x="5093293" y="4122813"/>
            <a:chExt cx="3813017" cy="471039"/>
          </a:xfrm>
        </p:grpSpPr>
        <p:sp>
          <p:nvSpPr>
            <p:cNvPr id="22" name="平行四边形 21"/>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流通手段</a:t>
              </a:r>
            </a:p>
          </p:txBody>
        </p:sp>
        <p:sp>
          <p:nvSpPr>
            <p:cNvPr id="23" name="任意多边形: 形状 22"/>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4" name="任意多边形: 形状 23"/>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grpSp>
        <p:nvGrpSpPr>
          <p:cNvPr id="2" name="组合 1">
            <a:extLst>
              <a:ext uri="{FF2B5EF4-FFF2-40B4-BE49-F238E27FC236}">
                <a16:creationId xmlns:a16="http://schemas.microsoft.com/office/drawing/2014/main" id="{7342F501-3B9F-4D9A-BDAF-DEEFF0850C0B}"/>
              </a:ext>
            </a:extLst>
          </p:cNvPr>
          <p:cNvGrpSpPr/>
          <p:nvPr/>
        </p:nvGrpSpPr>
        <p:grpSpPr>
          <a:xfrm>
            <a:off x="8470817" y="3105829"/>
            <a:ext cx="2537994" cy="1919264"/>
            <a:chOff x="8978819" y="2132111"/>
            <a:chExt cx="2537994" cy="1919264"/>
          </a:xfrm>
        </p:grpSpPr>
        <p:sp>
          <p:nvSpPr>
            <p:cNvPr id="35" name="idea-lightbulb-symbol_45725"/>
            <p:cNvSpPr>
              <a:spLocks noChangeAspect="1"/>
            </p:cNvSpPr>
            <p:nvPr/>
          </p:nvSpPr>
          <p:spPr bwMode="auto">
            <a:xfrm>
              <a:off x="10001431" y="2132111"/>
              <a:ext cx="492762" cy="609685"/>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1 w 490994"/>
                <a:gd name="connsiteY15" fmla="*/ 330831 h 607497"/>
                <a:gd name="connsiteX16" fmla="*/ 87445 w 490994"/>
                <a:gd name="connsiteY16" fmla="*/ 348457 h 607497"/>
                <a:gd name="connsiteX17" fmla="*/ 79137 w 490994"/>
                <a:gd name="connsiteY17" fmla="*/ 374856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5 h 607497"/>
                <a:gd name="connsiteX22" fmla="*/ 26043 w 490994"/>
                <a:gd name="connsiteY22" fmla="*/ 344426 h 607497"/>
                <a:gd name="connsiteX23" fmla="*/ 35222 w 490994"/>
                <a:gd name="connsiteY23" fmla="*/ 332491 h 607497"/>
                <a:gd name="connsiteX24" fmla="*/ 53500 w 490994"/>
                <a:gd name="connsiteY24" fmla="*/ 321978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1 h 607497"/>
                <a:gd name="connsiteX30" fmla="*/ 462971 w 490994"/>
                <a:gd name="connsiteY30" fmla="*/ 359289 h 607497"/>
                <a:gd name="connsiteX31" fmla="*/ 453233 w 490994"/>
                <a:gd name="connsiteY31" fmla="*/ 376122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59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19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7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3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8 h 607497"/>
                <a:gd name="connsiteX66" fmla="*/ 211459 w 490994"/>
                <a:gd name="connsiteY66" fmla="*/ 428388 h 607497"/>
                <a:gd name="connsiteX67" fmla="*/ 279305 w 490994"/>
                <a:gd name="connsiteY67" fmla="*/ 428388 h 607497"/>
                <a:gd name="connsiteX68" fmla="*/ 282313 w 490994"/>
                <a:gd name="connsiteY68" fmla="*/ 425858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59 h 607497"/>
                <a:gd name="connsiteX78" fmla="*/ 428289 w 490994"/>
                <a:gd name="connsiteY78" fmla="*/ 170768 h 607497"/>
                <a:gd name="connsiteX79" fmla="*/ 411349 w 490994"/>
                <a:gd name="connsiteY79" fmla="*/ 160254 h 607497"/>
                <a:gd name="connsiteX80" fmla="*/ 402009 w 490994"/>
                <a:gd name="connsiteY80" fmla="*/ 144365 h 607497"/>
                <a:gd name="connsiteX81" fmla="*/ 399317 w 490994"/>
                <a:gd name="connsiteY81" fmla="*/ 129346 h 607497"/>
                <a:gd name="connsiteX82" fmla="*/ 408262 w 490994"/>
                <a:gd name="connsiteY82" fmla="*/ 117488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8 h 607497"/>
                <a:gd name="connsiteX88" fmla="*/ 91596 w 490994"/>
                <a:gd name="connsiteY88" fmla="*/ 129346 h 607497"/>
                <a:gd name="connsiteX89" fmla="*/ 88903 w 490994"/>
                <a:gd name="connsiteY89" fmla="*/ 144365 h 607497"/>
                <a:gd name="connsiteX90" fmla="*/ 79633 w 490994"/>
                <a:gd name="connsiteY90" fmla="*/ 160254 h 607497"/>
                <a:gd name="connsiteX91" fmla="*/ 62678 w 490994"/>
                <a:gd name="connsiteY91" fmla="*/ 170768 h 607497"/>
                <a:gd name="connsiteX92" fmla="*/ 53171 w 490994"/>
                <a:gd name="connsiteY92" fmla="*/ 168159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6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5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2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2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5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2 w 490994"/>
                <a:gd name="connsiteY140" fmla="*/ 59416 h 607497"/>
                <a:gd name="connsiteX141" fmla="*/ 216142 w 490994"/>
                <a:gd name="connsiteY141" fmla="*/ 40927 h 607497"/>
                <a:gd name="connsiteX142" fmla="*/ 216142 w 490994"/>
                <a:gd name="connsiteY142" fmla="*/ 19595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4"/>
                    <a:pt x="79611" y="330831"/>
                  </a:cubicBezTo>
                  <a:cubicBezTo>
                    <a:pt x="82064" y="336601"/>
                    <a:pt x="84676" y="342529"/>
                    <a:pt x="87445" y="348457"/>
                  </a:cubicBezTo>
                  <a:cubicBezTo>
                    <a:pt x="91876" y="358021"/>
                    <a:pt x="88236" y="369640"/>
                    <a:pt x="79137" y="374856"/>
                  </a:cubicBezTo>
                  <a:lnTo>
                    <a:pt x="64498" y="383314"/>
                  </a:lnTo>
                  <a:cubicBezTo>
                    <a:pt x="61571" y="384974"/>
                    <a:pt x="58168" y="385922"/>
                    <a:pt x="54687" y="385922"/>
                  </a:cubicBezTo>
                  <a:cubicBezTo>
                    <a:pt x="47724" y="385922"/>
                    <a:pt x="41156" y="382128"/>
                    <a:pt x="37675" y="376121"/>
                  </a:cubicBezTo>
                  <a:lnTo>
                    <a:pt x="28021" y="359285"/>
                  </a:lnTo>
                  <a:cubicBezTo>
                    <a:pt x="25410" y="354780"/>
                    <a:pt x="24698" y="349484"/>
                    <a:pt x="26043" y="344426"/>
                  </a:cubicBezTo>
                  <a:cubicBezTo>
                    <a:pt x="27388" y="339367"/>
                    <a:pt x="30632" y="335099"/>
                    <a:pt x="35222" y="332491"/>
                  </a:cubicBezTo>
                  <a:lnTo>
                    <a:pt x="53500" y="321978"/>
                  </a:lnTo>
                  <a:cubicBezTo>
                    <a:pt x="56348" y="320319"/>
                    <a:pt x="59593" y="319449"/>
                    <a:pt x="62837" y="319449"/>
                  </a:cubicBezTo>
                  <a:close/>
                  <a:moveTo>
                    <a:pt x="427899" y="319379"/>
                  </a:moveTo>
                  <a:cubicBezTo>
                    <a:pt x="431145" y="319379"/>
                    <a:pt x="434391" y="320248"/>
                    <a:pt x="437320" y="321908"/>
                  </a:cubicBezTo>
                  <a:lnTo>
                    <a:pt x="455767" y="332498"/>
                  </a:lnTo>
                  <a:cubicBezTo>
                    <a:pt x="460279" y="335106"/>
                    <a:pt x="463525" y="339374"/>
                    <a:pt x="464871" y="344431"/>
                  </a:cubicBezTo>
                  <a:cubicBezTo>
                    <a:pt x="466296" y="349489"/>
                    <a:pt x="465583" y="354784"/>
                    <a:pt x="462971" y="359289"/>
                  </a:cubicBezTo>
                  <a:lnTo>
                    <a:pt x="453233" y="376122"/>
                  </a:lnTo>
                  <a:cubicBezTo>
                    <a:pt x="449750" y="382129"/>
                    <a:pt x="443258" y="385922"/>
                    <a:pt x="436212" y="385922"/>
                  </a:cubicBezTo>
                  <a:cubicBezTo>
                    <a:pt x="432808" y="385922"/>
                    <a:pt x="429403" y="384974"/>
                    <a:pt x="426395" y="383235"/>
                  </a:cubicBezTo>
                  <a:lnTo>
                    <a:pt x="411511" y="374700"/>
                  </a:lnTo>
                  <a:cubicBezTo>
                    <a:pt x="402407" y="369405"/>
                    <a:pt x="398765" y="357787"/>
                    <a:pt x="403198" y="348225"/>
                  </a:cubicBezTo>
                  <a:cubicBezTo>
                    <a:pt x="405969" y="342456"/>
                    <a:pt x="408582" y="336529"/>
                    <a:pt x="411115" y="330759"/>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19"/>
                  </a:cubicBezTo>
                  <a:cubicBezTo>
                    <a:pt x="59981" y="259094"/>
                    <a:pt x="58398" y="264390"/>
                    <a:pt x="54996" y="268263"/>
                  </a:cubicBezTo>
                  <a:cubicBezTo>
                    <a:pt x="51514" y="272136"/>
                    <a:pt x="46450" y="274428"/>
                    <a:pt x="41069" y="274428"/>
                  </a:cubicBezTo>
                  <a:lnTo>
                    <a:pt x="19624" y="274428"/>
                  </a:lnTo>
                  <a:cubicBezTo>
                    <a:pt x="8783" y="274428"/>
                    <a:pt x="0" y="265576"/>
                    <a:pt x="0" y="254826"/>
                  </a:cubicBezTo>
                  <a:lnTo>
                    <a:pt x="0" y="235461"/>
                  </a:lnTo>
                  <a:cubicBezTo>
                    <a:pt x="0" y="224633"/>
                    <a:pt x="8783" y="215859"/>
                    <a:pt x="19624" y="215859"/>
                  </a:cubicBezTo>
                  <a:close/>
                  <a:moveTo>
                    <a:pt x="450011" y="215789"/>
                  </a:moveTo>
                  <a:lnTo>
                    <a:pt x="471373" y="215789"/>
                  </a:lnTo>
                  <a:cubicBezTo>
                    <a:pt x="482133" y="215789"/>
                    <a:pt x="490994" y="224640"/>
                    <a:pt x="490994" y="235467"/>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2"/>
                    <a:pt x="432367" y="248191"/>
                    <a:pt x="432367" y="245109"/>
                  </a:cubicBezTo>
                  <a:cubicBezTo>
                    <a:pt x="432367" y="242106"/>
                    <a:pt x="431972" y="239024"/>
                    <a:pt x="431655" y="236495"/>
                  </a:cubicBezTo>
                  <a:cubicBezTo>
                    <a:pt x="431022" y="231200"/>
                    <a:pt x="432604" y="225905"/>
                    <a:pt x="436007" y="221953"/>
                  </a:cubicBezTo>
                  <a:cubicBezTo>
                    <a:pt x="439488" y="218081"/>
                    <a:pt x="444551" y="215789"/>
                    <a:pt x="450011" y="215789"/>
                  </a:cubicBezTo>
                  <a:close/>
                  <a:moveTo>
                    <a:pt x="245501" y="133735"/>
                  </a:moveTo>
                  <a:cubicBezTo>
                    <a:pt x="185810" y="133735"/>
                    <a:pt x="137281" y="182198"/>
                    <a:pt x="137281" y="241809"/>
                  </a:cubicBezTo>
                  <a:cubicBezTo>
                    <a:pt x="137281" y="269717"/>
                    <a:pt x="153905" y="303159"/>
                    <a:pt x="171639" y="338656"/>
                  </a:cubicBezTo>
                  <a:cubicBezTo>
                    <a:pt x="185572" y="366564"/>
                    <a:pt x="199901" y="395342"/>
                    <a:pt x="208372" y="425858"/>
                  </a:cubicBezTo>
                  <a:cubicBezTo>
                    <a:pt x="208768" y="427123"/>
                    <a:pt x="210430" y="428388"/>
                    <a:pt x="211459" y="428388"/>
                  </a:cubicBezTo>
                  <a:lnTo>
                    <a:pt x="279305" y="428388"/>
                  </a:lnTo>
                  <a:cubicBezTo>
                    <a:pt x="280255" y="428388"/>
                    <a:pt x="281997" y="427123"/>
                    <a:pt x="282313" y="425858"/>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0"/>
                    <a:pt x="453224" y="114168"/>
                  </a:cubicBezTo>
                  <a:lnTo>
                    <a:pt x="462960" y="131006"/>
                  </a:lnTo>
                  <a:cubicBezTo>
                    <a:pt x="468343" y="140334"/>
                    <a:pt x="465098" y="152428"/>
                    <a:pt x="455757" y="157804"/>
                  </a:cubicBezTo>
                  <a:lnTo>
                    <a:pt x="437788" y="168159"/>
                  </a:lnTo>
                  <a:cubicBezTo>
                    <a:pt x="434859" y="169819"/>
                    <a:pt x="431535" y="170768"/>
                    <a:pt x="428289" y="170768"/>
                  </a:cubicBezTo>
                  <a:cubicBezTo>
                    <a:pt x="421165" y="170768"/>
                    <a:pt x="414674" y="166737"/>
                    <a:pt x="411349" y="160254"/>
                  </a:cubicBezTo>
                  <a:cubicBezTo>
                    <a:pt x="408579" y="154879"/>
                    <a:pt x="405413" y="149504"/>
                    <a:pt x="402009" y="144365"/>
                  </a:cubicBezTo>
                  <a:cubicBezTo>
                    <a:pt x="399080" y="139780"/>
                    <a:pt x="398130" y="134484"/>
                    <a:pt x="399317" y="129346"/>
                  </a:cubicBezTo>
                  <a:cubicBezTo>
                    <a:pt x="400505" y="124366"/>
                    <a:pt x="403671" y="120097"/>
                    <a:pt x="408262" y="117488"/>
                  </a:cubicBezTo>
                  <a:lnTo>
                    <a:pt x="426389" y="107054"/>
                  </a:lnTo>
                  <a:cubicBezTo>
                    <a:pt x="429397" y="105315"/>
                    <a:pt x="432801" y="104366"/>
                    <a:pt x="436205" y="104366"/>
                  </a:cubicBezTo>
                  <a:close/>
                  <a:moveTo>
                    <a:pt x="54676" y="104366"/>
                  </a:moveTo>
                  <a:cubicBezTo>
                    <a:pt x="58162" y="104366"/>
                    <a:pt x="61569" y="105315"/>
                    <a:pt x="64501" y="107054"/>
                  </a:cubicBezTo>
                  <a:lnTo>
                    <a:pt x="82644" y="117488"/>
                  </a:lnTo>
                  <a:cubicBezTo>
                    <a:pt x="87239" y="120097"/>
                    <a:pt x="90408" y="124366"/>
                    <a:pt x="91596" y="129346"/>
                  </a:cubicBezTo>
                  <a:cubicBezTo>
                    <a:pt x="92864" y="134484"/>
                    <a:pt x="91913" y="139780"/>
                    <a:pt x="88903" y="144365"/>
                  </a:cubicBezTo>
                  <a:cubicBezTo>
                    <a:pt x="85575" y="149504"/>
                    <a:pt x="82406" y="154879"/>
                    <a:pt x="79633" y="160254"/>
                  </a:cubicBezTo>
                  <a:cubicBezTo>
                    <a:pt x="76305" y="166737"/>
                    <a:pt x="69809" y="170768"/>
                    <a:pt x="62678" y="170768"/>
                  </a:cubicBezTo>
                  <a:cubicBezTo>
                    <a:pt x="59430" y="170768"/>
                    <a:pt x="56102" y="169819"/>
                    <a:pt x="53171" y="168159"/>
                  </a:cubicBezTo>
                  <a:lnTo>
                    <a:pt x="35186" y="157804"/>
                  </a:lnTo>
                  <a:cubicBezTo>
                    <a:pt x="25758" y="152428"/>
                    <a:pt x="22510" y="140334"/>
                    <a:pt x="27977" y="131006"/>
                  </a:cubicBezTo>
                  <a:lnTo>
                    <a:pt x="37642" y="114168"/>
                  </a:lnTo>
                  <a:cubicBezTo>
                    <a:pt x="41128" y="108160"/>
                    <a:pt x="47704" y="104366"/>
                    <a:pt x="54676" y="104366"/>
                  </a:cubicBezTo>
                  <a:close/>
                  <a:moveTo>
                    <a:pt x="245501" y="75152"/>
                  </a:moveTo>
                  <a:cubicBezTo>
                    <a:pt x="337493" y="75152"/>
                    <a:pt x="412384" y="149942"/>
                    <a:pt x="412384" y="241809"/>
                  </a:cubicBezTo>
                  <a:cubicBezTo>
                    <a:pt x="412384" y="283236"/>
                    <a:pt x="391959" y="323793"/>
                    <a:pt x="372247" y="363006"/>
                  </a:cubicBezTo>
                  <a:cubicBezTo>
                    <a:pt x="354909" y="397634"/>
                    <a:pt x="336859" y="433448"/>
                    <a:pt x="334168" y="468155"/>
                  </a:cubicBezTo>
                  <a:cubicBezTo>
                    <a:pt x="333297" y="478749"/>
                    <a:pt x="324509" y="486971"/>
                    <a:pt x="314138" y="486971"/>
                  </a:cubicBezTo>
                  <a:lnTo>
                    <a:pt x="176864" y="486971"/>
                  </a:lnTo>
                  <a:cubicBezTo>
                    <a:pt x="166493" y="486971"/>
                    <a:pt x="157705" y="478749"/>
                    <a:pt x="156755" y="468155"/>
                  </a:cubicBezTo>
                  <a:cubicBezTo>
                    <a:pt x="153985" y="434792"/>
                    <a:pt x="137043" y="400797"/>
                    <a:pt x="119151" y="364825"/>
                  </a:cubicBezTo>
                  <a:cubicBezTo>
                    <a:pt x="99201" y="324821"/>
                    <a:pt x="78539" y="283473"/>
                    <a:pt x="78618" y="241809"/>
                  </a:cubicBezTo>
                  <a:cubicBezTo>
                    <a:pt x="78618" y="149942"/>
                    <a:pt x="153430" y="75152"/>
                    <a:pt x="245501" y="75152"/>
                  </a:cubicBezTo>
                  <a:close/>
                  <a:moveTo>
                    <a:pt x="350001" y="25404"/>
                  </a:moveTo>
                  <a:cubicBezTo>
                    <a:pt x="353482" y="25404"/>
                    <a:pt x="356885" y="26273"/>
                    <a:pt x="359812" y="28012"/>
                  </a:cubicBezTo>
                  <a:lnTo>
                    <a:pt x="376587" y="37731"/>
                  </a:lnTo>
                  <a:cubicBezTo>
                    <a:pt x="386003" y="43104"/>
                    <a:pt x="389168" y="55116"/>
                    <a:pt x="383787" y="64519"/>
                  </a:cubicBezTo>
                  <a:lnTo>
                    <a:pt x="373343" y="82536"/>
                  </a:lnTo>
                  <a:cubicBezTo>
                    <a:pt x="369940" y="88462"/>
                    <a:pt x="363848" y="92018"/>
                    <a:pt x="357043" y="92018"/>
                  </a:cubicBezTo>
                  <a:cubicBezTo>
                    <a:pt x="353324" y="92018"/>
                    <a:pt x="349684" y="90912"/>
                    <a:pt x="346440" y="88857"/>
                  </a:cubicBezTo>
                  <a:cubicBezTo>
                    <a:pt x="341297" y="85459"/>
                    <a:pt x="335916" y="82378"/>
                    <a:pt x="330536" y="79533"/>
                  </a:cubicBezTo>
                  <a:cubicBezTo>
                    <a:pt x="325788" y="77083"/>
                    <a:pt x="322307" y="72974"/>
                    <a:pt x="320803" y="67917"/>
                  </a:cubicBezTo>
                  <a:cubicBezTo>
                    <a:pt x="319379" y="62939"/>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9"/>
                    <a:pt x="170189" y="67917"/>
                  </a:cubicBezTo>
                  <a:cubicBezTo>
                    <a:pt x="168684" y="72974"/>
                    <a:pt x="165199" y="77083"/>
                    <a:pt x="160367" y="79533"/>
                  </a:cubicBezTo>
                  <a:cubicBezTo>
                    <a:pt x="154981" y="82378"/>
                    <a:pt x="149673" y="85459"/>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2"/>
                  </a:lnTo>
                  <a:cubicBezTo>
                    <a:pt x="134069" y="26273"/>
                    <a:pt x="137475" y="25404"/>
                    <a:pt x="140881" y="25404"/>
                  </a:cubicBezTo>
                  <a:close/>
                  <a:moveTo>
                    <a:pt x="235768" y="0"/>
                  </a:moveTo>
                  <a:lnTo>
                    <a:pt x="255156" y="0"/>
                  </a:lnTo>
                  <a:cubicBezTo>
                    <a:pt x="265998" y="0"/>
                    <a:pt x="274782" y="8770"/>
                    <a:pt x="274782" y="19595"/>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2" y="59416"/>
                  </a:cubicBezTo>
                  <a:cubicBezTo>
                    <a:pt x="224135" y="59416"/>
                    <a:pt x="216142" y="51278"/>
                    <a:pt x="216142" y="40927"/>
                  </a:cubicBezTo>
                  <a:lnTo>
                    <a:pt x="216142" y="19595"/>
                  </a:lnTo>
                  <a:cubicBezTo>
                    <a:pt x="216142" y="8770"/>
                    <a:pt x="224926" y="0"/>
                    <a:pt x="235768" y="0"/>
                  </a:cubicBezTo>
                  <a:close/>
                </a:path>
              </a:pathLst>
            </a:custGeom>
            <a:solidFill>
              <a:srgbClr val="76A1CF"/>
            </a:solidFill>
            <a:ln>
              <a:noFill/>
            </a:ln>
          </p:spPr>
        </p:sp>
        <p:grpSp>
          <p:nvGrpSpPr>
            <p:cNvPr id="25" name="组合 24">
              <a:extLst>
                <a:ext uri="{FF2B5EF4-FFF2-40B4-BE49-F238E27FC236}">
                  <a16:creationId xmlns:a16="http://schemas.microsoft.com/office/drawing/2014/main" id="{EF874CA0-B9B1-44A5-ADB3-AF1BBC0973E8}"/>
                </a:ext>
              </a:extLst>
            </p:cNvPr>
            <p:cNvGrpSpPr/>
            <p:nvPr/>
          </p:nvGrpSpPr>
          <p:grpSpPr>
            <a:xfrm>
              <a:off x="8978819" y="2857635"/>
              <a:ext cx="2537994" cy="1193740"/>
              <a:chOff x="675189" y="2857635"/>
              <a:chExt cx="2537994" cy="1193740"/>
            </a:xfrm>
          </p:grpSpPr>
          <p:sp>
            <p:nvSpPr>
              <p:cNvPr id="26" name="ïṧlíďè">
                <a:extLst>
                  <a:ext uri="{FF2B5EF4-FFF2-40B4-BE49-F238E27FC236}">
                    <a16:creationId xmlns:a16="http://schemas.microsoft.com/office/drawing/2014/main" id="{260706FD-A6B2-40DA-AD37-87EC1BE85EED}"/>
                  </a:ext>
                </a:extLst>
              </p:cNvPr>
              <p:cNvSpPr/>
              <p:nvPr/>
            </p:nvSpPr>
            <p:spPr bwMode="auto">
              <a:xfrm>
                <a:off x="675189" y="3214274"/>
                <a:ext cx="2537994" cy="837101"/>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adFill flip="none" rotWithShape="1">
                <a:gsLst>
                  <a:gs pos="0">
                    <a:srgbClr val="6A9BCF"/>
                  </a:gs>
                  <a:gs pos="46000">
                    <a:srgbClr val="43679B"/>
                  </a:gs>
                  <a:gs pos="100000">
                    <a:srgbClr val="3C4882"/>
                  </a:gs>
                </a:gsLst>
                <a:lin ang="156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000" b="1">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7" name="íŝḷíde">
                <a:extLst>
                  <a:ext uri="{FF2B5EF4-FFF2-40B4-BE49-F238E27FC236}">
                    <a16:creationId xmlns:a16="http://schemas.microsoft.com/office/drawing/2014/main" id="{48AD03C3-C002-4A0B-AEA0-7188097F9E88}"/>
                  </a:ext>
                </a:extLst>
              </p:cNvPr>
              <p:cNvSpPr/>
              <p:nvPr/>
            </p:nvSpPr>
            <p:spPr bwMode="auto">
              <a:xfrm>
                <a:off x="675189" y="2857635"/>
                <a:ext cx="2537994" cy="713278"/>
              </a:xfrm>
              <a:prstGeom prst="ellipse">
                <a:avLst/>
              </a:prstGeom>
              <a:gradFill flip="none" rotWithShape="1">
                <a:gsLst>
                  <a:gs pos="0">
                    <a:srgbClr val="85A9CF"/>
                  </a:gs>
                  <a:gs pos="100000">
                    <a:srgbClr val="43679B"/>
                  </a:gs>
                  <a:gs pos="47000">
                    <a:srgbClr val="6A9BCF"/>
                  </a:gs>
                </a:gsLst>
                <a:lin ang="48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商品</a:t>
                </a:r>
                <a:r>
                  <a:rPr 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B</a:t>
                </a:r>
                <a:endParaRPr lang="id-ID"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grpSp>
        <p:nvGrpSpPr>
          <p:cNvPr id="4" name="组合 3">
            <a:extLst>
              <a:ext uri="{FF2B5EF4-FFF2-40B4-BE49-F238E27FC236}">
                <a16:creationId xmlns:a16="http://schemas.microsoft.com/office/drawing/2014/main" id="{15680D76-FB3B-411B-8755-8BEE53D695F9}"/>
              </a:ext>
            </a:extLst>
          </p:cNvPr>
          <p:cNvGrpSpPr/>
          <p:nvPr/>
        </p:nvGrpSpPr>
        <p:grpSpPr>
          <a:xfrm>
            <a:off x="4827003" y="3134561"/>
            <a:ext cx="2537994" cy="1919560"/>
            <a:chOff x="5060980" y="2915881"/>
            <a:chExt cx="2537994" cy="1919560"/>
          </a:xfrm>
        </p:grpSpPr>
        <p:sp>
          <p:nvSpPr>
            <p:cNvPr id="34" name="íṡḻïḍê"/>
            <p:cNvSpPr/>
            <p:nvPr/>
          </p:nvSpPr>
          <p:spPr bwMode="auto">
            <a:xfrm>
              <a:off x="6083297" y="2915881"/>
              <a:ext cx="493360" cy="463056"/>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rgbClr val="E37A17"/>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grpSp>
          <p:nvGrpSpPr>
            <p:cNvPr id="3" name="组合 2">
              <a:extLst>
                <a:ext uri="{FF2B5EF4-FFF2-40B4-BE49-F238E27FC236}">
                  <a16:creationId xmlns:a16="http://schemas.microsoft.com/office/drawing/2014/main" id="{2C1B6333-7C88-4E20-BE68-18383F9F61C5}"/>
                </a:ext>
              </a:extLst>
            </p:cNvPr>
            <p:cNvGrpSpPr/>
            <p:nvPr/>
          </p:nvGrpSpPr>
          <p:grpSpPr>
            <a:xfrm>
              <a:off x="5060980" y="3641701"/>
              <a:ext cx="2537994" cy="1193740"/>
              <a:chOff x="5107754" y="5162288"/>
              <a:chExt cx="2537994" cy="1193740"/>
            </a:xfrm>
          </p:grpSpPr>
          <p:sp>
            <p:nvSpPr>
              <p:cNvPr id="39" name="ïṧlíďè">
                <a:extLst>
                  <a:ext uri="{FF2B5EF4-FFF2-40B4-BE49-F238E27FC236}">
                    <a16:creationId xmlns:a16="http://schemas.microsoft.com/office/drawing/2014/main" id="{6D94C325-4330-4A2F-8329-C5B70EE8678B}"/>
                  </a:ext>
                </a:extLst>
              </p:cNvPr>
              <p:cNvSpPr/>
              <p:nvPr/>
            </p:nvSpPr>
            <p:spPr bwMode="auto">
              <a:xfrm>
                <a:off x="5107754" y="5518927"/>
                <a:ext cx="2537994" cy="837101"/>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adFill flip="none" rotWithShape="1">
                <a:gsLst>
                  <a:gs pos="0">
                    <a:srgbClr val="E98829"/>
                  </a:gs>
                  <a:gs pos="46000">
                    <a:srgbClr val="F0963D"/>
                  </a:gs>
                  <a:gs pos="100000">
                    <a:srgbClr val="EB8B2F"/>
                  </a:gs>
                </a:gsLst>
                <a:lin ang="15600000" scaled="0"/>
                <a:tileRect/>
              </a:gradFill>
              <a:ln>
                <a:noFill/>
              </a:ln>
              <a:effectLst>
                <a:outerShdw blurRad="292100" sx="102000" sy="102000" algn="ctr" rotWithShape="0">
                  <a:srgbClr val="43679B">
                    <a:alpha val="4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sz="2000" b="1">
                  <a:solidFill>
                    <a:schemeClr val="l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0" name="íŝḷíde">
                <a:extLst>
                  <a:ext uri="{FF2B5EF4-FFF2-40B4-BE49-F238E27FC236}">
                    <a16:creationId xmlns:a16="http://schemas.microsoft.com/office/drawing/2014/main" id="{826423CD-7F09-45C9-AD08-71C1EF97C82B}"/>
                  </a:ext>
                </a:extLst>
              </p:cNvPr>
              <p:cNvSpPr/>
              <p:nvPr/>
            </p:nvSpPr>
            <p:spPr bwMode="auto">
              <a:xfrm>
                <a:off x="5107754" y="5162288"/>
                <a:ext cx="2537994" cy="713278"/>
              </a:xfrm>
              <a:prstGeom prst="ellipse">
                <a:avLst/>
              </a:prstGeom>
              <a:gradFill>
                <a:gsLst>
                  <a:gs pos="54000">
                    <a:srgbClr val="F0963D"/>
                  </a:gs>
                  <a:gs pos="100000">
                    <a:srgbClr val="E37A17"/>
                  </a:gs>
                  <a:gs pos="0">
                    <a:srgbClr val="F0963D"/>
                  </a:gs>
                </a:gsLst>
                <a:lin ang="4200000" scaled="0"/>
              </a:gradFill>
              <a:ln>
                <a:noFill/>
              </a:ln>
              <a:effectLst>
                <a:outerShdw blurRad="292100" sx="102000" sy="102000" algn="ctr" rotWithShape="0">
                  <a:srgbClr val="E55003">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rPr>
                  <a:t>货币</a:t>
                </a:r>
                <a:endParaRPr lang="id-ID" sz="20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2" name="Rectangle 4">
            <a:extLst>
              <a:ext uri="{FF2B5EF4-FFF2-40B4-BE49-F238E27FC236}">
                <a16:creationId xmlns:a16="http://schemas.microsoft.com/office/drawing/2014/main" id="{40EFC8AA-F5A4-44BD-B9BC-B287CF047C09}"/>
              </a:ext>
            </a:extLst>
          </p:cNvPr>
          <p:cNvSpPr>
            <a:spLocks noChangeArrowheads="1"/>
          </p:cNvSpPr>
          <p:nvPr/>
        </p:nvSpPr>
        <p:spPr bwMode="auto">
          <a:xfrm>
            <a:off x="2279651" y="1125538"/>
            <a:ext cx="756126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anose="05000000000000000000" pitchFamily="2" charset="2"/>
              <a:buChar char="•"/>
              <a:defRPr sz="2800" b="1">
                <a:solidFill>
                  <a:srgbClr val="663300"/>
                </a:solidFill>
                <a:latin typeface="Times New Roman" panose="02020603050405020304" pitchFamily="18" charset="0"/>
                <a:ea typeface="黑体" panose="02010609060101010101" pitchFamily="49" charset="-122"/>
              </a:defRPr>
            </a:lvl1pPr>
            <a:lvl2pPr marL="742950" indent="-285750">
              <a:spcBef>
                <a:spcPct val="20000"/>
              </a:spcBef>
              <a:buClr>
                <a:schemeClr val="tx2"/>
              </a:buClr>
              <a:buSzPct val="60000"/>
              <a:buFont typeface="Wingdings" panose="05000000000000000000" pitchFamily="2" charset="2"/>
              <a:buChar char="n"/>
              <a:defRPr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kumimoji="1" lang="en-US" altLang="zh-CN">
                <a:solidFill>
                  <a:srgbClr val="0000FF"/>
                </a:solidFill>
                <a:latin typeface="黑体" panose="02010609060101010101" pitchFamily="49" charset="-122"/>
                <a:ea typeface="楷体_GB2312" pitchFamily="49" charset="-122"/>
              </a:rPr>
              <a:t>2</a:t>
            </a:r>
            <a:r>
              <a:rPr kumimoji="1" lang="zh-CN" altLang="en-US">
                <a:solidFill>
                  <a:srgbClr val="0000FF"/>
                </a:solidFill>
                <a:latin typeface="黑体" panose="02010609060101010101" pitchFamily="49" charset="-122"/>
                <a:ea typeface="楷体_GB2312" pitchFamily="49" charset="-122"/>
              </a:rPr>
              <a:t>、流通手段：货币充当商品交换的媒介</a:t>
            </a:r>
            <a:endParaRPr kumimoji="1" lang="en-US" altLang="zh-CN">
              <a:solidFill>
                <a:srgbClr val="0000FF"/>
              </a:solidFill>
              <a:latin typeface="黑体" panose="02010609060101010101" pitchFamily="49" charset="-122"/>
              <a:ea typeface="楷体_GB2312" pitchFamily="49" charset="-122"/>
            </a:endParaRPr>
          </a:p>
          <a:p>
            <a:pPr fontAlgn="base">
              <a:spcBef>
                <a:spcPct val="0"/>
              </a:spcBef>
              <a:spcAft>
                <a:spcPct val="0"/>
              </a:spcAft>
              <a:buClrTx/>
              <a:buSzTx/>
              <a:buNone/>
            </a:pPr>
            <a:r>
              <a:rPr kumimoji="1" lang="en-US" altLang="zh-CN">
                <a:solidFill>
                  <a:srgbClr val="0000FF"/>
                </a:solidFill>
                <a:latin typeface="黑体" panose="02010609060101010101" pitchFamily="49" charset="-122"/>
                <a:ea typeface="楷体_GB2312" pitchFamily="49" charset="-122"/>
              </a:rPr>
              <a:t>——</a:t>
            </a:r>
            <a:r>
              <a:rPr kumimoji="1" lang="zh-CN" altLang="en-US">
                <a:solidFill>
                  <a:srgbClr val="FF0000"/>
                </a:solidFill>
                <a:latin typeface="黑体" panose="02010609060101010101" pitchFamily="49" charset="-122"/>
                <a:ea typeface="楷体_GB2312" pitchFamily="49" charset="-122"/>
              </a:rPr>
              <a:t>“金银价格”或“实在价格”</a:t>
            </a:r>
            <a:r>
              <a:rPr kumimoji="1" lang="en-US" altLang="zh-CN">
                <a:solidFill>
                  <a:srgbClr val="FF0000"/>
                </a:solidFill>
                <a:latin typeface="黑体" panose="02010609060101010101" pitchFamily="49" charset="-122"/>
                <a:ea typeface="楷体_GB2312" pitchFamily="49" charset="-122"/>
              </a:rPr>
              <a:t>—</a:t>
            </a:r>
            <a:r>
              <a:rPr kumimoji="1" lang="zh-CN" altLang="en-US">
                <a:solidFill>
                  <a:srgbClr val="FF0000"/>
                </a:solidFill>
                <a:latin typeface="黑体" panose="02010609060101010101" pitchFamily="49" charset="-122"/>
                <a:ea typeface="楷体_GB2312" pitchFamily="49" charset="-122"/>
              </a:rPr>
              <a:t>“符号价格”或“象征价格”</a:t>
            </a:r>
            <a:endParaRPr kumimoji="1" lang="en-US" altLang="zh-CN" sz="2400">
              <a:solidFill>
                <a:srgbClr val="FF0000"/>
              </a:solidFill>
              <a:latin typeface="楷体_GB2312" pitchFamily="49" charset="-122"/>
              <a:ea typeface="楷体_GB2312" pitchFamily="49" charset="-122"/>
            </a:endParaRPr>
          </a:p>
          <a:p>
            <a:pPr fontAlgn="base">
              <a:spcBef>
                <a:spcPct val="0"/>
              </a:spcBef>
              <a:spcAft>
                <a:spcPct val="0"/>
              </a:spcAft>
              <a:buClrTx/>
              <a:buSzTx/>
              <a:buNone/>
            </a:pPr>
            <a:r>
              <a:rPr kumimoji="1" lang="zh-CN" altLang="en-US" sz="2400">
                <a:solidFill>
                  <a:srgbClr val="FF0000"/>
                </a:solidFill>
                <a:latin typeface="宋体" panose="02010600030101010101" pitchFamily="2" charset="-122"/>
                <a:ea typeface="宋体" panose="02010600030101010101" pitchFamily="2" charset="-122"/>
              </a:rPr>
              <a:t>（</a:t>
            </a:r>
            <a:r>
              <a:rPr kumimoji="1" lang="en-US" altLang="zh-CN" sz="2400">
                <a:solidFill>
                  <a:srgbClr val="FF0000"/>
                </a:solidFill>
                <a:latin typeface="宋体" panose="02010600030101010101" pitchFamily="2" charset="-122"/>
                <a:ea typeface="宋体" panose="02010600030101010101" pitchFamily="2" charset="-122"/>
              </a:rPr>
              <a:t>1</a:t>
            </a:r>
            <a:r>
              <a:rPr kumimoji="1" lang="zh-CN" altLang="en-US" sz="2400">
                <a:solidFill>
                  <a:srgbClr val="FF0000"/>
                </a:solidFill>
                <a:latin typeface="宋体" panose="02010600030101010101" pitchFamily="2" charset="-122"/>
                <a:ea typeface="宋体" panose="02010600030101010101" pitchFamily="2" charset="-122"/>
              </a:rPr>
              <a:t>）特点：必须现实的货币。</a:t>
            </a:r>
          </a:p>
          <a:p>
            <a:pPr fontAlgn="base">
              <a:spcBef>
                <a:spcPct val="0"/>
              </a:spcBef>
              <a:spcAft>
                <a:spcPct val="0"/>
              </a:spcAft>
              <a:buClrTx/>
              <a:buSzTx/>
              <a:buNone/>
            </a:pPr>
            <a:r>
              <a:rPr kumimoji="1" lang="zh-CN" altLang="en-US" sz="2400">
                <a:solidFill>
                  <a:srgbClr val="000000"/>
                </a:solidFill>
                <a:latin typeface="宋体" panose="02010600030101010101" pitchFamily="2" charset="-122"/>
                <a:ea typeface="宋体" panose="02010600030101010101" pitchFamily="2" charset="-122"/>
              </a:rPr>
              <a:t>（</a:t>
            </a:r>
            <a:r>
              <a:rPr kumimoji="1" lang="en-US" altLang="zh-CN" sz="2400">
                <a:solidFill>
                  <a:srgbClr val="000000"/>
                </a:solidFill>
                <a:latin typeface="宋体" panose="02010600030101010101" pitchFamily="2" charset="-122"/>
                <a:ea typeface="宋体" panose="02010600030101010101" pitchFamily="2" charset="-122"/>
              </a:rPr>
              <a:t>2</a:t>
            </a:r>
            <a:r>
              <a:rPr kumimoji="1" lang="zh-CN" altLang="en-US" sz="2400">
                <a:solidFill>
                  <a:srgbClr val="000000"/>
                </a:solidFill>
                <a:latin typeface="宋体" panose="02010600030101010101" pitchFamily="2" charset="-122"/>
                <a:ea typeface="宋体" panose="02010600030101010101" pitchFamily="2" charset="-122"/>
              </a:rPr>
              <a:t>）后果：打破了物物交换在时间和空间上的限制；使买卖脱节。</a:t>
            </a:r>
          </a:p>
          <a:p>
            <a:pPr fontAlgn="base">
              <a:spcBef>
                <a:spcPct val="0"/>
              </a:spcBef>
              <a:spcAft>
                <a:spcPct val="0"/>
              </a:spcAft>
              <a:buClrTx/>
              <a:buSzTx/>
              <a:buNone/>
            </a:pPr>
            <a:r>
              <a:rPr kumimoji="1" lang="zh-CN" altLang="en-US" sz="2400">
                <a:solidFill>
                  <a:srgbClr val="0000FF"/>
                </a:solidFill>
                <a:latin typeface="宋体" panose="02010600030101010101" pitchFamily="2" charset="-122"/>
                <a:ea typeface="宋体" panose="02010600030101010101" pitchFamily="2" charset="-122"/>
              </a:rPr>
              <a:t>（</a:t>
            </a:r>
            <a:r>
              <a:rPr kumimoji="1" lang="en-US" altLang="zh-CN" sz="2400">
                <a:solidFill>
                  <a:srgbClr val="0000FF"/>
                </a:solidFill>
                <a:latin typeface="宋体" panose="02010600030101010101" pitchFamily="2" charset="-122"/>
                <a:ea typeface="宋体" panose="02010600030101010101" pitchFamily="2" charset="-122"/>
              </a:rPr>
              <a:t>3</a:t>
            </a:r>
            <a:r>
              <a:rPr kumimoji="1" lang="zh-CN" altLang="en-US" sz="2400">
                <a:solidFill>
                  <a:srgbClr val="0000FF"/>
                </a:solidFill>
                <a:latin typeface="宋体" panose="02010600030101010101" pitchFamily="2" charset="-122"/>
                <a:ea typeface="宋体" panose="02010600030101010101" pitchFamily="2" charset="-122"/>
              </a:rPr>
              <a:t>）纸币：本身没有价值，只是代表金属货币执行流通手段职能：通货膨胀与通货紧缩。</a:t>
            </a:r>
            <a:endParaRPr kumimoji="1" lang="zh-CN" altLang="en-US" sz="2400">
              <a:solidFill>
                <a:srgbClr val="000000"/>
              </a:solidFill>
              <a:latin typeface="宋体" panose="02010600030101010101" pitchFamily="2" charset="-122"/>
              <a:ea typeface="宋体" panose="02010600030101010101" pitchFamily="2" charset="-122"/>
            </a:endParaRPr>
          </a:p>
        </p:txBody>
      </p:sp>
      <p:sp>
        <p:nvSpPr>
          <p:cNvPr id="447497" name="Rectangle 9">
            <a:extLst>
              <a:ext uri="{FF2B5EF4-FFF2-40B4-BE49-F238E27FC236}">
                <a16:creationId xmlns:a16="http://schemas.microsoft.com/office/drawing/2014/main" id="{C468E107-0282-4912-849F-E0A3549C15B8}"/>
              </a:ext>
            </a:extLst>
          </p:cNvPr>
          <p:cNvSpPr>
            <a:spLocks noChangeArrowheads="1"/>
          </p:cNvSpPr>
          <p:nvPr/>
        </p:nvSpPr>
        <p:spPr bwMode="auto">
          <a:xfrm>
            <a:off x="1505527" y="4553817"/>
            <a:ext cx="9873673" cy="19272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hlink"/>
              </a:buClr>
              <a:buSzPct val="60000"/>
              <a:buFont typeface="Wingdings" panose="05000000000000000000" pitchFamily="2" charset="2"/>
              <a:buChar char="•"/>
              <a:defRPr sz="2800" b="1">
                <a:solidFill>
                  <a:srgbClr val="663300"/>
                </a:solidFill>
                <a:latin typeface="Times New Roman" panose="02020603050405020304" pitchFamily="18" charset="0"/>
                <a:ea typeface="黑体" panose="02010609060101010101" pitchFamily="49" charset="-122"/>
              </a:defRPr>
            </a:lvl1pPr>
            <a:lvl2pPr marL="742950" indent="-285750">
              <a:spcBef>
                <a:spcPct val="20000"/>
              </a:spcBef>
              <a:buClr>
                <a:schemeClr val="tx2"/>
              </a:buClr>
              <a:buSzPct val="60000"/>
              <a:buFont typeface="Wingdings" panose="05000000000000000000" pitchFamily="2" charset="2"/>
              <a:buChar char="n"/>
              <a:defRPr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kumimoji="1" lang="zh-CN" altLang="en-US" sz="2400" dirty="0">
                <a:solidFill>
                  <a:srgbClr val="000000"/>
                </a:solidFill>
                <a:latin typeface="楷体_GB2312" pitchFamily="49" charset="-122"/>
                <a:ea typeface="楷体_GB2312" pitchFamily="49" charset="-122"/>
              </a:rPr>
              <a:t>纸币的投放量必须与流通中所需的金属货币量一致。</a:t>
            </a:r>
          </a:p>
          <a:p>
            <a:pPr fontAlgn="base">
              <a:spcBef>
                <a:spcPct val="0"/>
              </a:spcBef>
              <a:spcAft>
                <a:spcPct val="0"/>
              </a:spcAft>
              <a:buClrTx/>
              <a:buSzTx/>
              <a:buNone/>
            </a:pPr>
            <a:r>
              <a:rPr kumimoji="1" lang="en-US" altLang="zh-CN" sz="2400" dirty="0">
                <a:solidFill>
                  <a:srgbClr val="FF3300"/>
                </a:solidFill>
                <a:latin typeface="楷体_GB2312" pitchFamily="49" charset="-122"/>
                <a:ea typeface="楷体_GB2312" pitchFamily="49" charset="-122"/>
              </a:rPr>
              <a:t>§</a:t>
            </a:r>
            <a:r>
              <a:rPr kumimoji="1" lang="zh-CN" altLang="en-US" sz="2400" dirty="0">
                <a:solidFill>
                  <a:srgbClr val="003399"/>
                </a:solidFill>
                <a:latin typeface="楷体_GB2312" pitchFamily="49" charset="-122"/>
                <a:ea typeface="楷体_GB2312" pitchFamily="49" charset="-122"/>
              </a:rPr>
              <a:t>通货膨胀:</a:t>
            </a:r>
            <a:r>
              <a:rPr kumimoji="1" lang="zh-CN" altLang="en-US" sz="2400" dirty="0">
                <a:solidFill>
                  <a:srgbClr val="000000"/>
                </a:solidFill>
                <a:latin typeface="楷体_GB2312" pitchFamily="49" charset="-122"/>
                <a:ea typeface="楷体_GB2312" pitchFamily="49" charset="-122"/>
              </a:rPr>
              <a:t>指纸币发行量超过流通中所需的金属货币量，引起纸币贬值，物价普遍上涨的现象。</a:t>
            </a:r>
          </a:p>
          <a:p>
            <a:pPr fontAlgn="base">
              <a:spcBef>
                <a:spcPct val="0"/>
              </a:spcBef>
              <a:spcAft>
                <a:spcPct val="0"/>
              </a:spcAft>
              <a:buClrTx/>
              <a:buSzTx/>
              <a:buNone/>
            </a:pPr>
            <a:endParaRPr kumimoji="1" lang="zh-CN" altLang="en-US" sz="2400" dirty="0">
              <a:solidFill>
                <a:srgbClr val="000000"/>
              </a:solidFill>
              <a:latin typeface="楷体_GB2312" pitchFamily="49" charset="-122"/>
              <a:ea typeface="楷体_GB2312" pitchFamily="49" charset="-122"/>
            </a:endParaRPr>
          </a:p>
          <a:p>
            <a:pPr fontAlgn="base">
              <a:spcBef>
                <a:spcPct val="0"/>
              </a:spcBef>
              <a:spcAft>
                <a:spcPct val="0"/>
              </a:spcAft>
              <a:buClrTx/>
              <a:buSzTx/>
              <a:buNone/>
            </a:pPr>
            <a:r>
              <a:rPr kumimoji="1" lang="en-US" altLang="zh-CN" sz="2400" dirty="0">
                <a:solidFill>
                  <a:srgbClr val="FF3300"/>
                </a:solidFill>
                <a:latin typeface="楷体_GB2312" pitchFamily="49" charset="-122"/>
                <a:ea typeface="楷体_GB2312" pitchFamily="49" charset="-122"/>
              </a:rPr>
              <a:t>§</a:t>
            </a:r>
            <a:r>
              <a:rPr kumimoji="1" lang="zh-CN" altLang="en-US" sz="2400" dirty="0">
                <a:solidFill>
                  <a:srgbClr val="003399"/>
                </a:solidFill>
                <a:latin typeface="楷体_GB2312" pitchFamily="49" charset="-122"/>
                <a:ea typeface="楷体_GB2312" pitchFamily="49" charset="-122"/>
              </a:rPr>
              <a:t>通货紧缩:</a:t>
            </a:r>
            <a:r>
              <a:rPr kumimoji="1" lang="zh-CN" altLang="en-US" sz="2400" dirty="0">
                <a:solidFill>
                  <a:srgbClr val="000000"/>
                </a:solidFill>
                <a:latin typeface="楷体_GB2312" pitchFamily="49" charset="-122"/>
                <a:ea typeface="楷体_GB2312" pitchFamily="49" charset="-122"/>
              </a:rPr>
              <a:t>  指货币价值高估，物价普遍下跌的现象。</a:t>
            </a:r>
            <a:endParaRPr kumimoji="1" lang="en-US" altLang="zh-CN" sz="2400"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47492">
                                            <p:txEl>
                                              <p:pRg st="2" end="2"/>
                                            </p:txEl>
                                          </p:spTgt>
                                        </p:tgtEl>
                                        <p:attrNameLst>
                                          <p:attrName>style.visibility</p:attrName>
                                        </p:attrNameLst>
                                      </p:cBhvr>
                                      <p:to>
                                        <p:strVal val="visible"/>
                                      </p:to>
                                    </p:set>
                                    <p:anim calcmode="discrete" valueType="clr">
                                      <p:cBhvr override="childStyle">
                                        <p:cTn id="7" dur="80"/>
                                        <p:tgtEl>
                                          <p:spTgt spid="44749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47492">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447492">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47492">
                                            <p:txEl>
                                              <p:pRg st="3" end="3"/>
                                            </p:txEl>
                                          </p:spTgt>
                                        </p:tgtEl>
                                        <p:attrNameLst>
                                          <p:attrName>style.visibility</p:attrName>
                                        </p:attrNameLst>
                                      </p:cBhvr>
                                      <p:to>
                                        <p:strVal val="visible"/>
                                      </p:to>
                                    </p:set>
                                    <p:anim calcmode="discrete" valueType="clr">
                                      <p:cBhvr override="childStyle">
                                        <p:cTn id="14" dur="80"/>
                                        <p:tgtEl>
                                          <p:spTgt spid="44749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47492">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447492">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47492">
                                            <p:txEl>
                                              <p:pRg st="4" end="4"/>
                                            </p:txEl>
                                          </p:spTgt>
                                        </p:tgtEl>
                                        <p:attrNameLst>
                                          <p:attrName>style.visibility</p:attrName>
                                        </p:attrNameLst>
                                      </p:cBhvr>
                                      <p:to>
                                        <p:strVal val="visible"/>
                                      </p:to>
                                    </p:set>
                                    <p:anim calcmode="discrete" valueType="clr">
                                      <p:cBhvr override="childStyle">
                                        <p:cTn id="21" dur="80"/>
                                        <p:tgtEl>
                                          <p:spTgt spid="44749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47492">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447492">
                                            <p:txEl>
                                              <p:pRg st="4" end="4"/>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447497"/>
                                        </p:tgtEl>
                                        <p:attrNameLst>
                                          <p:attrName>style.visibility</p:attrName>
                                        </p:attrNameLst>
                                      </p:cBhvr>
                                      <p:to>
                                        <p:strVal val="visible"/>
                                      </p:to>
                                    </p:set>
                                    <p:anim calcmode="lin" valueType="num">
                                      <p:cBhvr>
                                        <p:cTn id="28" dur="500" fill="hold"/>
                                        <p:tgtEl>
                                          <p:spTgt spid="447497"/>
                                        </p:tgtEl>
                                        <p:attrNameLst>
                                          <p:attrName>ppt_w</p:attrName>
                                        </p:attrNameLst>
                                      </p:cBhvr>
                                      <p:tavLst>
                                        <p:tav tm="0">
                                          <p:val>
                                            <p:fltVal val="0"/>
                                          </p:val>
                                        </p:tav>
                                        <p:tav tm="100000">
                                          <p:val>
                                            <p:strVal val="#ppt_w"/>
                                          </p:val>
                                        </p:tav>
                                      </p:tavLst>
                                    </p:anim>
                                    <p:anim calcmode="lin" valueType="num">
                                      <p:cBhvr>
                                        <p:cTn id="29" dur="500" fill="hold"/>
                                        <p:tgtEl>
                                          <p:spTgt spid="4474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388477" y="1375183"/>
            <a:ext cx="9415043" cy="961289"/>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rPr>
              <a:t>       货币退出流通领域而被作为社会财富的一般代表。可以无限制地被保存起来，并可以随时变成任何其他商品。货币作为贮藏手段可以</a:t>
            </a:r>
            <a:r>
              <a:rPr lang="zh-CN" altLang="en-US" sz="2000" b="1" dirty="0">
                <a:solidFill>
                  <a:srgbClr val="FF0000"/>
                </a:solidFill>
                <a:latin typeface="微软雅黑" panose="020B0503020204020204" charset="-122"/>
                <a:ea typeface="微软雅黑" panose="020B0503020204020204" charset="-122"/>
              </a:rPr>
              <a:t>自发地调节货币量</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p:txBody>
      </p:sp>
      <p:sp>
        <p:nvSpPr>
          <p:cNvPr id="11" name="平行四边形 10"/>
          <p:cNvSpPr/>
          <p:nvPr/>
        </p:nvSpPr>
        <p:spPr>
          <a:xfrm>
            <a:off x="-1824000" y="4743583"/>
            <a:ext cx="15840000" cy="1260000"/>
          </a:xfrm>
          <a:prstGeom prst="parallelogram">
            <a:avLst>
              <a:gd name="adj" fmla="val 165329"/>
            </a:avLst>
          </a:prstGeom>
          <a:solidFill>
            <a:schemeClr val="bg1">
              <a:lumMod val="95000"/>
            </a:schemeClr>
          </a:solidFill>
          <a:ln>
            <a:noFill/>
          </a:ln>
          <a:effectLst>
            <a:outerShdw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585365" y="2702982"/>
            <a:ext cx="8640000" cy="2880000"/>
            <a:chOff x="2502900" y="1565452"/>
            <a:chExt cx="8640000" cy="2880000"/>
          </a:xfrm>
        </p:grpSpPr>
        <p:sp>
          <p:nvSpPr>
            <p:cNvPr id="14" name="对角圆角矩形 6"/>
            <p:cNvSpPr/>
            <p:nvPr/>
          </p:nvSpPr>
          <p:spPr bwMode="auto">
            <a:xfrm>
              <a:off x="2502900" y="1565452"/>
              <a:ext cx="8640000" cy="2880000"/>
            </a:xfrm>
            <a:prstGeom prst="cube">
              <a:avLst>
                <a:gd name="adj" fmla="val 1899"/>
              </a:avLst>
            </a:prstGeom>
            <a:solidFill>
              <a:schemeClr val="bg1"/>
            </a:solidFill>
            <a:ln w="1270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4"/>
            <p:cNvSpPr>
              <a:spLocks noChangeAspect="1"/>
            </p:cNvSpPr>
            <p:nvPr/>
          </p:nvSpPr>
          <p:spPr>
            <a:xfrm>
              <a:off x="10721070" y="4067723"/>
              <a:ext cx="360000" cy="371117"/>
            </a:xfrm>
            <a:prstGeom prst="triangle">
              <a:avLst>
                <a:gd name="adj" fmla="val 100000"/>
              </a:avLst>
            </a:prstGeom>
            <a:solidFill>
              <a:srgbClr val="33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1017600" y="166522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10159026" y="800495"/>
              <a:ext cx="0" cy="1800000"/>
            </a:xfrm>
            <a:prstGeom prst="line">
              <a:avLst/>
            </a:prstGeom>
            <a:ln w="12700">
              <a:gradFill>
                <a:gsLst>
                  <a:gs pos="0">
                    <a:srgbClr val="335256"/>
                  </a:gs>
                  <a:gs pos="100000">
                    <a:srgbClr val="FFFFFF"/>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3860987" y="3209329"/>
            <a:ext cx="6747766" cy="1929759"/>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“货币贮藏的蓄水池，对于流通中的货币来说，既是排水渠，又是引水渠，因此，流通中的货币永远不会溢出它的流通的渠道</a:t>
            </a:r>
            <a:r>
              <a:rPr lang="zh-CN"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algn="r">
              <a:lnSpc>
                <a:spcPct val="130000"/>
              </a:lnSpc>
              <a:spcBef>
                <a:spcPts val="600"/>
              </a:spcBef>
            </a:pPr>
            <a:r>
              <a:rPr lang="en-US" altLang="zh-CN" sz="2200" dirty="0">
                <a:solidFill>
                  <a:srgbClr val="00B0F0"/>
                </a:solidFill>
                <a:latin typeface="楷体" panose="02010609060101010101" pitchFamily="49" charset="-122"/>
                <a:ea typeface="楷体" panose="02010609060101010101" pitchFamily="49" charset="-122"/>
              </a:rPr>
              <a:t>  </a:t>
            </a:r>
            <a:r>
              <a:rPr lang="en-US"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马克思：</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资本论</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第一卷</a:t>
            </a:r>
            <a:endParaRPr lang="zh-CN" altLang="en-US" sz="2200" dirty="0">
              <a:latin typeface="楷体" panose="02010609060101010101" pitchFamily="49" charset="-122"/>
              <a:ea typeface="楷体" panose="02010609060101010101" pitchFamily="49" charset="-122"/>
            </a:endParaRPr>
          </a:p>
        </p:txBody>
      </p:sp>
      <p:grpSp>
        <p:nvGrpSpPr>
          <p:cNvPr id="21" name="组合 20"/>
          <p:cNvGrpSpPr/>
          <p:nvPr/>
        </p:nvGrpSpPr>
        <p:grpSpPr>
          <a:xfrm>
            <a:off x="4189491" y="553877"/>
            <a:ext cx="3813017" cy="471039"/>
            <a:chOff x="5093293" y="4122813"/>
            <a:chExt cx="3813017" cy="471039"/>
          </a:xfrm>
        </p:grpSpPr>
        <p:sp>
          <p:nvSpPr>
            <p:cNvPr id="23" name="平行四边形 22"/>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贮藏手段</a:t>
              </a:r>
            </a:p>
          </p:txBody>
        </p:sp>
        <p:sp>
          <p:nvSpPr>
            <p:cNvPr id="25" name="任意多边形: 形状 24"/>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26" name="任意多边形: 形状 25"/>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pic>
        <p:nvPicPr>
          <p:cNvPr id="27" name="图片 2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 b="4988"/>
          <a:stretch>
            <a:fillRect/>
          </a:stretch>
        </p:blipFill>
        <p:spPr bwMode="auto">
          <a:xfrm>
            <a:off x="1372375" y="3339155"/>
            <a:ext cx="1872000" cy="2527200"/>
          </a:xfrm>
          <a:prstGeom prst="foldedCorner">
            <a:avLst/>
          </a:prstGeom>
          <a:solidFill>
            <a:srgbClr val="FEFCFA"/>
          </a:solidFill>
          <a:ln w="12700">
            <a:solidFill>
              <a:schemeClr val="bg1">
                <a:lumMod val="85000"/>
              </a:schemeClr>
            </a:solidFill>
          </a:ln>
          <a:effectLst>
            <a:outerShdw dist="63500" dir="18900000" algn="bl" rotWithShape="0">
              <a:srgbClr val="335256"/>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056" y="1312937"/>
            <a:ext cx="10787888" cy="4232126"/>
            <a:chOff x="1099312" y="1710644"/>
            <a:chExt cx="10063314" cy="3947873"/>
          </a:xfrm>
        </p:grpSpPr>
        <p:sp>
          <p:nvSpPr>
            <p:cNvPr id="7" name="立方体 6"/>
            <p:cNvSpPr/>
            <p:nvPr/>
          </p:nvSpPr>
          <p:spPr>
            <a:xfrm>
              <a:off x="1099713" y="1710644"/>
              <a:ext cx="10062913" cy="3947873"/>
            </a:xfrm>
            <a:prstGeom prst="cube">
              <a:avLst>
                <a:gd name="adj" fmla="val 1445"/>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8" name="直接连接符 7"/>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99312" y="2438384"/>
              <a:ext cx="3220132" cy="3220133"/>
              <a:chOff x="1099312" y="2368636"/>
              <a:chExt cx="3220132" cy="3220133"/>
            </a:xfrm>
          </p:grpSpPr>
          <p:cxnSp>
            <p:nvCxnSpPr>
              <p:cNvPr id="11" name="直接连接符 10"/>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Rectangle 1"/>
          <p:cNvSpPr>
            <a:spLocks noChangeArrowheads="1"/>
          </p:cNvSpPr>
          <p:nvPr/>
        </p:nvSpPr>
        <p:spPr bwMode="auto">
          <a:xfrm>
            <a:off x="1727962" y="2274838"/>
            <a:ext cx="8736076" cy="2308324"/>
          </a:xfrm>
          <a:prstGeom prst="rect">
            <a:avLst/>
          </a:prstGeom>
          <a:noFill/>
          <a:ln w="9525">
            <a:noFill/>
            <a:miter lim="800000"/>
          </a:ln>
          <a:effectLst/>
        </p:spPr>
        <p:txBody>
          <a:bodyPr vert="horz" wrap="square" lIns="91440" tIns="45720" rIns="91440" bIns="45720" numCol="1" anchor="ctr" anchorCtr="0" compatLnSpc="1">
            <a:spAutoFit/>
          </a:bodyPr>
          <a:lstStyle/>
          <a:p>
            <a:pPr indent="539750" algn="just" fontAlgn="base">
              <a:lnSpc>
                <a:spcPct val="150000"/>
              </a:lnSpc>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 充当贮藏手段的货币，必须是实在的足值的金银货币。</a:t>
            </a: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只有</a:t>
            </a:r>
            <a:r>
              <a:rPr lang="zh-CN" altLang="en-US" sz="24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金银铸币或金银条块</a:t>
            </a: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才能发挥货币的贮藏手段职能。</a:t>
            </a:r>
            <a:endParaRPr lang="en-US" altLang="zh-CN"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endParaRPr>
          </a:p>
          <a:p>
            <a:pPr indent="539750" algn="just" fontAlgn="base">
              <a:lnSpc>
                <a:spcPct val="150000"/>
              </a:lnSpc>
              <a:spcBef>
                <a:spcPct val="0"/>
              </a:spcBef>
              <a:spcAft>
                <a:spcPct val="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 纸币不具备贮藏手段的职能。</a:t>
            </a:r>
            <a:r>
              <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FZShuSong-Z01S" charset="0"/>
              </a:rPr>
              <a:t>纸币可以储存，例如银行储蓄，但纸币不具备贮藏手段的职能。 </a:t>
            </a:r>
            <a:endParaRPr lang="zh-CN" altLang="en-US" sz="24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4" name="Rectangle 4">
            <a:extLst>
              <a:ext uri="{FF2B5EF4-FFF2-40B4-BE49-F238E27FC236}">
                <a16:creationId xmlns:a16="http://schemas.microsoft.com/office/drawing/2014/main" id="{3A8E4378-1357-468F-A52F-60FCEFF124A6}"/>
              </a:ext>
            </a:extLst>
          </p:cNvPr>
          <p:cNvSpPr>
            <a:spLocks noChangeArrowheads="1"/>
          </p:cNvSpPr>
          <p:nvPr/>
        </p:nvSpPr>
        <p:spPr bwMode="auto">
          <a:xfrm>
            <a:off x="1729236" y="883160"/>
            <a:ext cx="7561263"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anose="05000000000000000000" pitchFamily="2" charset="2"/>
              <a:buChar char="•"/>
              <a:defRPr sz="2800" b="1">
                <a:solidFill>
                  <a:srgbClr val="663300"/>
                </a:solidFill>
                <a:latin typeface="Times New Roman" panose="02020603050405020304" pitchFamily="18" charset="0"/>
                <a:ea typeface="黑体" panose="02010609060101010101" pitchFamily="49" charset="-122"/>
              </a:defRPr>
            </a:lvl1pPr>
            <a:lvl2pPr marL="742950" indent="-285750">
              <a:spcBef>
                <a:spcPct val="20000"/>
              </a:spcBef>
              <a:buClr>
                <a:schemeClr val="tx2"/>
              </a:buClr>
              <a:buSzPct val="60000"/>
              <a:buFont typeface="Wingdings" panose="05000000000000000000" pitchFamily="2" charset="2"/>
              <a:buChar char="n"/>
              <a:defRPr sz="2800">
                <a:solidFill>
                  <a:srgbClr val="3333CC"/>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ClrTx/>
              <a:buSzTx/>
              <a:buNone/>
            </a:pPr>
            <a:r>
              <a:rPr kumimoji="1" lang="en-US" altLang="zh-CN" dirty="0">
                <a:solidFill>
                  <a:srgbClr val="0000FF"/>
                </a:solidFill>
                <a:latin typeface="黑体" panose="02010609060101010101" pitchFamily="49" charset="-122"/>
                <a:ea typeface="楷体_GB2312" pitchFamily="49" charset="-122"/>
              </a:rPr>
              <a:t>3.</a:t>
            </a:r>
            <a:r>
              <a:rPr kumimoji="1" lang="zh-CN" altLang="en-US" dirty="0">
                <a:solidFill>
                  <a:srgbClr val="0000FF"/>
                </a:solidFill>
                <a:latin typeface="黑体" panose="02010609060101010101" pitchFamily="49" charset="-122"/>
                <a:ea typeface="楷体_GB2312" pitchFamily="49" charset="-122"/>
              </a:rPr>
              <a:t>贮藏手段：货币退出流通领域，当做社会财富的一般代表保存起来</a:t>
            </a:r>
          </a:p>
          <a:p>
            <a:pPr fontAlgn="base">
              <a:spcBef>
                <a:spcPct val="0"/>
              </a:spcBef>
              <a:spcAft>
                <a:spcPct val="0"/>
              </a:spcAft>
              <a:buClrTx/>
              <a:buSzTx/>
              <a:buNone/>
            </a:pPr>
            <a:endParaRPr kumimoji="1" lang="zh-CN" altLang="en-US" dirty="0">
              <a:solidFill>
                <a:srgbClr val="0000FF"/>
              </a:solidFill>
              <a:latin typeface="黑体" panose="02010609060101010101" pitchFamily="49" charset="-122"/>
              <a:ea typeface="楷体_GB2312" pitchFamily="49" charset="-122"/>
            </a:endParaRPr>
          </a:p>
          <a:p>
            <a:pPr fontAlgn="base">
              <a:spcBef>
                <a:spcPct val="0"/>
              </a:spcBef>
              <a:spcAft>
                <a:spcPct val="0"/>
              </a:spcAft>
              <a:buClrTx/>
              <a:buSzTx/>
              <a:buNone/>
            </a:pPr>
            <a:r>
              <a:rPr kumimoji="1" lang="zh-CN" altLang="en-US" sz="2400" dirty="0">
                <a:solidFill>
                  <a:srgbClr val="000000"/>
                </a:solidFill>
                <a:ea typeface="宋体" panose="02010600030101010101" pitchFamily="2" charset="-122"/>
              </a:rPr>
              <a:t>（</a:t>
            </a:r>
            <a:r>
              <a:rPr kumimoji="1" lang="en-US" altLang="zh-CN" sz="2400" dirty="0">
                <a:solidFill>
                  <a:srgbClr val="000000"/>
                </a:solidFill>
                <a:ea typeface="宋体" panose="02010600030101010101" pitchFamily="2" charset="-122"/>
              </a:rPr>
              <a:t>1</a:t>
            </a:r>
            <a:r>
              <a:rPr kumimoji="1" lang="zh-CN" altLang="en-US" sz="2400" dirty="0">
                <a:solidFill>
                  <a:srgbClr val="000000"/>
                </a:solidFill>
                <a:ea typeface="宋体" panose="02010600030101010101" pitchFamily="2" charset="-122"/>
              </a:rPr>
              <a:t>）特点：</a:t>
            </a:r>
            <a:r>
              <a:rPr kumimoji="1" lang="zh-CN" altLang="en-US" sz="2400" dirty="0">
                <a:solidFill>
                  <a:srgbClr val="FF0000"/>
                </a:solidFill>
                <a:ea typeface="宋体" panose="02010600030101010101" pitchFamily="2" charset="-122"/>
              </a:rPr>
              <a:t>足值的金属货币</a:t>
            </a:r>
            <a:r>
              <a:rPr kumimoji="1" lang="zh-CN" altLang="en-US" sz="2400" dirty="0">
                <a:solidFill>
                  <a:srgbClr val="000000"/>
                </a:solidFill>
                <a:ea typeface="宋体" panose="02010600030101010101" pitchFamily="2" charset="-122"/>
              </a:rPr>
              <a:t>。</a:t>
            </a:r>
          </a:p>
          <a:p>
            <a:pPr fontAlgn="base">
              <a:spcBef>
                <a:spcPct val="0"/>
              </a:spcBef>
              <a:spcAft>
                <a:spcPct val="0"/>
              </a:spcAft>
              <a:buClrTx/>
              <a:buSzTx/>
              <a:buNone/>
            </a:pPr>
            <a:r>
              <a:rPr kumimoji="1" lang="zh-CN" altLang="en-US" sz="2400" dirty="0">
                <a:solidFill>
                  <a:srgbClr val="000000"/>
                </a:solidFill>
                <a:ea typeface="宋体" panose="02010600030101010101" pitchFamily="2" charset="-122"/>
              </a:rPr>
              <a:t>（</a:t>
            </a:r>
            <a:r>
              <a:rPr kumimoji="1" lang="en-US" altLang="zh-CN" sz="2400" dirty="0">
                <a:solidFill>
                  <a:srgbClr val="000000"/>
                </a:solidFill>
                <a:ea typeface="宋体" panose="02010600030101010101" pitchFamily="2" charset="-122"/>
              </a:rPr>
              <a:t>2</a:t>
            </a:r>
            <a:r>
              <a:rPr kumimoji="1" lang="zh-CN" altLang="en-US" sz="2400" dirty="0">
                <a:solidFill>
                  <a:srgbClr val="000000"/>
                </a:solidFill>
                <a:ea typeface="宋体" panose="02010600030101010101" pitchFamily="2" charset="-122"/>
              </a:rPr>
              <a:t>）作用：自发调节流通中的货币量。</a:t>
            </a:r>
          </a:p>
        </p:txBody>
      </p:sp>
      <p:sp>
        <p:nvSpPr>
          <p:cNvPr id="460808" name="Rectangle 8">
            <a:extLst>
              <a:ext uri="{FF2B5EF4-FFF2-40B4-BE49-F238E27FC236}">
                <a16:creationId xmlns:a16="http://schemas.microsoft.com/office/drawing/2014/main" id="{0C5DCBA3-A64F-4A3A-86AA-8007E55FD441}"/>
              </a:ext>
            </a:extLst>
          </p:cNvPr>
          <p:cNvSpPr>
            <a:spLocks noChangeArrowheads="1"/>
          </p:cNvSpPr>
          <p:nvPr/>
        </p:nvSpPr>
        <p:spPr bwMode="auto">
          <a:xfrm>
            <a:off x="1736695" y="3363127"/>
            <a:ext cx="8496300" cy="2986088"/>
          </a:xfrm>
          <a:prstGeom prst="rect">
            <a:avLst/>
          </a:prstGeom>
          <a:noFill/>
          <a:ln w="9525">
            <a:noFill/>
            <a:miter lim="800000"/>
            <a:headEnd/>
            <a:tailEnd/>
          </a:ln>
          <a:effectLst/>
        </p:spPr>
        <p:txBody>
          <a:bodyPr>
            <a:spAutoFit/>
          </a:bodyPr>
          <a:lstStyle/>
          <a:p>
            <a:pPr fontAlgn="base">
              <a:spcBef>
                <a:spcPct val="0"/>
              </a:spcBef>
              <a:spcAft>
                <a:spcPct val="0"/>
              </a:spcAft>
              <a:defRPr/>
            </a:pPr>
            <a:r>
              <a:rPr kumimoji="1" lang="en-US" altLang="zh-CN" sz="2800" b="1" dirty="0">
                <a:solidFill>
                  <a:srgbClr val="0000FF"/>
                </a:solidFill>
                <a:effectLst>
                  <a:outerShdw blurRad="38100" dist="38100" dir="2700000" algn="tl">
                    <a:srgbClr val="C0C0C0"/>
                  </a:outerShdw>
                </a:effectLst>
                <a:latin typeface="Verdana" panose="020B0604030504040204" pitchFamily="34" charset="0"/>
                <a:ea typeface="楷体_GB2312" pitchFamily="49" charset="-122"/>
              </a:rPr>
              <a:t>4.</a:t>
            </a:r>
            <a:r>
              <a:rPr kumimoji="1" lang="zh-CN" altLang="en-US" sz="2800" b="1" dirty="0">
                <a:solidFill>
                  <a:srgbClr val="0000FF"/>
                </a:solidFill>
                <a:effectLst>
                  <a:outerShdw blurRad="38100" dist="38100" dir="2700000" algn="tl">
                    <a:srgbClr val="C0C0C0"/>
                  </a:outerShdw>
                </a:effectLst>
                <a:latin typeface="Verdana" panose="020B0604030504040204" pitchFamily="34" charset="0"/>
                <a:ea typeface="楷体_GB2312" pitchFamily="49" charset="-122"/>
              </a:rPr>
              <a:t>支付手段：</a:t>
            </a:r>
            <a:r>
              <a:rPr kumimoji="1" lang="zh-CN" altLang="en-US" sz="2800" b="1" dirty="0">
                <a:solidFill>
                  <a:srgbClr val="000000"/>
                </a:solidFill>
                <a:effectLst>
                  <a:outerShdw blurRad="38100" dist="38100" dir="2700000" algn="tl">
                    <a:srgbClr val="C0C0C0"/>
                  </a:outerShdw>
                </a:effectLst>
                <a:latin typeface="Verdana" panose="020B0604030504040204" pitchFamily="34" charset="0"/>
                <a:ea typeface="楷体_GB2312" pitchFamily="49" charset="-122"/>
              </a:rPr>
              <a:t>货币在商品赊购赊销时担负的延期清偿、提前支付赋税、租金、工资等职能。</a:t>
            </a:r>
            <a:br>
              <a:rPr kumimoji="1" lang="en-US" altLang="zh-CN" sz="2800" b="1" dirty="0">
                <a:solidFill>
                  <a:srgbClr val="000000"/>
                </a:solidFill>
                <a:effectLst>
                  <a:outerShdw blurRad="38100" dist="38100" dir="2700000" algn="tl">
                    <a:srgbClr val="C0C0C0"/>
                  </a:outerShdw>
                </a:effectLst>
                <a:latin typeface="Verdana" panose="020B0604030504040204" pitchFamily="34" charset="0"/>
                <a:ea typeface="楷体_GB2312" pitchFamily="49" charset="-122"/>
              </a:rPr>
            </a:br>
            <a:r>
              <a:rPr kumimoji="1" lang="en-US" altLang="zh-CN" sz="2800" b="1" dirty="0">
                <a:solidFill>
                  <a:srgbClr val="FF0000"/>
                </a:solidFill>
                <a:effectLst>
                  <a:outerShdw blurRad="38100" dist="38100" dir="2700000" algn="tl">
                    <a:srgbClr val="C0C0C0"/>
                  </a:outerShdw>
                </a:effectLst>
                <a:latin typeface="Verdana" panose="020B0604030504040204" pitchFamily="34" charset="0"/>
                <a:ea typeface="楷体_GB2312" pitchFamily="49" charset="-122"/>
              </a:rPr>
              <a:t>——</a:t>
            </a:r>
            <a:r>
              <a:rPr kumimoji="1" lang="zh-CN" altLang="en-US" sz="2800" b="1" dirty="0">
                <a:solidFill>
                  <a:srgbClr val="FF0000"/>
                </a:solidFill>
                <a:effectLst>
                  <a:outerShdw blurRad="38100" dist="38100" dir="2700000" algn="tl">
                    <a:srgbClr val="C0C0C0"/>
                  </a:outerShdw>
                </a:effectLst>
                <a:latin typeface="Verdana" panose="020B0604030504040204" pitchFamily="34" charset="0"/>
                <a:ea typeface="楷体_GB2312" pitchFamily="49" charset="-122"/>
              </a:rPr>
              <a:t>“契约价格”或“信用价格”</a:t>
            </a:r>
          </a:p>
          <a:p>
            <a:pPr fontAlgn="base">
              <a:spcBef>
                <a:spcPct val="0"/>
              </a:spcBef>
              <a:spcAft>
                <a:spcPct val="0"/>
              </a:spcAft>
              <a:defRPr/>
            </a:pPr>
            <a:endParaRPr kumimoji="1" lang="zh-CN" altLang="en-US" sz="3200" b="1" dirty="0">
              <a:solidFill>
                <a:srgbClr val="000000"/>
              </a:solidFill>
              <a:effectLst>
                <a:outerShdw blurRad="38100" dist="38100" dir="2700000" algn="tl">
                  <a:srgbClr val="C0C0C0"/>
                </a:outerShdw>
              </a:effectLst>
              <a:latin typeface="Verdana" panose="020B0604030504040204" pitchFamily="34" charset="0"/>
              <a:ea typeface="楷体_GB2312" pitchFamily="49" charset="-122"/>
            </a:endParaRPr>
          </a:p>
          <a:p>
            <a:pPr fontAlgn="base">
              <a:spcBef>
                <a:spcPct val="0"/>
              </a:spcBef>
              <a:spcAft>
                <a:spcPct val="0"/>
              </a:spcAft>
              <a:defRPr/>
            </a:pPr>
            <a:r>
              <a:rPr kumimoji="1" lang="zh-CN" altLang="en-US"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a:t>
            </a:r>
            <a:r>
              <a:rPr kumimoji="1" lang="en-US" altLang="zh-CN"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1</a:t>
            </a:r>
            <a:r>
              <a:rPr kumimoji="1" lang="zh-CN" altLang="en-US"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）特点：现实货币</a:t>
            </a:r>
          </a:p>
          <a:p>
            <a:pPr fontAlgn="base">
              <a:spcBef>
                <a:spcPct val="0"/>
              </a:spcBef>
              <a:spcAft>
                <a:spcPct val="0"/>
              </a:spcAft>
              <a:defRPr/>
            </a:pPr>
            <a:r>
              <a:rPr kumimoji="1" lang="zh-CN" altLang="en-US"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a:t>
            </a:r>
            <a:r>
              <a:rPr kumimoji="1" lang="en-US" altLang="zh-CN"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2</a:t>
            </a:r>
            <a:r>
              <a:rPr kumimoji="1" lang="zh-CN" altLang="en-US" sz="2400" b="1" dirty="0">
                <a:solidFill>
                  <a:srgbClr val="FF3300"/>
                </a:solidFill>
                <a:effectLst>
                  <a:outerShdw blurRad="38100" dist="38100" dir="2700000" algn="tl">
                    <a:srgbClr val="C0C0C0"/>
                  </a:outerShdw>
                </a:effectLst>
                <a:latin typeface="宋体" pitchFamily="2" charset="-122"/>
                <a:ea typeface="宋体" panose="02010600030101010101" pitchFamily="2" charset="-122"/>
              </a:rPr>
              <a:t>）作用：</a:t>
            </a:r>
            <a:r>
              <a:rPr kumimoji="1" lang="zh-CN" altLang="en-US" sz="2400" b="1" dirty="0">
                <a:solidFill>
                  <a:srgbClr val="000000"/>
                </a:solidFill>
                <a:effectLst>
                  <a:outerShdw blurRad="38100" dist="38100" dir="2700000" algn="tl">
                    <a:srgbClr val="C0C0C0"/>
                  </a:outerShdw>
                </a:effectLst>
                <a:latin typeface="宋体" pitchFamily="2" charset="-122"/>
                <a:ea typeface="宋体" panose="02010600030101010101" pitchFamily="2" charset="-122"/>
              </a:rPr>
              <a:t>有利于商品流通，促进商品经济发展；扩大了商品经济矛盾，加深</a:t>
            </a:r>
            <a:r>
              <a:rPr kumimoji="1" lang="zh-CN" altLang="en-US" sz="2400" b="1" dirty="0">
                <a:solidFill>
                  <a:srgbClr val="0000FF"/>
                </a:solidFill>
                <a:effectLst>
                  <a:outerShdw blurRad="38100" dist="38100" dir="2700000" algn="tl">
                    <a:srgbClr val="C0C0C0"/>
                  </a:outerShdw>
                </a:effectLst>
                <a:latin typeface="宋体" pitchFamily="2" charset="-122"/>
                <a:ea typeface="宋体" panose="02010600030101010101" pitchFamily="2" charset="-122"/>
              </a:rPr>
              <a:t>经济危机的可能性</a:t>
            </a:r>
            <a:r>
              <a:rPr kumimoji="1" lang="zh-CN" altLang="en-US" sz="2400" b="1" dirty="0">
                <a:solidFill>
                  <a:srgbClr val="000000"/>
                </a:solidFill>
                <a:effectLst>
                  <a:outerShdw blurRad="38100" dist="38100" dir="2700000" algn="tl">
                    <a:srgbClr val="C0C0C0"/>
                  </a:outerShdw>
                </a:effectLst>
                <a:latin typeface="宋体" pitchFamily="2" charset="-122"/>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60808">
                                            <p:txEl>
                                              <p:pRg st="2" end="2"/>
                                            </p:txEl>
                                          </p:spTgt>
                                        </p:tgtEl>
                                        <p:attrNameLst>
                                          <p:attrName>style.visibility</p:attrName>
                                        </p:attrNameLst>
                                      </p:cBhvr>
                                      <p:to>
                                        <p:strVal val="visible"/>
                                      </p:to>
                                    </p:set>
                                    <p:anim calcmode="discrete" valueType="clr">
                                      <p:cBhvr override="childStyle">
                                        <p:cTn id="7" dur="80"/>
                                        <p:tgtEl>
                                          <p:spTgt spid="46080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60808">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460808">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60808">
                                            <p:txEl>
                                              <p:pRg st="3" end="3"/>
                                            </p:txEl>
                                          </p:spTgt>
                                        </p:tgtEl>
                                        <p:attrNameLst>
                                          <p:attrName>style.visibility</p:attrName>
                                        </p:attrNameLst>
                                      </p:cBhvr>
                                      <p:to>
                                        <p:strVal val="visible"/>
                                      </p:to>
                                    </p:set>
                                    <p:anim calcmode="discrete" valueType="clr">
                                      <p:cBhvr override="childStyle">
                                        <p:cTn id="14" dur="80"/>
                                        <p:tgtEl>
                                          <p:spTgt spid="46080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60808">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460808">
                                            <p:txEl>
                                              <p:pRg st="3" end="3"/>
                                            </p:txEl>
                                          </p:spTgt>
                                        </p:tgtEl>
                                        <p:attrNameLst>
                                          <p:attrName>fill.type</p:attrName>
                                        </p:attrNameLst>
                                      </p:cBhvr>
                                      <p:to>
                                        <p:strVal val="solid"/>
                                      </p:to>
                                    </p:set>
                                  </p:childTnLst>
                                </p:cTn>
                              </p:par>
                            </p:childTnLst>
                          </p:cTn>
                        </p:par>
                        <p:par>
                          <p:cTn id="17" fill="hold" nodeType="afterGroup">
                            <p:stCondLst>
                              <p:cond delay="1800"/>
                            </p:stCondLst>
                            <p:childTnLst>
                              <p:par>
                                <p:cTn id="18" presetID="22" presetClass="entr" presetSubtype="8" fill="hold" nodeType="afterEffect">
                                  <p:stCondLst>
                                    <p:cond delay="0"/>
                                  </p:stCondLst>
                                  <p:childTnLst>
                                    <p:set>
                                      <p:cBhvr>
                                        <p:cTn id="19" dur="1" fill="hold">
                                          <p:stCondLst>
                                            <p:cond delay="0"/>
                                          </p:stCondLst>
                                        </p:cTn>
                                        <p:tgtEl>
                                          <p:spTgt spid="460804">
                                            <p:txEl>
                                              <p:pRg st="0" end="0"/>
                                            </p:txEl>
                                          </p:spTgt>
                                        </p:tgtEl>
                                        <p:attrNameLst>
                                          <p:attrName>style.visibility</p:attrName>
                                        </p:attrNameLst>
                                      </p:cBhvr>
                                      <p:to>
                                        <p:strVal val="visible"/>
                                      </p:to>
                                    </p:set>
                                    <p:animEffect transition="in" filter="wipe(left)">
                                      <p:cBhvr>
                                        <p:cTn id="20" dur="500"/>
                                        <p:tgtEl>
                                          <p:spTgt spid="460804">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nodeType="clickEffect">
                                  <p:stCondLst>
                                    <p:cond delay="0"/>
                                  </p:stCondLst>
                                  <p:iterate type="lt">
                                    <p:tmPct val="50000"/>
                                  </p:iterate>
                                  <p:childTnLst>
                                    <p:set>
                                      <p:cBhvr>
                                        <p:cTn id="24" dur="1" fill="hold">
                                          <p:stCondLst>
                                            <p:cond delay="0"/>
                                          </p:stCondLst>
                                        </p:cTn>
                                        <p:tgtEl>
                                          <p:spTgt spid="460804">
                                            <p:txEl>
                                              <p:pRg st="2" end="2"/>
                                            </p:txEl>
                                          </p:spTgt>
                                        </p:tgtEl>
                                        <p:attrNameLst>
                                          <p:attrName>style.visibility</p:attrName>
                                        </p:attrNameLst>
                                      </p:cBhvr>
                                      <p:to>
                                        <p:strVal val="visible"/>
                                      </p:to>
                                    </p:set>
                                    <p:anim calcmode="discrete" valueType="clr">
                                      <p:cBhvr override="childStyle">
                                        <p:cTn id="25" dur="80"/>
                                        <p:tgtEl>
                                          <p:spTgt spid="46080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60804">
                                            <p:txEl>
                                              <p:pRg st="2" end="2"/>
                                            </p:txEl>
                                          </p:spTgt>
                                        </p:tgtEl>
                                        <p:attrNameLst>
                                          <p:attrName>fillcolor</p:attrName>
                                        </p:attrNameLst>
                                      </p:cBhvr>
                                      <p:tavLst>
                                        <p:tav tm="0">
                                          <p:val>
                                            <p:clrVal>
                                              <a:schemeClr val="accent2"/>
                                            </p:clrVal>
                                          </p:val>
                                        </p:tav>
                                        <p:tav tm="50000">
                                          <p:val>
                                            <p:clrVal>
                                              <a:schemeClr val="hlink"/>
                                            </p:clrVal>
                                          </p:val>
                                        </p:tav>
                                      </p:tavLst>
                                    </p:anim>
                                    <p:set>
                                      <p:cBhvr>
                                        <p:cTn id="27" dur="80"/>
                                        <p:tgtEl>
                                          <p:spTgt spid="460804">
                                            <p:txEl>
                                              <p:pRg st="2" end="2"/>
                                            </p:txEl>
                                          </p:spTgt>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nodeType="clickEffect">
                                  <p:stCondLst>
                                    <p:cond delay="0"/>
                                  </p:stCondLst>
                                  <p:iterate type="lt">
                                    <p:tmPct val="50000"/>
                                  </p:iterate>
                                  <p:childTnLst>
                                    <p:set>
                                      <p:cBhvr>
                                        <p:cTn id="31" dur="1" fill="hold">
                                          <p:stCondLst>
                                            <p:cond delay="0"/>
                                          </p:stCondLst>
                                        </p:cTn>
                                        <p:tgtEl>
                                          <p:spTgt spid="460804">
                                            <p:txEl>
                                              <p:pRg st="3" end="3"/>
                                            </p:txEl>
                                          </p:spTgt>
                                        </p:tgtEl>
                                        <p:attrNameLst>
                                          <p:attrName>style.visibility</p:attrName>
                                        </p:attrNameLst>
                                      </p:cBhvr>
                                      <p:to>
                                        <p:strVal val="visible"/>
                                      </p:to>
                                    </p:set>
                                    <p:anim calcmode="discrete" valueType="clr">
                                      <p:cBhvr override="childStyle">
                                        <p:cTn id="32" dur="80"/>
                                        <p:tgtEl>
                                          <p:spTgt spid="46080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460804">
                                            <p:txEl>
                                              <p:pRg st="3" end="3"/>
                                            </p:txEl>
                                          </p:spTgt>
                                        </p:tgtEl>
                                        <p:attrNameLst>
                                          <p:attrName>fillcolor</p:attrName>
                                        </p:attrNameLst>
                                      </p:cBhvr>
                                      <p:tavLst>
                                        <p:tav tm="0">
                                          <p:val>
                                            <p:clrVal>
                                              <a:schemeClr val="accent2"/>
                                            </p:clrVal>
                                          </p:val>
                                        </p:tav>
                                        <p:tav tm="50000">
                                          <p:val>
                                            <p:clrVal>
                                              <a:schemeClr val="hlink"/>
                                            </p:clrVal>
                                          </p:val>
                                        </p:tav>
                                      </p:tavLst>
                                    </p:anim>
                                    <p:set>
                                      <p:cBhvr>
                                        <p:cTn id="34" dur="80"/>
                                        <p:tgtEl>
                                          <p:spTgt spid="46080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20A8525-FDBB-490F-879B-44A1779F5AFA}"/>
              </a:ext>
            </a:extLst>
          </p:cNvPr>
          <p:cNvGrpSpPr/>
          <p:nvPr/>
        </p:nvGrpSpPr>
        <p:grpSpPr>
          <a:xfrm>
            <a:off x="261257" y="2919185"/>
            <a:ext cx="11359685" cy="2759789"/>
            <a:chOff x="1099312" y="1723345"/>
            <a:chExt cx="10062913" cy="3432863"/>
          </a:xfrm>
        </p:grpSpPr>
        <p:sp>
          <p:nvSpPr>
            <p:cNvPr id="11" name="立方体 10">
              <a:extLst>
                <a:ext uri="{FF2B5EF4-FFF2-40B4-BE49-F238E27FC236}">
                  <a16:creationId xmlns:a16="http://schemas.microsoft.com/office/drawing/2014/main" id="{323EC8AD-6747-4FE3-AFAC-29F0CD2728CD}"/>
                </a:ext>
              </a:extLst>
            </p:cNvPr>
            <p:cNvSpPr/>
            <p:nvPr/>
          </p:nvSpPr>
          <p:spPr>
            <a:xfrm>
              <a:off x="1099312" y="1723345"/>
              <a:ext cx="10062913" cy="3238795"/>
            </a:xfrm>
            <a:prstGeom prst="cube">
              <a:avLst>
                <a:gd name="adj" fmla="val 1445"/>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2" name="直接连接符 11">
              <a:extLst>
                <a:ext uri="{FF2B5EF4-FFF2-40B4-BE49-F238E27FC236}">
                  <a16:creationId xmlns:a16="http://schemas.microsoft.com/office/drawing/2014/main" id="{12F6E9D0-F96B-4AA9-B65A-74481BA658D0}"/>
                </a:ext>
              </a:extLst>
            </p:cNvPr>
            <p:cNvCxnSpPr/>
            <p:nvPr/>
          </p:nvCxnSpPr>
          <p:spPr>
            <a:xfrm rot="5400000" flipH="1">
              <a:off x="9209650" y="3470155"/>
              <a:ext cx="3372106"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1011094-5CA4-4C35-B1D3-630EBB4C4F52}"/>
                </a:ext>
              </a:extLst>
            </p:cNvPr>
            <p:cNvGrpSpPr/>
            <p:nvPr/>
          </p:nvGrpSpPr>
          <p:grpSpPr>
            <a:xfrm>
              <a:off x="1099312" y="1742007"/>
              <a:ext cx="3220132" cy="3220133"/>
              <a:chOff x="1099312" y="2369187"/>
              <a:chExt cx="3220132" cy="3220133"/>
            </a:xfrm>
          </p:grpSpPr>
          <p:cxnSp>
            <p:nvCxnSpPr>
              <p:cNvPr id="15" name="直接连接符 14">
                <a:extLst>
                  <a:ext uri="{FF2B5EF4-FFF2-40B4-BE49-F238E27FC236}">
                    <a16:creationId xmlns:a16="http://schemas.microsoft.com/office/drawing/2014/main" id="{448E55BC-596D-4EF9-A093-00A2104E6695}"/>
                  </a:ext>
                </a:extLst>
              </p:cNvPr>
              <p:cNvCxnSpPr/>
              <p:nvPr/>
            </p:nvCxnSpPr>
            <p:spPr>
              <a:xfrm flipH="1">
                <a:off x="1099312" y="5408718"/>
                <a:ext cx="3220132"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7E2715A-61BC-4C68-9343-0D5850D5C310}"/>
                  </a:ext>
                </a:extLst>
              </p:cNvPr>
              <p:cNvCxnSpPr/>
              <p:nvPr/>
            </p:nvCxnSpPr>
            <p:spPr>
              <a:xfrm rot="16200000" flipH="1">
                <a:off x="-313770" y="3979254"/>
                <a:ext cx="3220133"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93754E08-0E84-4D9E-87D0-4F213BCDC217}"/>
                </a:ext>
              </a:extLst>
            </p:cNvPr>
            <p:cNvCxnSpPr/>
            <p:nvPr/>
          </p:nvCxnSpPr>
          <p:spPr>
            <a:xfrm rot="10800000" flipH="1">
              <a:off x="7731987" y="1979513"/>
              <a:ext cx="3372106" cy="0"/>
            </a:xfrm>
            <a:prstGeom prst="line">
              <a:avLst/>
            </a:prstGeom>
            <a:ln w="12700">
              <a:gradFill>
                <a:gsLst>
                  <a:gs pos="0">
                    <a:srgbClr val="FFFFFF">
                      <a:alpha val="0"/>
                    </a:srgbClr>
                  </a:gs>
                  <a:gs pos="100000">
                    <a:srgbClr val="847E4B"/>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265343" y="3453953"/>
            <a:ext cx="6740966" cy="1422954"/>
          </a:xfrm>
          <a:prstGeom prst="rect">
            <a:avLst/>
          </a:prstGeom>
          <a:noFill/>
        </p:spPr>
        <p:txBody>
          <a:bodyPr wrap="square" rtlCol="0">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马克思分析</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劳动如何创造价值</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，是从分析</a:t>
            </a:r>
            <a:r>
              <a:rPr lang="zh-CN" altLang="en-US"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商品</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入手的。这是因为资本主义社会财富表现为一种惊人的庞大的商品堆积，单个商品表现为它的元素形式。</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9545" r="2407" b="17138"/>
          <a:stretch>
            <a:fillRect/>
          </a:stretch>
        </p:blipFill>
        <p:spPr>
          <a:xfrm>
            <a:off x="261257" y="1652667"/>
            <a:ext cx="4168793" cy="3870339"/>
          </a:xfrm>
          <a:prstGeom prst="rect">
            <a:avLst/>
          </a:prstGeom>
          <a:effectLst>
            <a:outerShdw blurRad="254000" dist="139700" dir="10800000" algn="r" rotWithShape="0">
              <a:prstClr val="black">
                <a:alpha val="19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flipH="1">
            <a:off x="1236243" y="1822630"/>
            <a:ext cx="4866402" cy="4210216"/>
            <a:chOff x="1489600" y="2532482"/>
            <a:chExt cx="9296666" cy="2596830"/>
          </a:xfrm>
        </p:grpSpPr>
        <p:sp>
          <p:nvSpPr>
            <p:cNvPr id="49" name="矩形 48"/>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Rectangle 1"/>
          <p:cNvSpPr>
            <a:spLocks noChangeArrowheads="1"/>
          </p:cNvSpPr>
          <p:nvPr/>
        </p:nvSpPr>
        <p:spPr bwMode="auto">
          <a:xfrm>
            <a:off x="1713832" y="2265745"/>
            <a:ext cx="3911225" cy="3323987"/>
          </a:xfrm>
          <a:prstGeom prst="rect">
            <a:avLst/>
          </a:prstGeom>
          <a:noFill/>
          <a:ln w="9525">
            <a:noFill/>
            <a:miter lim="800000"/>
          </a:ln>
          <a:effectLst/>
        </p:spPr>
        <p:txBody>
          <a:bodyPr vert="horz" wrap="square" lIns="91440" tIns="45720" rIns="91440" bIns="45720" numCol="1" anchor="ctr" anchorCtr="0" compatLnSpc="1">
            <a:spAutoFit/>
          </a:bodyPr>
          <a:lstStyle/>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货币用于清偿债务、支付赋税、租金、工资等的职能。</a:t>
            </a:r>
            <a:endParaRPr lang="zh-CN" altLang="en-US" sz="2000" dirty="0">
              <a:solidFill>
                <a:srgbClr val="7F7F7F"/>
              </a:solidFill>
              <a:latin typeface="微软雅黑" panose="020B0503020204020204" charset="-122"/>
              <a:ea typeface="微软雅黑" panose="020B0503020204020204" charset="-122"/>
            </a:endParaRPr>
          </a:p>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某些商品生产者在需要购买时没有货币，只有到将来某一时间才有支付能力。同时，某些商品生产者又急需出售其商品，于是就产生了</a:t>
            </a:r>
            <a:r>
              <a:rPr lang="zh-CN" altLang="en-US" sz="2000" b="1" dirty="0">
                <a:solidFill>
                  <a:srgbClr val="262626"/>
                </a:solidFill>
                <a:latin typeface="微软雅黑" panose="020B0503020204020204" charset="-122"/>
                <a:ea typeface="微软雅黑" panose="020B0503020204020204" charset="-122"/>
                <a:cs typeface="FZShuSong-Z01S" charset="0"/>
              </a:rPr>
              <a:t>赊购赊销关系</a:t>
            </a:r>
            <a:r>
              <a:rPr lang="zh-CN" altLang="en-US" sz="2000" dirty="0">
                <a:solidFill>
                  <a:srgbClr val="262626"/>
                </a:solidFill>
                <a:latin typeface="微软雅黑" panose="020B0503020204020204" charset="-122"/>
                <a:ea typeface="微软雅黑" panose="020B0503020204020204" charset="-122"/>
                <a:cs typeface="FZShuSong-Z01S" charset="0"/>
              </a:rPr>
              <a:t>。  </a:t>
            </a:r>
            <a:endParaRPr lang="en-US" altLang="zh-CN" sz="2000" dirty="0">
              <a:solidFill>
                <a:srgbClr val="262626"/>
              </a:solidFill>
              <a:latin typeface="微软雅黑" panose="020B0503020204020204" charset="-122"/>
              <a:ea typeface="微软雅黑" panose="020B0503020204020204" charset="-122"/>
              <a:cs typeface="FZShuSong-Z01S" charset="0"/>
            </a:endParaRPr>
          </a:p>
        </p:txBody>
      </p:sp>
      <p:grpSp>
        <p:nvGrpSpPr>
          <p:cNvPr id="11" name="组合 10"/>
          <p:cNvGrpSpPr/>
          <p:nvPr/>
        </p:nvGrpSpPr>
        <p:grpSpPr>
          <a:xfrm>
            <a:off x="6492436" y="1648413"/>
            <a:ext cx="4882701" cy="4384433"/>
            <a:chOff x="6390997" y="1280200"/>
            <a:chExt cx="4882701" cy="4384433"/>
          </a:xfrm>
        </p:grpSpPr>
        <p:sp>
          <p:nvSpPr>
            <p:cNvPr id="41" name="矩形 40"/>
            <p:cNvSpPr/>
            <p:nvPr/>
          </p:nvSpPr>
          <p:spPr>
            <a:xfrm>
              <a:off x="8005301" y="3292106"/>
              <a:ext cx="1843233" cy="1289905"/>
            </a:xfrm>
            <a:prstGeom prst="rect">
              <a:avLst/>
            </a:prstGeom>
          </p:spPr>
          <p:txBody>
            <a:bodyPr wrap="square">
              <a:spAutoFit/>
            </a:bodyPr>
            <a:lstStyle/>
            <a:p>
              <a:pPr algn="ctr" fontAlgn="base">
                <a:lnSpc>
                  <a:spcPct val="150000"/>
                </a:lnSpc>
                <a:spcBef>
                  <a:spcPct val="0"/>
                </a:spcBef>
                <a:spcAft>
                  <a:spcPct val="0"/>
                </a:spcAft>
              </a:pPr>
              <a:r>
                <a:rPr kumimoji="1" lang="zh-CN" altLang="en-US" b="1" dirty="0">
                  <a:solidFill>
                    <a:schemeClr val="tx1">
                      <a:lumMod val="85000"/>
                      <a:lumOff val="15000"/>
                    </a:schemeClr>
                  </a:solidFill>
                  <a:latin typeface="微软雅黑" panose="020B0503020204020204" charset="-122"/>
                  <a:ea typeface="微软雅黑" panose="020B0503020204020204" charset="-122"/>
                </a:rPr>
                <a:t>三方均有</a:t>
              </a:r>
              <a:endParaRPr kumimoji="1" lang="en-US" altLang="zh-CN" b="1" dirty="0">
                <a:solidFill>
                  <a:schemeClr val="tx1">
                    <a:lumMod val="85000"/>
                    <a:lumOff val="15000"/>
                  </a:schemeClr>
                </a:solidFill>
                <a:latin typeface="微软雅黑" panose="020B0503020204020204" charset="-122"/>
                <a:ea typeface="微软雅黑" panose="020B0503020204020204" charset="-122"/>
              </a:endParaRPr>
            </a:p>
            <a:p>
              <a:pPr algn="ctr" fontAlgn="base">
                <a:lnSpc>
                  <a:spcPct val="150000"/>
                </a:lnSpc>
                <a:spcBef>
                  <a:spcPct val="0"/>
                </a:spcBef>
                <a:spcAft>
                  <a:spcPct val="0"/>
                </a:spcAft>
              </a:pPr>
              <a:r>
                <a:rPr kumimoji="1" lang="zh-CN" altLang="en-US" b="1" dirty="0">
                  <a:solidFill>
                    <a:schemeClr val="tx1">
                      <a:lumMod val="85000"/>
                      <a:lumOff val="15000"/>
                    </a:schemeClr>
                  </a:solidFill>
                  <a:latin typeface="微软雅黑" panose="020B0503020204020204" charset="-122"/>
                  <a:ea typeface="微软雅黑" panose="020B0503020204020204" charset="-122"/>
                </a:rPr>
                <a:t>能力支付时，</a:t>
              </a:r>
              <a:endParaRPr kumimoji="1" lang="en-US" altLang="zh-CN" b="1" dirty="0">
                <a:solidFill>
                  <a:schemeClr val="tx1">
                    <a:lumMod val="85000"/>
                    <a:lumOff val="15000"/>
                  </a:schemeClr>
                </a:solidFill>
                <a:latin typeface="微软雅黑" panose="020B0503020204020204" charset="-122"/>
                <a:ea typeface="微软雅黑" panose="020B0503020204020204" charset="-122"/>
              </a:endParaRPr>
            </a:p>
            <a:p>
              <a:pPr algn="ctr" fontAlgn="base">
                <a:lnSpc>
                  <a:spcPct val="150000"/>
                </a:lnSpc>
                <a:spcBef>
                  <a:spcPct val="0"/>
                </a:spcBef>
                <a:spcAft>
                  <a:spcPct val="0"/>
                </a:spcAft>
              </a:pPr>
              <a:r>
                <a:rPr kumimoji="1" lang="zh-CN" altLang="en-US" b="1" dirty="0">
                  <a:solidFill>
                    <a:schemeClr val="tx1">
                      <a:lumMod val="85000"/>
                      <a:lumOff val="15000"/>
                    </a:schemeClr>
                  </a:solidFill>
                  <a:latin typeface="微软雅黑" panose="020B0503020204020204" charset="-122"/>
                  <a:ea typeface="微软雅黑" panose="020B0503020204020204" charset="-122"/>
                </a:rPr>
                <a:t>才可以互相抵消</a:t>
              </a:r>
            </a:p>
          </p:txBody>
        </p:sp>
        <p:grpSp>
          <p:nvGrpSpPr>
            <p:cNvPr id="37" name="组合 36"/>
            <p:cNvGrpSpPr/>
            <p:nvPr/>
          </p:nvGrpSpPr>
          <p:grpSpPr>
            <a:xfrm>
              <a:off x="6390997" y="3957529"/>
              <a:ext cx="3641119" cy="1707104"/>
              <a:chOff x="3094471" y="3782824"/>
              <a:chExt cx="4393902" cy="2057109"/>
            </a:xfrm>
          </p:grpSpPr>
          <p:grpSp>
            <p:nvGrpSpPr>
              <p:cNvPr id="2" name="组合 1"/>
              <p:cNvGrpSpPr/>
              <p:nvPr/>
            </p:nvGrpSpPr>
            <p:grpSpPr>
              <a:xfrm>
                <a:off x="3094471" y="3782824"/>
                <a:ext cx="4393902" cy="2057109"/>
                <a:chOff x="3094471" y="3996477"/>
                <a:chExt cx="4393902" cy="2057109"/>
              </a:xfrm>
            </p:grpSpPr>
            <p:sp>
              <p:nvSpPr>
                <p:cNvPr id="3" name="ïṡļïďè"/>
                <p:cNvSpPr/>
                <p:nvPr/>
              </p:nvSpPr>
              <p:spPr bwMode="auto">
                <a:xfrm>
                  <a:off x="3094471" y="3996477"/>
                  <a:ext cx="4393902" cy="2057109"/>
                </a:xfrm>
                <a:custGeom>
                  <a:avLst/>
                  <a:gdLst>
                    <a:gd name="T0" fmla="*/ 305 w 305"/>
                    <a:gd name="T1" fmla="*/ 83 h 143"/>
                    <a:gd name="T2" fmla="*/ 153 w 305"/>
                    <a:gd name="T3" fmla="*/ 83 h 143"/>
                    <a:gd name="T4" fmla="*/ 144 w 305"/>
                    <a:gd name="T5" fmla="*/ 85 h 143"/>
                    <a:gd name="T6" fmla="*/ 138 w 305"/>
                    <a:gd name="T7" fmla="*/ 91 h 143"/>
                    <a:gd name="T8" fmla="*/ 135 w 305"/>
                    <a:gd name="T9" fmla="*/ 99 h 143"/>
                    <a:gd name="T10" fmla="*/ 65 w 305"/>
                    <a:gd name="T11" fmla="*/ 140 h 143"/>
                    <a:gd name="T12" fmla="*/ 55 w 305"/>
                    <a:gd name="T13" fmla="*/ 138 h 143"/>
                    <a:gd name="T14" fmla="*/ 5 w 305"/>
                    <a:gd name="T15" fmla="*/ 86 h 143"/>
                    <a:gd name="T16" fmla="*/ 33 w 305"/>
                    <a:gd name="T17" fmla="*/ 16 h 143"/>
                    <a:gd name="T18" fmla="*/ 100 w 305"/>
                    <a:gd name="T19" fmla="*/ 9 h 143"/>
                    <a:gd name="T20" fmla="*/ 90 w 305"/>
                    <a:gd name="T21" fmla="*/ 27 h 143"/>
                    <a:gd name="T22" fmla="*/ 108 w 305"/>
                    <a:gd name="T23" fmla="*/ 40 h 143"/>
                    <a:gd name="T24" fmla="*/ 119 w 305"/>
                    <a:gd name="T25" fmla="*/ 22 h 143"/>
                    <a:gd name="T26" fmla="*/ 137 w 305"/>
                    <a:gd name="T27" fmla="*/ 49 h 143"/>
                    <a:gd name="T28" fmla="*/ 143 w 305"/>
                    <a:gd name="T29" fmla="*/ 60 h 143"/>
                    <a:gd name="T30" fmla="*/ 150 w 305"/>
                    <a:gd name="T31" fmla="*/ 61 h 143"/>
                    <a:gd name="T32" fmla="*/ 305 w 305"/>
                    <a:gd name="T33" fmla="*/ 61 h 143"/>
                    <a:gd name="T34" fmla="*/ 305 w 305"/>
                    <a:gd name="T35" fmla="*/ 8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143">
                      <a:moveTo>
                        <a:pt x="305" y="83"/>
                      </a:moveTo>
                      <a:cubicBezTo>
                        <a:pt x="255" y="83"/>
                        <a:pt x="204" y="83"/>
                        <a:pt x="153" y="83"/>
                      </a:cubicBezTo>
                      <a:cubicBezTo>
                        <a:pt x="150" y="83"/>
                        <a:pt x="147" y="83"/>
                        <a:pt x="144" y="85"/>
                      </a:cubicBezTo>
                      <a:cubicBezTo>
                        <a:pt x="141" y="86"/>
                        <a:pt x="140" y="88"/>
                        <a:pt x="138" y="91"/>
                      </a:cubicBezTo>
                      <a:cubicBezTo>
                        <a:pt x="137" y="93"/>
                        <a:pt x="136" y="96"/>
                        <a:pt x="135" y="99"/>
                      </a:cubicBezTo>
                      <a:cubicBezTo>
                        <a:pt x="123" y="125"/>
                        <a:pt x="94" y="143"/>
                        <a:pt x="65" y="140"/>
                      </a:cubicBezTo>
                      <a:cubicBezTo>
                        <a:pt x="62" y="139"/>
                        <a:pt x="59" y="139"/>
                        <a:pt x="55" y="138"/>
                      </a:cubicBezTo>
                      <a:cubicBezTo>
                        <a:pt x="31" y="131"/>
                        <a:pt x="11" y="111"/>
                        <a:pt x="5" y="86"/>
                      </a:cubicBezTo>
                      <a:cubicBezTo>
                        <a:pt x="0" y="60"/>
                        <a:pt x="12" y="31"/>
                        <a:pt x="33" y="16"/>
                      </a:cubicBezTo>
                      <a:cubicBezTo>
                        <a:pt x="52" y="2"/>
                        <a:pt x="78" y="0"/>
                        <a:pt x="100" y="9"/>
                      </a:cubicBezTo>
                      <a:cubicBezTo>
                        <a:pt x="97" y="15"/>
                        <a:pt x="93" y="21"/>
                        <a:pt x="90" y="27"/>
                      </a:cubicBezTo>
                      <a:cubicBezTo>
                        <a:pt x="97" y="30"/>
                        <a:pt x="103" y="34"/>
                        <a:pt x="108" y="40"/>
                      </a:cubicBezTo>
                      <a:cubicBezTo>
                        <a:pt x="112" y="34"/>
                        <a:pt x="115" y="28"/>
                        <a:pt x="119" y="22"/>
                      </a:cubicBezTo>
                      <a:cubicBezTo>
                        <a:pt x="127" y="29"/>
                        <a:pt x="133" y="39"/>
                        <a:pt x="137" y="49"/>
                      </a:cubicBezTo>
                      <a:cubicBezTo>
                        <a:pt x="138" y="53"/>
                        <a:pt x="139" y="58"/>
                        <a:pt x="143" y="60"/>
                      </a:cubicBezTo>
                      <a:cubicBezTo>
                        <a:pt x="145" y="61"/>
                        <a:pt x="147" y="61"/>
                        <a:pt x="150" y="61"/>
                      </a:cubicBezTo>
                      <a:cubicBezTo>
                        <a:pt x="201" y="61"/>
                        <a:pt x="253" y="61"/>
                        <a:pt x="305" y="61"/>
                      </a:cubicBezTo>
                      <a:cubicBezTo>
                        <a:pt x="304" y="68"/>
                        <a:pt x="304" y="76"/>
                        <a:pt x="305" y="83"/>
                      </a:cubicBezTo>
                    </a:path>
                  </a:pathLst>
                </a:custGeom>
                <a:solidFill>
                  <a:srgbClr val="6A9B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dirty="0"/>
                </a:p>
              </p:txBody>
            </p:sp>
            <p:sp>
              <p:nvSpPr>
                <p:cNvPr id="4" name="íśḷîdê"/>
                <p:cNvSpPr/>
                <p:nvPr/>
              </p:nvSpPr>
              <p:spPr bwMode="auto">
                <a:xfrm>
                  <a:off x="3613308" y="4817294"/>
                  <a:ext cx="1469364" cy="1193731"/>
                </a:xfrm>
                <a:custGeom>
                  <a:avLst/>
                  <a:gdLst>
                    <a:gd name="T0" fmla="*/ 82 w 102"/>
                    <a:gd name="T1" fmla="*/ 0 h 83"/>
                    <a:gd name="T2" fmla="*/ 0 w 102"/>
                    <a:gd name="T3" fmla="*/ 48 h 83"/>
                    <a:gd name="T4" fmla="*/ 19 w 102"/>
                    <a:gd name="T5" fmla="*/ 81 h 83"/>
                    <a:gd name="T6" fmla="*/ 29 w 102"/>
                    <a:gd name="T7" fmla="*/ 83 h 83"/>
                    <a:gd name="T8" fmla="*/ 35 w 102"/>
                    <a:gd name="T9" fmla="*/ 83 h 83"/>
                    <a:gd name="T10" fmla="*/ 99 w 102"/>
                    <a:gd name="T11" fmla="*/ 42 h 83"/>
                    <a:gd name="T12" fmla="*/ 102 w 102"/>
                    <a:gd name="T13" fmla="*/ 34 h 83"/>
                    <a:gd name="T14" fmla="*/ 82 w 10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83">
                      <a:moveTo>
                        <a:pt x="82" y="0"/>
                      </a:moveTo>
                      <a:cubicBezTo>
                        <a:pt x="0" y="48"/>
                        <a:pt x="0" y="48"/>
                        <a:pt x="0" y="48"/>
                      </a:cubicBezTo>
                      <a:cubicBezTo>
                        <a:pt x="19" y="81"/>
                        <a:pt x="19" y="81"/>
                        <a:pt x="19" y="81"/>
                      </a:cubicBezTo>
                      <a:cubicBezTo>
                        <a:pt x="23" y="82"/>
                        <a:pt x="26" y="82"/>
                        <a:pt x="29" y="83"/>
                      </a:cubicBezTo>
                      <a:cubicBezTo>
                        <a:pt x="31" y="83"/>
                        <a:pt x="33" y="83"/>
                        <a:pt x="35" y="83"/>
                      </a:cubicBezTo>
                      <a:cubicBezTo>
                        <a:pt x="62" y="83"/>
                        <a:pt x="88" y="66"/>
                        <a:pt x="99" y="42"/>
                      </a:cubicBezTo>
                      <a:cubicBezTo>
                        <a:pt x="100" y="39"/>
                        <a:pt x="101" y="36"/>
                        <a:pt x="102" y="34"/>
                      </a:cubicBezTo>
                      <a:cubicBezTo>
                        <a:pt x="82" y="0"/>
                        <a:pt x="82" y="0"/>
                        <a:pt x="82" y="0"/>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sp>
              <p:nvSpPr>
                <p:cNvPr id="5" name="ïSḷidé"/>
                <p:cNvSpPr/>
                <p:nvPr/>
              </p:nvSpPr>
              <p:spPr bwMode="auto">
                <a:xfrm>
                  <a:off x="3424825" y="4343044"/>
                  <a:ext cx="1412616" cy="1394375"/>
                </a:xfrm>
                <a:custGeom>
                  <a:avLst/>
                  <a:gdLst>
                    <a:gd name="T0" fmla="*/ 98 w 98"/>
                    <a:gd name="T1" fmla="*/ 49 h 97"/>
                    <a:gd name="T2" fmla="*/ 49 w 98"/>
                    <a:gd name="T3" fmla="*/ 97 h 97"/>
                    <a:gd name="T4" fmla="*/ 0 w 98"/>
                    <a:gd name="T5" fmla="*/ 49 h 97"/>
                    <a:gd name="T6" fmla="*/ 49 w 98"/>
                    <a:gd name="T7" fmla="*/ 0 h 97"/>
                    <a:gd name="T8" fmla="*/ 66 w 98"/>
                    <a:gd name="T9" fmla="*/ 3 h 97"/>
                    <a:gd name="T10" fmla="*/ 85 w 98"/>
                    <a:gd name="T11" fmla="*/ 16 h 97"/>
                    <a:gd name="T12" fmla="*/ 98 w 98"/>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98" y="49"/>
                      </a:moveTo>
                      <a:cubicBezTo>
                        <a:pt x="98" y="76"/>
                        <a:pt x="76" y="97"/>
                        <a:pt x="49" y="97"/>
                      </a:cubicBezTo>
                      <a:cubicBezTo>
                        <a:pt x="22" y="97"/>
                        <a:pt x="0" y="76"/>
                        <a:pt x="0" y="49"/>
                      </a:cubicBezTo>
                      <a:cubicBezTo>
                        <a:pt x="0" y="22"/>
                        <a:pt x="22" y="0"/>
                        <a:pt x="49" y="0"/>
                      </a:cubicBezTo>
                      <a:cubicBezTo>
                        <a:pt x="55" y="0"/>
                        <a:pt x="61" y="1"/>
                        <a:pt x="66" y="3"/>
                      </a:cubicBezTo>
                      <a:cubicBezTo>
                        <a:pt x="74" y="6"/>
                        <a:pt x="80" y="10"/>
                        <a:pt x="85" y="16"/>
                      </a:cubicBezTo>
                      <a:cubicBezTo>
                        <a:pt x="93" y="25"/>
                        <a:pt x="98" y="36"/>
                        <a:pt x="98"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grpSp>
          <p:sp>
            <p:nvSpPr>
              <p:cNvPr id="34" name="ísḷîde"/>
              <p:cNvSpPr/>
              <p:nvPr/>
            </p:nvSpPr>
            <p:spPr>
              <a:xfrm>
                <a:off x="3822688" y="4410121"/>
                <a:ext cx="616888" cy="832916"/>
              </a:xfrm>
              <a:custGeom>
                <a:avLst/>
                <a:gdLst>
                  <a:gd name="connsiteX0" fmla="*/ 219401 w 444350"/>
                  <a:gd name="connsiteY0" fmla="*/ 389328 h 605161"/>
                  <a:gd name="connsiteX1" fmla="*/ 216430 w 444350"/>
                  <a:gd name="connsiteY1" fmla="*/ 392295 h 605161"/>
                  <a:gd name="connsiteX2" fmla="*/ 216430 w 444350"/>
                  <a:gd name="connsiteY2" fmla="*/ 405460 h 605161"/>
                  <a:gd name="connsiteX3" fmla="*/ 196100 w 444350"/>
                  <a:gd name="connsiteY3" fmla="*/ 414731 h 605161"/>
                  <a:gd name="connsiteX4" fmla="*/ 187559 w 444350"/>
                  <a:gd name="connsiteY4" fmla="*/ 435591 h 605161"/>
                  <a:gd name="connsiteX5" fmla="*/ 195635 w 444350"/>
                  <a:gd name="connsiteY5" fmla="*/ 456822 h 605161"/>
                  <a:gd name="connsiteX6" fmla="*/ 221536 w 444350"/>
                  <a:gd name="connsiteY6" fmla="*/ 471192 h 605161"/>
                  <a:gd name="connsiteX7" fmla="*/ 231655 w 444350"/>
                  <a:gd name="connsiteY7" fmla="*/ 477589 h 605161"/>
                  <a:gd name="connsiteX8" fmla="*/ 234533 w 444350"/>
                  <a:gd name="connsiteY8" fmla="*/ 486768 h 605161"/>
                  <a:gd name="connsiteX9" fmla="*/ 231748 w 444350"/>
                  <a:gd name="connsiteY9" fmla="*/ 495019 h 605161"/>
                  <a:gd name="connsiteX10" fmla="*/ 223578 w 444350"/>
                  <a:gd name="connsiteY10" fmla="*/ 498264 h 605161"/>
                  <a:gd name="connsiteX11" fmla="*/ 213088 w 444350"/>
                  <a:gd name="connsiteY11" fmla="*/ 494185 h 605161"/>
                  <a:gd name="connsiteX12" fmla="*/ 209096 w 444350"/>
                  <a:gd name="connsiteY12" fmla="*/ 483894 h 605161"/>
                  <a:gd name="connsiteX13" fmla="*/ 205569 w 444350"/>
                  <a:gd name="connsiteY13" fmla="*/ 480834 h 605161"/>
                  <a:gd name="connsiteX14" fmla="*/ 187559 w 444350"/>
                  <a:gd name="connsiteY14" fmla="*/ 481205 h 605161"/>
                  <a:gd name="connsiteX15" fmla="*/ 184124 w 444350"/>
                  <a:gd name="connsiteY15" fmla="*/ 484821 h 605161"/>
                  <a:gd name="connsiteX16" fmla="*/ 193407 w 444350"/>
                  <a:gd name="connsiteY16" fmla="*/ 506886 h 605161"/>
                  <a:gd name="connsiteX17" fmla="*/ 216709 w 444350"/>
                  <a:gd name="connsiteY17" fmla="*/ 516714 h 605161"/>
                  <a:gd name="connsiteX18" fmla="*/ 216709 w 444350"/>
                  <a:gd name="connsiteY18" fmla="*/ 528952 h 605161"/>
                  <a:gd name="connsiteX19" fmla="*/ 219679 w 444350"/>
                  <a:gd name="connsiteY19" fmla="*/ 531919 h 605161"/>
                  <a:gd name="connsiteX20" fmla="*/ 230262 w 444350"/>
                  <a:gd name="connsiteY20" fmla="*/ 531919 h 605161"/>
                  <a:gd name="connsiteX21" fmla="*/ 233233 w 444350"/>
                  <a:gd name="connsiteY21" fmla="*/ 528952 h 605161"/>
                  <a:gd name="connsiteX22" fmla="*/ 233233 w 444350"/>
                  <a:gd name="connsiteY22" fmla="*/ 516343 h 605161"/>
                  <a:gd name="connsiteX23" fmla="*/ 251336 w 444350"/>
                  <a:gd name="connsiteY23" fmla="*/ 507535 h 605161"/>
                  <a:gd name="connsiteX24" fmla="*/ 259598 w 444350"/>
                  <a:gd name="connsiteY24" fmla="*/ 486490 h 605161"/>
                  <a:gd name="connsiteX25" fmla="*/ 251429 w 444350"/>
                  <a:gd name="connsiteY25" fmla="*/ 465352 h 605161"/>
                  <a:gd name="connsiteX26" fmla="*/ 225806 w 444350"/>
                  <a:gd name="connsiteY26" fmla="*/ 450518 h 605161"/>
                  <a:gd name="connsiteX27" fmla="*/ 215595 w 444350"/>
                  <a:gd name="connsiteY27" fmla="*/ 444028 h 605161"/>
                  <a:gd name="connsiteX28" fmla="*/ 212810 w 444350"/>
                  <a:gd name="connsiteY28" fmla="*/ 435591 h 605161"/>
                  <a:gd name="connsiteX29" fmla="*/ 215409 w 444350"/>
                  <a:gd name="connsiteY29" fmla="*/ 427154 h 605161"/>
                  <a:gd name="connsiteX30" fmla="*/ 223393 w 444350"/>
                  <a:gd name="connsiteY30" fmla="*/ 423817 h 605161"/>
                  <a:gd name="connsiteX31" fmla="*/ 231748 w 444350"/>
                  <a:gd name="connsiteY31" fmla="*/ 427896 h 605161"/>
                  <a:gd name="connsiteX32" fmla="*/ 234718 w 444350"/>
                  <a:gd name="connsiteY32" fmla="*/ 437074 h 605161"/>
                  <a:gd name="connsiteX33" fmla="*/ 238339 w 444350"/>
                  <a:gd name="connsiteY33" fmla="*/ 440134 h 605161"/>
                  <a:gd name="connsiteX34" fmla="*/ 256442 w 444350"/>
                  <a:gd name="connsiteY34" fmla="*/ 439948 h 605161"/>
                  <a:gd name="connsiteX35" fmla="*/ 259876 w 444350"/>
                  <a:gd name="connsiteY35" fmla="*/ 436333 h 605161"/>
                  <a:gd name="connsiteX36" fmla="*/ 252357 w 444350"/>
                  <a:gd name="connsiteY36" fmla="*/ 416585 h 605161"/>
                  <a:gd name="connsiteX37" fmla="*/ 233419 w 444350"/>
                  <a:gd name="connsiteY37" fmla="*/ 405923 h 605161"/>
                  <a:gd name="connsiteX38" fmla="*/ 233419 w 444350"/>
                  <a:gd name="connsiteY38" fmla="*/ 392295 h 605161"/>
                  <a:gd name="connsiteX39" fmla="*/ 230448 w 444350"/>
                  <a:gd name="connsiteY39" fmla="*/ 389328 h 605161"/>
                  <a:gd name="connsiteX40" fmla="*/ 209746 w 444350"/>
                  <a:gd name="connsiteY40" fmla="*/ 316549 h 605161"/>
                  <a:gd name="connsiteX41" fmla="*/ 234533 w 444350"/>
                  <a:gd name="connsiteY41" fmla="*/ 316549 h 605161"/>
                  <a:gd name="connsiteX42" fmla="*/ 234533 w 444350"/>
                  <a:gd name="connsiteY42" fmla="*/ 345197 h 605161"/>
                  <a:gd name="connsiteX43" fmla="*/ 337950 w 444350"/>
                  <a:gd name="connsiteY43" fmla="*/ 448571 h 605161"/>
                  <a:gd name="connsiteX44" fmla="*/ 366728 w 444350"/>
                  <a:gd name="connsiteY44" fmla="*/ 448571 h 605161"/>
                  <a:gd name="connsiteX45" fmla="*/ 366728 w 444350"/>
                  <a:gd name="connsiteY45" fmla="*/ 473139 h 605161"/>
                  <a:gd name="connsiteX46" fmla="*/ 337950 w 444350"/>
                  <a:gd name="connsiteY46" fmla="*/ 473139 h 605161"/>
                  <a:gd name="connsiteX47" fmla="*/ 234533 w 444350"/>
                  <a:gd name="connsiteY47" fmla="*/ 576513 h 605161"/>
                  <a:gd name="connsiteX48" fmla="*/ 234533 w 444350"/>
                  <a:gd name="connsiteY48" fmla="*/ 605161 h 605161"/>
                  <a:gd name="connsiteX49" fmla="*/ 209746 w 444350"/>
                  <a:gd name="connsiteY49" fmla="*/ 605161 h 605161"/>
                  <a:gd name="connsiteX50" fmla="*/ 209746 w 444350"/>
                  <a:gd name="connsiteY50" fmla="*/ 576513 h 605161"/>
                  <a:gd name="connsiteX51" fmla="*/ 106237 w 444350"/>
                  <a:gd name="connsiteY51" fmla="*/ 473139 h 605161"/>
                  <a:gd name="connsiteX52" fmla="*/ 77551 w 444350"/>
                  <a:gd name="connsiteY52" fmla="*/ 473139 h 605161"/>
                  <a:gd name="connsiteX53" fmla="*/ 77551 w 444350"/>
                  <a:gd name="connsiteY53" fmla="*/ 448571 h 605161"/>
                  <a:gd name="connsiteX54" fmla="*/ 106237 w 444350"/>
                  <a:gd name="connsiteY54" fmla="*/ 448571 h 605161"/>
                  <a:gd name="connsiteX55" fmla="*/ 209746 w 444350"/>
                  <a:gd name="connsiteY55" fmla="*/ 345197 h 605161"/>
                  <a:gd name="connsiteX56" fmla="*/ 215397 w 444350"/>
                  <a:gd name="connsiteY56" fmla="*/ 387 h 605161"/>
                  <a:gd name="connsiteX57" fmla="*/ 267668 w 444350"/>
                  <a:gd name="connsiteY57" fmla="*/ 11417 h 605161"/>
                  <a:gd name="connsiteX58" fmla="*/ 293015 w 444350"/>
                  <a:gd name="connsiteY58" fmla="*/ 35053 h 605161"/>
                  <a:gd name="connsiteX59" fmla="*/ 321054 w 444350"/>
                  <a:gd name="connsiteY59" fmla="*/ 123667 h 605161"/>
                  <a:gd name="connsiteX60" fmla="*/ 319197 w 444350"/>
                  <a:gd name="connsiteY60" fmla="*/ 131546 h 605161"/>
                  <a:gd name="connsiteX61" fmla="*/ 326624 w 444350"/>
                  <a:gd name="connsiteY61" fmla="*/ 168716 h 605161"/>
                  <a:gd name="connsiteX62" fmla="*/ 308520 w 444350"/>
                  <a:gd name="connsiteY62" fmla="*/ 200046 h 605161"/>
                  <a:gd name="connsiteX63" fmla="*/ 295893 w 444350"/>
                  <a:gd name="connsiteY63" fmla="*/ 234527 h 605161"/>
                  <a:gd name="connsiteX64" fmla="*/ 295893 w 444350"/>
                  <a:gd name="connsiteY64" fmla="*/ 277536 h 605161"/>
                  <a:gd name="connsiteX65" fmla="*/ 298121 w 444350"/>
                  <a:gd name="connsiteY65" fmla="*/ 281059 h 605161"/>
                  <a:gd name="connsiteX66" fmla="*/ 428381 w 444350"/>
                  <a:gd name="connsiteY66" fmla="*/ 364482 h 605161"/>
                  <a:gd name="connsiteX67" fmla="*/ 444350 w 444350"/>
                  <a:gd name="connsiteY67" fmla="*/ 398500 h 605161"/>
                  <a:gd name="connsiteX68" fmla="*/ 444350 w 444350"/>
                  <a:gd name="connsiteY68" fmla="*/ 461067 h 605161"/>
                  <a:gd name="connsiteX69" fmla="*/ 388365 w 444350"/>
                  <a:gd name="connsiteY69" fmla="*/ 461067 h 605161"/>
                  <a:gd name="connsiteX70" fmla="*/ 388365 w 444350"/>
                  <a:gd name="connsiteY70" fmla="*/ 448554 h 605161"/>
                  <a:gd name="connsiteX71" fmla="*/ 366733 w 444350"/>
                  <a:gd name="connsiteY71" fmla="*/ 426956 h 605161"/>
                  <a:gd name="connsiteX72" fmla="*/ 356056 w 444350"/>
                  <a:gd name="connsiteY72" fmla="*/ 426956 h 605161"/>
                  <a:gd name="connsiteX73" fmla="*/ 256156 w 444350"/>
                  <a:gd name="connsiteY73" fmla="*/ 327219 h 605161"/>
                  <a:gd name="connsiteX74" fmla="*/ 256156 w 444350"/>
                  <a:gd name="connsiteY74" fmla="*/ 316560 h 605161"/>
                  <a:gd name="connsiteX75" fmla="*/ 234523 w 444350"/>
                  <a:gd name="connsiteY75" fmla="*/ 294962 h 605161"/>
                  <a:gd name="connsiteX76" fmla="*/ 209734 w 444350"/>
                  <a:gd name="connsiteY76" fmla="*/ 294962 h 605161"/>
                  <a:gd name="connsiteX77" fmla="*/ 188101 w 444350"/>
                  <a:gd name="connsiteY77" fmla="*/ 316560 h 605161"/>
                  <a:gd name="connsiteX78" fmla="*/ 188101 w 444350"/>
                  <a:gd name="connsiteY78" fmla="*/ 327219 h 605161"/>
                  <a:gd name="connsiteX79" fmla="*/ 88202 w 444350"/>
                  <a:gd name="connsiteY79" fmla="*/ 426956 h 605161"/>
                  <a:gd name="connsiteX80" fmla="*/ 77525 w 444350"/>
                  <a:gd name="connsiteY80" fmla="*/ 426956 h 605161"/>
                  <a:gd name="connsiteX81" fmla="*/ 55892 w 444350"/>
                  <a:gd name="connsiteY81" fmla="*/ 448554 h 605161"/>
                  <a:gd name="connsiteX82" fmla="*/ 55985 w 444350"/>
                  <a:gd name="connsiteY82" fmla="*/ 448554 h 605161"/>
                  <a:gd name="connsiteX83" fmla="*/ 55985 w 444350"/>
                  <a:gd name="connsiteY83" fmla="*/ 461067 h 605161"/>
                  <a:gd name="connsiteX84" fmla="*/ 0 w 444350"/>
                  <a:gd name="connsiteY84" fmla="*/ 461067 h 605161"/>
                  <a:gd name="connsiteX85" fmla="*/ 0 w 444350"/>
                  <a:gd name="connsiteY85" fmla="*/ 398500 h 605161"/>
                  <a:gd name="connsiteX86" fmla="*/ 15969 w 444350"/>
                  <a:gd name="connsiteY86" fmla="*/ 364482 h 605161"/>
                  <a:gd name="connsiteX87" fmla="*/ 146229 w 444350"/>
                  <a:gd name="connsiteY87" fmla="*/ 281059 h 605161"/>
                  <a:gd name="connsiteX88" fmla="*/ 148457 w 444350"/>
                  <a:gd name="connsiteY88" fmla="*/ 277536 h 605161"/>
                  <a:gd name="connsiteX89" fmla="*/ 148457 w 444350"/>
                  <a:gd name="connsiteY89" fmla="*/ 234527 h 605161"/>
                  <a:gd name="connsiteX90" fmla="*/ 135830 w 444350"/>
                  <a:gd name="connsiteY90" fmla="*/ 200046 h 605161"/>
                  <a:gd name="connsiteX91" fmla="*/ 117726 w 444350"/>
                  <a:gd name="connsiteY91" fmla="*/ 168716 h 605161"/>
                  <a:gd name="connsiteX92" fmla="*/ 124782 w 444350"/>
                  <a:gd name="connsiteY92" fmla="*/ 131546 h 605161"/>
                  <a:gd name="connsiteX93" fmla="*/ 122925 w 444350"/>
                  <a:gd name="connsiteY93" fmla="*/ 123667 h 605161"/>
                  <a:gd name="connsiteX94" fmla="*/ 122739 w 444350"/>
                  <a:gd name="connsiteY94" fmla="*/ 80102 h 605161"/>
                  <a:gd name="connsiteX95" fmla="*/ 148179 w 444350"/>
                  <a:gd name="connsiteY95" fmla="*/ 35517 h 605161"/>
                  <a:gd name="connsiteX96" fmla="*/ 171761 w 444350"/>
                  <a:gd name="connsiteY96" fmla="*/ 16144 h 605161"/>
                  <a:gd name="connsiteX97" fmla="*/ 194600 w 444350"/>
                  <a:gd name="connsiteY97" fmla="*/ 4372 h 605161"/>
                  <a:gd name="connsiteX98" fmla="*/ 215397 w 444350"/>
                  <a:gd name="connsiteY98" fmla="*/ 387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4350" h="605161">
                    <a:moveTo>
                      <a:pt x="219401" y="389328"/>
                    </a:moveTo>
                    <a:cubicBezTo>
                      <a:pt x="217823" y="389328"/>
                      <a:pt x="216430" y="390718"/>
                      <a:pt x="216430" y="392295"/>
                    </a:cubicBezTo>
                    <a:lnTo>
                      <a:pt x="216430" y="405460"/>
                    </a:lnTo>
                    <a:cubicBezTo>
                      <a:pt x="208168" y="406665"/>
                      <a:pt x="201298" y="409724"/>
                      <a:pt x="196100" y="414731"/>
                    </a:cubicBezTo>
                    <a:cubicBezTo>
                      <a:pt x="190437" y="420108"/>
                      <a:pt x="187559" y="427154"/>
                      <a:pt x="187559" y="435591"/>
                    </a:cubicBezTo>
                    <a:cubicBezTo>
                      <a:pt x="187559" y="444955"/>
                      <a:pt x="190158" y="452001"/>
                      <a:pt x="195635" y="456822"/>
                    </a:cubicBezTo>
                    <a:cubicBezTo>
                      <a:pt x="201113" y="461643"/>
                      <a:pt x="209653" y="466464"/>
                      <a:pt x="221536" y="471192"/>
                    </a:cubicBezTo>
                    <a:cubicBezTo>
                      <a:pt x="226363" y="473325"/>
                      <a:pt x="229798" y="475364"/>
                      <a:pt x="231655" y="477589"/>
                    </a:cubicBezTo>
                    <a:cubicBezTo>
                      <a:pt x="233512" y="479722"/>
                      <a:pt x="234533" y="482781"/>
                      <a:pt x="234533" y="486768"/>
                    </a:cubicBezTo>
                    <a:cubicBezTo>
                      <a:pt x="234533" y="490198"/>
                      <a:pt x="233604" y="492980"/>
                      <a:pt x="231748" y="495019"/>
                    </a:cubicBezTo>
                    <a:cubicBezTo>
                      <a:pt x="229891" y="497152"/>
                      <a:pt x="227199" y="498264"/>
                      <a:pt x="223578" y="498264"/>
                    </a:cubicBezTo>
                    <a:cubicBezTo>
                      <a:pt x="219308" y="498264"/>
                      <a:pt x="215780" y="496874"/>
                      <a:pt x="213088" y="494185"/>
                    </a:cubicBezTo>
                    <a:cubicBezTo>
                      <a:pt x="210860" y="491960"/>
                      <a:pt x="209468" y="488529"/>
                      <a:pt x="209096" y="483894"/>
                    </a:cubicBezTo>
                    <a:cubicBezTo>
                      <a:pt x="209004" y="482225"/>
                      <a:pt x="207425" y="480834"/>
                      <a:pt x="205569" y="480834"/>
                    </a:cubicBezTo>
                    <a:lnTo>
                      <a:pt x="187559" y="481205"/>
                    </a:lnTo>
                    <a:cubicBezTo>
                      <a:pt x="185609" y="481205"/>
                      <a:pt x="184031" y="482781"/>
                      <a:pt x="184124" y="484821"/>
                    </a:cubicBezTo>
                    <a:cubicBezTo>
                      <a:pt x="184588" y="494278"/>
                      <a:pt x="187745" y="501695"/>
                      <a:pt x="193407" y="506886"/>
                    </a:cubicBezTo>
                    <a:cubicBezTo>
                      <a:pt x="199627" y="512635"/>
                      <a:pt x="207240" y="515972"/>
                      <a:pt x="216709" y="516714"/>
                    </a:cubicBezTo>
                    <a:lnTo>
                      <a:pt x="216709" y="528952"/>
                    </a:lnTo>
                    <a:cubicBezTo>
                      <a:pt x="216709" y="530528"/>
                      <a:pt x="218008" y="531919"/>
                      <a:pt x="219679" y="531919"/>
                    </a:cubicBezTo>
                    <a:lnTo>
                      <a:pt x="230262" y="531919"/>
                    </a:lnTo>
                    <a:cubicBezTo>
                      <a:pt x="231933" y="531919"/>
                      <a:pt x="233233" y="530528"/>
                      <a:pt x="233233" y="528952"/>
                    </a:cubicBezTo>
                    <a:lnTo>
                      <a:pt x="233233" y="516343"/>
                    </a:lnTo>
                    <a:cubicBezTo>
                      <a:pt x="240567" y="514952"/>
                      <a:pt x="246601" y="512078"/>
                      <a:pt x="251336" y="507535"/>
                    </a:cubicBezTo>
                    <a:cubicBezTo>
                      <a:pt x="256906" y="502251"/>
                      <a:pt x="259598" y="495205"/>
                      <a:pt x="259598" y="486490"/>
                    </a:cubicBezTo>
                    <a:cubicBezTo>
                      <a:pt x="259598" y="477404"/>
                      <a:pt x="256906" y="470358"/>
                      <a:pt x="251429" y="465352"/>
                    </a:cubicBezTo>
                    <a:cubicBezTo>
                      <a:pt x="246044" y="460438"/>
                      <a:pt x="237503" y="455524"/>
                      <a:pt x="225806" y="450518"/>
                    </a:cubicBezTo>
                    <a:cubicBezTo>
                      <a:pt x="220793" y="448293"/>
                      <a:pt x="217451" y="446067"/>
                      <a:pt x="215595" y="444028"/>
                    </a:cubicBezTo>
                    <a:cubicBezTo>
                      <a:pt x="213738" y="441895"/>
                      <a:pt x="212810" y="439021"/>
                      <a:pt x="212810" y="435591"/>
                    </a:cubicBezTo>
                    <a:cubicBezTo>
                      <a:pt x="212810" y="432161"/>
                      <a:pt x="213738" y="429379"/>
                      <a:pt x="215409" y="427154"/>
                    </a:cubicBezTo>
                    <a:cubicBezTo>
                      <a:pt x="217173" y="424929"/>
                      <a:pt x="219772" y="423817"/>
                      <a:pt x="223393" y="423817"/>
                    </a:cubicBezTo>
                    <a:cubicBezTo>
                      <a:pt x="226828" y="423817"/>
                      <a:pt x="229705" y="425207"/>
                      <a:pt x="231748" y="427896"/>
                    </a:cubicBezTo>
                    <a:cubicBezTo>
                      <a:pt x="233419" y="430121"/>
                      <a:pt x="234347" y="433088"/>
                      <a:pt x="234718" y="437074"/>
                    </a:cubicBezTo>
                    <a:cubicBezTo>
                      <a:pt x="234904" y="438929"/>
                      <a:pt x="236575" y="440134"/>
                      <a:pt x="238339" y="440134"/>
                    </a:cubicBezTo>
                    <a:lnTo>
                      <a:pt x="256442" y="439948"/>
                    </a:lnTo>
                    <a:cubicBezTo>
                      <a:pt x="258391" y="439948"/>
                      <a:pt x="259969" y="438280"/>
                      <a:pt x="259876" y="436333"/>
                    </a:cubicBezTo>
                    <a:cubicBezTo>
                      <a:pt x="259412" y="428452"/>
                      <a:pt x="256906" y="421870"/>
                      <a:pt x="252357" y="416585"/>
                    </a:cubicBezTo>
                    <a:cubicBezTo>
                      <a:pt x="247530" y="411022"/>
                      <a:pt x="241217" y="407499"/>
                      <a:pt x="233419" y="405923"/>
                    </a:cubicBezTo>
                    <a:lnTo>
                      <a:pt x="233419" y="392295"/>
                    </a:lnTo>
                    <a:cubicBezTo>
                      <a:pt x="233419" y="390718"/>
                      <a:pt x="232119" y="389328"/>
                      <a:pt x="230448" y="389328"/>
                    </a:cubicBezTo>
                    <a:close/>
                    <a:moveTo>
                      <a:pt x="209746" y="316549"/>
                    </a:moveTo>
                    <a:lnTo>
                      <a:pt x="234533" y="316549"/>
                    </a:lnTo>
                    <a:lnTo>
                      <a:pt x="234533" y="345197"/>
                    </a:lnTo>
                    <a:cubicBezTo>
                      <a:pt x="288841" y="350945"/>
                      <a:pt x="332287" y="394149"/>
                      <a:pt x="337950" y="448571"/>
                    </a:cubicBezTo>
                    <a:lnTo>
                      <a:pt x="366728" y="448571"/>
                    </a:lnTo>
                    <a:lnTo>
                      <a:pt x="366728" y="473139"/>
                    </a:lnTo>
                    <a:lnTo>
                      <a:pt x="337950" y="473139"/>
                    </a:lnTo>
                    <a:cubicBezTo>
                      <a:pt x="332287" y="527468"/>
                      <a:pt x="288933" y="570858"/>
                      <a:pt x="234533" y="576513"/>
                    </a:cubicBezTo>
                    <a:lnTo>
                      <a:pt x="234533" y="605161"/>
                    </a:lnTo>
                    <a:lnTo>
                      <a:pt x="209746" y="605161"/>
                    </a:lnTo>
                    <a:lnTo>
                      <a:pt x="209746" y="576513"/>
                    </a:lnTo>
                    <a:cubicBezTo>
                      <a:pt x="155438" y="570858"/>
                      <a:pt x="111992" y="527561"/>
                      <a:pt x="106237" y="473139"/>
                    </a:cubicBezTo>
                    <a:lnTo>
                      <a:pt x="77551" y="473139"/>
                    </a:lnTo>
                    <a:lnTo>
                      <a:pt x="77551" y="448571"/>
                    </a:lnTo>
                    <a:lnTo>
                      <a:pt x="106237" y="448571"/>
                    </a:lnTo>
                    <a:cubicBezTo>
                      <a:pt x="111992" y="394334"/>
                      <a:pt x="155253" y="350945"/>
                      <a:pt x="209746" y="345197"/>
                    </a:cubicBezTo>
                    <a:close/>
                    <a:moveTo>
                      <a:pt x="215397" y="387"/>
                    </a:moveTo>
                    <a:cubicBezTo>
                      <a:pt x="238051" y="-1560"/>
                      <a:pt x="255320" y="4094"/>
                      <a:pt x="267668" y="11417"/>
                    </a:cubicBezTo>
                    <a:cubicBezTo>
                      <a:pt x="285959" y="21520"/>
                      <a:pt x="293015" y="35053"/>
                      <a:pt x="293015" y="35053"/>
                    </a:cubicBezTo>
                    <a:cubicBezTo>
                      <a:pt x="293015" y="35053"/>
                      <a:pt x="335259" y="38020"/>
                      <a:pt x="321054" y="123667"/>
                    </a:cubicBezTo>
                    <a:cubicBezTo>
                      <a:pt x="320497" y="126263"/>
                      <a:pt x="319939" y="128951"/>
                      <a:pt x="319197" y="131546"/>
                    </a:cubicBezTo>
                    <a:cubicBezTo>
                      <a:pt x="327181" y="131546"/>
                      <a:pt x="335351" y="137756"/>
                      <a:pt x="326624" y="168716"/>
                    </a:cubicBezTo>
                    <a:cubicBezTo>
                      <a:pt x="319661" y="192816"/>
                      <a:pt x="313348" y="199675"/>
                      <a:pt x="308520" y="200046"/>
                    </a:cubicBezTo>
                    <a:cubicBezTo>
                      <a:pt x="306756" y="210891"/>
                      <a:pt x="302578" y="223033"/>
                      <a:pt x="295893" y="234527"/>
                    </a:cubicBezTo>
                    <a:lnTo>
                      <a:pt x="295893" y="277536"/>
                    </a:lnTo>
                    <a:cubicBezTo>
                      <a:pt x="295893" y="279019"/>
                      <a:pt x="296729" y="280317"/>
                      <a:pt x="298121" y="281059"/>
                    </a:cubicBezTo>
                    <a:cubicBezTo>
                      <a:pt x="310469" y="287176"/>
                      <a:pt x="371653" y="318043"/>
                      <a:pt x="428381" y="364482"/>
                    </a:cubicBezTo>
                    <a:cubicBezTo>
                      <a:pt x="438501" y="372824"/>
                      <a:pt x="444350" y="385430"/>
                      <a:pt x="444350" y="398500"/>
                    </a:cubicBezTo>
                    <a:lnTo>
                      <a:pt x="444350" y="461067"/>
                    </a:lnTo>
                    <a:lnTo>
                      <a:pt x="388365" y="461067"/>
                    </a:lnTo>
                    <a:lnTo>
                      <a:pt x="388365" y="448554"/>
                    </a:lnTo>
                    <a:cubicBezTo>
                      <a:pt x="388365" y="436596"/>
                      <a:pt x="378709" y="426956"/>
                      <a:pt x="366733" y="426956"/>
                    </a:cubicBezTo>
                    <a:lnTo>
                      <a:pt x="356056" y="426956"/>
                    </a:lnTo>
                    <a:cubicBezTo>
                      <a:pt x="343522" y="378200"/>
                      <a:pt x="304899" y="339640"/>
                      <a:pt x="256156" y="327219"/>
                    </a:cubicBezTo>
                    <a:lnTo>
                      <a:pt x="256156" y="316560"/>
                    </a:lnTo>
                    <a:cubicBezTo>
                      <a:pt x="256156" y="304602"/>
                      <a:pt x="246500" y="294962"/>
                      <a:pt x="234523" y="294962"/>
                    </a:cubicBezTo>
                    <a:lnTo>
                      <a:pt x="209734" y="294962"/>
                    </a:lnTo>
                    <a:cubicBezTo>
                      <a:pt x="197757" y="294962"/>
                      <a:pt x="188101" y="304602"/>
                      <a:pt x="188101" y="316560"/>
                    </a:cubicBezTo>
                    <a:lnTo>
                      <a:pt x="188101" y="327219"/>
                    </a:lnTo>
                    <a:cubicBezTo>
                      <a:pt x="139266" y="339547"/>
                      <a:pt x="100643" y="378200"/>
                      <a:pt x="88202" y="426956"/>
                    </a:cubicBezTo>
                    <a:lnTo>
                      <a:pt x="77525" y="426956"/>
                    </a:lnTo>
                    <a:cubicBezTo>
                      <a:pt x="65548" y="426956"/>
                      <a:pt x="55892" y="436596"/>
                      <a:pt x="55892" y="448554"/>
                    </a:cubicBezTo>
                    <a:lnTo>
                      <a:pt x="55985" y="448554"/>
                    </a:lnTo>
                    <a:lnTo>
                      <a:pt x="55985" y="461067"/>
                    </a:lnTo>
                    <a:lnTo>
                      <a:pt x="0" y="461067"/>
                    </a:lnTo>
                    <a:lnTo>
                      <a:pt x="0" y="398500"/>
                    </a:lnTo>
                    <a:cubicBezTo>
                      <a:pt x="0" y="385430"/>
                      <a:pt x="5849" y="372824"/>
                      <a:pt x="15969" y="364482"/>
                    </a:cubicBezTo>
                    <a:cubicBezTo>
                      <a:pt x="72697" y="318043"/>
                      <a:pt x="133881" y="287176"/>
                      <a:pt x="146229" y="281059"/>
                    </a:cubicBezTo>
                    <a:cubicBezTo>
                      <a:pt x="147621" y="280502"/>
                      <a:pt x="148457" y="279112"/>
                      <a:pt x="148457" y="277536"/>
                    </a:cubicBezTo>
                    <a:lnTo>
                      <a:pt x="148457" y="234527"/>
                    </a:lnTo>
                    <a:cubicBezTo>
                      <a:pt x="141772" y="223033"/>
                      <a:pt x="137594" y="210983"/>
                      <a:pt x="135830" y="200046"/>
                    </a:cubicBezTo>
                    <a:cubicBezTo>
                      <a:pt x="131002" y="199675"/>
                      <a:pt x="124596" y="192816"/>
                      <a:pt x="117726" y="168716"/>
                    </a:cubicBezTo>
                    <a:cubicBezTo>
                      <a:pt x="109091" y="138220"/>
                      <a:pt x="116890" y="131824"/>
                      <a:pt x="124782" y="131546"/>
                    </a:cubicBezTo>
                    <a:cubicBezTo>
                      <a:pt x="124039" y="128951"/>
                      <a:pt x="123482" y="126263"/>
                      <a:pt x="122925" y="123667"/>
                    </a:cubicBezTo>
                    <a:cubicBezTo>
                      <a:pt x="119861" y="108188"/>
                      <a:pt x="119118" y="93820"/>
                      <a:pt x="122739" y="80102"/>
                    </a:cubicBezTo>
                    <a:cubicBezTo>
                      <a:pt x="127010" y="61749"/>
                      <a:pt x="137037" y="46918"/>
                      <a:pt x="148179" y="35517"/>
                    </a:cubicBezTo>
                    <a:cubicBezTo>
                      <a:pt x="155235" y="28102"/>
                      <a:pt x="163219" y="21428"/>
                      <a:pt x="171761" y="16144"/>
                    </a:cubicBezTo>
                    <a:cubicBezTo>
                      <a:pt x="178631" y="11324"/>
                      <a:pt x="186337" y="7246"/>
                      <a:pt x="194600" y="4372"/>
                    </a:cubicBezTo>
                    <a:cubicBezTo>
                      <a:pt x="201192" y="2148"/>
                      <a:pt x="208156" y="757"/>
                      <a:pt x="215397" y="387"/>
                    </a:cubicBezTo>
                    <a:close/>
                  </a:path>
                </a:pathLst>
              </a:custGeom>
              <a:solidFill>
                <a:schemeClr val="bg1"/>
              </a:solidFill>
              <a:ln w="31750" cmpd="sng">
                <a:solidFill>
                  <a:schemeClr val="accent1"/>
                </a:solid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8" name="组合 37"/>
            <p:cNvGrpSpPr/>
            <p:nvPr/>
          </p:nvGrpSpPr>
          <p:grpSpPr>
            <a:xfrm>
              <a:off x="9021632" y="2581675"/>
              <a:ext cx="2252066" cy="3028265"/>
              <a:chOff x="6244405" y="1955528"/>
              <a:chExt cx="2944376" cy="3943180"/>
            </a:xfrm>
          </p:grpSpPr>
          <p:grpSp>
            <p:nvGrpSpPr>
              <p:cNvPr id="12" name="组合 11"/>
              <p:cNvGrpSpPr/>
              <p:nvPr/>
            </p:nvGrpSpPr>
            <p:grpSpPr>
              <a:xfrm>
                <a:off x="6244405" y="1955528"/>
                <a:ext cx="2944376" cy="3943180"/>
                <a:chOff x="6244405" y="2169181"/>
                <a:chExt cx="2944376" cy="3943180"/>
              </a:xfrm>
            </p:grpSpPr>
            <p:sp>
              <p:nvSpPr>
                <p:cNvPr id="13" name="ïslíḓè"/>
                <p:cNvSpPr/>
                <p:nvPr/>
              </p:nvSpPr>
              <p:spPr bwMode="auto">
                <a:xfrm>
                  <a:off x="6244405" y="2169181"/>
                  <a:ext cx="2944376" cy="3943180"/>
                </a:xfrm>
                <a:custGeom>
                  <a:avLst/>
                  <a:gdLst>
                    <a:gd name="T0" fmla="*/ 20 w 203"/>
                    <a:gd name="T1" fmla="*/ 0 h 263"/>
                    <a:gd name="T2" fmla="*/ 97 w 203"/>
                    <a:gd name="T3" fmla="*/ 115 h 263"/>
                    <a:gd name="T4" fmla="*/ 102 w 203"/>
                    <a:gd name="T5" fmla="*/ 121 h 263"/>
                    <a:gd name="T6" fmla="*/ 117 w 203"/>
                    <a:gd name="T7" fmla="*/ 121 h 263"/>
                    <a:gd name="T8" fmla="*/ 186 w 203"/>
                    <a:gd name="T9" fmla="*/ 146 h 263"/>
                    <a:gd name="T10" fmla="*/ 198 w 203"/>
                    <a:gd name="T11" fmla="*/ 207 h 263"/>
                    <a:gd name="T12" fmla="*/ 198 w 203"/>
                    <a:gd name="T13" fmla="*/ 207 h 263"/>
                    <a:gd name="T14" fmla="*/ 116 w 203"/>
                    <a:gd name="T15" fmla="*/ 255 h 263"/>
                    <a:gd name="T16" fmla="*/ 69 w 203"/>
                    <a:gd name="T17" fmla="*/ 217 h 263"/>
                    <a:gd name="T18" fmla="*/ 79 w 203"/>
                    <a:gd name="T19" fmla="*/ 145 h 263"/>
                    <a:gd name="T20" fmla="*/ 83 w 203"/>
                    <a:gd name="T21" fmla="*/ 137 h 263"/>
                    <a:gd name="T22" fmla="*/ 79 w 203"/>
                    <a:gd name="T23" fmla="*/ 129 h 263"/>
                    <a:gd name="T24" fmla="*/ 0 w 203"/>
                    <a:gd name="T25" fmla="*/ 11 h 263"/>
                    <a:gd name="T26" fmla="*/ 20 w 203"/>
                    <a:gd name="T2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63">
                      <a:moveTo>
                        <a:pt x="20" y="0"/>
                      </a:moveTo>
                      <a:cubicBezTo>
                        <a:pt x="46" y="39"/>
                        <a:pt x="72" y="77"/>
                        <a:pt x="97" y="115"/>
                      </a:cubicBezTo>
                      <a:cubicBezTo>
                        <a:pt x="99" y="117"/>
                        <a:pt x="100" y="120"/>
                        <a:pt x="102" y="121"/>
                      </a:cubicBezTo>
                      <a:cubicBezTo>
                        <a:pt x="107" y="124"/>
                        <a:pt x="112" y="122"/>
                        <a:pt x="117" y="121"/>
                      </a:cubicBezTo>
                      <a:cubicBezTo>
                        <a:pt x="142" y="116"/>
                        <a:pt x="170" y="126"/>
                        <a:pt x="186" y="146"/>
                      </a:cubicBezTo>
                      <a:cubicBezTo>
                        <a:pt x="199" y="163"/>
                        <a:pt x="203" y="186"/>
                        <a:pt x="198" y="207"/>
                      </a:cubicBezTo>
                      <a:cubicBezTo>
                        <a:pt x="198" y="207"/>
                        <a:pt x="198" y="207"/>
                        <a:pt x="198" y="207"/>
                      </a:cubicBezTo>
                      <a:cubicBezTo>
                        <a:pt x="188" y="241"/>
                        <a:pt x="151" y="263"/>
                        <a:pt x="116" y="255"/>
                      </a:cubicBezTo>
                      <a:cubicBezTo>
                        <a:pt x="96" y="250"/>
                        <a:pt x="78" y="236"/>
                        <a:pt x="69" y="217"/>
                      </a:cubicBezTo>
                      <a:cubicBezTo>
                        <a:pt x="59" y="194"/>
                        <a:pt x="62" y="164"/>
                        <a:pt x="79" y="145"/>
                      </a:cubicBezTo>
                      <a:cubicBezTo>
                        <a:pt x="80" y="142"/>
                        <a:pt x="82" y="140"/>
                        <a:pt x="83" y="137"/>
                      </a:cubicBezTo>
                      <a:cubicBezTo>
                        <a:pt x="83" y="134"/>
                        <a:pt x="81" y="132"/>
                        <a:pt x="79" y="129"/>
                      </a:cubicBezTo>
                      <a:cubicBezTo>
                        <a:pt x="0" y="11"/>
                        <a:pt x="0" y="11"/>
                        <a:pt x="0" y="11"/>
                      </a:cubicBezTo>
                      <a:cubicBezTo>
                        <a:pt x="20" y="0"/>
                        <a:pt x="20" y="0"/>
                        <a:pt x="20" y="0"/>
                      </a:cubicBezTo>
                    </a:path>
                  </a:pathLst>
                </a:custGeom>
                <a:solidFill>
                  <a:srgbClr val="F3CC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sp>
              <p:nvSpPr>
                <p:cNvPr id="14" name="ïśḻiḍé"/>
                <p:cNvSpPr/>
                <p:nvPr/>
              </p:nvSpPr>
              <p:spPr bwMode="auto">
                <a:xfrm>
                  <a:off x="8872615" y="5435439"/>
                  <a:ext cx="186457" cy="287792"/>
                </a:xfrm>
                <a:custGeom>
                  <a:avLst/>
                  <a:gdLst>
                    <a:gd name="T0" fmla="*/ 13 w 13"/>
                    <a:gd name="T1" fmla="*/ 0 h 20"/>
                    <a:gd name="T2" fmla="*/ 0 w 13"/>
                    <a:gd name="T3" fmla="*/ 20 h 20"/>
                    <a:gd name="T4" fmla="*/ 13 w 13"/>
                    <a:gd name="T5" fmla="*/ 0 h 20"/>
                  </a:gdLst>
                  <a:ahLst/>
                  <a:cxnLst>
                    <a:cxn ang="0">
                      <a:pos x="T0" y="T1"/>
                    </a:cxn>
                    <a:cxn ang="0">
                      <a:pos x="T2" y="T3"/>
                    </a:cxn>
                    <a:cxn ang="0">
                      <a:pos x="T4" y="T5"/>
                    </a:cxn>
                  </a:cxnLst>
                  <a:rect l="0" t="0" r="r" b="b"/>
                  <a:pathLst>
                    <a:path w="13" h="20">
                      <a:moveTo>
                        <a:pt x="13" y="0"/>
                      </a:moveTo>
                      <a:cubicBezTo>
                        <a:pt x="10" y="8"/>
                        <a:pt x="5" y="14"/>
                        <a:pt x="0" y="20"/>
                      </a:cubicBezTo>
                      <a:cubicBezTo>
                        <a:pt x="5" y="14"/>
                        <a:pt x="10" y="8"/>
                        <a:pt x="13"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bodyPr>
                <a:lstStyle/>
                <a:p>
                  <a:endParaRPr lang="en-US"/>
                </a:p>
              </p:txBody>
            </p:sp>
            <p:sp>
              <p:nvSpPr>
                <p:cNvPr id="15" name="iSľîďê"/>
                <p:cNvSpPr/>
                <p:nvPr/>
              </p:nvSpPr>
              <p:spPr bwMode="auto">
                <a:xfrm>
                  <a:off x="7547148" y="4616649"/>
                  <a:ext cx="1568672" cy="1408562"/>
                </a:xfrm>
                <a:custGeom>
                  <a:avLst/>
                  <a:gdLst>
                    <a:gd name="T0" fmla="*/ 82 w 109"/>
                    <a:gd name="T1" fmla="*/ 3 h 98"/>
                    <a:gd name="T2" fmla="*/ 1 w 109"/>
                    <a:gd name="T3" fmla="*/ 51 h 98"/>
                    <a:gd name="T4" fmla="*/ 27 w 109"/>
                    <a:gd name="T5" fmla="*/ 96 h 98"/>
                    <a:gd name="T6" fmla="*/ 42 w 109"/>
                    <a:gd name="T7" fmla="*/ 98 h 98"/>
                    <a:gd name="T8" fmla="*/ 92 w 109"/>
                    <a:gd name="T9" fmla="*/ 77 h 98"/>
                    <a:gd name="T10" fmla="*/ 105 w 109"/>
                    <a:gd name="T11" fmla="*/ 57 h 98"/>
                    <a:gd name="T12" fmla="*/ 109 w 109"/>
                    <a:gd name="T13" fmla="*/ 48 h 98"/>
                    <a:gd name="T14" fmla="*/ 109 w 109"/>
                    <a:gd name="T15" fmla="*/ 47 h 98"/>
                    <a:gd name="T16" fmla="*/ 82 w 109"/>
                    <a:gd name="T17"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8">
                      <a:moveTo>
                        <a:pt x="82" y="3"/>
                      </a:moveTo>
                      <a:cubicBezTo>
                        <a:pt x="48" y="23"/>
                        <a:pt x="5" y="49"/>
                        <a:pt x="1" y="51"/>
                      </a:cubicBezTo>
                      <a:cubicBezTo>
                        <a:pt x="3" y="55"/>
                        <a:pt x="0" y="50"/>
                        <a:pt x="27" y="96"/>
                      </a:cubicBezTo>
                      <a:cubicBezTo>
                        <a:pt x="32" y="97"/>
                        <a:pt x="37" y="98"/>
                        <a:pt x="42" y="98"/>
                      </a:cubicBezTo>
                      <a:cubicBezTo>
                        <a:pt x="61" y="98"/>
                        <a:pt x="79" y="90"/>
                        <a:pt x="92" y="77"/>
                      </a:cubicBezTo>
                      <a:cubicBezTo>
                        <a:pt x="97" y="71"/>
                        <a:pt x="102" y="65"/>
                        <a:pt x="105" y="57"/>
                      </a:cubicBezTo>
                      <a:cubicBezTo>
                        <a:pt x="107" y="54"/>
                        <a:pt x="108" y="51"/>
                        <a:pt x="109" y="48"/>
                      </a:cubicBezTo>
                      <a:cubicBezTo>
                        <a:pt x="109" y="47"/>
                        <a:pt x="109" y="47"/>
                        <a:pt x="109" y="47"/>
                      </a:cubicBezTo>
                      <a:cubicBezTo>
                        <a:pt x="80" y="0"/>
                        <a:pt x="85" y="7"/>
                        <a:pt x="82" y="3"/>
                      </a:cubicBezTo>
                    </a:path>
                  </a:pathLst>
                </a:custGeom>
                <a:solidFill>
                  <a:srgbClr val="E9B2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sp>
              <p:nvSpPr>
                <p:cNvPr id="16" name="îŝliḋe"/>
                <p:cNvSpPr/>
                <p:nvPr/>
              </p:nvSpPr>
              <p:spPr bwMode="auto">
                <a:xfrm>
                  <a:off x="7474186" y="4357230"/>
                  <a:ext cx="1368028" cy="1351816"/>
                </a:xfrm>
                <a:custGeom>
                  <a:avLst/>
                  <a:gdLst>
                    <a:gd name="T0" fmla="*/ 95 w 95"/>
                    <a:gd name="T1" fmla="*/ 47 h 94"/>
                    <a:gd name="T2" fmla="*/ 48 w 95"/>
                    <a:gd name="T3" fmla="*/ 94 h 94"/>
                    <a:gd name="T4" fmla="*/ 2 w 95"/>
                    <a:gd name="T5" fmla="*/ 58 h 94"/>
                    <a:gd name="T6" fmla="*/ 0 w 95"/>
                    <a:gd name="T7" fmla="*/ 47 h 94"/>
                    <a:gd name="T8" fmla="*/ 2 w 95"/>
                    <a:gd name="T9" fmla="*/ 36 h 94"/>
                    <a:gd name="T10" fmla="*/ 48 w 95"/>
                    <a:gd name="T11" fmla="*/ 0 h 94"/>
                    <a:gd name="T12" fmla="*/ 95 w 95"/>
                    <a:gd name="T13" fmla="*/ 47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95" y="47"/>
                      </a:moveTo>
                      <a:cubicBezTo>
                        <a:pt x="95" y="73"/>
                        <a:pt x="74" y="94"/>
                        <a:pt x="48" y="94"/>
                      </a:cubicBezTo>
                      <a:cubicBezTo>
                        <a:pt x="25" y="94"/>
                        <a:pt x="7" y="79"/>
                        <a:pt x="2" y="58"/>
                      </a:cubicBezTo>
                      <a:cubicBezTo>
                        <a:pt x="1" y="55"/>
                        <a:pt x="0" y="51"/>
                        <a:pt x="0" y="47"/>
                      </a:cubicBezTo>
                      <a:cubicBezTo>
                        <a:pt x="0" y="43"/>
                        <a:pt x="1" y="39"/>
                        <a:pt x="2" y="36"/>
                      </a:cubicBezTo>
                      <a:cubicBezTo>
                        <a:pt x="7" y="15"/>
                        <a:pt x="25" y="0"/>
                        <a:pt x="48" y="0"/>
                      </a:cubicBezTo>
                      <a:cubicBezTo>
                        <a:pt x="74" y="0"/>
                        <a:pt x="95" y="21"/>
                        <a:pt x="95"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grpSp>
          <p:sp>
            <p:nvSpPr>
              <p:cNvPr id="35" name="ísḷîde"/>
              <p:cNvSpPr/>
              <p:nvPr/>
            </p:nvSpPr>
            <p:spPr>
              <a:xfrm>
                <a:off x="7823497" y="4372012"/>
                <a:ext cx="669405" cy="894945"/>
              </a:xfrm>
              <a:custGeom>
                <a:avLst/>
                <a:gdLst>
                  <a:gd name="connsiteX0" fmla="*/ 219401 w 444350"/>
                  <a:gd name="connsiteY0" fmla="*/ 389328 h 605161"/>
                  <a:gd name="connsiteX1" fmla="*/ 216430 w 444350"/>
                  <a:gd name="connsiteY1" fmla="*/ 392295 h 605161"/>
                  <a:gd name="connsiteX2" fmla="*/ 216430 w 444350"/>
                  <a:gd name="connsiteY2" fmla="*/ 405460 h 605161"/>
                  <a:gd name="connsiteX3" fmla="*/ 196100 w 444350"/>
                  <a:gd name="connsiteY3" fmla="*/ 414731 h 605161"/>
                  <a:gd name="connsiteX4" fmla="*/ 187559 w 444350"/>
                  <a:gd name="connsiteY4" fmla="*/ 435591 h 605161"/>
                  <a:gd name="connsiteX5" fmla="*/ 195635 w 444350"/>
                  <a:gd name="connsiteY5" fmla="*/ 456822 h 605161"/>
                  <a:gd name="connsiteX6" fmla="*/ 221536 w 444350"/>
                  <a:gd name="connsiteY6" fmla="*/ 471192 h 605161"/>
                  <a:gd name="connsiteX7" fmla="*/ 231655 w 444350"/>
                  <a:gd name="connsiteY7" fmla="*/ 477589 h 605161"/>
                  <a:gd name="connsiteX8" fmla="*/ 234533 w 444350"/>
                  <a:gd name="connsiteY8" fmla="*/ 486768 h 605161"/>
                  <a:gd name="connsiteX9" fmla="*/ 231748 w 444350"/>
                  <a:gd name="connsiteY9" fmla="*/ 495019 h 605161"/>
                  <a:gd name="connsiteX10" fmla="*/ 223578 w 444350"/>
                  <a:gd name="connsiteY10" fmla="*/ 498264 h 605161"/>
                  <a:gd name="connsiteX11" fmla="*/ 213088 w 444350"/>
                  <a:gd name="connsiteY11" fmla="*/ 494185 h 605161"/>
                  <a:gd name="connsiteX12" fmla="*/ 209096 w 444350"/>
                  <a:gd name="connsiteY12" fmla="*/ 483894 h 605161"/>
                  <a:gd name="connsiteX13" fmla="*/ 205569 w 444350"/>
                  <a:gd name="connsiteY13" fmla="*/ 480834 h 605161"/>
                  <a:gd name="connsiteX14" fmla="*/ 187559 w 444350"/>
                  <a:gd name="connsiteY14" fmla="*/ 481205 h 605161"/>
                  <a:gd name="connsiteX15" fmla="*/ 184124 w 444350"/>
                  <a:gd name="connsiteY15" fmla="*/ 484821 h 605161"/>
                  <a:gd name="connsiteX16" fmla="*/ 193407 w 444350"/>
                  <a:gd name="connsiteY16" fmla="*/ 506886 h 605161"/>
                  <a:gd name="connsiteX17" fmla="*/ 216709 w 444350"/>
                  <a:gd name="connsiteY17" fmla="*/ 516714 h 605161"/>
                  <a:gd name="connsiteX18" fmla="*/ 216709 w 444350"/>
                  <a:gd name="connsiteY18" fmla="*/ 528952 h 605161"/>
                  <a:gd name="connsiteX19" fmla="*/ 219679 w 444350"/>
                  <a:gd name="connsiteY19" fmla="*/ 531919 h 605161"/>
                  <a:gd name="connsiteX20" fmla="*/ 230262 w 444350"/>
                  <a:gd name="connsiteY20" fmla="*/ 531919 h 605161"/>
                  <a:gd name="connsiteX21" fmla="*/ 233233 w 444350"/>
                  <a:gd name="connsiteY21" fmla="*/ 528952 h 605161"/>
                  <a:gd name="connsiteX22" fmla="*/ 233233 w 444350"/>
                  <a:gd name="connsiteY22" fmla="*/ 516343 h 605161"/>
                  <a:gd name="connsiteX23" fmla="*/ 251336 w 444350"/>
                  <a:gd name="connsiteY23" fmla="*/ 507535 h 605161"/>
                  <a:gd name="connsiteX24" fmla="*/ 259598 w 444350"/>
                  <a:gd name="connsiteY24" fmla="*/ 486490 h 605161"/>
                  <a:gd name="connsiteX25" fmla="*/ 251429 w 444350"/>
                  <a:gd name="connsiteY25" fmla="*/ 465352 h 605161"/>
                  <a:gd name="connsiteX26" fmla="*/ 225806 w 444350"/>
                  <a:gd name="connsiteY26" fmla="*/ 450518 h 605161"/>
                  <a:gd name="connsiteX27" fmla="*/ 215595 w 444350"/>
                  <a:gd name="connsiteY27" fmla="*/ 444028 h 605161"/>
                  <a:gd name="connsiteX28" fmla="*/ 212810 w 444350"/>
                  <a:gd name="connsiteY28" fmla="*/ 435591 h 605161"/>
                  <a:gd name="connsiteX29" fmla="*/ 215409 w 444350"/>
                  <a:gd name="connsiteY29" fmla="*/ 427154 h 605161"/>
                  <a:gd name="connsiteX30" fmla="*/ 223393 w 444350"/>
                  <a:gd name="connsiteY30" fmla="*/ 423817 h 605161"/>
                  <a:gd name="connsiteX31" fmla="*/ 231748 w 444350"/>
                  <a:gd name="connsiteY31" fmla="*/ 427896 h 605161"/>
                  <a:gd name="connsiteX32" fmla="*/ 234718 w 444350"/>
                  <a:gd name="connsiteY32" fmla="*/ 437074 h 605161"/>
                  <a:gd name="connsiteX33" fmla="*/ 238339 w 444350"/>
                  <a:gd name="connsiteY33" fmla="*/ 440134 h 605161"/>
                  <a:gd name="connsiteX34" fmla="*/ 256442 w 444350"/>
                  <a:gd name="connsiteY34" fmla="*/ 439948 h 605161"/>
                  <a:gd name="connsiteX35" fmla="*/ 259876 w 444350"/>
                  <a:gd name="connsiteY35" fmla="*/ 436333 h 605161"/>
                  <a:gd name="connsiteX36" fmla="*/ 252357 w 444350"/>
                  <a:gd name="connsiteY36" fmla="*/ 416585 h 605161"/>
                  <a:gd name="connsiteX37" fmla="*/ 233419 w 444350"/>
                  <a:gd name="connsiteY37" fmla="*/ 405923 h 605161"/>
                  <a:gd name="connsiteX38" fmla="*/ 233419 w 444350"/>
                  <a:gd name="connsiteY38" fmla="*/ 392295 h 605161"/>
                  <a:gd name="connsiteX39" fmla="*/ 230448 w 444350"/>
                  <a:gd name="connsiteY39" fmla="*/ 389328 h 605161"/>
                  <a:gd name="connsiteX40" fmla="*/ 209746 w 444350"/>
                  <a:gd name="connsiteY40" fmla="*/ 316549 h 605161"/>
                  <a:gd name="connsiteX41" fmla="*/ 234533 w 444350"/>
                  <a:gd name="connsiteY41" fmla="*/ 316549 h 605161"/>
                  <a:gd name="connsiteX42" fmla="*/ 234533 w 444350"/>
                  <a:gd name="connsiteY42" fmla="*/ 345197 h 605161"/>
                  <a:gd name="connsiteX43" fmla="*/ 337950 w 444350"/>
                  <a:gd name="connsiteY43" fmla="*/ 448571 h 605161"/>
                  <a:gd name="connsiteX44" fmla="*/ 366728 w 444350"/>
                  <a:gd name="connsiteY44" fmla="*/ 448571 h 605161"/>
                  <a:gd name="connsiteX45" fmla="*/ 366728 w 444350"/>
                  <a:gd name="connsiteY45" fmla="*/ 473139 h 605161"/>
                  <a:gd name="connsiteX46" fmla="*/ 337950 w 444350"/>
                  <a:gd name="connsiteY46" fmla="*/ 473139 h 605161"/>
                  <a:gd name="connsiteX47" fmla="*/ 234533 w 444350"/>
                  <a:gd name="connsiteY47" fmla="*/ 576513 h 605161"/>
                  <a:gd name="connsiteX48" fmla="*/ 234533 w 444350"/>
                  <a:gd name="connsiteY48" fmla="*/ 605161 h 605161"/>
                  <a:gd name="connsiteX49" fmla="*/ 209746 w 444350"/>
                  <a:gd name="connsiteY49" fmla="*/ 605161 h 605161"/>
                  <a:gd name="connsiteX50" fmla="*/ 209746 w 444350"/>
                  <a:gd name="connsiteY50" fmla="*/ 576513 h 605161"/>
                  <a:gd name="connsiteX51" fmla="*/ 106237 w 444350"/>
                  <a:gd name="connsiteY51" fmla="*/ 473139 h 605161"/>
                  <a:gd name="connsiteX52" fmla="*/ 77551 w 444350"/>
                  <a:gd name="connsiteY52" fmla="*/ 473139 h 605161"/>
                  <a:gd name="connsiteX53" fmla="*/ 77551 w 444350"/>
                  <a:gd name="connsiteY53" fmla="*/ 448571 h 605161"/>
                  <a:gd name="connsiteX54" fmla="*/ 106237 w 444350"/>
                  <a:gd name="connsiteY54" fmla="*/ 448571 h 605161"/>
                  <a:gd name="connsiteX55" fmla="*/ 209746 w 444350"/>
                  <a:gd name="connsiteY55" fmla="*/ 345197 h 605161"/>
                  <a:gd name="connsiteX56" fmla="*/ 215397 w 444350"/>
                  <a:gd name="connsiteY56" fmla="*/ 387 h 605161"/>
                  <a:gd name="connsiteX57" fmla="*/ 267668 w 444350"/>
                  <a:gd name="connsiteY57" fmla="*/ 11417 h 605161"/>
                  <a:gd name="connsiteX58" fmla="*/ 293015 w 444350"/>
                  <a:gd name="connsiteY58" fmla="*/ 35053 h 605161"/>
                  <a:gd name="connsiteX59" fmla="*/ 321054 w 444350"/>
                  <a:gd name="connsiteY59" fmla="*/ 123667 h 605161"/>
                  <a:gd name="connsiteX60" fmla="*/ 319197 w 444350"/>
                  <a:gd name="connsiteY60" fmla="*/ 131546 h 605161"/>
                  <a:gd name="connsiteX61" fmla="*/ 326624 w 444350"/>
                  <a:gd name="connsiteY61" fmla="*/ 168716 h 605161"/>
                  <a:gd name="connsiteX62" fmla="*/ 308520 w 444350"/>
                  <a:gd name="connsiteY62" fmla="*/ 200046 h 605161"/>
                  <a:gd name="connsiteX63" fmla="*/ 295893 w 444350"/>
                  <a:gd name="connsiteY63" fmla="*/ 234527 h 605161"/>
                  <a:gd name="connsiteX64" fmla="*/ 295893 w 444350"/>
                  <a:gd name="connsiteY64" fmla="*/ 277536 h 605161"/>
                  <a:gd name="connsiteX65" fmla="*/ 298121 w 444350"/>
                  <a:gd name="connsiteY65" fmla="*/ 281059 h 605161"/>
                  <a:gd name="connsiteX66" fmla="*/ 428381 w 444350"/>
                  <a:gd name="connsiteY66" fmla="*/ 364482 h 605161"/>
                  <a:gd name="connsiteX67" fmla="*/ 444350 w 444350"/>
                  <a:gd name="connsiteY67" fmla="*/ 398500 h 605161"/>
                  <a:gd name="connsiteX68" fmla="*/ 444350 w 444350"/>
                  <a:gd name="connsiteY68" fmla="*/ 461067 h 605161"/>
                  <a:gd name="connsiteX69" fmla="*/ 388365 w 444350"/>
                  <a:gd name="connsiteY69" fmla="*/ 461067 h 605161"/>
                  <a:gd name="connsiteX70" fmla="*/ 388365 w 444350"/>
                  <a:gd name="connsiteY70" fmla="*/ 448554 h 605161"/>
                  <a:gd name="connsiteX71" fmla="*/ 366733 w 444350"/>
                  <a:gd name="connsiteY71" fmla="*/ 426956 h 605161"/>
                  <a:gd name="connsiteX72" fmla="*/ 356056 w 444350"/>
                  <a:gd name="connsiteY72" fmla="*/ 426956 h 605161"/>
                  <a:gd name="connsiteX73" fmla="*/ 256156 w 444350"/>
                  <a:gd name="connsiteY73" fmla="*/ 327219 h 605161"/>
                  <a:gd name="connsiteX74" fmla="*/ 256156 w 444350"/>
                  <a:gd name="connsiteY74" fmla="*/ 316560 h 605161"/>
                  <a:gd name="connsiteX75" fmla="*/ 234523 w 444350"/>
                  <a:gd name="connsiteY75" fmla="*/ 294962 h 605161"/>
                  <a:gd name="connsiteX76" fmla="*/ 209734 w 444350"/>
                  <a:gd name="connsiteY76" fmla="*/ 294962 h 605161"/>
                  <a:gd name="connsiteX77" fmla="*/ 188101 w 444350"/>
                  <a:gd name="connsiteY77" fmla="*/ 316560 h 605161"/>
                  <a:gd name="connsiteX78" fmla="*/ 188101 w 444350"/>
                  <a:gd name="connsiteY78" fmla="*/ 327219 h 605161"/>
                  <a:gd name="connsiteX79" fmla="*/ 88202 w 444350"/>
                  <a:gd name="connsiteY79" fmla="*/ 426956 h 605161"/>
                  <a:gd name="connsiteX80" fmla="*/ 77525 w 444350"/>
                  <a:gd name="connsiteY80" fmla="*/ 426956 h 605161"/>
                  <a:gd name="connsiteX81" fmla="*/ 55892 w 444350"/>
                  <a:gd name="connsiteY81" fmla="*/ 448554 h 605161"/>
                  <a:gd name="connsiteX82" fmla="*/ 55985 w 444350"/>
                  <a:gd name="connsiteY82" fmla="*/ 448554 h 605161"/>
                  <a:gd name="connsiteX83" fmla="*/ 55985 w 444350"/>
                  <a:gd name="connsiteY83" fmla="*/ 461067 h 605161"/>
                  <a:gd name="connsiteX84" fmla="*/ 0 w 444350"/>
                  <a:gd name="connsiteY84" fmla="*/ 461067 h 605161"/>
                  <a:gd name="connsiteX85" fmla="*/ 0 w 444350"/>
                  <a:gd name="connsiteY85" fmla="*/ 398500 h 605161"/>
                  <a:gd name="connsiteX86" fmla="*/ 15969 w 444350"/>
                  <a:gd name="connsiteY86" fmla="*/ 364482 h 605161"/>
                  <a:gd name="connsiteX87" fmla="*/ 146229 w 444350"/>
                  <a:gd name="connsiteY87" fmla="*/ 281059 h 605161"/>
                  <a:gd name="connsiteX88" fmla="*/ 148457 w 444350"/>
                  <a:gd name="connsiteY88" fmla="*/ 277536 h 605161"/>
                  <a:gd name="connsiteX89" fmla="*/ 148457 w 444350"/>
                  <a:gd name="connsiteY89" fmla="*/ 234527 h 605161"/>
                  <a:gd name="connsiteX90" fmla="*/ 135830 w 444350"/>
                  <a:gd name="connsiteY90" fmla="*/ 200046 h 605161"/>
                  <a:gd name="connsiteX91" fmla="*/ 117726 w 444350"/>
                  <a:gd name="connsiteY91" fmla="*/ 168716 h 605161"/>
                  <a:gd name="connsiteX92" fmla="*/ 124782 w 444350"/>
                  <a:gd name="connsiteY92" fmla="*/ 131546 h 605161"/>
                  <a:gd name="connsiteX93" fmla="*/ 122925 w 444350"/>
                  <a:gd name="connsiteY93" fmla="*/ 123667 h 605161"/>
                  <a:gd name="connsiteX94" fmla="*/ 122739 w 444350"/>
                  <a:gd name="connsiteY94" fmla="*/ 80102 h 605161"/>
                  <a:gd name="connsiteX95" fmla="*/ 148179 w 444350"/>
                  <a:gd name="connsiteY95" fmla="*/ 35517 h 605161"/>
                  <a:gd name="connsiteX96" fmla="*/ 171761 w 444350"/>
                  <a:gd name="connsiteY96" fmla="*/ 16144 h 605161"/>
                  <a:gd name="connsiteX97" fmla="*/ 194600 w 444350"/>
                  <a:gd name="connsiteY97" fmla="*/ 4372 h 605161"/>
                  <a:gd name="connsiteX98" fmla="*/ 215397 w 444350"/>
                  <a:gd name="connsiteY98" fmla="*/ 387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4350" h="605161">
                    <a:moveTo>
                      <a:pt x="219401" y="389328"/>
                    </a:moveTo>
                    <a:cubicBezTo>
                      <a:pt x="217823" y="389328"/>
                      <a:pt x="216430" y="390718"/>
                      <a:pt x="216430" y="392295"/>
                    </a:cubicBezTo>
                    <a:lnTo>
                      <a:pt x="216430" y="405460"/>
                    </a:lnTo>
                    <a:cubicBezTo>
                      <a:pt x="208168" y="406665"/>
                      <a:pt x="201298" y="409724"/>
                      <a:pt x="196100" y="414731"/>
                    </a:cubicBezTo>
                    <a:cubicBezTo>
                      <a:pt x="190437" y="420108"/>
                      <a:pt x="187559" y="427154"/>
                      <a:pt x="187559" y="435591"/>
                    </a:cubicBezTo>
                    <a:cubicBezTo>
                      <a:pt x="187559" y="444955"/>
                      <a:pt x="190158" y="452001"/>
                      <a:pt x="195635" y="456822"/>
                    </a:cubicBezTo>
                    <a:cubicBezTo>
                      <a:pt x="201113" y="461643"/>
                      <a:pt x="209653" y="466464"/>
                      <a:pt x="221536" y="471192"/>
                    </a:cubicBezTo>
                    <a:cubicBezTo>
                      <a:pt x="226363" y="473325"/>
                      <a:pt x="229798" y="475364"/>
                      <a:pt x="231655" y="477589"/>
                    </a:cubicBezTo>
                    <a:cubicBezTo>
                      <a:pt x="233512" y="479722"/>
                      <a:pt x="234533" y="482781"/>
                      <a:pt x="234533" y="486768"/>
                    </a:cubicBezTo>
                    <a:cubicBezTo>
                      <a:pt x="234533" y="490198"/>
                      <a:pt x="233604" y="492980"/>
                      <a:pt x="231748" y="495019"/>
                    </a:cubicBezTo>
                    <a:cubicBezTo>
                      <a:pt x="229891" y="497152"/>
                      <a:pt x="227199" y="498264"/>
                      <a:pt x="223578" y="498264"/>
                    </a:cubicBezTo>
                    <a:cubicBezTo>
                      <a:pt x="219308" y="498264"/>
                      <a:pt x="215780" y="496874"/>
                      <a:pt x="213088" y="494185"/>
                    </a:cubicBezTo>
                    <a:cubicBezTo>
                      <a:pt x="210860" y="491960"/>
                      <a:pt x="209468" y="488529"/>
                      <a:pt x="209096" y="483894"/>
                    </a:cubicBezTo>
                    <a:cubicBezTo>
                      <a:pt x="209004" y="482225"/>
                      <a:pt x="207425" y="480834"/>
                      <a:pt x="205569" y="480834"/>
                    </a:cubicBezTo>
                    <a:lnTo>
                      <a:pt x="187559" y="481205"/>
                    </a:lnTo>
                    <a:cubicBezTo>
                      <a:pt x="185609" y="481205"/>
                      <a:pt x="184031" y="482781"/>
                      <a:pt x="184124" y="484821"/>
                    </a:cubicBezTo>
                    <a:cubicBezTo>
                      <a:pt x="184588" y="494278"/>
                      <a:pt x="187745" y="501695"/>
                      <a:pt x="193407" y="506886"/>
                    </a:cubicBezTo>
                    <a:cubicBezTo>
                      <a:pt x="199627" y="512635"/>
                      <a:pt x="207240" y="515972"/>
                      <a:pt x="216709" y="516714"/>
                    </a:cubicBezTo>
                    <a:lnTo>
                      <a:pt x="216709" y="528952"/>
                    </a:lnTo>
                    <a:cubicBezTo>
                      <a:pt x="216709" y="530528"/>
                      <a:pt x="218008" y="531919"/>
                      <a:pt x="219679" y="531919"/>
                    </a:cubicBezTo>
                    <a:lnTo>
                      <a:pt x="230262" y="531919"/>
                    </a:lnTo>
                    <a:cubicBezTo>
                      <a:pt x="231933" y="531919"/>
                      <a:pt x="233233" y="530528"/>
                      <a:pt x="233233" y="528952"/>
                    </a:cubicBezTo>
                    <a:lnTo>
                      <a:pt x="233233" y="516343"/>
                    </a:lnTo>
                    <a:cubicBezTo>
                      <a:pt x="240567" y="514952"/>
                      <a:pt x="246601" y="512078"/>
                      <a:pt x="251336" y="507535"/>
                    </a:cubicBezTo>
                    <a:cubicBezTo>
                      <a:pt x="256906" y="502251"/>
                      <a:pt x="259598" y="495205"/>
                      <a:pt x="259598" y="486490"/>
                    </a:cubicBezTo>
                    <a:cubicBezTo>
                      <a:pt x="259598" y="477404"/>
                      <a:pt x="256906" y="470358"/>
                      <a:pt x="251429" y="465352"/>
                    </a:cubicBezTo>
                    <a:cubicBezTo>
                      <a:pt x="246044" y="460438"/>
                      <a:pt x="237503" y="455524"/>
                      <a:pt x="225806" y="450518"/>
                    </a:cubicBezTo>
                    <a:cubicBezTo>
                      <a:pt x="220793" y="448293"/>
                      <a:pt x="217451" y="446067"/>
                      <a:pt x="215595" y="444028"/>
                    </a:cubicBezTo>
                    <a:cubicBezTo>
                      <a:pt x="213738" y="441895"/>
                      <a:pt x="212810" y="439021"/>
                      <a:pt x="212810" y="435591"/>
                    </a:cubicBezTo>
                    <a:cubicBezTo>
                      <a:pt x="212810" y="432161"/>
                      <a:pt x="213738" y="429379"/>
                      <a:pt x="215409" y="427154"/>
                    </a:cubicBezTo>
                    <a:cubicBezTo>
                      <a:pt x="217173" y="424929"/>
                      <a:pt x="219772" y="423817"/>
                      <a:pt x="223393" y="423817"/>
                    </a:cubicBezTo>
                    <a:cubicBezTo>
                      <a:pt x="226828" y="423817"/>
                      <a:pt x="229705" y="425207"/>
                      <a:pt x="231748" y="427896"/>
                    </a:cubicBezTo>
                    <a:cubicBezTo>
                      <a:pt x="233419" y="430121"/>
                      <a:pt x="234347" y="433088"/>
                      <a:pt x="234718" y="437074"/>
                    </a:cubicBezTo>
                    <a:cubicBezTo>
                      <a:pt x="234904" y="438929"/>
                      <a:pt x="236575" y="440134"/>
                      <a:pt x="238339" y="440134"/>
                    </a:cubicBezTo>
                    <a:lnTo>
                      <a:pt x="256442" y="439948"/>
                    </a:lnTo>
                    <a:cubicBezTo>
                      <a:pt x="258391" y="439948"/>
                      <a:pt x="259969" y="438280"/>
                      <a:pt x="259876" y="436333"/>
                    </a:cubicBezTo>
                    <a:cubicBezTo>
                      <a:pt x="259412" y="428452"/>
                      <a:pt x="256906" y="421870"/>
                      <a:pt x="252357" y="416585"/>
                    </a:cubicBezTo>
                    <a:cubicBezTo>
                      <a:pt x="247530" y="411022"/>
                      <a:pt x="241217" y="407499"/>
                      <a:pt x="233419" y="405923"/>
                    </a:cubicBezTo>
                    <a:lnTo>
                      <a:pt x="233419" y="392295"/>
                    </a:lnTo>
                    <a:cubicBezTo>
                      <a:pt x="233419" y="390718"/>
                      <a:pt x="232119" y="389328"/>
                      <a:pt x="230448" y="389328"/>
                    </a:cubicBezTo>
                    <a:close/>
                    <a:moveTo>
                      <a:pt x="209746" y="316549"/>
                    </a:moveTo>
                    <a:lnTo>
                      <a:pt x="234533" y="316549"/>
                    </a:lnTo>
                    <a:lnTo>
                      <a:pt x="234533" y="345197"/>
                    </a:lnTo>
                    <a:cubicBezTo>
                      <a:pt x="288841" y="350945"/>
                      <a:pt x="332287" y="394149"/>
                      <a:pt x="337950" y="448571"/>
                    </a:cubicBezTo>
                    <a:lnTo>
                      <a:pt x="366728" y="448571"/>
                    </a:lnTo>
                    <a:lnTo>
                      <a:pt x="366728" y="473139"/>
                    </a:lnTo>
                    <a:lnTo>
                      <a:pt x="337950" y="473139"/>
                    </a:lnTo>
                    <a:cubicBezTo>
                      <a:pt x="332287" y="527468"/>
                      <a:pt x="288933" y="570858"/>
                      <a:pt x="234533" y="576513"/>
                    </a:cubicBezTo>
                    <a:lnTo>
                      <a:pt x="234533" y="605161"/>
                    </a:lnTo>
                    <a:lnTo>
                      <a:pt x="209746" y="605161"/>
                    </a:lnTo>
                    <a:lnTo>
                      <a:pt x="209746" y="576513"/>
                    </a:lnTo>
                    <a:cubicBezTo>
                      <a:pt x="155438" y="570858"/>
                      <a:pt x="111992" y="527561"/>
                      <a:pt x="106237" y="473139"/>
                    </a:cubicBezTo>
                    <a:lnTo>
                      <a:pt x="77551" y="473139"/>
                    </a:lnTo>
                    <a:lnTo>
                      <a:pt x="77551" y="448571"/>
                    </a:lnTo>
                    <a:lnTo>
                      <a:pt x="106237" y="448571"/>
                    </a:lnTo>
                    <a:cubicBezTo>
                      <a:pt x="111992" y="394334"/>
                      <a:pt x="155253" y="350945"/>
                      <a:pt x="209746" y="345197"/>
                    </a:cubicBezTo>
                    <a:close/>
                    <a:moveTo>
                      <a:pt x="215397" y="387"/>
                    </a:moveTo>
                    <a:cubicBezTo>
                      <a:pt x="238051" y="-1560"/>
                      <a:pt x="255320" y="4094"/>
                      <a:pt x="267668" y="11417"/>
                    </a:cubicBezTo>
                    <a:cubicBezTo>
                      <a:pt x="285959" y="21520"/>
                      <a:pt x="293015" y="35053"/>
                      <a:pt x="293015" y="35053"/>
                    </a:cubicBezTo>
                    <a:cubicBezTo>
                      <a:pt x="293015" y="35053"/>
                      <a:pt x="335259" y="38020"/>
                      <a:pt x="321054" y="123667"/>
                    </a:cubicBezTo>
                    <a:cubicBezTo>
                      <a:pt x="320497" y="126263"/>
                      <a:pt x="319939" y="128951"/>
                      <a:pt x="319197" y="131546"/>
                    </a:cubicBezTo>
                    <a:cubicBezTo>
                      <a:pt x="327181" y="131546"/>
                      <a:pt x="335351" y="137756"/>
                      <a:pt x="326624" y="168716"/>
                    </a:cubicBezTo>
                    <a:cubicBezTo>
                      <a:pt x="319661" y="192816"/>
                      <a:pt x="313348" y="199675"/>
                      <a:pt x="308520" y="200046"/>
                    </a:cubicBezTo>
                    <a:cubicBezTo>
                      <a:pt x="306756" y="210891"/>
                      <a:pt x="302578" y="223033"/>
                      <a:pt x="295893" y="234527"/>
                    </a:cubicBezTo>
                    <a:lnTo>
                      <a:pt x="295893" y="277536"/>
                    </a:lnTo>
                    <a:cubicBezTo>
                      <a:pt x="295893" y="279019"/>
                      <a:pt x="296729" y="280317"/>
                      <a:pt x="298121" y="281059"/>
                    </a:cubicBezTo>
                    <a:cubicBezTo>
                      <a:pt x="310469" y="287176"/>
                      <a:pt x="371653" y="318043"/>
                      <a:pt x="428381" y="364482"/>
                    </a:cubicBezTo>
                    <a:cubicBezTo>
                      <a:pt x="438501" y="372824"/>
                      <a:pt x="444350" y="385430"/>
                      <a:pt x="444350" y="398500"/>
                    </a:cubicBezTo>
                    <a:lnTo>
                      <a:pt x="444350" y="461067"/>
                    </a:lnTo>
                    <a:lnTo>
                      <a:pt x="388365" y="461067"/>
                    </a:lnTo>
                    <a:lnTo>
                      <a:pt x="388365" y="448554"/>
                    </a:lnTo>
                    <a:cubicBezTo>
                      <a:pt x="388365" y="436596"/>
                      <a:pt x="378709" y="426956"/>
                      <a:pt x="366733" y="426956"/>
                    </a:cubicBezTo>
                    <a:lnTo>
                      <a:pt x="356056" y="426956"/>
                    </a:lnTo>
                    <a:cubicBezTo>
                      <a:pt x="343522" y="378200"/>
                      <a:pt x="304899" y="339640"/>
                      <a:pt x="256156" y="327219"/>
                    </a:cubicBezTo>
                    <a:lnTo>
                      <a:pt x="256156" y="316560"/>
                    </a:lnTo>
                    <a:cubicBezTo>
                      <a:pt x="256156" y="304602"/>
                      <a:pt x="246500" y="294962"/>
                      <a:pt x="234523" y="294962"/>
                    </a:cubicBezTo>
                    <a:lnTo>
                      <a:pt x="209734" y="294962"/>
                    </a:lnTo>
                    <a:cubicBezTo>
                      <a:pt x="197757" y="294962"/>
                      <a:pt x="188101" y="304602"/>
                      <a:pt x="188101" y="316560"/>
                    </a:cubicBezTo>
                    <a:lnTo>
                      <a:pt x="188101" y="327219"/>
                    </a:lnTo>
                    <a:cubicBezTo>
                      <a:pt x="139266" y="339547"/>
                      <a:pt x="100643" y="378200"/>
                      <a:pt x="88202" y="426956"/>
                    </a:cubicBezTo>
                    <a:lnTo>
                      <a:pt x="77525" y="426956"/>
                    </a:lnTo>
                    <a:cubicBezTo>
                      <a:pt x="65548" y="426956"/>
                      <a:pt x="55892" y="436596"/>
                      <a:pt x="55892" y="448554"/>
                    </a:cubicBezTo>
                    <a:lnTo>
                      <a:pt x="55985" y="448554"/>
                    </a:lnTo>
                    <a:lnTo>
                      <a:pt x="55985" y="461067"/>
                    </a:lnTo>
                    <a:lnTo>
                      <a:pt x="0" y="461067"/>
                    </a:lnTo>
                    <a:lnTo>
                      <a:pt x="0" y="398500"/>
                    </a:lnTo>
                    <a:cubicBezTo>
                      <a:pt x="0" y="385430"/>
                      <a:pt x="5849" y="372824"/>
                      <a:pt x="15969" y="364482"/>
                    </a:cubicBezTo>
                    <a:cubicBezTo>
                      <a:pt x="72697" y="318043"/>
                      <a:pt x="133881" y="287176"/>
                      <a:pt x="146229" y="281059"/>
                    </a:cubicBezTo>
                    <a:cubicBezTo>
                      <a:pt x="147621" y="280502"/>
                      <a:pt x="148457" y="279112"/>
                      <a:pt x="148457" y="277536"/>
                    </a:cubicBezTo>
                    <a:lnTo>
                      <a:pt x="148457" y="234527"/>
                    </a:lnTo>
                    <a:cubicBezTo>
                      <a:pt x="141772" y="223033"/>
                      <a:pt x="137594" y="210983"/>
                      <a:pt x="135830" y="200046"/>
                    </a:cubicBezTo>
                    <a:cubicBezTo>
                      <a:pt x="131002" y="199675"/>
                      <a:pt x="124596" y="192816"/>
                      <a:pt x="117726" y="168716"/>
                    </a:cubicBezTo>
                    <a:cubicBezTo>
                      <a:pt x="109091" y="138220"/>
                      <a:pt x="116890" y="131824"/>
                      <a:pt x="124782" y="131546"/>
                    </a:cubicBezTo>
                    <a:cubicBezTo>
                      <a:pt x="124039" y="128951"/>
                      <a:pt x="123482" y="126263"/>
                      <a:pt x="122925" y="123667"/>
                    </a:cubicBezTo>
                    <a:cubicBezTo>
                      <a:pt x="119861" y="108188"/>
                      <a:pt x="119118" y="93820"/>
                      <a:pt x="122739" y="80102"/>
                    </a:cubicBezTo>
                    <a:cubicBezTo>
                      <a:pt x="127010" y="61749"/>
                      <a:pt x="137037" y="46918"/>
                      <a:pt x="148179" y="35517"/>
                    </a:cubicBezTo>
                    <a:cubicBezTo>
                      <a:pt x="155235" y="28102"/>
                      <a:pt x="163219" y="21428"/>
                      <a:pt x="171761" y="16144"/>
                    </a:cubicBezTo>
                    <a:cubicBezTo>
                      <a:pt x="178631" y="11324"/>
                      <a:pt x="186337" y="7246"/>
                      <a:pt x="194600" y="4372"/>
                    </a:cubicBezTo>
                    <a:cubicBezTo>
                      <a:pt x="201192" y="2148"/>
                      <a:pt x="208156" y="757"/>
                      <a:pt x="215397" y="387"/>
                    </a:cubicBezTo>
                    <a:close/>
                  </a:path>
                </a:pathLst>
              </a:custGeom>
              <a:solidFill>
                <a:schemeClr val="bg1"/>
              </a:solidFill>
              <a:ln w="31750" cmpd="sng">
                <a:solidFill>
                  <a:srgbClr val="F3CC71"/>
                </a:solid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6" name="组合 35"/>
            <p:cNvGrpSpPr/>
            <p:nvPr/>
          </p:nvGrpSpPr>
          <p:grpSpPr>
            <a:xfrm>
              <a:off x="7450109" y="1280200"/>
              <a:ext cx="2231339" cy="3158599"/>
              <a:chOff x="4375350" y="489425"/>
              <a:chExt cx="2695521" cy="3868985"/>
            </a:xfrm>
          </p:grpSpPr>
          <p:grpSp>
            <p:nvGrpSpPr>
              <p:cNvPr id="6" name="组合 5"/>
              <p:cNvGrpSpPr/>
              <p:nvPr/>
            </p:nvGrpSpPr>
            <p:grpSpPr>
              <a:xfrm>
                <a:off x="4375350" y="489425"/>
                <a:ext cx="2695521" cy="3868985"/>
                <a:chOff x="4375350" y="703078"/>
                <a:chExt cx="2695521" cy="3868985"/>
              </a:xfrm>
            </p:grpSpPr>
            <p:sp>
              <p:nvSpPr>
                <p:cNvPr id="7" name="ïs1íḑè"/>
                <p:cNvSpPr/>
                <p:nvPr/>
              </p:nvSpPr>
              <p:spPr bwMode="auto">
                <a:xfrm>
                  <a:off x="4375350" y="703078"/>
                  <a:ext cx="2695521" cy="3868985"/>
                </a:xfrm>
                <a:custGeom>
                  <a:avLst/>
                  <a:gdLst>
                    <a:gd name="T0" fmla="*/ 19 w 187"/>
                    <a:gd name="T1" fmla="*/ 269 h 269"/>
                    <a:gd name="T2" fmla="*/ 0 w 187"/>
                    <a:gd name="T3" fmla="*/ 256 h 269"/>
                    <a:gd name="T4" fmla="*/ 71 w 187"/>
                    <a:gd name="T5" fmla="*/ 137 h 269"/>
                    <a:gd name="T6" fmla="*/ 71 w 187"/>
                    <a:gd name="T7" fmla="*/ 137 h 269"/>
                    <a:gd name="T8" fmla="*/ 70 w 187"/>
                    <a:gd name="T9" fmla="*/ 128 h 269"/>
                    <a:gd name="T10" fmla="*/ 65 w 187"/>
                    <a:gd name="T11" fmla="*/ 122 h 269"/>
                    <a:gd name="T12" fmla="*/ 61 w 187"/>
                    <a:gd name="T13" fmla="*/ 40 h 269"/>
                    <a:gd name="T14" fmla="*/ 156 w 187"/>
                    <a:gd name="T15" fmla="*/ 22 h 269"/>
                    <a:gd name="T16" fmla="*/ 187 w 187"/>
                    <a:gd name="T17" fmla="*/ 81 h 269"/>
                    <a:gd name="T18" fmla="*/ 185 w 187"/>
                    <a:gd name="T19" fmla="*/ 95 h 269"/>
                    <a:gd name="T20" fmla="*/ 175 w 187"/>
                    <a:gd name="T21" fmla="*/ 117 h 269"/>
                    <a:gd name="T22" fmla="*/ 120 w 187"/>
                    <a:gd name="T23" fmla="*/ 148 h 269"/>
                    <a:gd name="T24" fmla="*/ 106 w 187"/>
                    <a:gd name="T25" fmla="*/ 146 h 269"/>
                    <a:gd name="T26" fmla="*/ 98 w 187"/>
                    <a:gd name="T27" fmla="*/ 145 h 269"/>
                    <a:gd name="T28" fmla="*/ 90 w 187"/>
                    <a:gd name="T29" fmla="*/ 150 h 269"/>
                    <a:gd name="T30" fmla="*/ 19 w 18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269">
                      <a:moveTo>
                        <a:pt x="19" y="269"/>
                      </a:moveTo>
                      <a:cubicBezTo>
                        <a:pt x="14" y="263"/>
                        <a:pt x="8" y="259"/>
                        <a:pt x="0" y="256"/>
                      </a:cubicBezTo>
                      <a:cubicBezTo>
                        <a:pt x="71" y="137"/>
                        <a:pt x="71" y="137"/>
                        <a:pt x="71" y="137"/>
                      </a:cubicBezTo>
                      <a:cubicBezTo>
                        <a:pt x="71" y="137"/>
                        <a:pt x="71" y="137"/>
                        <a:pt x="71" y="137"/>
                      </a:cubicBezTo>
                      <a:cubicBezTo>
                        <a:pt x="74" y="132"/>
                        <a:pt x="70" y="128"/>
                        <a:pt x="70" y="128"/>
                      </a:cubicBezTo>
                      <a:cubicBezTo>
                        <a:pt x="65" y="122"/>
                        <a:pt x="65" y="122"/>
                        <a:pt x="65" y="122"/>
                      </a:cubicBezTo>
                      <a:cubicBezTo>
                        <a:pt x="46" y="100"/>
                        <a:pt x="44" y="66"/>
                        <a:pt x="61" y="40"/>
                      </a:cubicBezTo>
                      <a:cubicBezTo>
                        <a:pt x="82" y="9"/>
                        <a:pt x="125" y="0"/>
                        <a:pt x="156" y="22"/>
                      </a:cubicBezTo>
                      <a:cubicBezTo>
                        <a:pt x="177" y="35"/>
                        <a:pt x="187" y="58"/>
                        <a:pt x="187" y="81"/>
                      </a:cubicBezTo>
                      <a:cubicBezTo>
                        <a:pt x="187" y="85"/>
                        <a:pt x="186" y="90"/>
                        <a:pt x="185" y="95"/>
                      </a:cubicBezTo>
                      <a:cubicBezTo>
                        <a:pt x="183" y="102"/>
                        <a:pt x="180" y="110"/>
                        <a:pt x="175" y="117"/>
                      </a:cubicBezTo>
                      <a:cubicBezTo>
                        <a:pt x="162" y="136"/>
                        <a:pt x="141" y="147"/>
                        <a:pt x="120" y="148"/>
                      </a:cubicBezTo>
                      <a:cubicBezTo>
                        <a:pt x="115" y="148"/>
                        <a:pt x="110" y="147"/>
                        <a:pt x="106" y="146"/>
                      </a:cubicBezTo>
                      <a:cubicBezTo>
                        <a:pt x="98" y="145"/>
                        <a:pt x="98" y="145"/>
                        <a:pt x="98" y="145"/>
                      </a:cubicBezTo>
                      <a:cubicBezTo>
                        <a:pt x="93" y="145"/>
                        <a:pt x="91" y="147"/>
                        <a:pt x="90" y="150"/>
                      </a:cubicBezTo>
                      <a:cubicBezTo>
                        <a:pt x="19" y="269"/>
                        <a:pt x="19" y="269"/>
                        <a:pt x="19" y="269"/>
                      </a:cubicBezTo>
                    </a:path>
                  </a:pathLst>
                </a:custGeom>
                <a:solidFill>
                  <a:srgbClr val="E37A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dirty="0"/>
                </a:p>
              </p:txBody>
            </p:sp>
            <p:sp>
              <p:nvSpPr>
                <p:cNvPr id="8" name="íšlídé"/>
                <p:cNvSpPr/>
                <p:nvPr/>
              </p:nvSpPr>
              <p:spPr bwMode="auto">
                <a:xfrm>
                  <a:off x="5514360" y="1465120"/>
                  <a:ext cx="1528138" cy="1366001"/>
                </a:xfrm>
                <a:custGeom>
                  <a:avLst/>
                  <a:gdLst>
                    <a:gd name="T0" fmla="*/ 79 w 106"/>
                    <a:gd name="T1" fmla="*/ 0 h 95"/>
                    <a:gd name="T2" fmla="*/ 0 w 106"/>
                    <a:gd name="T3" fmla="*/ 52 h 95"/>
                    <a:gd name="T4" fmla="*/ 27 w 106"/>
                    <a:gd name="T5" fmla="*/ 93 h 95"/>
                    <a:gd name="T6" fmla="*/ 39 w 106"/>
                    <a:gd name="T7" fmla="*/ 95 h 95"/>
                    <a:gd name="T8" fmla="*/ 41 w 106"/>
                    <a:gd name="T9" fmla="*/ 95 h 95"/>
                    <a:gd name="T10" fmla="*/ 64 w 106"/>
                    <a:gd name="T11" fmla="*/ 90 h 95"/>
                    <a:gd name="T12" fmla="*/ 52 w 106"/>
                    <a:gd name="T13" fmla="*/ 71 h 95"/>
                    <a:gd name="T14" fmla="*/ 72 w 106"/>
                    <a:gd name="T15" fmla="*/ 60 h 95"/>
                    <a:gd name="T16" fmla="*/ 84 w 106"/>
                    <a:gd name="T17" fmla="*/ 78 h 95"/>
                    <a:gd name="T18" fmla="*/ 96 w 106"/>
                    <a:gd name="T19" fmla="*/ 64 h 95"/>
                    <a:gd name="T20" fmla="*/ 106 w 106"/>
                    <a:gd name="T21" fmla="*/ 42 h 95"/>
                    <a:gd name="T22" fmla="*/ 79 w 106"/>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95">
                      <a:moveTo>
                        <a:pt x="79" y="0"/>
                      </a:moveTo>
                      <a:cubicBezTo>
                        <a:pt x="0" y="52"/>
                        <a:pt x="0" y="52"/>
                        <a:pt x="0" y="52"/>
                      </a:cubicBezTo>
                      <a:cubicBezTo>
                        <a:pt x="27" y="93"/>
                        <a:pt x="27" y="93"/>
                        <a:pt x="27" y="93"/>
                      </a:cubicBezTo>
                      <a:cubicBezTo>
                        <a:pt x="31" y="94"/>
                        <a:pt x="35" y="95"/>
                        <a:pt x="39" y="95"/>
                      </a:cubicBezTo>
                      <a:cubicBezTo>
                        <a:pt x="39" y="95"/>
                        <a:pt x="40" y="95"/>
                        <a:pt x="41" y="95"/>
                      </a:cubicBezTo>
                      <a:cubicBezTo>
                        <a:pt x="49" y="94"/>
                        <a:pt x="57" y="93"/>
                        <a:pt x="64" y="90"/>
                      </a:cubicBezTo>
                      <a:cubicBezTo>
                        <a:pt x="52" y="71"/>
                        <a:pt x="52" y="71"/>
                        <a:pt x="52" y="71"/>
                      </a:cubicBezTo>
                      <a:cubicBezTo>
                        <a:pt x="72" y="60"/>
                        <a:pt x="72" y="60"/>
                        <a:pt x="72" y="60"/>
                      </a:cubicBezTo>
                      <a:cubicBezTo>
                        <a:pt x="76" y="66"/>
                        <a:pt x="80" y="72"/>
                        <a:pt x="84" y="78"/>
                      </a:cubicBezTo>
                      <a:cubicBezTo>
                        <a:pt x="88" y="74"/>
                        <a:pt x="92" y="69"/>
                        <a:pt x="96" y="64"/>
                      </a:cubicBezTo>
                      <a:cubicBezTo>
                        <a:pt x="101" y="57"/>
                        <a:pt x="104" y="49"/>
                        <a:pt x="106" y="42"/>
                      </a:cubicBezTo>
                      <a:cubicBezTo>
                        <a:pt x="79" y="0"/>
                        <a:pt x="79" y="0"/>
                        <a:pt x="79" y="0"/>
                      </a:cubicBezTo>
                    </a:path>
                  </a:pathLst>
                </a:custGeom>
                <a:solidFill>
                  <a:srgbClr val="E550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a:p>
              </p:txBody>
            </p:sp>
            <p:sp>
              <p:nvSpPr>
                <p:cNvPr id="9" name="íṧlíḋè"/>
                <p:cNvSpPr/>
                <p:nvPr/>
              </p:nvSpPr>
              <p:spPr bwMode="auto">
                <a:xfrm>
                  <a:off x="6268750" y="2328839"/>
                  <a:ext cx="460063" cy="431689"/>
                </a:xfrm>
                <a:custGeom>
                  <a:avLst/>
                  <a:gdLst>
                    <a:gd name="T0" fmla="*/ 20 w 32"/>
                    <a:gd name="T1" fmla="*/ 0 h 30"/>
                    <a:gd name="T2" fmla="*/ 0 w 32"/>
                    <a:gd name="T3" fmla="*/ 11 h 30"/>
                    <a:gd name="T4" fmla="*/ 12 w 32"/>
                    <a:gd name="T5" fmla="*/ 30 h 30"/>
                    <a:gd name="T6" fmla="*/ 32 w 32"/>
                    <a:gd name="T7" fmla="*/ 18 h 30"/>
                    <a:gd name="T8" fmla="*/ 20 w 32"/>
                    <a:gd name="T9" fmla="*/ 0 h 30"/>
                  </a:gdLst>
                  <a:ahLst/>
                  <a:cxnLst>
                    <a:cxn ang="0">
                      <a:pos x="T0" y="T1"/>
                    </a:cxn>
                    <a:cxn ang="0">
                      <a:pos x="T2" y="T3"/>
                    </a:cxn>
                    <a:cxn ang="0">
                      <a:pos x="T4" y="T5"/>
                    </a:cxn>
                    <a:cxn ang="0">
                      <a:pos x="T6" y="T7"/>
                    </a:cxn>
                    <a:cxn ang="0">
                      <a:pos x="T8" y="T9"/>
                    </a:cxn>
                  </a:cxnLst>
                  <a:rect l="0" t="0" r="r" b="b"/>
                  <a:pathLst>
                    <a:path w="32" h="30">
                      <a:moveTo>
                        <a:pt x="20" y="0"/>
                      </a:moveTo>
                      <a:cubicBezTo>
                        <a:pt x="0" y="11"/>
                        <a:pt x="0" y="11"/>
                        <a:pt x="0" y="11"/>
                      </a:cubicBezTo>
                      <a:cubicBezTo>
                        <a:pt x="12" y="30"/>
                        <a:pt x="12" y="30"/>
                        <a:pt x="12" y="30"/>
                      </a:cubicBezTo>
                      <a:cubicBezTo>
                        <a:pt x="19" y="27"/>
                        <a:pt x="26" y="23"/>
                        <a:pt x="32" y="18"/>
                      </a:cubicBezTo>
                      <a:cubicBezTo>
                        <a:pt x="28" y="12"/>
                        <a:pt x="24" y="6"/>
                        <a:pt x="20" y="0"/>
                      </a:cubicBezTo>
                    </a:path>
                  </a:pathLst>
                </a:custGeom>
                <a:solidFill>
                  <a:srgbClr val="E550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bodyPr>
                <a:lstStyle/>
                <a:p>
                  <a:endParaRPr lang="en-US"/>
                </a:p>
              </p:txBody>
            </p:sp>
            <p:sp>
              <p:nvSpPr>
                <p:cNvPr id="10" name="iṥḷiḑê"/>
                <p:cNvSpPr/>
                <p:nvPr/>
              </p:nvSpPr>
              <p:spPr bwMode="auto">
                <a:xfrm>
                  <a:off x="5327902" y="1092206"/>
                  <a:ext cx="1469364" cy="1481524"/>
                </a:xfrm>
                <a:custGeom>
                  <a:avLst/>
                  <a:gdLst>
                    <a:gd name="T0" fmla="*/ 85 w 102"/>
                    <a:gd name="T1" fmla="*/ 86 h 103"/>
                    <a:gd name="T2" fmla="*/ 65 w 102"/>
                    <a:gd name="T3" fmla="*/ 97 h 103"/>
                    <a:gd name="T4" fmla="*/ 61 w 102"/>
                    <a:gd name="T5" fmla="*/ 98 h 103"/>
                    <a:gd name="T6" fmla="*/ 5 w 102"/>
                    <a:gd name="T7" fmla="*/ 61 h 103"/>
                    <a:gd name="T8" fmla="*/ 43 w 102"/>
                    <a:gd name="T9" fmla="*/ 5 h 103"/>
                    <a:gd name="T10" fmla="*/ 99 w 102"/>
                    <a:gd name="T11" fmla="*/ 43 h 103"/>
                    <a:gd name="T12" fmla="*/ 85 w 102"/>
                    <a:gd name="T13" fmla="*/ 86 h 103"/>
                  </a:gdLst>
                  <a:ahLst/>
                  <a:cxnLst>
                    <a:cxn ang="0">
                      <a:pos x="T0" y="T1"/>
                    </a:cxn>
                    <a:cxn ang="0">
                      <a:pos x="T2" y="T3"/>
                    </a:cxn>
                    <a:cxn ang="0">
                      <a:pos x="T4" y="T5"/>
                    </a:cxn>
                    <a:cxn ang="0">
                      <a:pos x="T6" y="T7"/>
                    </a:cxn>
                    <a:cxn ang="0">
                      <a:pos x="T8" y="T9"/>
                    </a:cxn>
                    <a:cxn ang="0">
                      <a:pos x="T10" y="T11"/>
                    </a:cxn>
                    <a:cxn ang="0">
                      <a:pos x="T12" y="T13"/>
                    </a:cxn>
                  </a:cxnLst>
                  <a:rect l="0" t="0" r="r" b="b"/>
                  <a:pathLst>
                    <a:path w="102" h="103">
                      <a:moveTo>
                        <a:pt x="85" y="86"/>
                      </a:moveTo>
                      <a:cubicBezTo>
                        <a:pt x="79" y="91"/>
                        <a:pt x="73" y="95"/>
                        <a:pt x="65" y="97"/>
                      </a:cubicBezTo>
                      <a:cubicBezTo>
                        <a:pt x="64" y="98"/>
                        <a:pt x="62" y="98"/>
                        <a:pt x="61" y="98"/>
                      </a:cubicBezTo>
                      <a:cubicBezTo>
                        <a:pt x="35" y="103"/>
                        <a:pt x="10" y="86"/>
                        <a:pt x="5" y="61"/>
                      </a:cubicBezTo>
                      <a:cubicBezTo>
                        <a:pt x="0" y="35"/>
                        <a:pt x="17" y="10"/>
                        <a:pt x="43" y="5"/>
                      </a:cubicBezTo>
                      <a:cubicBezTo>
                        <a:pt x="69" y="0"/>
                        <a:pt x="94" y="17"/>
                        <a:pt x="99" y="43"/>
                      </a:cubicBezTo>
                      <a:cubicBezTo>
                        <a:pt x="102" y="59"/>
                        <a:pt x="96" y="75"/>
                        <a:pt x="85"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normAutofit/>
                </a:bodyPr>
                <a:lstStyle/>
                <a:p>
                  <a:pPr algn="ctr"/>
                  <a:endParaRPr lang="en-US" sz="2000" dirty="0"/>
                </a:p>
              </p:txBody>
            </p:sp>
          </p:grpSp>
          <p:sp>
            <p:nvSpPr>
              <p:cNvPr id="33" name="ísḷîde"/>
              <p:cNvSpPr/>
              <p:nvPr/>
            </p:nvSpPr>
            <p:spPr>
              <a:xfrm>
                <a:off x="5753812" y="1195987"/>
                <a:ext cx="617544" cy="846655"/>
              </a:xfrm>
              <a:custGeom>
                <a:avLst/>
                <a:gdLst>
                  <a:gd name="connsiteX0" fmla="*/ 219401 w 444350"/>
                  <a:gd name="connsiteY0" fmla="*/ 389328 h 605161"/>
                  <a:gd name="connsiteX1" fmla="*/ 216430 w 444350"/>
                  <a:gd name="connsiteY1" fmla="*/ 392295 h 605161"/>
                  <a:gd name="connsiteX2" fmla="*/ 216430 w 444350"/>
                  <a:gd name="connsiteY2" fmla="*/ 405460 h 605161"/>
                  <a:gd name="connsiteX3" fmla="*/ 196100 w 444350"/>
                  <a:gd name="connsiteY3" fmla="*/ 414731 h 605161"/>
                  <a:gd name="connsiteX4" fmla="*/ 187559 w 444350"/>
                  <a:gd name="connsiteY4" fmla="*/ 435591 h 605161"/>
                  <a:gd name="connsiteX5" fmla="*/ 195635 w 444350"/>
                  <a:gd name="connsiteY5" fmla="*/ 456822 h 605161"/>
                  <a:gd name="connsiteX6" fmla="*/ 221536 w 444350"/>
                  <a:gd name="connsiteY6" fmla="*/ 471192 h 605161"/>
                  <a:gd name="connsiteX7" fmla="*/ 231655 w 444350"/>
                  <a:gd name="connsiteY7" fmla="*/ 477589 h 605161"/>
                  <a:gd name="connsiteX8" fmla="*/ 234533 w 444350"/>
                  <a:gd name="connsiteY8" fmla="*/ 486768 h 605161"/>
                  <a:gd name="connsiteX9" fmla="*/ 231748 w 444350"/>
                  <a:gd name="connsiteY9" fmla="*/ 495019 h 605161"/>
                  <a:gd name="connsiteX10" fmla="*/ 223578 w 444350"/>
                  <a:gd name="connsiteY10" fmla="*/ 498264 h 605161"/>
                  <a:gd name="connsiteX11" fmla="*/ 213088 w 444350"/>
                  <a:gd name="connsiteY11" fmla="*/ 494185 h 605161"/>
                  <a:gd name="connsiteX12" fmla="*/ 209096 w 444350"/>
                  <a:gd name="connsiteY12" fmla="*/ 483894 h 605161"/>
                  <a:gd name="connsiteX13" fmla="*/ 205569 w 444350"/>
                  <a:gd name="connsiteY13" fmla="*/ 480834 h 605161"/>
                  <a:gd name="connsiteX14" fmla="*/ 187559 w 444350"/>
                  <a:gd name="connsiteY14" fmla="*/ 481205 h 605161"/>
                  <a:gd name="connsiteX15" fmla="*/ 184124 w 444350"/>
                  <a:gd name="connsiteY15" fmla="*/ 484821 h 605161"/>
                  <a:gd name="connsiteX16" fmla="*/ 193407 w 444350"/>
                  <a:gd name="connsiteY16" fmla="*/ 506886 h 605161"/>
                  <a:gd name="connsiteX17" fmla="*/ 216709 w 444350"/>
                  <a:gd name="connsiteY17" fmla="*/ 516714 h 605161"/>
                  <a:gd name="connsiteX18" fmla="*/ 216709 w 444350"/>
                  <a:gd name="connsiteY18" fmla="*/ 528952 h 605161"/>
                  <a:gd name="connsiteX19" fmla="*/ 219679 w 444350"/>
                  <a:gd name="connsiteY19" fmla="*/ 531919 h 605161"/>
                  <a:gd name="connsiteX20" fmla="*/ 230262 w 444350"/>
                  <a:gd name="connsiteY20" fmla="*/ 531919 h 605161"/>
                  <a:gd name="connsiteX21" fmla="*/ 233233 w 444350"/>
                  <a:gd name="connsiteY21" fmla="*/ 528952 h 605161"/>
                  <a:gd name="connsiteX22" fmla="*/ 233233 w 444350"/>
                  <a:gd name="connsiteY22" fmla="*/ 516343 h 605161"/>
                  <a:gd name="connsiteX23" fmla="*/ 251336 w 444350"/>
                  <a:gd name="connsiteY23" fmla="*/ 507535 h 605161"/>
                  <a:gd name="connsiteX24" fmla="*/ 259598 w 444350"/>
                  <a:gd name="connsiteY24" fmla="*/ 486490 h 605161"/>
                  <a:gd name="connsiteX25" fmla="*/ 251429 w 444350"/>
                  <a:gd name="connsiteY25" fmla="*/ 465352 h 605161"/>
                  <a:gd name="connsiteX26" fmla="*/ 225806 w 444350"/>
                  <a:gd name="connsiteY26" fmla="*/ 450518 h 605161"/>
                  <a:gd name="connsiteX27" fmla="*/ 215595 w 444350"/>
                  <a:gd name="connsiteY27" fmla="*/ 444028 h 605161"/>
                  <a:gd name="connsiteX28" fmla="*/ 212810 w 444350"/>
                  <a:gd name="connsiteY28" fmla="*/ 435591 h 605161"/>
                  <a:gd name="connsiteX29" fmla="*/ 215409 w 444350"/>
                  <a:gd name="connsiteY29" fmla="*/ 427154 h 605161"/>
                  <a:gd name="connsiteX30" fmla="*/ 223393 w 444350"/>
                  <a:gd name="connsiteY30" fmla="*/ 423817 h 605161"/>
                  <a:gd name="connsiteX31" fmla="*/ 231748 w 444350"/>
                  <a:gd name="connsiteY31" fmla="*/ 427896 h 605161"/>
                  <a:gd name="connsiteX32" fmla="*/ 234718 w 444350"/>
                  <a:gd name="connsiteY32" fmla="*/ 437074 h 605161"/>
                  <a:gd name="connsiteX33" fmla="*/ 238339 w 444350"/>
                  <a:gd name="connsiteY33" fmla="*/ 440134 h 605161"/>
                  <a:gd name="connsiteX34" fmla="*/ 256442 w 444350"/>
                  <a:gd name="connsiteY34" fmla="*/ 439948 h 605161"/>
                  <a:gd name="connsiteX35" fmla="*/ 259876 w 444350"/>
                  <a:gd name="connsiteY35" fmla="*/ 436333 h 605161"/>
                  <a:gd name="connsiteX36" fmla="*/ 252357 w 444350"/>
                  <a:gd name="connsiteY36" fmla="*/ 416585 h 605161"/>
                  <a:gd name="connsiteX37" fmla="*/ 233419 w 444350"/>
                  <a:gd name="connsiteY37" fmla="*/ 405923 h 605161"/>
                  <a:gd name="connsiteX38" fmla="*/ 233419 w 444350"/>
                  <a:gd name="connsiteY38" fmla="*/ 392295 h 605161"/>
                  <a:gd name="connsiteX39" fmla="*/ 230448 w 444350"/>
                  <a:gd name="connsiteY39" fmla="*/ 389328 h 605161"/>
                  <a:gd name="connsiteX40" fmla="*/ 209746 w 444350"/>
                  <a:gd name="connsiteY40" fmla="*/ 316549 h 605161"/>
                  <a:gd name="connsiteX41" fmla="*/ 234533 w 444350"/>
                  <a:gd name="connsiteY41" fmla="*/ 316549 h 605161"/>
                  <a:gd name="connsiteX42" fmla="*/ 234533 w 444350"/>
                  <a:gd name="connsiteY42" fmla="*/ 345197 h 605161"/>
                  <a:gd name="connsiteX43" fmla="*/ 337950 w 444350"/>
                  <a:gd name="connsiteY43" fmla="*/ 448571 h 605161"/>
                  <a:gd name="connsiteX44" fmla="*/ 366728 w 444350"/>
                  <a:gd name="connsiteY44" fmla="*/ 448571 h 605161"/>
                  <a:gd name="connsiteX45" fmla="*/ 366728 w 444350"/>
                  <a:gd name="connsiteY45" fmla="*/ 473139 h 605161"/>
                  <a:gd name="connsiteX46" fmla="*/ 337950 w 444350"/>
                  <a:gd name="connsiteY46" fmla="*/ 473139 h 605161"/>
                  <a:gd name="connsiteX47" fmla="*/ 234533 w 444350"/>
                  <a:gd name="connsiteY47" fmla="*/ 576513 h 605161"/>
                  <a:gd name="connsiteX48" fmla="*/ 234533 w 444350"/>
                  <a:gd name="connsiteY48" fmla="*/ 605161 h 605161"/>
                  <a:gd name="connsiteX49" fmla="*/ 209746 w 444350"/>
                  <a:gd name="connsiteY49" fmla="*/ 605161 h 605161"/>
                  <a:gd name="connsiteX50" fmla="*/ 209746 w 444350"/>
                  <a:gd name="connsiteY50" fmla="*/ 576513 h 605161"/>
                  <a:gd name="connsiteX51" fmla="*/ 106237 w 444350"/>
                  <a:gd name="connsiteY51" fmla="*/ 473139 h 605161"/>
                  <a:gd name="connsiteX52" fmla="*/ 77551 w 444350"/>
                  <a:gd name="connsiteY52" fmla="*/ 473139 h 605161"/>
                  <a:gd name="connsiteX53" fmla="*/ 77551 w 444350"/>
                  <a:gd name="connsiteY53" fmla="*/ 448571 h 605161"/>
                  <a:gd name="connsiteX54" fmla="*/ 106237 w 444350"/>
                  <a:gd name="connsiteY54" fmla="*/ 448571 h 605161"/>
                  <a:gd name="connsiteX55" fmla="*/ 209746 w 444350"/>
                  <a:gd name="connsiteY55" fmla="*/ 345197 h 605161"/>
                  <a:gd name="connsiteX56" fmla="*/ 215397 w 444350"/>
                  <a:gd name="connsiteY56" fmla="*/ 387 h 605161"/>
                  <a:gd name="connsiteX57" fmla="*/ 267668 w 444350"/>
                  <a:gd name="connsiteY57" fmla="*/ 11417 h 605161"/>
                  <a:gd name="connsiteX58" fmla="*/ 293015 w 444350"/>
                  <a:gd name="connsiteY58" fmla="*/ 35053 h 605161"/>
                  <a:gd name="connsiteX59" fmla="*/ 321054 w 444350"/>
                  <a:gd name="connsiteY59" fmla="*/ 123667 h 605161"/>
                  <a:gd name="connsiteX60" fmla="*/ 319197 w 444350"/>
                  <a:gd name="connsiteY60" fmla="*/ 131546 h 605161"/>
                  <a:gd name="connsiteX61" fmla="*/ 326624 w 444350"/>
                  <a:gd name="connsiteY61" fmla="*/ 168716 h 605161"/>
                  <a:gd name="connsiteX62" fmla="*/ 308520 w 444350"/>
                  <a:gd name="connsiteY62" fmla="*/ 200046 h 605161"/>
                  <a:gd name="connsiteX63" fmla="*/ 295893 w 444350"/>
                  <a:gd name="connsiteY63" fmla="*/ 234527 h 605161"/>
                  <a:gd name="connsiteX64" fmla="*/ 295893 w 444350"/>
                  <a:gd name="connsiteY64" fmla="*/ 277536 h 605161"/>
                  <a:gd name="connsiteX65" fmla="*/ 298121 w 444350"/>
                  <a:gd name="connsiteY65" fmla="*/ 281059 h 605161"/>
                  <a:gd name="connsiteX66" fmla="*/ 428381 w 444350"/>
                  <a:gd name="connsiteY66" fmla="*/ 364482 h 605161"/>
                  <a:gd name="connsiteX67" fmla="*/ 444350 w 444350"/>
                  <a:gd name="connsiteY67" fmla="*/ 398500 h 605161"/>
                  <a:gd name="connsiteX68" fmla="*/ 444350 w 444350"/>
                  <a:gd name="connsiteY68" fmla="*/ 461067 h 605161"/>
                  <a:gd name="connsiteX69" fmla="*/ 388365 w 444350"/>
                  <a:gd name="connsiteY69" fmla="*/ 461067 h 605161"/>
                  <a:gd name="connsiteX70" fmla="*/ 388365 w 444350"/>
                  <a:gd name="connsiteY70" fmla="*/ 448554 h 605161"/>
                  <a:gd name="connsiteX71" fmla="*/ 366733 w 444350"/>
                  <a:gd name="connsiteY71" fmla="*/ 426956 h 605161"/>
                  <a:gd name="connsiteX72" fmla="*/ 356056 w 444350"/>
                  <a:gd name="connsiteY72" fmla="*/ 426956 h 605161"/>
                  <a:gd name="connsiteX73" fmla="*/ 256156 w 444350"/>
                  <a:gd name="connsiteY73" fmla="*/ 327219 h 605161"/>
                  <a:gd name="connsiteX74" fmla="*/ 256156 w 444350"/>
                  <a:gd name="connsiteY74" fmla="*/ 316560 h 605161"/>
                  <a:gd name="connsiteX75" fmla="*/ 234523 w 444350"/>
                  <a:gd name="connsiteY75" fmla="*/ 294962 h 605161"/>
                  <a:gd name="connsiteX76" fmla="*/ 209734 w 444350"/>
                  <a:gd name="connsiteY76" fmla="*/ 294962 h 605161"/>
                  <a:gd name="connsiteX77" fmla="*/ 188101 w 444350"/>
                  <a:gd name="connsiteY77" fmla="*/ 316560 h 605161"/>
                  <a:gd name="connsiteX78" fmla="*/ 188101 w 444350"/>
                  <a:gd name="connsiteY78" fmla="*/ 327219 h 605161"/>
                  <a:gd name="connsiteX79" fmla="*/ 88202 w 444350"/>
                  <a:gd name="connsiteY79" fmla="*/ 426956 h 605161"/>
                  <a:gd name="connsiteX80" fmla="*/ 77525 w 444350"/>
                  <a:gd name="connsiteY80" fmla="*/ 426956 h 605161"/>
                  <a:gd name="connsiteX81" fmla="*/ 55892 w 444350"/>
                  <a:gd name="connsiteY81" fmla="*/ 448554 h 605161"/>
                  <a:gd name="connsiteX82" fmla="*/ 55985 w 444350"/>
                  <a:gd name="connsiteY82" fmla="*/ 448554 h 605161"/>
                  <a:gd name="connsiteX83" fmla="*/ 55985 w 444350"/>
                  <a:gd name="connsiteY83" fmla="*/ 461067 h 605161"/>
                  <a:gd name="connsiteX84" fmla="*/ 0 w 444350"/>
                  <a:gd name="connsiteY84" fmla="*/ 461067 h 605161"/>
                  <a:gd name="connsiteX85" fmla="*/ 0 w 444350"/>
                  <a:gd name="connsiteY85" fmla="*/ 398500 h 605161"/>
                  <a:gd name="connsiteX86" fmla="*/ 15969 w 444350"/>
                  <a:gd name="connsiteY86" fmla="*/ 364482 h 605161"/>
                  <a:gd name="connsiteX87" fmla="*/ 146229 w 444350"/>
                  <a:gd name="connsiteY87" fmla="*/ 281059 h 605161"/>
                  <a:gd name="connsiteX88" fmla="*/ 148457 w 444350"/>
                  <a:gd name="connsiteY88" fmla="*/ 277536 h 605161"/>
                  <a:gd name="connsiteX89" fmla="*/ 148457 w 444350"/>
                  <a:gd name="connsiteY89" fmla="*/ 234527 h 605161"/>
                  <a:gd name="connsiteX90" fmla="*/ 135830 w 444350"/>
                  <a:gd name="connsiteY90" fmla="*/ 200046 h 605161"/>
                  <a:gd name="connsiteX91" fmla="*/ 117726 w 444350"/>
                  <a:gd name="connsiteY91" fmla="*/ 168716 h 605161"/>
                  <a:gd name="connsiteX92" fmla="*/ 124782 w 444350"/>
                  <a:gd name="connsiteY92" fmla="*/ 131546 h 605161"/>
                  <a:gd name="connsiteX93" fmla="*/ 122925 w 444350"/>
                  <a:gd name="connsiteY93" fmla="*/ 123667 h 605161"/>
                  <a:gd name="connsiteX94" fmla="*/ 122739 w 444350"/>
                  <a:gd name="connsiteY94" fmla="*/ 80102 h 605161"/>
                  <a:gd name="connsiteX95" fmla="*/ 148179 w 444350"/>
                  <a:gd name="connsiteY95" fmla="*/ 35517 h 605161"/>
                  <a:gd name="connsiteX96" fmla="*/ 171761 w 444350"/>
                  <a:gd name="connsiteY96" fmla="*/ 16144 h 605161"/>
                  <a:gd name="connsiteX97" fmla="*/ 194600 w 444350"/>
                  <a:gd name="connsiteY97" fmla="*/ 4372 h 605161"/>
                  <a:gd name="connsiteX98" fmla="*/ 215397 w 444350"/>
                  <a:gd name="connsiteY98" fmla="*/ 387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4350" h="605161">
                    <a:moveTo>
                      <a:pt x="219401" y="389328"/>
                    </a:moveTo>
                    <a:cubicBezTo>
                      <a:pt x="217823" y="389328"/>
                      <a:pt x="216430" y="390718"/>
                      <a:pt x="216430" y="392295"/>
                    </a:cubicBezTo>
                    <a:lnTo>
                      <a:pt x="216430" y="405460"/>
                    </a:lnTo>
                    <a:cubicBezTo>
                      <a:pt x="208168" y="406665"/>
                      <a:pt x="201298" y="409724"/>
                      <a:pt x="196100" y="414731"/>
                    </a:cubicBezTo>
                    <a:cubicBezTo>
                      <a:pt x="190437" y="420108"/>
                      <a:pt x="187559" y="427154"/>
                      <a:pt x="187559" y="435591"/>
                    </a:cubicBezTo>
                    <a:cubicBezTo>
                      <a:pt x="187559" y="444955"/>
                      <a:pt x="190158" y="452001"/>
                      <a:pt x="195635" y="456822"/>
                    </a:cubicBezTo>
                    <a:cubicBezTo>
                      <a:pt x="201113" y="461643"/>
                      <a:pt x="209653" y="466464"/>
                      <a:pt x="221536" y="471192"/>
                    </a:cubicBezTo>
                    <a:cubicBezTo>
                      <a:pt x="226363" y="473325"/>
                      <a:pt x="229798" y="475364"/>
                      <a:pt x="231655" y="477589"/>
                    </a:cubicBezTo>
                    <a:cubicBezTo>
                      <a:pt x="233512" y="479722"/>
                      <a:pt x="234533" y="482781"/>
                      <a:pt x="234533" y="486768"/>
                    </a:cubicBezTo>
                    <a:cubicBezTo>
                      <a:pt x="234533" y="490198"/>
                      <a:pt x="233604" y="492980"/>
                      <a:pt x="231748" y="495019"/>
                    </a:cubicBezTo>
                    <a:cubicBezTo>
                      <a:pt x="229891" y="497152"/>
                      <a:pt x="227199" y="498264"/>
                      <a:pt x="223578" y="498264"/>
                    </a:cubicBezTo>
                    <a:cubicBezTo>
                      <a:pt x="219308" y="498264"/>
                      <a:pt x="215780" y="496874"/>
                      <a:pt x="213088" y="494185"/>
                    </a:cubicBezTo>
                    <a:cubicBezTo>
                      <a:pt x="210860" y="491960"/>
                      <a:pt x="209468" y="488529"/>
                      <a:pt x="209096" y="483894"/>
                    </a:cubicBezTo>
                    <a:cubicBezTo>
                      <a:pt x="209004" y="482225"/>
                      <a:pt x="207425" y="480834"/>
                      <a:pt x="205569" y="480834"/>
                    </a:cubicBezTo>
                    <a:lnTo>
                      <a:pt x="187559" y="481205"/>
                    </a:lnTo>
                    <a:cubicBezTo>
                      <a:pt x="185609" y="481205"/>
                      <a:pt x="184031" y="482781"/>
                      <a:pt x="184124" y="484821"/>
                    </a:cubicBezTo>
                    <a:cubicBezTo>
                      <a:pt x="184588" y="494278"/>
                      <a:pt x="187745" y="501695"/>
                      <a:pt x="193407" y="506886"/>
                    </a:cubicBezTo>
                    <a:cubicBezTo>
                      <a:pt x="199627" y="512635"/>
                      <a:pt x="207240" y="515972"/>
                      <a:pt x="216709" y="516714"/>
                    </a:cubicBezTo>
                    <a:lnTo>
                      <a:pt x="216709" y="528952"/>
                    </a:lnTo>
                    <a:cubicBezTo>
                      <a:pt x="216709" y="530528"/>
                      <a:pt x="218008" y="531919"/>
                      <a:pt x="219679" y="531919"/>
                    </a:cubicBezTo>
                    <a:lnTo>
                      <a:pt x="230262" y="531919"/>
                    </a:lnTo>
                    <a:cubicBezTo>
                      <a:pt x="231933" y="531919"/>
                      <a:pt x="233233" y="530528"/>
                      <a:pt x="233233" y="528952"/>
                    </a:cubicBezTo>
                    <a:lnTo>
                      <a:pt x="233233" y="516343"/>
                    </a:lnTo>
                    <a:cubicBezTo>
                      <a:pt x="240567" y="514952"/>
                      <a:pt x="246601" y="512078"/>
                      <a:pt x="251336" y="507535"/>
                    </a:cubicBezTo>
                    <a:cubicBezTo>
                      <a:pt x="256906" y="502251"/>
                      <a:pt x="259598" y="495205"/>
                      <a:pt x="259598" y="486490"/>
                    </a:cubicBezTo>
                    <a:cubicBezTo>
                      <a:pt x="259598" y="477404"/>
                      <a:pt x="256906" y="470358"/>
                      <a:pt x="251429" y="465352"/>
                    </a:cubicBezTo>
                    <a:cubicBezTo>
                      <a:pt x="246044" y="460438"/>
                      <a:pt x="237503" y="455524"/>
                      <a:pt x="225806" y="450518"/>
                    </a:cubicBezTo>
                    <a:cubicBezTo>
                      <a:pt x="220793" y="448293"/>
                      <a:pt x="217451" y="446067"/>
                      <a:pt x="215595" y="444028"/>
                    </a:cubicBezTo>
                    <a:cubicBezTo>
                      <a:pt x="213738" y="441895"/>
                      <a:pt x="212810" y="439021"/>
                      <a:pt x="212810" y="435591"/>
                    </a:cubicBezTo>
                    <a:cubicBezTo>
                      <a:pt x="212810" y="432161"/>
                      <a:pt x="213738" y="429379"/>
                      <a:pt x="215409" y="427154"/>
                    </a:cubicBezTo>
                    <a:cubicBezTo>
                      <a:pt x="217173" y="424929"/>
                      <a:pt x="219772" y="423817"/>
                      <a:pt x="223393" y="423817"/>
                    </a:cubicBezTo>
                    <a:cubicBezTo>
                      <a:pt x="226828" y="423817"/>
                      <a:pt x="229705" y="425207"/>
                      <a:pt x="231748" y="427896"/>
                    </a:cubicBezTo>
                    <a:cubicBezTo>
                      <a:pt x="233419" y="430121"/>
                      <a:pt x="234347" y="433088"/>
                      <a:pt x="234718" y="437074"/>
                    </a:cubicBezTo>
                    <a:cubicBezTo>
                      <a:pt x="234904" y="438929"/>
                      <a:pt x="236575" y="440134"/>
                      <a:pt x="238339" y="440134"/>
                    </a:cubicBezTo>
                    <a:lnTo>
                      <a:pt x="256442" y="439948"/>
                    </a:lnTo>
                    <a:cubicBezTo>
                      <a:pt x="258391" y="439948"/>
                      <a:pt x="259969" y="438280"/>
                      <a:pt x="259876" y="436333"/>
                    </a:cubicBezTo>
                    <a:cubicBezTo>
                      <a:pt x="259412" y="428452"/>
                      <a:pt x="256906" y="421870"/>
                      <a:pt x="252357" y="416585"/>
                    </a:cubicBezTo>
                    <a:cubicBezTo>
                      <a:pt x="247530" y="411022"/>
                      <a:pt x="241217" y="407499"/>
                      <a:pt x="233419" y="405923"/>
                    </a:cubicBezTo>
                    <a:lnTo>
                      <a:pt x="233419" y="392295"/>
                    </a:lnTo>
                    <a:cubicBezTo>
                      <a:pt x="233419" y="390718"/>
                      <a:pt x="232119" y="389328"/>
                      <a:pt x="230448" y="389328"/>
                    </a:cubicBezTo>
                    <a:close/>
                    <a:moveTo>
                      <a:pt x="209746" y="316549"/>
                    </a:moveTo>
                    <a:lnTo>
                      <a:pt x="234533" y="316549"/>
                    </a:lnTo>
                    <a:lnTo>
                      <a:pt x="234533" y="345197"/>
                    </a:lnTo>
                    <a:cubicBezTo>
                      <a:pt x="288841" y="350945"/>
                      <a:pt x="332287" y="394149"/>
                      <a:pt x="337950" y="448571"/>
                    </a:cubicBezTo>
                    <a:lnTo>
                      <a:pt x="366728" y="448571"/>
                    </a:lnTo>
                    <a:lnTo>
                      <a:pt x="366728" y="473139"/>
                    </a:lnTo>
                    <a:lnTo>
                      <a:pt x="337950" y="473139"/>
                    </a:lnTo>
                    <a:cubicBezTo>
                      <a:pt x="332287" y="527468"/>
                      <a:pt x="288933" y="570858"/>
                      <a:pt x="234533" y="576513"/>
                    </a:cubicBezTo>
                    <a:lnTo>
                      <a:pt x="234533" y="605161"/>
                    </a:lnTo>
                    <a:lnTo>
                      <a:pt x="209746" y="605161"/>
                    </a:lnTo>
                    <a:lnTo>
                      <a:pt x="209746" y="576513"/>
                    </a:lnTo>
                    <a:cubicBezTo>
                      <a:pt x="155438" y="570858"/>
                      <a:pt x="111992" y="527561"/>
                      <a:pt x="106237" y="473139"/>
                    </a:cubicBezTo>
                    <a:lnTo>
                      <a:pt x="77551" y="473139"/>
                    </a:lnTo>
                    <a:lnTo>
                      <a:pt x="77551" y="448571"/>
                    </a:lnTo>
                    <a:lnTo>
                      <a:pt x="106237" y="448571"/>
                    </a:lnTo>
                    <a:cubicBezTo>
                      <a:pt x="111992" y="394334"/>
                      <a:pt x="155253" y="350945"/>
                      <a:pt x="209746" y="345197"/>
                    </a:cubicBezTo>
                    <a:close/>
                    <a:moveTo>
                      <a:pt x="215397" y="387"/>
                    </a:moveTo>
                    <a:cubicBezTo>
                      <a:pt x="238051" y="-1560"/>
                      <a:pt x="255320" y="4094"/>
                      <a:pt x="267668" y="11417"/>
                    </a:cubicBezTo>
                    <a:cubicBezTo>
                      <a:pt x="285959" y="21520"/>
                      <a:pt x="293015" y="35053"/>
                      <a:pt x="293015" y="35053"/>
                    </a:cubicBezTo>
                    <a:cubicBezTo>
                      <a:pt x="293015" y="35053"/>
                      <a:pt x="335259" y="38020"/>
                      <a:pt x="321054" y="123667"/>
                    </a:cubicBezTo>
                    <a:cubicBezTo>
                      <a:pt x="320497" y="126263"/>
                      <a:pt x="319939" y="128951"/>
                      <a:pt x="319197" y="131546"/>
                    </a:cubicBezTo>
                    <a:cubicBezTo>
                      <a:pt x="327181" y="131546"/>
                      <a:pt x="335351" y="137756"/>
                      <a:pt x="326624" y="168716"/>
                    </a:cubicBezTo>
                    <a:cubicBezTo>
                      <a:pt x="319661" y="192816"/>
                      <a:pt x="313348" y="199675"/>
                      <a:pt x="308520" y="200046"/>
                    </a:cubicBezTo>
                    <a:cubicBezTo>
                      <a:pt x="306756" y="210891"/>
                      <a:pt x="302578" y="223033"/>
                      <a:pt x="295893" y="234527"/>
                    </a:cubicBezTo>
                    <a:lnTo>
                      <a:pt x="295893" y="277536"/>
                    </a:lnTo>
                    <a:cubicBezTo>
                      <a:pt x="295893" y="279019"/>
                      <a:pt x="296729" y="280317"/>
                      <a:pt x="298121" y="281059"/>
                    </a:cubicBezTo>
                    <a:cubicBezTo>
                      <a:pt x="310469" y="287176"/>
                      <a:pt x="371653" y="318043"/>
                      <a:pt x="428381" y="364482"/>
                    </a:cubicBezTo>
                    <a:cubicBezTo>
                      <a:pt x="438501" y="372824"/>
                      <a:pt x="444350" y="385430"/>
                      <a:pt x="444350" y="398500"/>
                    </a:cubicBezTo>
                    <a:lnTo>
                      <a:pt x="444350" y="461067"/>
                    </a:lnTo>
                    <a:lnTo>
                      <a:pt x="388365" y="461067"/>
                    </a:lnTo>
                    <a:lnTo>
                      <a:pt x="388365" y="448554"/>
                    </a:lnTo>
                    <a:cubicBezTo>
                      <a:pt x="388365" y="436596"/>
                      <a:pt x="378709" y="426956"/>
                      <a:pt x="366733" y="426956"/>
                    </a:cubicBezTo>
                    <a:lnTo>
                      <a:pt x="356056" y="426956"/>
                    </a:lnTo>
                    <a:cubicBezTo>
                      <a:pt x="343522" y="378200"/>
                      <a:pt x="304899" y="339640"/>
                      <a:pt x="256156" y="327219"/>
                    </a:cubicBezTo>
                    <a:lnTo>
                      <a:pt x="256156" y="316560"/>
                    </a:lnTo>
                    <a:cubicBezTo>
                      <a:pt x="256156" y="304602"/>
                      <a:pt x="246500" y="294962"/>
                      <a:pt x="234523" y="294962"/>
                    </a:cubicBezTo>
                    <a:lnTo>
                      <a:pt x="209734" y="294962"/>
                    </a:lnTo>
                    <a:cubicBezTo>
                      <a:pt x="197757" y="294962"/>
                      <a:pt x="188101" y="304602"/>
                      <a:pt x="188101" y="316560"/>
                    </a:cubicBezTo>
                    <a:lnTo>
                      <a:pt x="188101" y="327219"/>
                    </a:lnTo>
                    <a:cubicBezTo>
                      <a:pt x="139266" y="339547"/>
                      <a:pt x="100643" y="378200"/>
                      <a:pt x="88202" y="426956"/>
                    </a:cubicBezTo>
                    <a:lnTo>
                      <a:pt x="77525" y="426956"/>
                    </a:lnTo>
                    <a:cubicBezTo>
                      <a:pt x="65548" y="426956"/>
                      <a:pt x="55892" y="436596"/>
                      <a:pt x="55892" y="448554"/>
                    </a:cubicBezTo>
                    <a:lnTo>
                      <a:pt x="55985" y="448554"/>
                    </a:lnTo>
                    <a:lnTo>
                      <a:pt x="55985" y="461067"/>
                    </a:lnTo>
                    <a:lnTo>
                      <a:pt x="0" y="461067"/>
                    </a:lnTo>
                    <a:lnTo>
                      <a:pt x="0" y="398500"/>
                    </a:lnTo>
                    <a:cubicBezTo>
                      <a:pt x="0" y="385430"/>
                      <a:pt x="5849" y="372824"/>
                      <a:pt x="15969" y="364482"/>
                    </a:cubicBezTo>
                    <a:cubicBezTo>
                      <a:pt x="72697" y="318043"/>
                      <a:pt x="133881" y="287176"/>
                      <a:pt x="146229" y="281059"/>
                    </a:cubicBezTo>
                    <a:cubicBezTo>
                      <a:pt x="147621" y="280502"/>
                      <a:pt x="148457" y="279112"/>
                      <a:pt x="148457" y="277536"/>
                    </a:cubicBezTo>
                    <a:lnTo>
                      <a:pt x="148457" y="234527"/>
                    </a:lnTo>
                    <a:cubicBezTo>
                      <a:pt x="141772" y="223033"/>
                      <a:pt x="137594" y="210983"/>
                      <a:pt x="135830" y="200046"/>
                    </a:cubicBezTo>
                    <a:cubicBezTo>
                      <a:pt x="131002" y="199675"/>
                      <a:pt x="124596" y="192816"/>
                      <a:pt x="117726" y="168716"/>
                    </a:cubicBezTo>
                    <a:cubicBezTo>
                      <a:pt x="109091" y="138220"/>
                      <a:pt x="116890" y="131824"/>
                      <a:pt x="124782" y="131546"/>
                    </a:cubicBezTo>
                    <a:cubicBezTo>
                      <a:pt x="124039" y="128951"/>
                      <a:pt x="123482" y="126263"/>
                      <a:pt x="122925" y="123667"/>
                    </a:cubicBezTo>
                    <a:cubicBezTo>
                      <a:pt x="119861" y="108188"/>
                      <a:pt x="119118" y="93820"/>
                      <a:pt x="122739" y="80102"/>
                    </a:cubicBezTo>
                    <a:cubicBezTo>
                      <a:pt x="127010" y="61749"/>
                      <a:pt x="137037" y="46918"/>
                      <a:pt x="148179" y="35517"/>
                    </a:cubicBezTo>
                    <a:cubicBezTo>
                      <a:pt x="155235" y="28102"/>
                      <a:pt x="163219" y="21428"/>
                      <a:pt x="171761" y="16144"/>
                    </a:cubicBezTo>
                    <a:cubicBezTo>
                      <a:pt x="178631" y="11324"/>
                      <a:pt x="186337" y="7246"/>
                      <a:pt x="194600" y="4372"/>
                    </a:cubicBezTo>
                    <a:cubicBezTo>
                      <a:pt x="201192" y="2148"/>
                      <a:pt x="208156" y="757"/>
                      <a:pt x="215397" y="387"/>
                    </a:cubicBezTo>
                    <a:close/>
                  </a:path>
                </a:pathLst>
              </a:custGeom>
              <a:solidFill>
                <a:schemeClr val="bg1"/>
              </a:solidFill>
              <a:ln w="31750" cmpd="sng">
                <a:solidFill>
                  <a:srgbClr val="E37A17"/>
                </a:solidFill>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sp>
          <p:nvSpPr>
            <p:cNvPr id="42" name="işḷïde"/>
            <p:cNvSpPr>
              <a:spLocks noChangeAspect="1"/>
            </p:cNvSpPr>
            <p:nvPr/>
          </p:nvSpPr>
          <p:spPr>
            <a:xfrm rot="7200000" flipV="1">
              <a:off x="7885828" y="3510582"/>
              <a:ext cx="250561" cy="216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800" dirty="0"/>
            </a:p>
          </p:txBody>
        </p:sp>
        <p:sp>
          <p:nvSpPr>
            <p:cNvPr id="43" name="ïŝḷiḓè"/>
            <p:cNvSpPr>
              <a:spLocks noChangeAspect="1"/>
            </p:cNvSpPr>
            <p:nvPr/>
          </p:nvSpPr>
          <p:spPr>
            <a:xfrm flipV="1">
              <a:off x="8860917" y="4697949"/>
              <a:ext cx="250562" cy="216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800"/>
            </a:p>
          </p:txBody>
        </p:sp>
        <p:sp>
          <p:nvSpPr>
            <p:cNvPr id="44" name="îṣḷïďè"/>
            <p:cNvSpPr>
              <a:spLocks noChangeAspect="1"/>
            </p:cNvSpPr>
            <p:nvPr/>
          </p:nvSpPr>
          <p:spPr>
            <a:xfrm rot="14234680">
              <a:off x="9631667" y="3505221"/>
              <a:ext cx="250560" cy="2160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800"/>
            </a:p>
          </p:txBody>
        </p:sp>
      </p:grpSp>
      <p:grpSp>
        <p:nvGrpSpPr>
          <p:cNvPr id="40" name="组合 39"/>
          <p:cNvGrpSpPr/>
          <p:nvPr/>
        </p:nvGrpSpPr>
        <p:grpSpPr>
          <a:xfrm>
            <a:off x="4189491" y="770648"/>
            <a:ext cx="3813017" cy="471039"/>
            <a:chOff x="5093293" y="4122813"/>
            <a:chExt cx="3813017" cy="471039"/>
          </a:xfrm>
        </p:grpSpPr>
        <p:sp>
          <p:nvSpPr>
            <p:cNvPr id="45" name="平行四边形 44"/>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支付手段</a:t>
              </a:r>
            </a:p>
          </p:txBody>
        </p:sp>
        <p:sp>
          <p:nvSpPr>
            <p:cNvPr id="46" name="任意多边形: 形状 45"/>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47" name="任意多边形: 形状 46"/>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777115" y="1732493"/>
            <a:ext cx="6637771" cy="499624"/>
          </a:xfrm>
          <a:prstGeom prst="rect">
            <a:avLst/>
          </a:prstGeom>
          <a:noFill/>
        </p:spPr>
        <p:txBody>
          <a:bodyPr wrap="square" rtlCol="0">
            <a:spAutoFit/>
          </a:bodyPr>
          <a:lstStyle/>
          <a:p>
            <a:pPr algn="ctr">
              <a:lnSpc>
                <a:spcPct val="150000"/>
              </a:lnSpc>
            </a:pPr>
            <a:r>
              <a:rPr lang="zh-CN" altLang="en-US" sz="2000" b="1" dirty="0">
                <a:latin typeface="微软雅黑" panose="020B0503020204020204" charset="-122"/>
                <a:ea typeface="微软雅黑" panose="020B0503020204020204" charset="-122"/>
              </a:rPr>
              <a:t>在国际市场上发挥一般等价物作用的货币。</a:t>
            </a:r>
          </a:p>
        </p:txBody>
      </p:sp>
      <p:grpSp>
        <p:nvGrpSpPr>
          <p:cNvPr id="32" name="íśḷide"/>
          <p:cNvGrpSpPr/>
          <p:nvPr/>
        </p:nvGrpSpPr>
        <p:grpSpPr>
          <a:xfrm>
            <a:off x="0" y="4767274"/>
            <a:ext cx="12177668" cy="2440827"/>
            <a:chOff x="0" y="4466341"/>
            <a:chExt cx="9144000" cy="1832773"/>
          </a:xfrm>
        </p:grpSpPr>
        <p:sp>
          <p:nvSpPr>
            <p:cNvPr id="33" name="ïṣļiḑé"/>
            <p:cNvSpPr/>
            <p:nvPr/>
          </p:nvSpPr>
          <p:spPr bwMode="auto">
            <a:xfrm>
              <a:off x="3813013" y="5050424"/>
              <a:ext cx="5330987" cy="1020666"/>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4" name="îŝḻíďé"/>
            <p:cNvSpPr/>
            <p:nvPr/>
          </p:nvSpPr>
          <p:spPr bwMode="auto">
            <a:xfrm>
              <a:off x="0" y="5982589"/>
              <a:ext cx="9144000" cy="316525"/>
            </a:xfrm>
            <a:custGeom>
              <a:avLst/>
              <a:gdLst>
                <a:gd name="T0" fmla="*/ 132 w 2098"/>
                <a:gd name="T1" fmla="*/ 21 h 101"/>
                <a:gd name="T2" fmla="*/ 138 w 2098"/>
                <a:gd name="T3" fmla="*/ 0 h 101"/>
                <a:gd name="T4" fmla="*/ 281 w 2098"/>
                <a:gd name="T5" fmla="*/ 21 h 101"/>
                <a:gd name="T6" fmla="*/ 289 w 2098"/>
                <a:gd name="T7" fmla="*/ 0 h 101"/>
                <a:gd name="T8" fmla="*/ 675 w 2098"/>
                <a:gd name="T9" fmla="*/ 21 h 101"/>
                <a:gd name="T10" fmla="*/ 685 w 2098"/>
                <a:gd name="T11" fmla="*/ 0 h 101"/>
                <a:gd name="T12" fmla="*/ 706 w 2098"/>
                <a:gd name="T13" fmla="*/ 21 h 101"/>
                <a:gd name="T14" fmla="*/ 710 w 2098"/>
                <a:gd name="T15" fmla="*/ 0 h 101"/>
                <a:gd name="T16" fmla="*/ 819 w 2098"/>
                <a:gd name="T17" fmla="*/ 21 h 101"/>
                <a:gd name="T18" fmla="*/ 824 w 2098"/>
                <a:gd name="T19" fmla="*/ 0 h 101"/>
                <a:gd name="T20" fmla="*/ 889 w 2098"/>
                <a:gd name="T21" fmla="*/ 21 h 101"/>
                <a:gd name="T22" fmla="*/ 895 w 2098"/>
                <a:gd name="T23" fmla="*/ 0 h 101"/>
                <a:gd name="T24" fmla="*/ 979 w 2098"/>
                <a:gd name="T25" fmla="*/ 21 h 101"/>
                <a:gd name="T26" fmla="*/ 987 w 2098"/>
                <a:gd name="T27" fmla="*/ 0 h 101"/>
                <a:gd name="T28" fmla="*/ 1222 w 2098"/>
                <a:gd name="T29" fmla="*/ 21 h 101"/>
                <a:gd name="T30" fmla="*/ 1228 w 2098"/>
                <a:gd name="T31" fmla="*/ 0 h 101"/>
                <a:gd name="T32" fmla="*/ 1257 w 2098"/>
                <a:gd name="T33" fmla="*/ 21 h 101"/>
                <a:gd name="T34" fmla="*/ 1260 w 2098"/>
                <a:gd name="T35" fmla="*/ 4 h 101"/>
                <a:gd name="T36" fmla="*/ 1352 w 2098"/>
                <a:gd name="T37" fmla="*/ 0 h 101"/>
                <a:gd name="T38" fmla="*/ 1362 w 2098"/>
                <a:gd name="T39" fmla="*/ 4 h 101"/>
                <a:gd name="T40" fmla="*/ 1446 w 2098"/>
                <a:gd name="T41" fmla="*/ 0 h 101"/>
                <a:gd name="T42" fmla="*/ 1446 w 2098"/>
                <a:gd name="T43" fmla="*/ 11 h 101"/>
                <a:gd name="T44" fmla="*/ 1477 w 2098"/>
                <a:gd name="T45" fmla="*/ 21 h 101"/>
                <a:gd name="T46" fmla="*/ 1478 w 2098"/>
                <a:gd name="T47" fmla="*/ 0 h 101"/>
                <a:gd name="T48" fmla="*/ 1582 w 2098"/>
                <a:gd name="T49" fmla="*/ 21 h 101"/>
                <a:gd name="T50" fmla="*/ 1610 w 2098"/>
                <a:gd name="T51" fmla="*/ 0 h 101"/>
                <a:gd name="T52" fmla="*/ 1783 w 2098"/>
                <a:gd name="T53" fmla="*/ 21 h 101"/>
                <a:gd name="T54" fmla="*/ 1792 w 2098"/>
                <a:gd name="T55" fmla="*/ 0 h 101"/>
                <a:gd name="T56" fmla="*/ 1884 w 2098"/>
                <a:gd name="T57" fmla="*/ 4 h 101"/>
                <a:gd name="T58" fmla="*/ 1903 w 2098"/>
                <a:gd name="T59" fmla="*/ 11 h 101"/>
                <a:gd name="T60" fmla="*/ 1928 w 2098"/>
                <a:gd name="T61" fmla="*/ 0 h 101"/>
                <a:gd name="T62" fmla="*/ 2029 w 2098"/>
                <a:gd name="T63" fmla="*/ 11 h 101"/>
                <a:gd name="T64" fmla="*/ 2037 w 2098"/>
                <a:gd name="T65" fmla="*/ 19 h 101"/>
                <a:gd name="T66" fmla="*/ 2046 w 2098"/>
                <a:gd name="T67" fmla="*/ 4 h 101"/>
                <a:gd name="T68" fmla="*/ 2081 w 2098"/>
                <a:gd name="T69" fmla="*/ 19 h 101"/>
                <a:gd name="T70" fmla="*/ 2087 w 2098"/>
                <a:gd name="T71" fmla="*/ 21 h 101"/>
                <a:gd name="T72" fmla="*/ 2098 w 2098"/>
                <a:gd name="T73" fmla="*/ 57 h 101"/>
                <a:gd name="T74" fmla="*/ 2098 w 2098"/>
                <a:gd name="T75" fmla="*/ 101 h 101"/>
                <a:gd name="T76" fmla="*/ 0 w 2098"/>
                <a:gd name="T77" fmla="*/ 101 h 101"/>
                <a:gd name="T78" fmla="*/ 0 w 2098"/>
                <a:gd name="T79" fmla="*/ 57 h 101"/>
                <a:gd name="T80" fmla="*/ 4 w 2098"/>
                <a:gd name="T81" fmla="*/ 21 h 101"/>
                <a:gd name="T82" fmla="*/ 132 w 2098"/>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8" h="101">
                  <a:moveTo>
                    <a:pt x="132" y="0"/>
                  </a:moveTo>
                  <a:lnTo>
                    <a:pt x="132" y="21"/>
                  </a:lnTo>
                  <a:lnTo>
                    <a:pt x="138" y="21"/>
                  </a:lnTo>
                  <a:lnTo>
                    <a:pt x="138" y="0"/>
                  </a:lnTo>
                  <a:lnTo>
                    <a:pt x="281" y="0"/>
                  </a:lnTo>
                  <a:lnTo>
                    <a:pt x="281" y="21"/>
                  </a:lnTo>
                  <a:lnTo>
                    <a:pt x="289" y="21"/>
                  </a:lnTo>
                  <a:lnTo>
                    <a:pt x="289" y="0"/>
                  </a:lnTo>
                  <a:lnTo>
                    <a:pt x="675" y="0"/>
                  </a:lnTo>
                  <a:lnTo>
                    <a:pt x="675" y="21"/>
                  </a:lnTo>
                  <a:lnTo>
                    <a:pt x="685" y="21"/>
                  </a:lnTo>
                  <a:lnTo>
                    <a:pt x="685" y="0"/>
                  </a:lnTo>
                  <a:lnTo>
                    <a:pt x="706" y="0"/>
                  </a:lnTo>
                  <a:lnTo>
                    <a:pt x="706" y="21"/>
                  </a:lnTo>
                  <a:lnTo>
                    <a:pt x="710" y="21"/>
                  </a:lnTo>
                  <a:lnTo>
                    <a:pt x="710" y="0"/>
                  </a:lnTo>
                  <a:lnTo>
                    <a:pt x="819" y="0"/>
                  </a:lnTo>
                  <a:lnTo>
                    <a:pt x="819" y="21"/>
                  </a:lnTo>
                  <a:lnTo>
                    <a:pt x="824" y="21"/>
                  </a:lnTo>
                  <a:lnTo>
                    <a:pt x="824" y="0"/>
                  </a:lnTo>
                  <a:lnTo>
                    <a:pt x="889" y="0"/>
                  </a:lnTo>
                  <a:lnTo>
                    <a:pt x="889" y="21"/>
                  </a:lnTo>
                  <a:lnTo>
                    <a:pt x="895" y="21"/>
                  </a:lnTo>
                  <a:lnTo>
                    <a:pt x="895" y="0"/>
                  </a:lnTo>
                  <a:lnTo>
                    <a:pt x="979" y="0"/>
                  </a:lnTo>
                  <a:lnTo>
                    <a:pt x="979" y="21"/>
                  </a:lnTo>
                  <a:lnTo>
                    <a:pt x="987" y="21"/>
                  </a:lnTo>
                  <a:lnTo>
                    <a:pt x="987" y="0"/>
                  </a:lnTo>
                  <a:lnTo>
                    <a:pt x="1222" y="0"/>
                  </a:lnTo>
                  <a:lnTo>
                    <a:pt x="1222" y="21"/>
                  </a:lnTo>
                  <a:lnTo>
                    <a:pt x="1228" y="21"/>
                  </a:lnTo>
                  <a:lnTo>
                    <a:pt x="1228" y="0"/>
                  </a:lnTo>
                  <a:lnTo>
                    <a:pt x="1257" y="0"/>
                  </a:lnTo>
                  <a:lnTo>
                    <a:pt x="1257" y="21"/>
                  </a:lnTo>
                  <a:lnTo>
                    <a:pt x="1260" y="21"/>
                  </a:lnTo>
                  <a:lnTo>
                    <a:pt x="1260" y="4"/>
                  </a:lnTo>
                  <a:lnTo>
                    <a:pt x="1260" y="0"/>
                  </a:lnTo>
                  <a:lnTo>
                    <a:pt x="1352" y="0"/>
                  </a:lnTo>
                  <a:lnTo>
                    <a:pt x="1352" y="4"/>
                  </a:lnTo>
                  <a:lnTo>
                    <a:pt x="1362" y="4"/>
                  </a:lnTo>
                  <a:lnTo>
                    <a:pt x="1362" y="0"/>
                  </a:lnTo>
                  <a:lnTo>
                    <a:pt x="1446" y="0"/>
                  </a:lnTo>
                  <a:lnTo>
                    <a:pt x="1446" y="4"/>
                  </a:lnTo>
                  <a:lnTo>
                    <a:pt x="1446" y="11"/>
                  </a:lnTo>
                  <a:lnTo>
                    <a:pt x="1477" y="11"/>
                  </a:lnTo>
                  <a:lnTo>
                    <a:pt x="1477" y="21"/>
                  </a:lnTo>
                  <a:lnTo>
                    <a:pt x="1478" y="21"/>
                  </a:lnTo>
                  <a:lnTo>
                    <a:pt x="1478" y="0"/>
                  </a:lnTo>
                  <a:lnTo>
                    <a:pt x="1582" y="0"/>
                  </a:lnTo>
                  <a:lnTo>
                    <a:pt x="1582" y="21"/>
                  </a:lnTo>
                  <a:lnTo>
                    <a:pt x="1610" y="21"/>
                  </a:lnTo>
                  <a:lnTo>
                    <a:pt x="1610" y="0"/>
                  </a:lnTo>
                  <a:lnTo>
                    <a:pt x="1783" y="0"/>
                  </a:lnTo>
                  <a:lnTo>
                    <a:pt x="1783" y="21"/>
                  </a:lnTo>
                  <a:lnTo>
                    <a:pt x="1792" y="21"/>
                  </a:lnTo>
                  <a:lnTo>
                    <a:pt x="1792" y="0"/>
                  </a:lnTo>
                  <a:lnTo>
                    <a:pt x="1884" y="0"/>
                  </a:lnTo>
                  <a:lnTo>
                    <a:pt x="1884" y="4"/>
                  </a:lnTo>
                  <a:lnTo>
                    <a:pt x="1903" y="4"/>
                  </a:lnTo>
                  <a:lnTo>
                    <a:pt x="1903" y="11"/>
                  </a:lnTo>
                  <a:lnTo>
                    <a:pt x="1928" y="11"/>
                  </a:lnTo>
                  <a:lnTo>
                    <a:pt x="1928" y="0"/>
                  </a:lnTo>
                  <a:lnTo>
                    <a:pt x="2029" y="0"/>
                  </a:lnTo>
                  <a:lnTo>
                    <a:pt x="2029" y="11"/>
                  </a:lnTo>
                  <a:lnTo>
                    <a:pt x="2037" y="11"/>
                  </a:lnTo>
                  <a:lnTo>
                    <a:pt x="2037" y="19"/>
                  </a:lnTo>
                  <a:lnTo>
                    <a:pt x="2046" y="19"/>
                  </a:lnTo>
                  <a:lnTo>
                    <a:pt x="2046" y="4"/>
                  </a:lnTo>
                  <a:lnTo>
                    <a:pt x="2081" y="4"/>
                  </a:lnTo>
                  <a:lnTo>
                    <a:pt x="2081" y="19"/>
                  </a:lnTo>
                  <a:lnTo>
                    <a:pt x="2087" y="19"/>
                  </a:lnTo>
                  <a:lnTo>
                    <a:pt x="2087" y="21"/>
                  </a:lnTo>
                  <a:lnTo>
                    <a:pt x="2098" y="21"/>
                  </a:lnTo>
                  <a:lnTo>
                    <a:pt x="2098" y="57"/>
                  </a:lnTo>
                  <a:lnTo>
                    <a:pt x="2098" y="57"/>
                  </a:lnTo>
                  <a:lnTo>
                    <a:pt x="2098" y="101"/>
                  </a:lnTo>
                  <a:lnTo>
                    <a:pt x="2098" y="101"/>
                  </a:lnTo>
                  <a:lnTo>
                    <a:pt x="0" y="101"/>
                  </a:lnTo>
                  <a:lnTo>
                    <a:pt x="0" y="57"/>
                  </a:lnTo>
                  <a:lnTo>
                    <a:pt x="0" y="57"/>
                  </a:lnTo>
                  <a:lnTo>
                    <a:pt x="0" y="21"/>
                  </a:lnTo>
                  <a:lnTo>
                    <a:pt x="4" y="21"/>
                  </a:lnTo>
                  <a:lnTo>
                    <a:pt x="4" y="0"/>
                  </a:lnTo>
                  <a:lnTo>
                    <a:pt x="132" y="0"/>
                  </a:lnTo>
                  <a:lnTo>
                    <a:pt x="132" y="0"/>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5" name="îṡlïḓé"/>
            <p:cNvSpPr/>
            <p:nvPr/>
          </p:nvSpPr>
          <p:spPr bwMode="auto">
            <a:xfrm>
              <a:off x="772875" y="4678733"/>
              <a:ext cx="4359944" cy="1392352"/>
            </a:xfrm>
            <a:custGeom>
              <a:avLst/>
              <a:gdLst>
                <a:gd name="T0" fmla="*/ 1027 w 1478"/>
                <a:gd name="T1" fmla="*/ 471 h 473"/>
                <a:gd name="T2" fmla="*/ 972 w 1478"/>
                <a:gd name="T3" fmla="*/ 473 h 473"/>
                <a:gd name="T4" fmla="*/ 970 w 1478"/>
                <a:gd name="T5" fmla="*/ 473 h 473"/>
                <a:gd name="T6" fmla="*/ 995 w 1478"/>
                <a:gd name="T7" fmla="*/ 117 h 473"/>
                <a:gd name="T8" fmla="*/ 996 w 1478"/>
                <a:gd name="T9" fmla="*/ 105 h 473"/>
                <a:gd name="T10" fmla="*/ 1006 w 1478"/>
                <a:gd name="T11" fmla="*/ 117 h 473"/>
                <a:gd name="T12" fmla="*/ 1010 w 1478"/>
                <a:gd name="T13" fmla="*/ 471 h 473"/>
                <a:gd name="T14" fmla="*/ 1461 w 1478"/>
                <a:gd name="T15" fmla="*/ 105 h 473"/>
                <a:gd name="T16" fmla="*/ 1465 w 1478"/>
                <a:gd name="T17" fmla="*/ 105 h 473"/>
                <a:gd name="T18" fmla="*/ 1475 w 1478"/>
                <a:gd name="T19" fmla="*/ 155 h 473"/>
                <a:gd name="T20" fmla="*/ 1478 w 1478"/>
                <a:gd name="T21" fmla="*/ 473 h 473"/>
                <a:gd name="T22" fmla="*/ 1465 w 1478"/>
                <a:gd name="T23" fmla="*/ 473 h 473"/>
                <a:gd name="T24" fmla="*/ 1423 w 1478"/>
                <a:gd name="T25" fmla="*/ 473 h 473"/>
                <a:gd name="T26" fmla="*/ 1415 w 1478"/>
                <a:gd name="T27" fmla="*/ 207 h 473"/>
                <a:gd name="T28" fmla="*/ 1423 w 1478"/>
                <a:gd name="T29" fmla="*/ 155 h 473"/>
                <a:gd name="T30" fmla="*/ 1427 w 1478"/>
                <a:gd name="T31" fmla="*/ 105 h 473"/>
                <a:gd name="T32" fmla="*/ 1442 w 1478"/>
                <a:gd name="T33" fmla="*/ 23 h 473"/>
                <a:gd name="T34" fmla="*/ 1461 w 1478"/>
                <a:gd name="T35" fmla="*/ 105 h 473"/>
                <a:gd name="T36" fmla="*/ 1285 w 1478"/>
                <a:gd name="T37" fmla="*/ 190 h 473"/>
                <a:gd name="T38" fmla="*/ 1335 w 1478"/>
                <a:gd name="T39" fmla="*/ 473 h 473"/>
                <a:gd name="T40" fmla="*/ 1285 w 1478"/>
                <a:gd name="T41" fmla="*/ 190 h 473"/>
                <a:gd name="T42" fmla="*/ 1176 w 1478"/>
                <a:gd name="T43" fmla="*/ 243 h 473"/>
                <a:gd name="T44" fmla="*/ 1216 w 1478"/>
                <a:gd name="T45" fmla="*/ 473 h 473"/>
                <a:gd name="T46" fmla="*/ 1176 w 1478"/>
                <a:gd name="T47" fmla="*/ 243 h 473"/>
                <a:gd name="T48" fmla="*/ 1083 w 1478"/>
                <a:gd name="T49" fmla="*/ 167 h 473"/>
                <a:gd name="T50" fmla="*/ 1125 w 1478"/>
                <a:gd name="T51" fmla="*/ 473 h 473"/>
                <a:gd name="T52" fmla="*/ 1083 w 1478"/>
                <a:gd name="T53" fmla="*/ 167 h 473"/>
                <a:gd name="T54" fmla="*/ 849 w 1478"/>
                <a:gd name="T55" fmla="*/ 295 h 473"/>
                <a:gd name="T56" fmla="*/ 884 w 1478"/>
                <a:gd name="T57" fmla="*/ 473 h 473"/>
                <a:gd name="T58" fmla="*/ 849 w 1478"/>
                <a:gd name="T59" fmla="*/ 295 h 473"/>
                <a:gd name="T60" fmla="*/ 631 w 1478"/>
                <a:gd name="T61" fmla="*/ 373 h 473"/>
                <a:gd name="T62" fmla="*/ 643 w 1478"/>
                <a:gd name="T63" fmla="*/ 318 h 473"/>
                <a:gd name="T64" fmla="*/ 667 w 1478"/>
                <a:gd name="T65" fmla="*/ 306 h 473"/>
                <a:gd name="T66" fmla="*/ 702 w 1478"/>
                <a:gd name="T67" fmla="*/ 234 h 473"/>
                <a:gd name="T68" fmla="*/ 723 w 1478"/>
                <a:gd name="T69" fmla="*/ 306 h 473"/>
                <a:gd name="T70" fmla="*/ 702 w 1478"/>
                <a:gd name="T71" fmla="*/ 473 h 473"/>
                <a:gd name="T72" fmla="*/ 687 w 1478"/>
                <a:gd name="T73" fmla="*/ 473 h 473"/>
                <a:gd name="T74" fmla="*/ 643 w 1478"/>
                <a:gd name="T75" fmla="*/ 473 h 473"/>
                <a:gd name="T76" fmla="*/ 631 w 1478"/>
                <a:gd name="T77" fmla="*/ 373 h 473"/>
                <a:gd name="T78" fmla="*/ 581 w 1478"/>
                <a:gd name="T79" fmla="*/ 255 h 473"/>
                <a:gd name="T80" fmla="*/ 623 w 1478"/>
                <a:gd name="T81" fmla="*/ 473 h 473"/>
                <a:gd name="T82" fmla="*/ 581 w 1478"/>
                <a:gd name="T83" fmla="*/ 255 h 473"/>
                <a:gd name="T84" fmla="*/ 532 w 1478"/>
                <a:gd name="T85" fmla="*/ 314 h 473"/>
                <a:gd name="T86" fmla="*/ 557 w 1478"/>
                <a:gd name="T87" fmla="*/ 356 h 473"/>
                <a:gd name="T88" fmla="*/ 532 w 1478"/>
                <a:gd name="T89" fmla="*/ 473 h 473"/>
                <a:gd name="T90" fmla="*/ 455 w 1478"/>
                <a:gd name="T91" fmla="*/ 473 h 473"/>
                <a:gd name="T92" fmla="*/ 455 w 1478"/>
                <a:gd name="T93" fmla="*/ 302 h 473"/>
                <a:gd name="T94" fmla="*/ 488 w 1478"/>
                <a:gd name="T95" fmla="*/ 356 h 473"/>
                <a:gd name="T96" fmla="*/ 532 w 1478"/>
                <a:gd name="T97" fmla="*/ 314 h 473"/>
                <a:gd name="T98" fmla="*/ 360 w 1478"/>
                <a:gd name="T99" fmla="*/ 293 h 473"/>
                <a:gd name="T100" fmla="*/ 426 w 1478"/>
                <a:gd name="T101" fmla="*/ 473 h 473"/>
                <a:gd name="T102" fmla="*/ 360 w 1478"/>
                <a:gd name="T103" fmla="*/ 293 h 473"/>
                <a:gd name="T104" fmla="*/ 287 w 1478"/>
                <a:gd name="T105" fmla="*/ 209 h 473"/>
                <a:gd name="T106" fmla="*/ 350 w 1478"/>
                <a:gd name="T107" fmla="*/ 473 h 473"/>
                <a:gd name="T108" fmla="*/ 287 w 1478"/>
                <a:gd name="T109" fmla="*/ 209 h 473"/>
                <a:gd name="T110" fmla="*/ 195 w 1478"/>
                <a:gd name="T111" fmla="*/ 184 h 473"/>
                <a:gd name="T112" fmla="*/ 241 w 1478"/>
                <a:gd name="T113" fmla="*/ 473 h 473"/>
                <a:gd name="T114" fmla="*/ 195 w 1478"/>
                <a:gd name="T115" fmla="*/ 184 h 473"/>
                <a:gd name="T116" fmla="*/ 31 w 1478"/>
                <a:gd name="T117" fmla="*/ 264 h 473"/>
                <a:gd name="T118" fmla="*/ 92 w 1478"/>
                <a:gd name="T119" fmla="*/ 473 h 473"/>
                <a:gd name="T120" fmla="*/ 31 w 1478"/>
                <a:gd name="T121" fmla="*/ 473 h 473"/>
                <a:gd name="T122" fmla="*/ 0 w 1478"/>
                <a:gd name="T123" fmla="*/ 331 h 473"/>
                <a:gd name="T124" fmla="*/ 31 w 1478"/>
                <a:gd name="T125" fmla="*/ 2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8" h="473">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6" name="í$ļïďe"/>
            <p:cNvSpPr/>
            <p:nvPr/>
          </p:nvSpPr>
          <p:spPr bwMode="auto">
            <a:xfrm>
              <a:off x="117996" y="5321000"/>
              <a:ext cx="5994189" cy="750090"/>
            </a:xfrm>
            <a:custGeom>
              <a:avLst/>
              <a:gdLst>
                <a:gd name="T0" fmla="*/ 2006 w 2031"/>
                <a:gd name="T1" fmla="*/ 347 h 347"/>
                <a:gd name="T2" fmla="*/ 2031 w 2031"/>
                <a:gd name="T3" fmla="*/ 347 h 347"/>
                <a:gd name="T4" fmla="*/ 2018 w 2031"/>
                <a:gd name="T5" fmla="*/ 306 h 347"/>
                <a:gd name="T6" fmla="*/ 2006 w 2031"/>
                <a:gd name="T7" fmla="*/ 324 h 347"/>
                <a:gd name="T8" fmla="*/ 1972 w 2031"/>
                <a:gd name="T9" fmla="*/ 293 h 347"/>
                <a:gd name="T10" fmla="*/ 1972 w 2031"/>
                <a:gd name="T11" fmla="*/ 347 h 347"/>
                <a:gd name="T12" fmla="*/ 13 w 2031"/>
                <a:gd name="T13" fmla="*/ 176 h 347"/>
                <a:gd name="T14" fmla="*/ 13 w 2031"/>
                <a:gd name="T15" fmla="*/ 347 h 347"/>
                <a:gd name="T16" fmla="*/ 73 w 2031"/>
                <a:gd name="T17" fmla="*/ 176 h 347"/>
                <a:gd name="T18" fmla="*/ 65 w 2031"/>
                <a:gd name="T19" fmla="*/ 159 h 347"/>
                <a:gd name="T20" fmla="*/ 8 w 2031"/>
                <a:gd name="T21" fmla="*/ 159 h 347"/>
                <a:gd name="T22" fmla="*/ 235 w 2031"/>
                <a:gd name="T23" fmla="*/ 347 h 347"/>
                <a:gd name="T24" fmla="*/ 174 w 2031"/>
                <a:gd name="T25" fmla="*/ 347 h 347"/>
                <a:gd name="T26" fmla="*/ 413 w 2031"/>
                <a:gd name="T27" fmla="*/ 129 h 347"/>
                <a:gd name="T28" fmla="*/ 388 w 2031"/>
                <a:gd name="T29" fmla="*/ 134 h 347"/>
                <a:gd name="T30" fmla="*/ 362 w 2031"/>
                <a:gd name="T31" fmla="*/ 347 h 347"/>
                <a:gd name="T32" fmla="*/ 442 w 2031"/>
                <a:gd name="T33" fmla="*/ 347 h 347"/>
                <a:gd name="T34" fmla="*/ 438 w 2031"/>
                <a:gd name="T35" fmla="*/ 150 h 347"/>
                <a:gd name="T36" fmla="*/ 413 w 2031"/>
                <a:gd name="T37" fmla="*/ 134 h 347"/>
                <a:gd name="T38" fmla="*/ 547 w 2031"/>
                <a:gd name="T39" fmla="*/ 138 h 347"/>
                <a:gd name="T40" fmla="*/ 484 w 2031"/>
                <a:gd name="T41" fmla="*/ 347 h 347"/>
                <a:gd name="T42" fmla="*/ 601 w 2031"/>
                <a:gd name="T43" fmla="*/ 220 h 347"/>
                <a:gd name="T44" fmla="*/ 559 w 2031"/>
                <a:gd name="T45" fmla="*/ 205 h 347"/>
                <a:gd name="T46" fmla="*/ 583 w 2031"/>
                <a:gd name="T47" fmla="*/ 347 h 347"/>
                <a:gd name="T48" fmla="*/ 666 w 2031"/>
                <a:gd name="T49" fmla="*/ 347 h 347"/>
                <a:gd name="T50" fmla="*/ 641 w 2031"/>
                <a:gd name="T51" fmla="*/ 347 h 347"/>
                <a:gd name="T52" fmla="*/ 719 w 2031"/>
                <a:gd name="T53" fmla="*/ 347 h 347"/>
                <a:gd name="T54" fmla="*/ 694 w 2031"/>
                <a:gd name="T55" fmla="*/ 347 h 347"/>
                <a:gd name="T56" fmla="*/ 763 w 2031"/>
                <a:gd name="T57" fmla="*/ 347 h 347"/>
                <a:gd name="T58" fmla="*/ 725 w 2031"/>
                <a:gd name="T59" fmla="*/ 347 h 347"/>
                <a:gd name="T60" fmla="*/ 876 w 2031"/>
                <a:gd name="T61" fmla="*/ 347 h 347"/>
                <a:gd name="T62" fmla="*/ 838 w 2031"/>
                <a:gd name="T63" fmla="*/ 347 h 347"/>
                <a:gd name="T64" fmla="*/ 972 w 2031"/>
                <a:gd name="T65" fmla="*/ 347 h 347"/>
                <a:gd name="T66" fmla="*/ 939 w 2031"/>
                <a:gd name="T67" fmla="*/ 347 h 347"/>
                <a:gd name="T68" fmla="*/ 1086 w 2031"/>
                <a:gd name="T69" fmla="*/ 347 h 347"/>
                <a:gd name="T70" fmla="*/ 1012 w 2031"/>
                <a:gd name="T71" fmla="*/ 347 h 347"/>
                <a:gd name="T72" fmla="*/ 1217 w 2031"/>
                <a:gd name="T73" fmla="*/ 347 h 347"/>
                <a:gd name="T74" fmla="*/ 1199 w 2031"/>
                <a:gd name="T75" fmla="*/ 6 h 347"/>
                <a:gd name="T76" fmla="*/ 1142 w 2031"/>
                <a:gd name="T77" fmla="*/ 347 h 347"/>
                <a:gd name="T78" fmla="*/ 1477 w 2031"/>
                <a:gd name="T79" fmla="*/ 289 h 347"/>
                <a:gd name="T80" fmla="*/ 1431 w 2031"/>
                <a:gd name="T81" fmla="*/ 289 h 347"/>
                <a:gd name="T82" fmla="*/ 1480 w 2031"/>
                <a:gd name="T83" fmla="*/ 347 h 347"/>
                <a:gd name="T84" fmla="*/ 1477 w 2031"/>
                <a:gd name="T85" fmla="*/ 289 h 347"/>
                <a:gd name="T86" fmla="*/ 1528 w 2031"/>
                <a:gd name="T87" fmla="*/ 253 h 347"/>
                <a:gd name="T88" fmla="*/ 1502 w 2031"/>
                <a:gd name="T89" fmla="*/ 347 h 347"/>
                <a:gd name="T90" fmla="*/ 1565 w 2031"/>
                <a:gd name="T91" fmla="*/ 285 h 347"/>
                <a:gd name="T92" fmla="*/ 1632 w 2031"/>
                <a:gd name="T93" fmla="*/ 347 h 347"/>
                <a:gd name="T94" fmla="*/ 1628 w 2031"/>
                <a:gd name="T95" fmla="*/ 155 h 347"/>
                <a:gd name="T96" fmla="*/ 1618 w 2031"/>
                <a:gd name="T97" fmla="*/ 155 h 347"/>
                <a:gd name="T98" fmla="*/ 1607 w 2031"/>
                <a:gd name="T99" fmla="*/ 163 h 347"/>
                <a:gd name="T100" fmla="*/ 1601 w 2031"/>
                <a:gd name="T101" fmla="*/ 153 h 347"/>
                <a:gd name="T102" fmla="*/ 1595 w 2031"/>
                <a:gd name="T103" fmla="*/ 163 h 347"/>
                <a:gd name="T104" fmla="*/ 1584 w 2031"/>
                <a:gd name="T105" fmla="*/ 155 h 347"/>
                <a:gd name="T106" fmla="*/ 1574 w 2031"/>
                <a:gd name="T107" fmla="*/ 155 h 347"/>
                <a:gd name="T108" fmla="*/ 1568 w 2031"/>
                <a:gd name="T109" fmla="*/ 347 h 347"/>
                <a:gd name="T110" fmla="*/ 1750 w 2031"/>
                <a:gd name="T111" fmla="*/ 129 h 347"/>
                <a:gd name="T112" fmla="*/ 1683 w 2031"/>
                <a:gd name="T113" fmla="*/ 180 h 347"/>
                <a:gd name="T114" fmla="*/ 1756 w 2031"/>
                <a:gd name="T115" fmla="*/ 180 h 347"/>
                <a:gd name="T116" fmla="*/ 1894 w 2031"/>
                <a:gd name="T117" fmla="*/ 308 h 347"/>
                <a:gd name="T118" fmla="*/ 1873 w 2031"/>
                <a:gd name="T119" fmla="*/ 308 h 347"/>
                <a:gd name="T120" fmla="*/ 1848 w 2031"/>
                <a:gd name="T121" fmla="*/ 285 h 347"/>
                <a:gd name="T122" fmla="*/ 1840 w 2031"/>
                <a:gd name="T123" fmla="*/ 335 h 347"/>
                <a:gd name="T124" fmla="*/ 1894 w 2031"/>
                <a:gd name="T125" fmla="*/ 30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1" h="347">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7" name="íSļíḋé"/>
            <p:cNvSpPr/>
            <p:nvPr/>
          </p:nvSpPr>
          <p:spPr bwMode="auto">
            <a:xfrm>
              <a:off x="430686"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8" name="íšľíḑe"/>
            <p:cNvSpPr/>
            <p:nvPr/>
          </p:nvSpPr>
          <p:spPr bwMode="auto">
            <a:xfrm>
              <a:off x="908568"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39" name="îŝlïďê"/>
            <p:cNvSpPr/>
            <p:nvPr/>
          </p:nvSpPr>
          <p:spPr bwMode="auto">
            <a:xfrm>
              <a:off x="2041328"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77500" lnSpcReduction="20000"/>
            </a:bodyPr>
            <a:lstStyle/>
            <a:p>
              <a:endParaRPr lang="en-US"/>
            </a:p>
          </p:txBody>
        </p:sp>
        <p:sp>
          <p:nvSpPr>
            <p:cNvPr id="40" name="îṡļïḓe"/>
            <p:cNvSpPr/>
            <p:nvPr/>
          </p:nvSpPr>
          <p:spPr bwMode="auto">
            <a:xfrm>
              <a:off x="2118028"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40000" lnSpcReduction="20000"/>
            </a:bodyPr>
            <a:lstStyle/>
            <a:p>
              <a:endParaRPr lang="en-US"/>
            </a:p>
          </p:txBody>
        </p:sp>
        <p:sp>
          <p:nvSpPr>
            <p:cNvPr id="41" name="ïṧľîďê"/>
            <p:cNvSpPr/>
            <p:nvPr/>
          </p:nvSpPr>
          <p:spPr bwMode="auto">
            <a:xfrm>
              <a:off x="2348117"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42" name="iṡḷíḍé"/>
            <p:cNvSpPr/>
            <p:nvPr/>
          </p:nvSpPr>
          <p:spPr bwMode="auto">
            <a:xfrm>
              <a:off x="2660808"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55000" lnSpcReduction="20000"/>
            </a:bodyPr>
            <a:lstStyle/>
            <a:p>
              <a:endParaRPr lang="en-US"/>
            </a:p>
          </p:txBody>
        </p:sp>
        <p:sp>
          <p:nvSpPr>
            <p:cNvPr id="43" name="iṩlíḍé"/>
            <p:cNvSpPr/>
            <p:nvPr/>
          </p:nvSpPr>
          <p:spPr bwMode="auto">
            <a:xfrm>
              <a:off x="2796502"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92500" lnSpcReduction="20000"/>
            </a:bodyPr>
            <a:lstStyle/>
            <a:p>
              <a:endParaRPr lang="en-US"/>
            </a:p>
          </p:txBody>
        </p:sp>
        <p:sp>
          <p:nvSpPr>
            <p:cNvPr id="44" name="ísḷide"/>
            <p:cNvSpPr/>
            <p:nvPr/>
          </p:nvSpPr>
          <p:spPr bwMode="auto">
            <a:xfrm>
              <a:off x="3421880" y="5610901"/>
              <a:ext cx="147494" cy="442486"/>
            </a:xfrm>
            <a:custGeom>
              <a:avLst/>
              <a:gdLst>
                <a:gd name="T0" fmla="*/ 9 w 50"/>
                <a:gd name="T1" fmla="*/ 23 h 149"/>
                <a:gd name="T2" fmla="*/ 13 w 50"/>
                <a:gd name="T3" fmla="*/ 23 h 149"/>
                <a:gd name="T4" fmla="*/ 23 w 50"/>
                <a:gd name="T5" fmla="*/ 0 h 149"/>
                <a:gd name="T6" fmla="*/ 29 w 50"/>
                <a:gd name="T7" fmla="*/ 0 h 149"/>
                <a:gd name="T8" fmla="*/ 36 w 50"/>
                <a:gd name="T9" fmla="*/ 23 h 149"/>
                <a:gd name="T10" fmla="*/ 42 w 50"/>
                <a:gd name="T11" fmla="*/ 23 h 149"/>
                <a:gd name="T12" fmla="*/ 42 w 50"/>
                <a:gd name="T13" fmla="*/ 36 h 149"/>
                <a:gd name="T14" fmla="*/ 44 w 50"/>
                <a:gd name="T15" fmla="*/ 42 h 149"/>
                <a:gd name="T16" fmla="*/ 50 w 50"/>
                <a:gd name="T17" fmla="*/ 42 h 149"/>
                <a:gd name="T18" fmla="*/ 50 w 50"/>
                <a:gd name="T19" fmla="*/ 149 h 149"/>
                <a:gd name="T20" fmla="*/ 0 w 50"/>
                <a:gd name="T21" fmla="*/ 149 h 149"/>
                <a:gd name="T22" fmla="*/ 0 w 50"/>
                <a:gd name="T23" fmla="*/ 42 h 149"/>
                <a:gd name="T24" fmla="*/ 8 w 50"/>
                <a:gd name="T25" fmla="*/ 42 h 149"/>
                <a:gd name="T26" fmla="*/ 9 w 50"/>
                <a:gd name="T27" fmla="*/ 36 h 149"/>
                <a:gd name="T28" fmla="*/ 9 w 50"/>
                <a:gd name="T29" fmla="*/ 23 h 149"/>
                <a:gd name="T30" fmla="*/ 9 w 50"/>
                <a:gd name="T31" fmla="*/ 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49">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45" name="íṣľïḍé"/>
            <p:cNvSpPr/>
            <p:nvPr/>
          </p:nvSpPr>
          <p:spPr bwMode="auto">
            <a:xfrm>
              <a:off x="3646071" y="5964889"/>
              <a:ext cx="82597" cy="88498"/>
            </a:xfrm>
            <a:custGeom>
              <a:avLst/>
              <a:gdLst>
                <a:gd name="T0" fmla="*/ 0 w 28"/>
                <a:gd name="T1" fmla="*/ 0 h 31"/>
                <a:gd name="T2" fmla="*/ 28 w 28"/>
                <a:gd name="T3" fmla="*/ 0 h 31"/>
                <a:gd name="T4" fmla="*/ 28 w 28"/>
                <a:gd name="T5" fmla="*/ 31 h 31"/>
                <a:gd name="T6" fmla="*/ 0 w 28"/>
                <a:gd name="T7" fmla="*/ 31 h 31"/>
                <a:gd name="T8" fmla="*/ 0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lnTo>
                    <a:pt x="28" y="0"/>
                  </a:lnTo>
                  <a:lnTo>
                    <a:pt x="28" y="31"/>
                  </a:lnTo>
                  <a:lnTo>
                    <a:pt x="0" y="31"/>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25000" lnSpcReduction="20000"/>
            </a:bodyPr>
            <a:lstStyle/>
            <a:p>
              <a:endParaRPr lang="en-US"/>
            </a:p>
          </p:txBody>
        </p:sp>
        <p:sp>
          <p:nvSpPr>
            <p:cNvPr id="46" name="îṩlîḋè"/>
            <p:cNvSpPr/>
            <p:nvPr/>
          </p:nvSpPr>
          <p:spPr bwMode="auto">
            <a:xfrm>
              <a:off x="3675572" y="5021474"/>
              <a:ext cx="778773" cy="1031913"/>
            </a:xfrm>
            <a:custGeom>
              <a:avLst/>
              <a:gdLst>
                <a:gd name="T0" fmla="*/ 124 w 266"/>
                <a:gd name="T1" fmla="*/ 0 h 476"/>
                <a:gd name="T2" fmla="*/ 203 w 266"/>
                <a:gd name="T3" fmla="*/ 0 h 476"/>
                <a:gd name="T4" fmla="*/ 203 w 266"/>
                <a:gd name="T5" fmla="*/ 5 h 476"/>
                <a:gd name="T6" fmla="*/ 209 w 266"/>
                <a:gd name="T7" fmla="*/ 5 h 476"/>
                <a:gd name="T8" fmla="*/ 209 w 266"/>
                <a:gd name="T9" fmla="*/ 9 h 476"/>
                <a:gd name="T10" fmla="*/ 214 w 266"/>
                <a:gd name="T11" fmla="*/ 9 h 476"/>
                <a:gd name="T12" fmla="*/ 214 w 266"/>
                <a:gd name="T13" fmla="*/ 17 h 476"/>
                <a:gd name="T14" fmla="*/ 222 w 266"/>
                <a:gd name="T15" fmla="*/ 17 h 476"/>
                <a:gd name="T16" fmla="*/ 222 w 266"/>
                <a:gd name="T17" fmla="*/ 430 h 476"/>
                <a:gd name="T18" fmla="*/ 230 w 266"/>
                <a:gd name="T19" fmla="*/ 430 h 476"/>
                <a:gd name="T20" fmla="*/ 230 w 266"/>
                <a:gd name="T21" fmla="*/ 453 h 476"/>
                <a:gd name="T22" fmla="*/ 230 w 266"/>
                <a:gd name="T23" fmla="*/ 462 h 476"/>
                <a:gd name="T24" fmla="*/ 266 w 266"/>
                <a:gd name="T25" fmla="*/ 462 h 476"/>
                <a:gd name="T26" fmla="*/ 266 w 266"/>
                <a:gd name="T27" fmla="*/ 476 h 476"/>
                <a:gd name="T28" fmla="*/ 230 w 266"/>
                <a:gd name="T29" fmla="*/ 476 h 476"/>
                <a:gd name="T30" fmla="*/ 222 w 266"/>
                <a:gd name="T31" fmla="*/ 476 h 476"/>
                <a:gd name="T32" fmla="*/ 199 w 266"/>
                <a:gd name="T33" fmla="*/ 476 h 476"/>
                <a:gd name="T34" fmla="*/ 124 w 266"/>
                <a:gd name="T35" fmla="*/ 476 h 476"/>
                <a:gd name="T36" fmla="*/ 48 w 266"/>
                <a:gd name="T37" fmla="*/ 476 h 476"/>
                <a:gd name="T38" fmla="*/ 0 w 266"/>
                <a:gd name="T39" fmla="*/ 476 h 476"/>
                <a:gd name="T40" fmla="*/ 0 w 266"/>
                <a:gd name="T41" fmla="*/ 453 h 476"/>
                <a:gd name="T42" fmla="*/ 0 w 266"/>
                <a:gd name="T43" fmla="*/ 411 h 476"/>
                <a:gd name="T44" fmla="*/ 10 w 266"/>
                <a:gd name="T45" fmla="*/ 411 h 476"/>
                <a:gd name="T46" fmla="*/ 10 w 266"/>
                <a:gd name="T47" fmla="*/ 166 h 476"/>
                <a:gd name="T48" fmla="*/ 17 w 266"/>
                <a:gd name="T49" fmla="*/ 166 h 476"/>
                <a:gd name="T50" fmla="*/ 17 w 266"/>
                <a:gd name="T51" fmla="*/ 155 h 476"/>
                <a:gd name="T52" fmla="*/ 23 w 266"/>
                <a:gd name="T53" fmla="*/ 155 h 476"/>
                <a:gd name="T54" fmla="*/ 23 w 266"/>
                <a:gd name="T55" fmla="*/ 143 h 476"/>
                <a:gd name="T56" fmla="*/ 25 w 266"/>
                <a:gd name="T57" fmla="*/ 143 h 476"/>
                <a:gd name="T58" fmla="*/ 44 w 266"/>
                <a:gd name="T59" fmla="*/ 111 h 476"/>
                <a:gd name="T60" fmla="*/ 46 w 266"/>
                <a:gd name="T61" fmla="*/ 111 h 476"/>
                <a:gd name="T62" fmla="*/ 48 w 266"/>
                <a:gd name="T63" fmla="*/ 111 h 476"/>
                <a:gd name="T64" fmla="*/ 48 w 266"/>
                <a:gd name="T65" fmla="*/ 76 h 476"/>
                <a:gd name="T66" fmla="*/ 50 w 266"/>
                <a:gd name="T67" fmla="*/ 76 h 476"/>
                <a:gd name="T68" fmla="*/ 50 w 266"/>
                <a:gd name="T69" fmla="*/ 113 h 476"/>
                <a:gd name="T70" fmla="*/ 69 w 266"/>
                <a:gd name="T71" fmla="*/ 143 h 476"/>
                <a:gd name="T72" fmla="*/ 71 w 266"/>
                <a:gd name="T73" fmla="*/ 143 h 476"/>
                <a:gd name="T74" fmla="*/ 71 w 266"/>
                <a:gd name="T75" fmla="*/ 155 h 476"/>
                <a:gd name="T76" fmla="*/ 75 w 266"/>
                <a:gd name="T77" fmla="*/ 155 h 476"/>
                <a:gd name="T78" fmla="*/ 75 w 266"/>
                <a:gd name="T79" fmla="*/ 166 h 476"/>
                <a:gd name="T80" fmla="*/ 82 w 266"/>
                <a:gd name="T81" fmla="*/ 166 h 476"/>
                <a:gd name="T82" fmla="*/ 82 w 266"/>
                <a:gd name="T83" fmla="*/ 453 h 476"/>
                <a:gd name="T84" fmla="*/ 124 w 266"/>
                <a:gd name="T85" fmla="*/ 453 h 476"/>
                <a:gd name="T86" fmla="*/ 124 w 266"/>
                <a:gd name="T87" fmla="*/ 23 h 476"/>
                <a:gd name="T88" fmla="*/ 124 w 266"/>
                <a:gd name="T89" fmla="*/ 17 h 476"/>
                <a:gd name="T90" fmla="*/ 124 w 266"/>
                <a:gd name="T91" fmla="*/ 17 h 476"/>
                <a:gd name="T92" fmla="*/ 124 w 266"/>
                <a:gd name="T93" fmla="*/ 11 h 476"/>
                <a:gd name="T94" fmla="*/ 124 w 266"/>
                <a:gd name="T95" fmla="*/ 9 h 476"/>
                <a:gd name="T96" fmla="*/ 124 w 266"/>
                <a:gd name="T97" fmla="*/ 5 h 476"/>
                <a:gd name="T98" fmla="*/ 124 w 266"/>
                <a:gd name="T99" fmla="*/ 0 h 476"/>
                <a:gd name="T100" fmla="*/ 124 w 266"/>
                <a:gd name="T101"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476">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47" name="išḻîḋè"/>
            <p:cNvSpPr/>
            <p:nvPr/>
          </p:nvSpPr>
          <p:spPr bwMode="auto">
            <a:xfrm>
              <a:off x="4383548" y="5622700"/>
              <a:ext cx="306789" cy="430687"/>
            </a:xfrm>
            <a:custGeom>
              <a:avLst/>
              <a:gdLst>
                <a:gd name="T0" fmla="*/ 48 w 103"/>
                <a:gd name="T1" fmla="*/ 112 h 145"/>
                <a:gd name="T2" fmla="*/ 103 w 103"/>
                <a:gd name="T3" fmla="*/ 112 h 145"/>
                <a:gd name="T4" fmla="*/ 103 w 103"/>
                <a:gd name="T5" fmla="*/ 145 h 145"/>
                <a:gd name="T6" fmla="*/ 48 w 103"/>
                <a:gd name="T7" fmla="*/ 145 h 145"/>
                <a:gd name="T8" fmla="*/ 23 w 103"/>
                <a:gd name="T9" fmla="*/ 145 h 145"/>
                <a:gd name="T10" fmla="*/ 0 w 103"/>
                <a:gd name="T11" fmla="*/ 145 h 145"/>
                <a:gd name="T12" fmla="*/ 0 w 103"/>
                <a:gd name="T13" fmla="*/ 11 h 145"/>
                <a:gd name="T14" fmla="*/ 6 w 103"/>
                <a:gd name="T15" fmla="*/ 11 h 145"/>
                <a:gd name="T16" fmla="*/ 6 w 103"/>
                <a:gd name="T17" fmla="*/ 0 h 145"/>
                <a:gd name="T18" fmla="*/ 34 w 103"/>
                <a:gd name="T19" fmla="*/ 0 h 145"/>
                <a:gd name="T20" fmla="*/ 34 w 103"/>
                <a:gd name="T21" fmla="*/ 11 h 145"/>
                <a:gd name="T22" fmla="*/ 48 w 103"/>
                <a:gd name="T23" fmla="*/ 11 h 145"/>
                <a:gd name="T24" fmla="*/ 48 w 103"/>
                <a:gd name="T25" fmla="*/ 112 h 145"/>
                <a:gd name="T26" fmla="*/ 48 w 103"/>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45">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48" name="íṡlîḑè"/>
            <p:cNvSpPr/>
            <p:nvPr/>
          </p:nvSpPr>
          <p:spPr bwMode="auto">
            <a:xfrm>
              <a:off x="4908627" y="5634500"/>
              <a:ext cx="365788" cy="418888"/>
            </a:xfrm>
            <a:custGeom>
              <a:avLst/>
              <a:gdLst>
                <a:gd name="T0" fmla="*/ 0 w 124"/>
                <a:gd name="T1" fmla="*/ 0 h 142"/>
                <a:gd name="T2" fmla="*/ 124 w 124"/>
                <a:gd name="T3" fmla="*/ 0 h 142"/>
                <a:gd name="T4" fmla="*/ 124 w 124"/>
                <a:gd name="T5" fmla="*/ 142 h 142"/>
                <a:gd name="T6" fmla="*/ 0 w 124"/>
                <a:gd name="T7" fmla="*/ 142 h 142"/>
                <a:gd name="T8" fmla="*/ 0 w 124"/>
                <a:gd name="T9" fmla="*/ 0 h 142"/>
                <a:gd name="T10" fmla="*/ 0 w 124"/>
                <a:gd name="T11" fmla="*/ 0 h 142"/>
              </a:gdLst>
              <a:ahLst/>
              <a:cxnLst>
                <a:cxn ang="0">
                  <a:pos x="T0" y="T1"/>
                </a:cxn>
                <a:cxn ang="0">
                  <a:pos x="T2" y="T3"/>
                </a:cxn>
                <a:cxn ang="0">
                  <a:pos x="T4" y="T5"/>
                </a:cxn>
                <a:cxn ang="0">
                  <a:pos x="T6" y="T7"/>
                </a:cxn>
                <a:cxn ang="0">
                  <a:pos x="T8" y="T9"/>
                </a:cxn>
                <a:cxn ang="0">
                  <a:pos x="T10" y="T11"/>
                </a:cxn>
              </a:cxnLst>
              <a:rect l="0" t="0" r="r" b="b"/>
              <a:pathLst>
                <a:path w="124" h="142">
                  <a:moveTo>
                    <a:pt x="0" y="0"/>
                  </a:moveTo>
                  <a:lnTo>
                    <a:pt x="124" y="0"/>
                  </a:lnTo>
                  <a:lnTo>
                    <a:pt x="124" y="142"/>
                  </a:lnTo>
                  <a:lnTo>
                    <a:pt x="0" y="142"/>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49" name="î$ḻïḑé"/>
            <p:cNvSpPr/>
            <p:nvPr/>
          </p:nvSpPr>
          <p:spPr bwMode="auto">
            <a:xfrm>
              <a:off x="5303915" y="5410309"/>
              <a:ext cx="873170" cy="643080"/>
            </a:xfrm>
            <a:custGeom>
              <a:avLst/>
              <a:gdLst>
                <a:gd name="T0" fmla="*/ 84 w 296"/>
                <a:gd name="T1" fmla="*/ 193 h 218"/>
                <a:gd name="T2" fmla="*/ 94 w 296"/>
                <a:gd name="T3" fmla="*/ 193 h 218"/>
                <a:gd name="T4" fmla="*/ 94 w 296"/>
                <a:gd name="T5" fmla="*/ 199 h 218"/>
                <a:gd name="T6" fmla="*/ 113 w 296"/>
                <a:gd name="T7" fmla="*/ 199 h 218"/>
                <a:gd name="T8" fmla="*/ 113 w 296"/>
                <a:gd name="T9" fmla="*/ 206 h 218"/>
                <a:gd name="T10" fmla="*/ 160 w 296"/>
                <a:gd name="T11" fmla="*/ 206 h 218"/>
                <a:gd name="T12" fmla="*/ 160 w 296"/>
                <a:gd name="T13" fmla="*/ 9 h 218"/>
                <a:gd name="T14" fmla="*/ 178 w 296"/>
                <a:gd name="T15" fmla="*/ 9 h 218"/>
                <a:gd name="T16" fmla="*/ 178 w 296"/>
                <a:gd name="T17" fmla="*/ 0 h 218"/>
                <a:gd name="T18" fmla="*/ 218 w 296"/>
                <a:gd name="T19" fmla="*/ 0 h 218"/>
                <a:gd name="T20" fmla="*/ 218 w 296"/>
                <a:gd name="T21" fmla="*/ 9 h 218"/>
                <a:gd name="T22" fmla="*/ 231 w 296"/>
                <a:gd name="T23" fmla="*/ 9 h 218"/>
                <a:gd name="T24" fmla="*/ 231 w 296"/>
                <a:gd name="T25" fmla="*/ 206 h 218"/>
                <a:gd name="T26" fmla="*/ 245 w 296"/>
                <a:gd name="T27" fmla="*/ 206 h 218"/>
                <a:gd name="T28" fmla="*/ 245 w 296"/>
                <a:gd name="T29" fmla="*/ 214 h 218"/>
                <a:gd name="T30" fmla="*/ 296 w 296"/>
                <a:gd name="T31" fmla="*/ 214 h 218"/>
                <a:gd name="T32" fmla="*/ 296 w 296"/>
                <a:gd name="T33" fmla="*/ 218 h 218"/>
                <a:gd name="T34" fmla="*/ 245 w 296"/>
                <a:gd name="T35" fmla="*/ 218 h 218"/>
                <a:gd name="T36" fmla="*/ 231 w 296"/>
                <a:gd name="T37" fmla="*/ 218 h 218"/>
                <a:gd name="T38" fmla="*/ 160 w 296"/>
                <a:gd name="T39" fmla="*/ 218 h 218"/>
                <a:gd name="T40" fmla="*/ 130 w 296"/>
                <a:gd name="T41" fmla="*/ 218 h 218"/>
                <a:gd name="T42" fmla="*/ 84 w 296"/>
                <a:gd name="T43" fmla="*/ 218 h 218"/>
                <a:gd name="T44" fmla="*/ 80 w 296"/>
                <a:gd name="T45" fmla="*/ 218 h 218"/>
                <a:gd name="T46" fmla="*/ 50 w 296"/>
                <a:gd name="T47" fmla="*/ 218 h 218"/>
                <a:gd name="T48" fmla="*/ 0 w 296"/>
                <a:gd name="T49" fmla="*/ 218 h 218"/>
                <a:gd name="T50" fmla="*/ 0 w 296"/>
                <a:gd name="T51" fmla="*/ 4 h 218"/>
                <a:gd name="T52" fmla="*/ 50 w 296"/>
                <a:gd name="T53" fmla="*/ 4 h 218"/>
                <a:gd name="T54" fmla="*/ 50 w 296"/>
                <a:gd name="T55" fmla="*/ 25 h 218"/>
                <a:gd name="T56" fmla="*/ 84 w 296"/>
                <a:gd name="T57" fmla="*/ 25 h 218"/>
                <a:gd name="T58" fmla="*/ 84 w 296"/>
                <a:gd name="T59" fmla="*/ 193 h 218"/>
                <a:gd name="T60" fmla="*/ 84 w 296"/>
                <a:gd name="T61" fmla="*/ 1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218">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50" name="íṧḷíḋè"/>
            <p:cNvSpPr/>
            <p:nvPr/>
          </p:nvSpPr>
          <p:spPr bwMode="auto">
            <a:xfrm>
              <a:off x="35399"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55000" lnSpcReduction="20000"/>
            </a:bodyPr>
            <a:lstStyle/>
            <a:p>
              <a:endParaRPr lang="en-US"/>
            </a:p>
          </p:txBody>
        </p:sp>
        <p:sp>
          <p:nvSpPr>
            <p:cNvPr id="51" name="íṡḻiḓê"/>
            <p:cNvSpPr/>
            <p:nvPr/>
          </p:nvSpPr>
          <p:spPr bwMode="auto">
            <a:xfrm>
              <a:off x="2796502" y="4887064"/>
              <a:ext cx="595877" cy="1166323"/>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52" name="íṣ1ïdé"/>
            <p:cNvSpPr/>
            <p:nvPr/>
          </p:nvSpPr>
          <p:spPr bwMode="auto">
            <a:xfrm>
              <a:off x="4708034" y="6006189"/>
              <a:ext cx="631276" cy="47199"/>
            </a:xfrm>
            <a:custGeom>
              <a:avLst/>
              <a:gdLst>
                <a:gd name="T0" fmla="*/ 0 w 212"/>
                <a:gd name="T1" fmla="*/ 0 h 15"/>
                <a:gd name="T2" fmla="*/ 212 w 212"/>
                <a:gd name="T3" fmla="*/ 0 h 15"/>
                <a:gd name="T4" fmla="*/ 212 w 212"/>
                <a:gd name="T5" fmla="*/ 15 h 15"/>
                <a:gd name="T6" fmla="*/ 0 w 212"/>
                <a:gd name="T7" fmla="*/ 15 h 15"/>
                <a:gd name="T8" fmla="*/ 0 w 212"/>
                <a:gd name="T9" fmla="*/ 0 h 15"/>
                <a:gd name="T10" fmla="*/ 0 w 212"/>
                <a:gd name="T11" fmla="*/ 0 h 15"/>
              </a:gdLst>
              <a:ahLst/>
              <a:cxnLst>
                <a:cxn ang="0">
                  <a:pos x="T0" y="T1"/>
                </a:cxn>
                <a:cxn ang="0">
                  <a:pos x="T2" y="T3"/>
                </a:cxn>
                <a:cxn ang="0">
                  <a:pos x="T4" y="T5"/>
                </a:cxn>
                <a:cxn ang="0">
                  <a:pos x="T6" y="T7"/>
                </a:cxn>
                <a:cxn ang="0">
                  <a:pos x="T8" y="T9"/>
                </a:cxn>
                <a:cxn ang="0">
                  <a:pos x="T10" y="T11"/>
                </a:cxn>
              </a:cxnLst>
              <a:rect l="0" t="0" r="r" b="b"/>
              <a:pathLst>
                <a:path w="212" h="15">
                  <a:moveTo>
                    <a:pt x="0" y="0"/>
                  </a:moveTo>
                  <a:lnTo>
                    <a:pt x="212" y="0"/>
                  </a:lnTo>
                  <a:lnTo>
                    <a:pt x="212" y="15"/>
                  </a:lnTo>
                  <a:lnTo>
                    <a:pt x="0" y="15"/>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25000" lnSpcReduction="20000"/>
            </a:bodyPr>
            <a:lstStyle/>
            <a:p>
              <a:endParaRPr lang="en-US"/>
            </a:p>
          </p:txBody>
        </p:sp>
        <p:sp>
          <p:nvSpPr>
            <p:cNvPr id="53" name="ïŝ1ïḋe"/>
            <p:cNvSpPr/>
            <p:nvPr/>
          </p:nvSpPr>
          <p:spPr bwMode="auto">
            <a:xfrm>
              <a:off x="6503219" y="4891127"/>
              <a:ext cx="306789" cy="1162261"/>
            </a:xfrm>
            <a:custGeom>
              <a:avLst/>
              <a:gdLst>
                <a:gd name="T0" fmla="*/ 42 w 105"/>
                <a:gd name="T1" fmla="*/ 17 h 394"/>
                <a:gd name="T2" fmla="*/ 92 w 105"/>
                <a:gd name="T3" fmla="*/ 0 h 394"/>
                <a:gd name="T4" fmla="*/ 102 w 105"/>
                <a:gd name="T5" fmla="*/ 0 h 394"/>
                <a:gd name="T6" fmla="*/ 102 w 105"/>
                <a:gd name="T7" fmla="*/ 29 h 394"/>
                <a:gd name="T8" fmla="*/ 105 w 105"/>
                <a:gd name="T9" fmla="*/ 29 h 394"/>
                <a:gd name="T10" fmla="*/ 105 w 105"/>
                <a:gd name="T11" fmla="*/ 122 h 394"/>
                <a:gd name="T12" fmla="*/ 105 w 105"/>
                <a:gd name="T13" fmla="*/ 155 h 394"/>
                <a:gd name="T14" fmla="*/ 105 w 105"/>
                <a:gd name="T15" fmla="*/ 205 h 394"/>
                <a:gd name="T16" fmla="*/ 105 w 105"/>
                <a:gd name="T17" fmla="*/ 218 h 394"/>
                <a:gd name="T18" fmla="*/ 105 w 105"/>
                <a:gd name="T19" fmla="*/ 298 h 394"/>
                <a:gd name="T20" fmla="*/ 105 w 105"/>
                <a:gd name="T21" fmla="*/ 331 h 394"/>
                <a:gd name="T22" fmla="*/ 105 w 105"/>
                <a:gd name="T23" fmla="*/ 394 h 394"/>
                <a:gd name="T24" fmla="*/ 0 w 105"/>
                <a:gd name="T25" fmla="*/ 394 h 394"/>
                <a:gd name="T26" fmla="*/ 0 w 105"/>
                <a:gd name="T27" fmla="*/ 218 h 394"/>
                <a:gd name="T28" fmla="*/ 10 w 105"/>
                <a:gd name="T29" fmla="*/ 218 h 394"/>
                <a:gd name="T30" fmla="*/ 10 w 105"/>
                <a:gd name="T31" fmla="*/ 155 h 394"/>
                <a:gd name="T32" fmla="*/ 21 w 105"/>
                <a:gd name="T33" fmla="*/ 155 h 394"/>
                <a:gd name="T34" fmla="*/ 21 w 105"/>
                <a:gd name="T35" fmla="*/ 122 h 394"/>
                <a:gd name="T36" fmla="*/ 39 w 105"/>
                <a:gd name="T37" fmla="*/ 122 h 394"/>
                <a:gd name="T38" fmla="*/ 39 w 105"/>
                <a:gd name="T39" fmla="*/ 29 h 394"/>
                <a:gd name="T40" fmla="*/ 42 w 105"/>
                <a:gd name="T41" fmla="*/ 29 h 394"/>
                <a:gd name="T42" fmla="*/ 42 w 105"/>
                <a:gd name="T43" fmla="*/ 17 h 394"/>
                <a:gd name="T44" fmla="*/ 42 w 105"/>
                <a:gd name="T45" fmla="*/ 1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394">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54" name="îṣḻíḋé"/>
            <p:cNvSpPr/>
            <p:nvPr/>
          </p:nvSpPr>
          <p:spPr bwMode="auto">
            <a:xfrm>
              <a:off x="6981101" y="5251015"/>
              <a:ext cx="1103260" cy="802372"/>
            </a:xfrm>
            <a:custGeom>
              <a:avLst/>
              <a:gdLst>
                <a:gd name="T0" fmla="*/ 109 w 375"/>
                <a:gd name="T1" fmla="*/ 163 h 272"/>
                <a:gd name="T2" fmla="*/ 138 w 375"/>
                <a:gd name="T3" fmla="*/ 151 h 272"/>
                <a:gd name="T4" fmla="*/ 145 w 375"/>
                <a:gd name="T5" fmla="*/ 140 h 272"/>
                <a:gd name="T6" fmla="*/ 147 w 375"/>
                <a:gd name="T7" fmla="*/ 140 h 272"/>
                <a:gd name="T8" fmla="*/ 155 w 375"/>
                <a:gd name="T9" fmla="*/ 151 h 272"/>
                <a:gd name="T10" fmla="*/ 183 w 375"/>
                <a:gd name="T11" fmla="*/ 163 h 272"/>
                <a:gd name="T12" fmla="*/ 183 w 375"/>
                <a:gd name="T13" fmla="*/ 169 h 272"/>
                <a:gd name="T14" fmla="*/ 178 w 375"/>
                <a:gd name="T15" fmla="*/ 169 h 272"/>
                <a:gd name="T16" fmla="*/ 178 w 375"/>
                <a:gd name="T17" fmla="*/ 190 h 272"/>
                <a:gd name="T18" fmla="*/ 358 w 375"/>
                <a:gd name="T19" fmla="*/ 190 h 272"/>
                <a:gd name="T20" fmla="*/ 358 w 375"/>
                <a:gd name="T21" fmla="*/ 199 h 272"/>
                <a:gd name="T22" fmla="*/ 375 w 375"/>
                <a:gd name="T23" fmla="*/ 199 h 272"/>
                <a:gd name="T24" fmla="*/ 375 w 375"/>
                <a:gd name="T25" fmla="*/ 272 h 272"/>
                <a:gd name="T26" fmla="*/ 0 w 375"/>
                <a:gd name="T27" fmla="*/ 272 h 272"/>
                <a:gd name="T28" fmla="*/ 0 w 375"/>
                <a:gd name="T29" fmla="*/ 199 h 272"/>
                <a:gd name="T30" fmla="*/ 17 w 375"/>
                <a:gd name="T31" fmla="*/ 199 h 272"/>
                <a:gd name="T32" fmla="*/ 17 w 375"/>
                <a:gd name="T33" fmla="*/ 190 h 272"/>
                <a:gd name="T34" fmla="*/ 27 w 375"/>
                <a:gd name="T35" fmla="*/ 190 h 272"/>
                <a:gd name="T36" fmla="*/ 27 w 375"/>
                <a:gd name="T37" fmla="*/ 71 h 272"/>
                <a:gd name="T38" fmla="*/ 30 w 375"/>
                <a:gd name="T39" fmla="*/ 71 h 272"/>
                <a:gd name="T40" fmla="*/ 30 w 375"/>
                <a:gd name="T41" fmla="*/ 50 h 272"/>
                <a:gd name="T42" fmla="*/ 34 w 375"/>
                <a:gd name="T43" fmla="*/ 50 h 272"/>
                <a:gd name="T44" fmla="*/ 34 w 375"/>
                <a:gd name="T45" fmla="*/ 27 h 272"/>
                <a:gd name="T46" fmla="*/ 38 w 375"/>
                <a:gd name="T47" fmla="*/ 27 h 272"/>
                <a:gd name="T48" fmla="*/ 38 w 375"/>
                <a:gd name="T49" fmla="*/ 18 h 272"/>
                <a:gd name="T50" fmla="*/ 42 w 375"/>
                <a:gd name="T51" fmla="*/ 18 h 272"/>
                <a:gd name="T52" fmla="*/ 51 w 375"/>
                <a:gd name="T53" fmla="*/ 0 h 272"/>
                <a:gd name="T54" fmla="*/ 55 w 375"/>
                <a:gd name="T55" fmla="*/ 0 h 272"/>
                <a:gd name="T56" fmla="*/ 65 w 375"/>
                <a:gd name="T57" fmla="*/ 18 h 272"/>
                <a:gd name="T58" fmla="*/ 69 w 375"/>
                <a:gd name="T59" fmla="*/ 18 h 272"/>
                <a:gd name="T60" fmla="*/ 69 w 375"/>
                <a:gd name="T61" fmla="*/ 27 h 272"/>
                <a:gd name="T62" fmla="*/ 73 w 375"/>
                <a:gd name="T63" fmla="*/ 27 h 272"/>
                <a:gd name="T64" fmla="*/ 73 w 375"/>
                <a:gd name="T65" fmla="*/ 50 h 272"/>
                <a:gd name="T66" fmla="*/ 76 w 375"/>
                <a:gd name="T67" fmla="*/ 50 h 272"/>
                <a:gd name="T68" fmla="*/ 76 w 375"/>
                <a:gd name="T69" fmla="*/ 71 h 272"/>
                <a:gd name="T70" fmla="*/ 80 w 375"/>
                <a:gd name="T71" fmla="*/ 71 h 272"/>
                <a:gd name="T72" fmla="*/ 80 w 375"/>
                <a:gd name="T73" fmla="*/ 190 h 272"/>
                <a:gd name="T74" fmla="*/ 115 w 375"/>
                <a:gd name="T75" fmla="*/ 190 h 272"/>
                <a:gd name="T76" fmla="*/ 115 w 375"/>
                <a:gd name="T77" fmla="*/ 169 h 272"/>
                <a:gd name="T78" fmla="*/ 109 w 375"/>
                <a:gd name="T79" fmla="*/ 169 h 272"/>
                <a:gd name="T80" fmla="*/ 109 w 375"/>
                <a:gd name="T81" fmla="*/ 163 h 272"/>
                <a:gd name="T82" fmla="*/ 109 w 375"/>
                <a:gd name="T83" fmla="*/ 16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5" h="272">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55" name="îşļîdê"/>
            <p:cNvSpPr/>
            <p:nvPr/>
          </p:nvSpPr>
          <p:spPr bwMode="auto">
            <a:xfrm>
              <a:off x="8113861" y="5852794"/>
              <a:ext cx="106196" cy="200593"/>
            </a:xfrm>
            <a:custGeom>
              <a:avLst/>
              <a:gdLst>
                <a:gd name="T0" fmla="*/ 0 w 37"/>
                <a:gd name="T1" fmla="*/ 0 h 67"/>
                <a:gd name="T2" fmla="*/ 37 w 37"/>
                <a:gd name="T3" fmla="*/ 0 h 67"/>
                <a:gd name="T4" fmla="*/ 37 w 37"/>
                <a:gd name="T5" fmla="*/ 67 h 67"/>
                <a:gd name="T6" fmla="*/ 0 w 37"/>
                <a:gd name="T7" fmla="*/ 67 h 67"/>
                <a:gd name="T8" fmla="*/ 0 w 37"/>
                <a:gd name="T9" fmla="*/ 0 h 67"/>
                <a:gd name="T10" fmla="*/ 0 w 37"/>
                <a:gd name="T11" fmla="*/ 0 h 67"/>
              </a:gdLst>
              <a:ahLst/>
              <a:cxnLst>
                <a:cxn ang="0">
                  <a:pos x="T0" y="T1"/>
                </a:cxn>
                <a:cxn ang="0">
                  <a:pos x="T2" y="T3"/>
                </a:cxn>
                <a:cxn ang="0">
                  <a:pos x="T4" y="T5"/>
                </a:cxn>
                <a:cxn ang="0">
                  <a:pos x="T6" y="T7"/>
                </a:cxn>
                <a:cxn ang="0">
                  <a:pos x="T8" y="T9"/>
                </a:cxn>
                <a:cxn ang="0">
                  <a:pos x="T10" y="T11"/>
                </a:cxn>
              </a:cxnLst>
              <a:rect l="0" t="0" r="r" b="b"/>
              <a:pathLst>
                <a:path w="37" h="67">
                  <a:moveTo>
                    <a:pt x="0" y="0"/>
                  </a:moveTo>
                  <a:lnTo>
                    <a:pt x="37" y="0"/>
                  </a:lnTo>
                  <a:lnTo>
                    <a:pt x="37" y="67"/>
                  </a:lnTo>
                  <a:lnTo>
                    <a:pt x="0" y="67"/>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77500" lnSpcReduction="20000"/>
            </a:bodyPr>
            <a:lstStyle/>
            <a:p>
              <a:endParaRPr lang="en-US"/>
            </a:p>
          </p:txBody>
        </p:sp>
        <p:sp>
          <p:nvSpPr>
            <p:cNvPr id="56" name="ísḷiḋê"/>
            <p:cNvSpPr/>
            <p:nvPr/>
          </p:nvSpPr>
          <p:spPr bwMode="auto">
            <a:xfrm>
              <a:off x="8190561" y="5905891"/>
              <a:ext cx="318589" cy="147496"/>
            </a:xfrm>
            <a:custGeom>
              <a:avLst/>
              <a:gdLst>
                <a:gd name="T0" fmla="*/ 63 w 109"/>
                <a:gd name="T1" fmla="*/ 0 h 50"/>
                <a:gd name="T2" fmla="*/ 109 w 109"/>
                <a:gd name="T3" fmla="*/ 0 h 50"/>
                <a:gd name="T4" fmla="*/ 109 w 109"/>
                <a:gd name="T5" fmla="*/ 25 h 50"/>
                <a:gd name="T6" fmla="*/ 109 w 109"/>
                <a:gd name="T7" fmla="*/ 50 h 50"/>
                <a:gd name="T8" fmla="*/ 63 w 109"/>
                <a:gd name="T9" fmla="*/ 50 h 50"/>
                <a:gd name="T10" fmla="*/ 0 w 109"/>
                <a:gd name="T11" fmla="*/ 50 h 50"/>
                <a:gd name="T12" fmla="*/ 0 w 109"/>
                <a:gd name="T13" fmla="*/ 25 h 50"/>
                <a:gd name="T14" fmla="*/ 63 w 109"/>
                <a:gd name="T15" fmla="*/ 25 h 50"/>
                <a:gd name="T16" fmla="*/ 63 w 109"/>
                <a:gd name="T17" fmla="*/ 0 h 50"/>
                <a:gd name="T18" fmla="*/ 63 w 10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5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40000" lnSpcReduction="20000"/>
            </a:bodyPr>
            <a:lstStyle/>
            <a:p>
              <a:endParaRPr lang="en-US"/>
            </a:p>
          </p:txBody>
        </p:sp>
        <p:sp>
          <p:nvSpPr>
            <p:cNvPr id="57" name="íŝ1íḍê"/>
            <p:cNvSpPr/>
            <p:nvPr/>
          </p:nvSpPr>
          <p:spPr bwMode="auto">
            <a:xfrm>
              <a:off x="8420651" y="5522406"/>
              <a:ext cx="277288" cy="530981"/>
            </a:xfrm>
            <a:custGeom>
              <a:avLst/>
              <a:gdLst>
                <a:gd name="T0" fmla="*/ 30 w 93"/>
                <a:gd name="T1" fmla="*/ 27 h 180"/>
                <a:gd name="T2" fmla="*/ 44 w 93"/>
                <a:gd name="T3" fmla="*/ 0 h 180"/>
                <a:gd name="T4" fmla="*/ 49 w 93"/>
                <a:gd name="T5" fmla="*/ 0 h 180"/>
                <a:gd name="T6" fmla="*/ 63 w 93"/>
                <a:gd name="T7" fmla="*/ 27 h 180"/>
                <a:gd name="T8" fmla="*/ 68 w 93"/>
                <a:gd name="T9" fmla="*/ 27 h 180"/>
                <a:gd name="T10" fmla="*/ 68 w 93"/>
                <a:gd name="T11" fmla="*/ 59 h 180"/>
                <a:gd name="T12" fmla="*/ 93 w 93"/>
                <a:gd name="T13" fmla="*/ 59 h 180"/>
                <a:gd name="T14" fmla="*/ 93 w 93"/>
                <a:gd name="T15" fmla="*/ 180 h 180"/>
                <a:gd name="T16" fmla="*/ 0 w 93"/>
                <a:gd name="T17" fmla="*/ 180 h 180"/>
                <a:gd name="T18" fmla="*/ 0 w 93"/>
                <a:gd name="T19" fmla="*/ 59 h 180"/>
                <a:gd name="T20" fmla="*/ 24 w 93"/>
                <a:gd name="T21" fmla="*/ 59 h 180"/>
                <a:gd name="T22" fmla="*/ 24 w 93"/>
                <a:gd name="T23" fmla="*/ 27 h 180"/>
                <a:gd name="T24" fmla="*/ 30 w 93"/>
                <a:gd name="T25" fmla="*/ 27 h 180"/>
                <a:gd name="T26" fmla="*/ 30 w 93"/>
                <a:gd name="T2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8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sp>
          <p:nvSpPr>
            <p:cNvPr id="58" name="ïşḻiḑé"/>
            <p:cNvSpPr/>
            <p:nvPr/>
          </p:nvSpPr>
          <p:spPr bwMode="auto">
            <a:xfrm>
              <a:off x="8733341" y="5882292"/>
              <a:ext cx="117995" cy="171096"/>
            </a:xfrm>
            <a:custGeom>
              <a:avLst/>
              <a:gdLst>
                <a:gd name="T0" fmla="*/ 0 w 40"/>
                <a:gd name="T1" fmla="*/ 0 h 58"/>
                <a:gd name="T2" fmla="*/ 40 w 40"/>
                <a:gd name="T3" fmla="*/ 0 h 58"/>
                <a:gd name="T4" fmla="*/ 40 w 40"/>
                <a:gd name="T5" fmla="*/ 58 h 58"/>
                <a:gd name="T6" fmla="*/ 0 w 40"/>
                <a:gd name="T7" fmla="*/ 58 h 58"/>
                <a:gd name="T8" fmla="*/ 0 w 40"/>
                <a:gd name="T9" fmla="*/ 0 h 58"/>
                <a:gd name="T10" fmla="*/ 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0" y="0"/>
                  </a:moveTo>
                  <a:lnTo>
                    <a:pt x="40" y="0"/>
                  </a:lnTo>
                  <a:lnTo>
                    <a:pt x="40"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55000" lnSpcReduction="20000"/>
            </a:bodyPr>
            <a:lstStyle/>
            <a:p>
              <a:endParaRPr lang="en-US"/>
            </a:p>
          </p:txBody>
        </p:sp>
        <p:sp>
          <p:nvSpPr>
            <p:cNvPr id="59" name="iṥ1ïḑe"/>
            <p:cNvSpPr/>
            <p:nvPr/>
          </p:nvSpPr>
          <p:spPr bwMode="auto">
            <a:xfrm>
              <a:off x="8869035" y="5823294"/>
              <a:ext cx="112094" cy="230094"/>
            </a:xfrm>
            <a:custGeom>
              <a:avLst/>
              <a:gdLst>
                <a:gd name="T0" fmla="*/ 0 w 38"/>
                <a:gd name="T1" fmla="*/ 0 h 79"/>
                <a:gd name="T2" fmla="*/ 38 w 38"/>
                <a:gd name="T3" fmla="*/ 0 h 79"/>
                <a:gd name="T4" fmla="*/ 38 w 38"/>
                <a:gd name="T5" fmla="*/ 79 h 79"/>
                <a:gd name="T6" fmla="*/ 0 w 38"/>
                <a:gd name="T7" fmla="*/ 79 h 79"/>
                <a:gd name="T8" fmla="*/ 0 w 38"/>
                <a:gd name="T9" fmla="*/ 0 h 79"/>
                <a:gd name="T10" fmla="*/ 0 w 38"/>
                <a:gd name="T11" fmla="*/ 0 h 79"/>
              </a:gdLst>
              <a:ahLst/>
              <a:cxnLst>
                <a:cxn ang="0">
                  <a:pos x="T0" y="T1"/>
                </a:cxn>
                <a:cxn ang="0">
                  <a:pos x="T2" y="T3"/>
                </a:cxn>
                <a:cxn ang="0">
                  <a:pos x="T4" y="T5"/>
                </a:cxn>
                <a:cxn ang="0">
                  <a:pos x="T6" y="T7"/>
                </a:cxn>
                <a:cxn ang="0">
                  <a:pos x="T8" y="T9"/>
                </a:cxn>
                <a:cxn ang="0">
                  <a:pos x="T10" y="T11"/>
                </a:cxn>
              </a:cxnLst>
              <a:rect l="0" t="0" r="r" b="b"/>
              <a:pathLst>
                <a:path w="38" h="79">
                  <a:moveTo>
                    <a:pt x="0" y="0"/>
                  </a:moveTo>
                  <a:lnTo>
                    <a:pt x="38" y="0"/>
                  </a:lnTo>
                  <a:lnTo>
                    <a:pt x="38" y="79"/>
                  </a:lnTo>
                  <a:lnTo>
                    <a:pt x="0" y="79"/>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92500" lnSpcReduction="20000"/>
            </a:bodyPr>
            <a:lstStyle/>
            <a:p>
              <a:endParaRPr lang="en-US"/>
            </a:p>
          </p:txBody>
        </p:sp>
        <p:sp>
          <p:nvSpPr>
            <p:cNvPr id="60" name="işľîḋe"/>
            <p:cNvSpPr/>
            <p:nvPr/>
          </p:nvSpPr>
          <p:spPr bwMode="auto">
            <a:xfrm>
              <a:off x="6107932" y="5882292"/>
              <a:ext cx="377587" cy="171096"/>
            </a:xfrm>
            <a:custGeom>
              <a:avLst/>
              <a:gdLst>
                <a:gd name="T0" fmla="*/ 0 w 129"/>
                <a:gd name="T1" fmla="*/ 0 h 58"/>
                <a:gd name="T2" fmla="*/ 129 w 129"/>
                <a:gd name="T3" fmla="*/ 0 h 58"/>
                <a:gd name="T4" fmla="*/ 129 w 129"/>
                <a:gd name="T5" fmla="*/ 58 h 58"/>
                <a:gd name="T6" fmla="*/ 0 w 129"/>
                <a:gd name="T7" fmla="*/ 58 h 58"/>
                <a:gd name="T8" fmla="*/ 0 w 129"/>
                <a:gd name="T9" fmla="*/ 0 h 58"/>
                <a:gd name="T10" fmla="*/ 0 w 129"/>
                <a:gd name="T11" fmla="*/ 0 h 58"/>
              </a:gdLst>
              <a:ahLst/>
              <a:cxnLst>
                <a:cxn ang="0">
                  <a:pos x="T0" y="T1"/>
                </a:cxn>
                <a:cxn ang="0">
                  <a:pos x="T2" y="T3"/>
                </a:cxn>
                <a:cxn ang="0">
                  <a:pos x="T4" y="T5"/>
                </a:cxn>
                <a:cxn ang="0">
                  <a:pos x="T6" y="T7"/>
                </a:cxn>
                <a:cxn ang="0">
                  <a:pos x="T8" y="T9"/>
                </a:cxn>
                <a:cxn ang="0">
                  <a:pos x="T10" y="T11"/>
                </a:cxn>
              </a:cxnLst>
              <a:rect l="0" t="0" r="r" b="b"/>
              <a:pathLst>
                <a:path w="129" h="58">
                  <a:moveTo>
                    <a:pt x="0" y="0"/>
                  </a:moveTo>
                  <a:lnTo>
                    <a:pt x="129" y="0"/>
                  </a:lnTo>
                  <a:lnTo>
                    <a:pt x="129" y="58"/>
                  </a:lnTo>
                  <a:lnTo>
                    <a:pt x="0" y="58"/>
                  </a:lnTo>
                  <a:lnTo>
                    <a:pt x="0" y="0"/>
                  </a:lnTo>
                  <a:lnTo>
                    <a:pt x="0" y="0"/>
                  </a:lnTo>
                  <a:close/>
                </a:path>
              </a:pathLst>
            </a:custGeom>
            <a:solidFill>
              <a:schemeClr val="bg1">
                <a:lumMod val="85000"/>
                <a:alpha val="19000"/>
              </a:schemeClr>
            </a:solidFill>
            <a:ln>
              <a:noFill/>
            </a:ln>
          </p:spPr>
          <p:txBody>
            <a:bodyPr vert="horz" wrap="square" lIns="91440" tIns="45720" rIns="91440" bIns="45720" numCol="1" anchor="t" anchorCtr="0" compatLnSpc="1">
              <a:normAutofit fontScale="55000" lnSpcReduction="20000"/>
            </a:bodyPr>
            <a:lstStyle/>
            <a:p>
              <a:endParaRPr lang="en-US"/>
            </a:p>
          </p:txBody>
        </p:sp>
        <p:sp>
          <p:nvSpPr>
            <p:cNvPr id="61" name="ïšļïdé"/>
            <p:cNvSpPr/>
            <p:nvPr/>
          </p:nvSpPr>
          <p:spPr bwMode="auto">
            <a:xfrm>
              <a:off x="8454305" y="4466341"/>
              <a:ext cx="595877" cy="1587046"/>
            </a:xfrm>
            <a:custGeom>
              <a:avLst/>
              <a:gdLst>
                <a:gd name="T0" fmla="*/ 145 w 200"/>
                <a:gd name="T1" fmla="*/ 446 h 538"/>
                <a:gd name="T2" fmla="*/ 195 w 200"/>
                <a:gd name="T3" fmla="*/ 446 h 538"/>
                <a:gd name="T4" fmla="*/ 195 w 200"/>
                <a:gd name="T5" fmla="*/ 456 h 538"/>
                <a:gd name="T6" fmla="*/ 200 w 200"/>
                <a:gd name="T7" fmla="*/ 456 h 538"/>
                <a:gd name="T8" fmla="*/ 200 w 200"/>
                <a:gd name="T9" fmla="*/ 538 h 538"/>
                <a:gd name="T10" fmla="*/ 145 w 200"/>
                <a:gd name="T11" fmla="*/ 538 h 538"/>
                <a:gd name="T12" fmla="*/ 95 w 200"/>
                <a:gd name="T13" fmla="*/ 538 h 538"/>
                <a:gd name="T14" fmla="*/ 46 w 200"/>
                <a:gd name="T15" fmla="*/ 538 h 538"/>
                <a:gd name="T16" fmla="*/ 34 w 200"/>
                <a:gd name="T17" fmla="*/ 538 h 538"/>
                <a:gd name="T18" fmla="*/ 0 w 200"/>
                <a:gd name="T19" fmla="*/ 538 h 538"/>
                <a:gd name="T20" fmla="*/ 0 w 200"/>
                <a:gd name="T21" fmla="*/ 482 h 538"/>
                <a:gd name="T22" fmla="*/ 34 w 200"/>
                <a:gd name="T23" fmla="*/ 482 h 538"/>
                <a:gd name="T24" fmla="*/ 34 w 200"/>
                <a:gd name="T25" fmla="*/ 287 h 538"/>
                <a:gd name="T26" fmla="*/ 55 w 200"/>
                <a:gd name="T27" fmla="*/ 287 h 538"/>
                <a:gd name="T28" fmla="*/ 55 w 200"/>
                <a:gd name="T29" fmla="*/ 152 h 538"/>
                <a:gd name="T30" fmla="*/ 55 w 200"/>
                <a:gd name="T31" fmla="*/ 146 h 538"/>
                <a:gd name="T32" fmla="*/ 67 w 200"/>
                <a:gd name="T33" fmla="*/ 146 h 538"/>
                <a:gd name="T34" fmla="*/ 67 w 200"/>
                <a:gd name="T35" fmla="*/ 64 h 538"/>
                <a:gd name="T36" fmla="*/ 72 w 200"/>
                <a:gd name="T37" fmla="*/ 64 h 538"/>
                <a:gd name="T38" fmla="*/ 74 w 200"/>
                <a:gd name="T39" fmla="*/ 31 h 538"/>
                <a:gd name="T40" fmla="*/ 76 w 200"/>
                <a:gd name="T41" fmla="*/ 64 h 538"/>
                <a:gd name="T42" fmla="*/ 84 w 200"/>
                <a:gd name="T43" fmla="*/ 64 h 538"/>
                <a:gd name="T44" fmla="*/ 86 w 200"/>
                <a:gd name="T45" fmla="*/ 0 h 538"/>
                <a:gd name="T46" fmla="*/ 88 w 200"/>
                <a:gd name="T47" fmla="*/ 64 h 538"/>
                <a:gd name="T48" fmla="*/ 99 w 200"/>
                <a:gd name="T49" fmla="*/ 64 h 538"/>
                <a:gd name="T50" fmla="*/ 99 w 200"/>
                <a:gd name="T51" fmla="*/ 64 h 538"/>
                <a:gd name="T52" fmla="*/ 95 w 200"/>
                <a:gd name="T53" fmla="*/ 64 h 538"/>
                <a:gd name="T54" fmla="*/ 97 w 200"/>
                <a:gd name="T55" fmla="*/ 23 h 538"/>
                <a:gd name="T56" fmla="*/ 99 w 200"/>
                <a:gd name="T57" fmla="*/ 60 h 538"/>
                <a:gd name="T58" fmla="*/ 109 w 200"/>
                <a:gd name="T59" fmla="*/ 60 h 538"/>
                <a:gd name="T60" fmla="*/ 109 w 200"/>
                <a:gd name="T61" fmla="*/ 52 h 538"/>
                <a:gd name="T62" fmla="*/ 111 w 200"/>
                <a:gd name="T63" fmla="*/ 64 h 538"/>
                <a:gd name="T64" fmla="*/ 109 w 200"/>
                <a:gd name="T65" fmla="*/ 64 h 538"/>
                <a:gd name="T66" fmla="*/ 109 w 200"/>
                <a:gd name="T67" fmla="*/ 64 h 538"/>
                <a:gd name="T68" fmla="*/ 111 w 200"/>
                <a:gd name="T69" fmla="*/ 64 h 538"/>
                <a:gd name="T70" fmla="*/ 111 w 200"/>
                <a:gd name="T71" fmla="*/ 146 h 538"/>
                <a:gd name="T72" fmla="*/ 120 w 200"/>
                <a:gd name="T73" fmla="*/ 146 h 538"/>
                <a:gd name="T74" fmla="*/ 120 w 200"/>
                <a:gd name="T75" fmla="*/ 152 h 538"/>
                <a:gd name="T76" fmla="*/ 128 w 200"/>
                <a:gd name="T77" fmla="*/ 152 h 538"/>
                <a:gd name="T78" fmla="*/ 128 w 200"/>
                <a:gd name="T79" fmla="*/ 287 h 538"/>
                <a:gd name="T80" fmla="*/ 145 w 200"/>
                <a:gd name="T81" fmla="*/ 287 h 538"/>
                <a:gd name="T82" fmla="*/ 145 w 200"/>
                <a:gd name="T83" fmla="*/ 446 h 538"/>
                <a:gd name="T84" fmla="*/ 145 w 200"/>
                <a:gd name="T85" fmla="*/ 44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538">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chemeClr val="bg1">
                <a:lumMod val="85000"/>
                <a:alpha val="19000"/>
              </a:schemeClr>
            </a:solidFill>
            <a:ln>
              <a:noFill/>
            </a:ln>
          </p:spPr>
          <p:txBody>
            <a:bodyPr vert="horz" wrap="square" lIns="91440" tIns="45720" rIns="91440" bIns="45720" numCol="1" anchor="t" anchorCtr="0" compatLnSpc="1">
              <a:normAutofit/>
            </a:bodyPr>
            <a:lstStyle/>
            <a:p>
              <a:endParaRPr lang="en-US"/>
            </a:p>
          </p:txBody>
        </p:sp>
      </p:grpSp>
      <p:sp>
        <p:nvSpPr>
          <p:cNvPr id="71" name="i$ľîḑe"/>
          <p:cNvSpPr/>
          <p:nvPr/>
        </p:nvSpPr>
        <p:spPr bwMode="auto">
          <a:xfrm>
            <a:off x="4221742" y="3494184"/>
            <a:ext cx="5000933" cy="790124"/>
          </a:xfrm>
          <a:prstGeom prst="homePlate">
            <a:avLst/>
          </a:prstGeom>
          <a:gradFill>
            <a:gsLst>
              <a:gs pos="0">
                <a:srgbClr val="FAD399">
                  <a:alpha val="0"/>
                </a:srgbClr>
              </a:gs>
              <a:gs pos="99000">
                <a:srgbClr val="FAD399">
                  <a:alpha val="58000"/>
                </a:srgbClr>
              </a:gs>
            </a:gsLst>
            <a:lin ang="600000" scaled="0"/>
          </a:gradFill>
          <a:ln w="38100">
            <a:noFill/>
          </a:ln>
        </p:spPr>
        <p:txBody>
          <a:bodyPr wrap="square" lIns="91440" tIns="45720" rIns="91440" bIns="45720" anchor="ctr">
            <a:normAutofit/>
          </a:bodyPr>
          <a:lstStyle/>
          <a:p>
            <a:pPr marL="0" lvl="2" indent="-228600" algn="ctr" defTabSz="1219200" fontAlgn="auto">
              <a:lnSpc>
                <a:spcPct val="120000"/>
              </a:lnSpc>
              <a:spcBef>
                <a:spcPts val="0"/>
              </a:spcBef>
              <a:spcAft>
                <a:spcPts val="0"/>
              </a:spcAft>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购买外国商品</a:t>
            </a:r>
          </a:p>
        </p:txBody>
      </p:sp>
      <p:sp>
        <p:nvSpPr>
          <p:cNvPr id="74" name="iSḷîdé"/>
          <p:cNvSpPr/>
          <p:nvPr/>
        </p:nvSpPr>
        <p:spPr bwMode="auto">
          <a:xfrm>
            <a:off x="3841696" y="2653431"/>
            <a:ext cx="4680000" cy="771483"/>
          </a:xfrm>
          <a:prstGeom prst="homePlate">
            <a:avLst/>
          </a:prstGeom>
          <a:gradFill>
            <a:gsLst>
              <a:gs pos="0">
                <a:srgbClr val="85A9CF">
                  <a:alpha val="0"/>
                </a:srgbClr>
              </a:gs>
              <a:gs pos="100000">
                <a:srgbClr val="85A9CF">
                  <a:alpha val="61000"/>
                </a:srgbClr>
              </a:gs>
            </a:gsLst>
            <a:lin ang="600000" scaled="0"/>
          </a:gradFill>
          <a:ln>
            <a:noFill/>
          </a:ln>
        </p:spPr>
        <p:txBody>
          <a:bodyPr wrap="square" lIns="91440" tIns="45720" rIns="91440" bIns="45720" anchor="ctr">
            <a:normAutofit/>
          </a:bodyPr>
          <a:lstStyle/>
          <a:p>
            <a:pPr algn="ctr" defTabSz="1219200" fontAlgn="auto">
              <a:lnSpc>
                <a:spcPct val="120000"/>
              </a:lnSpc>
              <a:spcBef>
                <a:spcPts val="0"/>
              </a:spcBef>
              <a:spcAft>
                <a:spcPts val="0"/>
              </a:spcAft>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支付国际收支差额</a:t>
            </a:r>
          </a:p>
        </p:txBody>
      </p:sp>
      <p:sp>
        <p:nvSpPr>
          <p:cNvPr id="77" name="íṡ1iḋe"/>
          <p:cNvSpPr/>
          <p:nvPr/>
        </p:nvSpPr>
        <p:spPr bwMode="auto">
          <a:xfrm>
            <a:off x="4922721" y="4368170"/>
            <a:ext cx="5000934" cy="790124"/>
          </a:xfrm>
          <a:prstGeom prst="homePlate">
            <a:avLst/>
          </a:prstGeom>
          <a:gradFill>
            <a:gsLst>
              <a:gs pos="0">
                <a:srgbClr val="85A9CF">
                  <a:alpha val="0"/>
                </a:srgbClr>
              </a:gs>
              <a:gs pos="100000">
                <a:srgbClr val="85A9CF">
                  <a:alpha val="61000"/>
                </a:srgbClr>
              </a:gs>
            </a:gsLst>
            <a:lin ang="600000" scaled="0"/>
          </a:gradFill>
          <a:ln>
            <a:noFill/>
          </a:ln>
        </p:spPr>
        <p:txBody>
          <a:bodyPr wrap="square" lIns="91440" tIns="45720" rIns="91440" bIns="45720" anchor="ctr">
            <a:normAutofit/>
          </a:bodyPr>
          <a:lstStyle/>
          <a:p>
            <a:pPr marL="0" lvl="2" indent="-228600" algn="ctr">
              <a:lnSpc>
                <a:spcPct val="130000"/>
              </a:lnSpc>
              <a:defRPr/>
            </a:pPr>
            <a:r>
              <a:rPr lang="zh-CN" altLang="en-US" sz="2000" b="1" dirty="0">
                <a:solidFill>
                  <a:schemeClr val="tx1">
                    <a:lumMod val="85000"/>
                    <a:lumOff val="15000"/>
                  </a:schemeClr>
                </a:solidFill>
                <a:latin typeface="微软雅黑" panose="020B0503020204020204" charset="-122"/>
                <a:ea typeface="微软雅黑" panose="020B0503020204020204" charset="-122"/>
              </a:rPr>
              <a:t>作为财富转移到别国</a:t>
            </a:r>
          </a:p>
        </p:txBody>
      </p:sp>
      <p:grpSp>
        <p:nvGrpSpPr>
          <p:cNvPr id="82" name="组合 81"/>
          <p:cNvGrpSpPr/>
          <p:nvPr/>
        </p:nvGrpSpPr>
        <p:grpSpPr>
          <a:xfrm>
            <a:off x="1394558" y="2647824"/>
            <a:ext cx="4105655" cy="3681439"/>
            <a:chOff x="828301" y="1506696"/>
            <a:chExt cx="4105655" cy="3681439"/>
          </a:xfrm>
        </p:grpSpPr>
        <p:sp>
          <p:nvSpPr>
            <p:cNvPr id="83" name="矩形 4"/>
            <p:cNvSpPr/>
            <p:nvPr/>
          </p:nvSpPr>
          <p:spPr>
            <a:xfrm>
              <a:off x="828301" y="3407946"/>
              <a:ext cx="3836039" cy="1780189"/>
            </a:xfrm>
            <a:custGeom>
              <a:avLst/>
              <a:gdLst>
                <a:gd name="connsiteX0" fmla="*/ 0 w 2237181"/>
                <a:gd name="connsiteY0" fmla="*/ 0 h 1227550"/>
                <a:gd name="connsiteX1" fmla="*/ 2237181 w 2237181"/>
                <a:gd name="connsiteY1" fmla="*/ 0 h 1227550"/>
                <a:gd name="connsiteX2" fmla="*/ 2237181 w 2237181"/>
                <a:gd name="connsiteY2" fmla="*/ 1227550 h 1227550"/>
                <a:gd name="connsiteX3" fmla="*/ 0 w 2237181"/>
                <a:gd name="connsiteY3" fmla="*/ 1227550 h 1227550"/>
                <a:gd name="connsiteX4" fmla="*/ 0 w 2237181"/>
                <a:gd name="connsiteY4" fmla="*/ 0 h 1227550"/>
                <a:gd name="connsiteX0-1" fmla="*/ 0 w 3189159"/>
                <a:gd name="connsiteY0-2" fmla="*/ 0 h 1352811"/>
                <a:gd name="connsiteX1-3" fmla="*/ 2237181 w 3189159"/>
                <a:gd name="connsiteY1-4" fmla="*/ 0 h 1352811"/>
                <a:gd name="connsiteX2-5" fmla="*/ 3189159 w 3189159"/>
                <a:gd name="connsiteY2-6" fmla="*/ 1352811 h 1352811"/>
                <a:gd name="connsiteX3-7" fmla="*/ 0 w 3189159"/>
                <a:gd name="connsiteY3-8" fmla="*/ 1227550 h 1352811"/>
                <a:gd name="connsiteX4-9" fmla="*/ 0 w 3189159"/>
                <a:gd name="connsiteY4-10" fmla="*/ 0 h 1352811"/>
                <a:gd name="connsiteX0-11" fmla="*/ 0 w 3189159"/>
                <a:gd name="connsiteY0-12" fmla="*/ 0 h 1453019"/>
                <a:gd name="connsiteX1-13" fmla="*/ 2237181 w 3189159"/>
                <a:gd name="connsiteY1-14" fmla="*/ 0 h 1453019"/>
                <a:gd name="connsiteX2-15" fmla="*/ 3189159 w 3189159"/>
                <a:gd name="connsiteY2-16" fmla="*/ 1352811 h 1453019"/>
                <a:gd name="connsiteX3-17" fmla="*/ 1540701 w 3189159"/>
                <a:gd name="connsiteY3-18" fmla="*/ 1453019 h 1453019"/>
                <a:gd name="connsiteX4-19" fmla="*/ 0 w 3189159"/>
                <a:gd name="connsiteY4-20" fmla="*/ 0 h 1453019"/>
                <a:gd name="connsiteX0-21" fmla="*/ 0 w 3189159"/>
                <a:gd name="connsiteY0-22" fmla="*/ 0 h 1453019"/>
                <a:gd name="connsiteX1-23" fmla="*/ 2136973 w 3189159"/>
                <a:gd name="connsiteY1-24" fmla="*/ 814191 h 1453019"/>
                <a:gd name="connsiteX2-25" fmla="*/ 3189159 w 3189159"/>
                <a:gd name="connsiteY2-26" fmla="*/ 1352811 h 1453019"/>
                <a:gd name="connsiteX3-27" fmla="*/ 1540701 w 3189159"/>
                <a:gd name="connsiteY3-28" fmla="*/ 1453019 h 1453019"/>
                <a:gd name="connsiteX4-29" fmla="*/ 0 w 3189159"/>
                <a:gd name="connsiteY4-30" fmla="*/ 0 h 1453019"/>
                <a:gd name="connsiteX0-31" fmla="*/ 0 w 2750748"/>
                <a:gd name="connsiteY0-32" fmla="*/ 75157 h 638828"/>
                <a:gd name="connsiteX1-33" fmla="*/ 1698562 w 2750748"/>
                <a:gd name="connsiteY1-34" fmla="*/ 0 h 638828"/>
                <a:gd name="connsiteX2-35" fmla="*/ 2750748 w 2750748"/>
                <a:gd name="connsiteY2-36" fmla="*/ 538620 h 638828"/>
                <a:gd name="connsiteX3-37" fmla="*/ 1102290 w 2750748"/>
                <a:gd name="connsiteY3-38" fmla="*/ 638828 h 638828"/>
                <a:gd name="connsiteX4-39" fmla="*/ 0 w 2750748"/>
                <a:gd name="connsiteY4-40" fmla="*/ 75157 h 638828"/>
                <a:gd name="connsiteX0-41" fmla="*/ 0 w 2750748"/>
                <a:gd name="connsiteY0-42" fmla="*/ 75157 h 726510"/>
                <a:gd name="connsiteX1-43" fmla="*/ 1698562 w 2750748"/>
                <a:gd name="connsiteY1-44" fmla="*/ 0 h 726510"/>
                <a:gd name="connsiteX2-45" fmla="*/ 2750748 w 2750748"/>
                <a:gd name="connsiteY2-46" fmla="*/ 538620 h 726510"/>
                <a:gd name="connsiteX3-47" fmla="*/ 1027134 w 2750748"/>
                <a:gd name="connsiteY3-48" fmla="*/ 726510 h 726510"/>
                <a:gd name="connsiteX4-49" fmla="*/ 0 w 2750748"/>
                <a:gd name="connsiteY4-50" fmla="*/ 75157 h 726510"/>
                <a:gd name="connsiteX0-51" fmla="*/ 0 w 2841824"/>
                <a:gd name="connsiteY0-52" fmla="*/ 137088 h 726510"/>
                <a:gd name="connsiteX1-53" fmla="*/ 1789638 w 2841824"/>
                <a:gd name="connsiteY1-54" fmla="*/ 0 h 726510"/>
                <a:gd name="connsiteX2-55" fmla="*/ 2841824 w 2841824"/>
                <a:gd name="connsiteY2-56" fmla="*/ 538620 h 726510"/>
                <a:gd name="connsiteX3-57" fmla="*/ 1118210 w 2841824"/>
                <a:gd name="connsiteY3-58" fmla="*/ 726510 h 726510"/>
                <a:gd name="connsiteX4-59" fmla="*/ 0 w 2841824"/>
                <a:gd name="connsiteY4-60" fmla="*/ 137088 h 726510"/>
                <a:gd name="connsiteX0-61" fmla="*/ 0 w 2874611"/>
                <a:gd name="connsiteY0-62" fmla="*/ 155304 h 726510"/>
                <a:gd name="connsiteX1-63" fmla="*/ 1822425 w 2874611"/>
                <a:gd name="connsiteY1-64" fmla="*/ 0 h 726510"/>
                <a:gd name="connsiteX2-65" fmla="*/ 2874611 w 2874611"/>
                <a:gd name="connsiteY2-66" fmla="*/ 538620 h 726510"/>
                <a:gd name="connsiteX3-67" fmla="*/ 1150997 w 2874611"/>
                <a:gd name="connsiteY3-68" fmla="*/ 726510 h 726510"/>
                <a:gd name="connsiteX4-69" fmla="*/ 0 w 2874611"/>
                <a:gd name="connsiteY4-70" fmla="*/ 155304 h 726510"/>
                <a:gd name="connsiteX0-71" fmla="*/ 0 w 2911041"/>
                <a:gd name="connsiteY0-72" fmla="*/ 155304 h 726510"/>
                <a:gd name="connsiteX1-73" fmla="*/ 1822425 w 2911041"/>
                <a:gd name="connsiteY1-74" fmla="*/ 0 h 726510"/>
                <a:gd name="connsiteX2-75" fmla="*/ 2911041 w 2911041"/>
                <a:gd name="connsiteY2-76" fmla="*/ 626053 h 726510"/>
                <a:gd name="connsiteX3-77" fmla="*/ 1150997 w 2911041"/>
                <a:gd name="connsiteY3-78" fmla="*/ 726510 h 726510"/>
                <a:gd name="connsiteX4-79" fmla="*/ 0 w 2911041"/>
                <a:gd name="connsiteY4-80" fmla="*/ 155304 h 726510"/>
                <a:gd name="connsiteX0-81" fmla="*/ 0 w 2911041"/>
                <a:gd name="connsiteY0-82" fmla="*/ 155304 h 701009"/>
                <a:gd name="connsiteX1-83" fmla="*/ 1822425 w 2911041"/>
                <a:gd name="connsiteY1-84" fmla="*/ 0 h 701009"/>
                <a:gd name="connsiteX2-85" fmla="*/ 2911041 w 2911041"/>
                <a:gd name="connsiteY2-86" fmla="*/ 626053 h 701009"/>
                <a:gd name="connsiteX3-87" fmla="*/ 1158283 w 2911041"/>
                <a:gd name="connsiteY3-88" fmla="*/ 701009 h 701009"/>
                <a:gd name="connsiteX4-89" fmla="*/ 0 w 2911041"/>
                <a:gd name="connsiteY4-90" fmla="*/ 155304 h 701009"/>
                <a:gd name="connsiteX0-91" fmla="*/ 0 w 3249843"/>
                <a:gd name="connsiteY0-92" fmla="*/ 0 h 709641"/>
                <a:gd name="connsiteX1-93" fmla="*/ 2161227 w 3249843"/>
                <a:gd name="connsiteY1-94" fmla="*/ 8632 h 709641"/>
                <a:gd name="connsiteX2-95" fmla="*/ 3249843 w 3249843"/>
                <a:gd name="connsiteY2-96" fmla="*/ 634685 h 709641"/>
                <a:gd name="connsiteX3-97" fmla="*/ 1497085 w 3249843"/>
                <a:gd name="connsiteY3-98" fmla="*/ 709641 h 709641"/>
                <a:gd name="connsiteX4-99" fmla="*/ 0 w 3249843"/>
                <a:gd name="connsiteY4-100" fmla="*/ 0 h 709641"/>
                <a:gd name="connsiteX0-101" fmla="*/ 0 w 3249843"/>
                <a:gd name="connsiteY0-102" fmla="*/ 75157 h 784798"/>
                <a:gd name="connsiteX1-103" fmla="*/ 1964503 w 3249843"/>
                <a:gd name="connsiteY1-104" fmla="*/ 0 h 784798"/>
                <a:gd name="connsiteX2-105" fmla="*/ 3249843 w 3249843"/>
                <a:gd name="connsiteY2-106" fmla="*/ 709842 h 784798"/>
                <a:gd name="connsiteX3-107" fmla="*/ 1497085 w 3249843"/>
                <a:gd name="connsiteY3-108" fmla="*/ 784798 h 784798"/>
                <a:gd name="connsiteX4-109" fmla="*/ 0 w 3249843"/>
                <a:gd name="connsiteY4-110" fmla="*/ 75157 h 784798"/>
                <a:gd name="connsiteX0-111" fmla="*/ 0 w 3249843"/>
                <a:gd name="connsiteY0-112" fmla="*/ 13226 h 722867"/>
                <a:gd name="connsiteX1-113" fmla="*/ 1931716 w 3249843"/>
                <a:gd name="connsiteY1-114" fmla="*/ 0 h 722867"/>
                <a:gd name="connsiteX2-115" fmla="*/ 3249843 w 3249843"/>
                <a:gd name="connsiteY2-116" fmla="*/ 647911 h 722867"/>
                <a:gd name="connsiteX3-117" fmla="*/ 1497085 w 3249843"/>
                <a:gd name="connsiteY3-118" fmla="*/ 722867 h 722867"/>
                <a:gd name="connsiteX4-119" fmla="*/ 0 w 3249843"/>
                <a:gd name="connsiteY4-120" fmla="*/ 13226 h 722867"/>
                <a:gd name="connsiteX0-121" fmla="*/ 0 w 3249843"/>
                <a:gd name="connsiteY0-122" fmla="*/ 13226 h 711938"/>
                <a:gd name="connsiteX1-123" fmla="*/ 1931716 w 3249843"/>
                <a:gd name="connsiteY1-124" fmla="*/ 0 h 711938"/>
                <a:gd name="connsiteX2-125" fmla="*/ 3249843 w 3249843"/>
                <a:gd name="connsiteY2-126" fmla="*/ 647911 h 711938"/>
                <a:gd name="connsiteX3-127" fmla="*/ 1427867 w 3249843"/>
                <a:gd name="connsiteY3-128" fmla="*/ 711938 h 711938"/>
                <a:gd name="connsiteX4-129" fmla="*/ 0 w 3249843"/>
                <a:gd name="connsiteY4-130" fmla="*/ 13226 h 711938"/>
                <a:gd name="connsiteX0-131" fmla="*/ 0 w 3555857"/>
                <a:gd name="connsiteY0-132" fmla="*/ 0 h 793431"/>
                <a:gd name="connsiteX1-133" fmla="*/ 2237730 w 3555857"/>
                <a:gd name="connsiteY1-134" fmla="*/ 81493 h 793431"/>
                <a:gd name="connsiteX2-135" fmla="*/ 3555857 w 3555857"/>
                <a:gd name="connsiteY2-136" fmla="*/ 729404 h 793431"/>
                <a:gd name="connsiteX3-137" fmla="*/ 1733881 w 3555857"/>
                <a:gd name="connsiteY3-138" fmla="*/ 793431 h 793431"/>
                <a:gd name="connsiteX4-139" fmla="*/ 0 w 3555857"/>
                <a:gd name="connsiteY4-140" fmla="*/ 0 h 793431"/>
                <a:gd name="connsiteX0-141" fmla="*/ 0 w 3555857"/>
                <a:gd name="connsiteY0-142" fmla="*/ 82443 h 875874"/>
                <a:gd name="connsiteX1-143" fmla="*/ 1957217 w 3555857"/>
                <a:gd name="connsiteY1-144" fmla="*/ 0 h 875874"/>
                <a:gd name="connsiteX2-145" fmla="*/ 3555857 w 3555857"/>
                <a:gd name="connsiteY2-146" fmla="*/ 811847 h 875874"/>
                <a:gd name="connsiteX3-147" fmla="*/ 1733881 w 3555857"/>
                <a:gd name="connsiteY3-148" fmla="*/ 875874 h 875874"/>
                <a:gd name="connsiteX4-149" fmla="*/ 0 w 3555857"/>
                <a:gd name="connsiteY4-150" fmla="*/ 82443 h 875874"/>
                <a:gd name="connsiteX0-151" fmla="*/ 0 w 3555857"/>
                <a:gd name="connsiteY0-152" fmla="*/ 82443 h 926876"/>
                <a:gd name="connsiteX1-153" fmla="*/ 1957217 w 3555857"/>
                <a:gd name="connsiteY1-154" fmla="*/ 0 h 926876"/>
                <a:gd name="connsiteX2-155" fmla="*/ 3555857 w 3555857"/>
                <a:gd name="connsiteY2-156" fmla="*/ 811847 h 926876"/>
                <a:gd name="connsiteX3-157" fmla="*/ 1686522 w 3555857"/>
                <a:gd name="connsiteY3-158" fmla="*/ 926876 h 926876"/>
                <a:gd name="connsiteX4-159" fmla="*/ 0 w 3555857"/>
                <a:gd name="connsiteY4-160" fmla="*/ 82443 h 926876"/>
                <a:gd name="connsiteX0-161" fmla="*/ 0 w 3533555"/>
                <a:gd name="connsiteY0-162" fmla="*/ 193955 h 926876"/>
                <a:gd name="connsiteX1-163" fmla="*/ 1934915 w 3533555"/>
                <a:gd name="connsiteY1-164" fmla="*/ 0 h 926876"/>
                <a:gd name="connsiteX2-165" fmla="*/ 3533555 w 3533555"/>
                <a:gd name="connsiteY2-166" fmla="*/ 811847 h 926876"/>
                <a:gd name="connsiteX3-167" fmla="*/ 1664220 w 3533555"/>
                <a:gd name="connsiteY3-168" fmla="*/ 926876 h 926876"/>
                <a:gd name="connsiteX4-169" fmla="*/ 0 w 3533555"/>
                <a:gd name="connsiteY4-170" fmla="*/ 193955 h 926876"/>
                <a:gd name="connsiteX0-171" fmla="*/ 0 w 3533555"/>
                <a:gd name="connsiteY0-172" fmla="*/ 4385 h 737306"/>
                <a:gd name="connsiteX1-173" fmla="*/ 2079881 w 3533555"/>
                <a:gd name="connsiteY1-174" fmla="*/ 0 h 737306"/>
                <a:gd name="connsiteX2-175" fmla="*/ 3533555 w 3533555"/>
                <a:gd name="connsiteY2-176" fmla="*/ 622277 h 737306"/>
                <a:gd name="connsiteX3-177" fmla="*/ 1664220 w 3533555"/>
                <a:gd name="connsiteY3-178" fmla="*/ 737306 h 737306"/>
                <a:gd name="connsiteX4-179" fmla="*/ 0 w 3533555"/>
                <a:gd name="connsiteY4-180" fmla="*/ 4385 h 737306"/>
                <a:gd name="connsiteX0-181" fmla="*/ 0 w 3533555"/>
                <a:gd name="connsiteY0-182" fmla="*/ 4385 h 826516"/>
                <a:gd name="connsiteX1-183" fmla="*/ 2079881 w 3533555"/>
                <a:gd name="connsiteY1-184" fmla="*/ 0 h 826516"/>
                <a:gd name="connsiteX2-185" fmla="*/ 3533555 w 3533555"/>
                <a:gd name="connsiteY2-186" fmla="*/ 622277 h 826516"/>
                <a:gd name="connsiteX3-187" fmla="*/ 1575010 w 3533555"/>
                <a:gd name="connsiteY3-188" fmla="*/ 826516 h 826516"/>
                <a:gd name="connsiteX4-189" fmla="*/ 0 w 3533555"/>
                <a:gd name="connsiteY4-190" fmla="*/ 4385 h 826516"/>
                <a:gd name="connsiteX0-191" fmla="*/ 0 w 3533555"/>
                <a:gd name="connsiteY0-192" fmla="*/ 4385 h 804213"/>
                <a:gd name="connsiteX1-193" fmla="*/ 2079881 w 3533555"/>
                <a:gd name="connsiteY1-194" fmla="*/ 0 h 804213"/>
                <a:gd name="connsiteX2-195" fmla="*/ 3533555 w 3533555"/>
                <a:gd name="connsiteY2-196" fmla="*/ 622277 h 804213"/>
                <a:gd name="connsiteX3-197" fmla="*/ 1597313 w 3533555"/>
                <a:gd name="connsiteY3-198" fmla="*/ 804213 h 804213"/>
                <a:gd name="connsiteX4-199" fmla="*/ 0 w 3533555"/>
                <a:gd name="connsiteY4-200" fmla="*/ 4385 h 804213"/>
                <a:gd name="connsiteX0-201" fmla="*/ 0 w 3533555"/>
                <a:gd name="connsiteY0-202" fmla="*/ 4385 h 804213"/>
                <a:gd name="connsiteX1-203" fmla="*/ 2079881 w 3533555"/>
                <a:gd name="connsiteY1-204" fmla="*/ 0 h 804213"/>
                <a:gd name="connsiteX2-205" fmla="*/ 3533555 w 3533555"/>
                <a:gd name="connsiteY2-206" fmla="*/ 622277 h 804213"/>
                <a:gd name="connsiteX3-207" fmla="*/ 1597313 w 3533555"/>
                <a:gd name="connsiteY3-208" fmla="*/ 804213 h 804213"/>
                <a:gd name="connsiteX4-209" fmla="*/ 3370 w 3533555"/>
                <a:gd name="connsiteY4-210" fmla="*/ 45261 h 804213"/>
                <a:gd name="connsiteX5" fmla="*/ 0 w 3533555"/>
                <a:gd name="connsiteY5" fmla="*/ 4385 h 804213"/>
                <a:gd name="connsiteX0-211" fmla="*/ 15501 w 3530185"/>
                <a:gd name="connsiteY0-212" fmla="*/ 0 h 969660"/>
                <a:gd name="connsiteX1-213" fmla="*/ 2076511 w 3530185"/>
                <a:gd name="connsiteY1-214" fmla="*/ 165447 h 969660"/>
                <a:gd name="connsiteX2-215" fmla="*/ 3530185 w 3530185"/>
                <a:gd name="connsiteY2-216" fmla="*/ 787724 h 969660"/>
                <a:gd name="connsiteX3-217" fmla="*/ 1593943 w 3530185"/>
                <a:gd name="connsiteY3-218" fmla="*/ 969660 h 969660"/>
                <a:gd name="connsiteX4-219" fmla="*/ 0 w 3530185"/>
                <a:gd name="connsiteY4-220" fmla="*/ 210708 h 969660"/>
                <a:gd name="connsiteX5-221" fmla="*/ 15501 w 3530185"/>
                <a:gd name="connsiteY5-222" fmla="*/ 0 h 969660"/>
                <a:gd name="connsiteX0-223" fmla="*/ 53242 w 3530185"/>
                <a:gd name="connsiteY0-224" fmla="*/ 0 h 1016836"/>
                <a:gd name="connsiteX1-225" fmla="*/ 2076511 w 3530185"/>
                <a:gd name="connsiteY1-226" fmla="*/ 212623 h 1016836"/>
                <a:gd name="connsiteX2-227" fmla="*/ 3530185 w 3530185"/>
                <a:gd name="connsiteY2-228" fmla="*/ 834900 h 1016836"/>
                <a:gd name="connsiteX3-229" fmla="*/ 1593943 w 3530185"/>
                <a:gd name="connsiteY3-230" fmla="*/ 1016836 h 1016836"/>
                <a:gd name="connsiteX4-231" fmla="*/ 0 w 3530185"/>
                <a:gd name="connsiteY4-232" fmla="*/ 257884 h 1016836"/>
                <a:gd name="connsiteX5-233" fmla="*/ 53242 w 3530185"/>
                <a:gd name="connsiteY5-234" fmla="*/ 0 h 1016836"/>
                <a:gd name="connsiteX0-235" fmla="*/ 53242 w 3530185"/>
                <a:gd name="connsiteY0-236" fmla="*/ 0 h 1016836"/>
                <a:gd name="connsiteX1-237" fmla="*/ 2085946 w 3530185"/>
                <a:gd name="connsiteY1-238" fmla="*/ 19202 h 1016836"/>
                <a:gd name="connsiteX2-239" fmla="*/ 3530185 w 3530185"/>
                <a:gd name="connsiteY2-240" fmla="*/ 834900 h 1016836"/>
                <a:gd name="connsiteX3-241" fmla="*/ 1593943 w 3530185"/>
                <a:gd name="connsiteY3-242" fmla="*/ 1016836 h 1016836"/>
                <a:gd name="connsiteX4-243" fmla="*/ 0 w 3530185"/>
                <a:gd name="connsiteY4-244" fmla="*/ 257884 h 1016836"/>
                <a:gd name="connsiteX5-245" fmla="*/ 53242 w 3530185"/>
                <a:gd name="connsiteY5-246" fmla="*/ 0 h 1016836"/>
                <a:gd name="connsiteX0-247" fmla="*/ 53242 w 3530185"/>
                <a:gd name="connsiteY0-248" fmla="*/ 0 h 1016836"/>
                <a:gd name="connsiteX1-249" fmla="*/ 2085946 w 3530185"/>
                <a:gd name="connsiteY1-250" fmla="*/ 19202 h 1016836"/>
                <a:gd name="connsiteX2-251" fmla="*/ 3530185 w 3530185"/>
                <a:gd name="connsiteY2-252" fmla="*/ 834900 h 1016836"/>
                <a:gd name="connsiteX3-253" fmla="*/ 1716600 w 3530185"/>
                <a:gd name="connsiteY3-254" fmla="*/ 1016836 h 1016836"/>
                <a:gd name="connsiteX4-255" fmla="*/ 0 w 3530185"/>
                <a:gd name="connsiteY4-256" fmla="*/ 257884 h 1016836"/>
                <a:gd name="connsiteX5-257" fmla="*/ 53242 w 3530185"/>
                <a:gd name="connsiteY5-258" fmla="*/ 0 h 1016836"/>
                <a:gd name="connsiteX0-259" fmla="*/ 53242 w 3530185"/>
                <a:gd name="connsiteY0-260" fmla="*/ 0 h 1035706"/>
                <a:gd name="connsiteX1-261" fmla="*/ 2085946 w 3530185"/>
                <a:gd name="connsiteY1-262" fmla="*/ 19202 h 1035706"/>
                <a:gd name="connsiteX2-263" fmla="*/ 3530185 w 3530185"/>
                <a:gd name="connsiteY2-264" fmla="*/ 834900 h 1035706"/>
                <a:gd name="connsiteX3-265" fmla="*/ 1626967 w 3530185"/>
                <a:gd name="connsiteY3-266" fmla="*/ 1035706 h 1035706"/>
                <a:gd name="connsiteX4-267" fmla="*/ 0 w 3530185"/>
                <a:gd name="connsiteY4-268" fmla="*/ 257884 h 1035706"/>
                <a:gd name="connsiteX5-269" fmla="*/ 53242 w 3530185"/>
                <a:gd name="connsiteY5-270" fmla="*/ 0 h 1035706"/>
                <a:gd name="connsiteX0-271" fmla="*/ 53242 w 3822676"/>
                <a:gd name="connsiteY0-272" fmla="*/ 0 h 1035706"/>
                <a:gd name="connsiteX1-273" fmla="*/ 2085946 w 3822676"/>
                <a:gd name="connsiteY1-274" fmla="*/ 19202 h 1035706"/>
                <a:gd name="connsiteX2-275" fmla="*/ 3822676 w 3822676"/>
                <a:gd name="connsiteY2-276" fmla="*/ 882077 h 1035706"/>
                <a:gd name="connsiteX3-277" fmla="*/ 1626967 w 3822676"/>
                <a:gd name="connsiteY3-278" fmla="*/ 1035706 h 1035706"/>
                <a:gd name="connsiteX4-279" fmla="*/ 0 w 3822676"/>
                <a:gd name="connsiteY4-280" fmla="*/ 257884 h 1035706"/>
                <a:gd name="connsiteX5-281" fmla="*/ 53242 w 3822676"/>
                <a:gd name="connsiteY5-282" fmla="*/ 0 h 1035706"/>
                <a:gd name="connsiteX0-283" fmla="*/ 90982 w 3860416"/>
                <a:gd name="connsiteY0-284" fmla="*/ 0 h 1035706"/>
                <a:gd name="connsiteX1-285" fmla="*/ 2123686 w 3860416"/>
                <a:gd name="connsiteY1-286" fmla="*/ 19202 h 1035706"/>
                <a:gd name="connsiteX2-287" fmla="*/ 3860416 w 3860416"/>
                <a:gd name="connsiteY2-288" fmla="*/ 882077 h 1035706"/>
                <a:gd name="connsiteX3-289" fmla="*/ 1664707 w 3860416"/>
                <a:gd name="connsiteY3-290" fmla="*/ 1035706 h 1035706"/>
                <a:gd name="connsiteX4-291" fmla="*/ 0 w 3860416"/>
                <a:gd name="connsiteY4-292" fmla="*/ 323930 h 1035706"/>
                <a:gd name="connsiteX5-293" fmla="*/ 90982 w 3860416"/>
                <a:gd name="connsiteY5-294" fmla="*/ 0 h 1035706"/>
                <a:gd name="connsiteX0-295" fmla="*/ 142875 w 3912309"/>
                <a:gd name="connsiteY0-296" fmla="*/ 0 h 1035706"/>
                <a:gd name="connsiteX1-297" fmla="*/ 2175579 w 3912309"/>
                <a:gd name="connsiteY1-298" fmla="*/ 19202 h 1035706"/>
                <a:gd name="connsiteX2-299" fmla="*/ 3912309 w 3912309"/>
                <a:gd name="connsiteY2-300" fmla="*/ 882077 h 1035706"/>
                <a:gd name="connsiteX3-301" fmla="*/ 1716600 w 3912309"/>
                <a:gd name="connsiteY3-302" fmla="*/ 1035706 h 1035706"/>
                <a:gd name="connsiteX4-303" fmla="*/ 0 w 3912309"/>
                <a:gd name="connsiteY4-304" fmla="*/ 328647 h 1035706"/>
                <a:gd name="connsiteX5-305" fmla="*/ 142875 w 3912309"/>
                <a:gd name="connsiteY5-306" fmla="*/ 0 h 1035706"/>
                <a:gd name="connsiteX0-307" fmla="*/ 142875 w 3912309"/>
                <a:gd name="connsiteY0-308" fmla="*/ 0 h 1035706"/>
                <a:gd name="connsiteX1-309" fmla="*/ 2175579 w 3912309"/>
                <a:gd name="connsiteY1-310" fmla="*/ 19202 h 1035706"/>
                <a:gd name="connsiteX2-311" fmla="*/ 3912309 w 3912309"/>
                <a:gd name="connsiteY2-312" fmla="*/ 882077 h 1035706"/>
                <a:gd name="connsiteX3-313" fmla="*/ 1716600 w 3912309"/>
                <a:gd name="connsiteY3-314" fmla="*/ 1035706 h 1035706"/>
                <a:gd name="connsiteX4-315" fmla="*/ 0 w 3912309"/>
                <a:gd name="connsiteY4-316" fmla="*/ 328647 h 1035706"/>
                <a:gd name="connsiteX5-317" fmla="*/ 142875 w 3912309"/>
                <a:gd name="connsiteY5-318" fmla="*/ 0 h 1035706"/>
                <a:gd name="connsiteX0-319" fmla="*/ 142875 w 3912309"/>
                <a:gd name="connsiteY0-320" fmla="*/ 0 h 1035706"/>
                <a:gd name="connsiteX1-321" fmla="*/ 2175579 w 3912309"/>
                <a:gd name="connsiteY1-322" fmla="*/ 19202 h 1035706"/>
                <a:gd name="connsiteX2-323" fmla="*/ 3912309 w 3912309"/>
                <a:gd name="connsiteY2-324" fmla="*/ 882077 h 1035706"/>
                <a:gd name="connsiteX3-325" fmla="*/ 1716600 w 3912309"/>
                <a:gd name="connsiteY3-326" fmla="*/ 1035706 h 1035706"/>
                <a:gd name="connsiteX4-327" fmla="*/ 0 w 3912309"/>
                <a:gd name="connsiteY4-328" fmla="*/ 328647 h 1035706"/>
                <a:gd name="connsiteX5-329" fmla="*/ 142875 w 3912309"/>
                <a:gd name="connsiteY5-330" fmla="*/ 0 h 1035706"/>
                <a:gd name="connsiteX0-331" fmla="*/ 270250 w 3912309"/>
                <a:gd name="connsiteY0-332" fmla="*/ 84586 h 1016504"/>
                <a:gd name="connsiteX1-333" fmla="*/ 2175579 w 3912309"/>
                <a:gd name="connsiteY1-334" fmla="*/ 0 h 1016504"/>
                <a:gd name="connsiteX2-335" fmla="*/ 3912309 w 3912309"/>
                <a:gd name="connsiteY2-336" fmla="*/ 862875 h 1016504"/>
                <a:gd name="connsiteX3-337" fmla="*/ 1716600 w 3912309"/>
                <a:gd name="connsiteY3-338" fmla="*/ 1016504 h 1016504"/>
                <a:gd name="connsiteX4-339" fmla="*/ 0 w 3912309"/>
                <a:gd name="connsiteY4-340" fmla="*/ 309445 h 1016504"/>
                <a:gd name="connsiteX5-341" fmla="*/ 270250 w 3912309"/>
                <a:gd name="connsiteY5-342" fmla="*/ 84586 h 1016504"/>
                <a:gd name="connsiteX0-343" fmla="*/ 463672 w 3912309"/>
                <a:gd name="connsiteY0-344" fmla="*/ 13823 h 1016504"/>
                <a:gd name="connsiteX1-345" fmla="*/ 2175579 w 3912309"/>
                <a:gd name="connsiteY1-346" fmla="*/ 0 h 1016504"/>
                <a:gd name="connsiteX2-347" fmla="*/ 3912309 w 3912309"/>
                <a:gd name="connsiteY2-348" fmla="*/ 862875 h 1016504"/>
                <a:gd name="connsiteX3-349" fmla="*/ 1716600 w 3912309"/>
                <a:gd name="connsiteY3-350" fmla="*/ 1016504 h 1016504"/>
                <a:gd name="connsiteX4-351" fmla="*/ 0 w 3912309"/>
                <a:gd name="connsiteY4-352" fmla="*/ 309445 h 1016504"/>
                <a:gd name="connsiteX5-353" fmla="*/ 463672 w 3912309"/>
                <a:gd name="connsiteY5-354" fmla="*/ 13823 h 1016504"/>
                <a:gd name="connsiteX0-355" fmla="*/ 463672 w 3912309"/>
                <a:gd name="connsiteY0-356" fmla="*/ 13823 h 1016504"/>
                <a:gd name="connsiteX1-357" fmla="*/ 1433072 w 3912309"/>
                <a:gd name="connsiteY1-358" fmla="*/ 640 h 1016504"/>
                <a:gd name="connsiteX2-359" fmla="*/ 2175579 w 3912309"/>
                <a:gd name="connsiteY2-360" fmla="*/ 0 h 1016504"/>
                <a:gd name="connsiteX3-361" fmla="*/ 3912309 w 3912309"/>
                <a:gd name="connsiteY3-362" fmla="*/ 862875 h 1016504"/>
                <a:gd name="connsiteX4-363" fmla="*/ 1716600 w 3912309"/>
                <a:gd name="connsiteY4-364" fmla="*/ 1016504 h 1016504"/>
                <a:gd name="connsiteX5-365" fmla="*/ 0 w 3912309"/>
                <a:gd name="connsiteY5-366" fmla="*/ 309445 h 1016504"/>
                <a:gd name="connsiteX6" fmla="*/ 463672 w 3912309"/>
                <a:gd name="connsiteY6" fmla="*/ 13823 h 1016504"/>
                <a:gd name="connsiteX0-367" fmla="*/ 567459 w 3912309"/>
                <a:gd name="connsiteY0-368" fmla="*/ 0 h 1021551"/>
                <a:gd name="connsiteX1-369" fmla="*/ 1433072 w 3912309"/>
                <a:gd name="connsiteY1-370" fmla="*/ 5687 h 1021551"/>
                <a:gd name="connsiteX2-371" fmla="*/ 2175579 w 3912309"/>
                <a:gd name="connsiteY2-372" fmla="*/ 5047 h 1021551"/>
                <a:gd name="connsiteX3-373" fmla="*/ 3912309 w 3912309"/>
                <a:gd name="connsiteY3-374" fmla="*/ 867922 h 1021551"/>
                <a:gd name="connsiteX4-375" fmla="*/ 1716600 w 3912309"/>
                <a:gd name="connsiteY4-376" fmla="*/ 1021551 h 1021551"/>
                <a:gd name="connsiteX5-377" fmla="*/ 0 w 3912309"/>
                <a:gd name="connsiteY5-378" fmla="*/ 314492 h 1021551"/>
                <a:gd name="connsiteX6-379" fmla="*/ 567459 w 3912309"/>
                <a:gd name="connsiteY6-380" fmla="*/ 0 h 1021551"/>
                <a:gd name="connsiteX0-381" fmla="*/ 567459 w 3912309"/>
                <a:gd name="connsiteY0-382" fmla="*/ 0 h 1021551"/>
                <a:gd name="connsiteX1-383" fmla="*/ 2175579 w 3912309"/>
                <a:gd name="connsiteY1-384" fmla="*/ 5047 h 1021551"/>
                <a:gd name="connsiteX2-385" fmla="*/ 3912309 w 3912309"/>
                <a:gd name="connsiteY2-386" fmla="*/ 867922 h 1021551"/>
                <a:gd name="connsiteX3-387" fmla="*/ 1716600 w 3912309"/>
                <a:gd name="connsiteY3-388" fmla="*/ 1021551 h 1021551"/>
                <a:gd name="connsiteX4-389" fmla="*/ 0 w 3912309"/>
                <a:gd name="connsiteY4-390" fmla="*/ 314492 h 1021551"/>
                <a:gd name="connsiteX5-391" fmla="*/ 567459 w 3912309"/>
                <a:gd name="connsiteY5-392" fmla="*/ 0 h 1021551"/>
                <a:gd name="connsiteX0-393" fmla="*/ 614636 w 3912309"/>
                <a:gd name="connsiteY0-394" fmla="*/ 27976 h 1016504"/>
                <a:gd name="connsiteX1-395" fmla="*/ 2175579 w 3912309"/>
                <a:gd name="connsiteY1-396" fmla="*/ 0 h 1016504"/>
                <a:gd name="connsiteX2-397" fmla="*/ 3912309 w 3912309"/>
                <a:gd name="connsiteY2-398" fmla="*/ 862875 h 1016504"/>
                <a:gd name="connsiteX3-399" fmla="*/ 1716600 w 3912309"/>
                <a:gd name="connsiteY3-400" fmla="*/ 1016504 h 1016504"/>
                <a:gd name="connsiteX4-401" fmla="*/ 0 w 3912309"/>
                <a:gd name="connsiteY4-402" fmla="*/ 309445 h 1016504"/>
                <a:gd name="connsiteX5-403" fmla="*/ 614636 w 3912309"/>
                <a:gd name="connsiteY5-404" fmla="*/ 27976 h 1016504"/>
                <a:gd name="connsiteX0-405" fmla="*/ 0 w 3912309"/>
                <a:gd name="connsiteY0-406" fmla="*/ 309445 h 1016504"/>
                <a:gd name="connsiteX1-407" fmla="*/ 2175579 w 3912309"/>
                <a:gd name="connsiteY1-408" fmla="*/ 0 h 1016504"/>
                <a:gd name="connsiteX2-409" fmla="*/ 3912309 w 3912309"/>
                <a:gd name="connsiteY2-410" fmla="*/ 862875 h 1016504"/>
                <a:gd name="connsiteX3-411" fmla="*/ 1716600 w 3912309"/>
                <a:gd name="connsiteY3-412" fmla="*/ 1016504 h 1016504"/>
                <a:gd name="connsiteX4-413" fmla="*/ 0 w 3912309"/>
                <a:gd name="connsiteY4-414" fmla="*/ 309445 h 1016504"/>
                <a:gd name="connsiteX0-415" fmla="*/ 0 w 4284999"/>
                <a:gd name="connsiteY0-416" fmla="*/ 116024 h 1016504"/>
                <a:gd name="connsiteX1-417" fmla="*/ 2548269 w 4284999"/>
                <a:gd name="connsiteY1-418" fmla="*/ 0 h 1016504"/>
                <a:gd name="connsiteX2-419" fmla="*/ 4284999 w 4284999"/>
                <a:gd name="connsiteY2-420" fmla="*/ 862875 h 1016504"/>
                <a:gd name="connsiteX3-421" fmla="*/ 2089290 w 4284999"/>
                <a:gd name="connsiteY3-422" fmla="*/ 1016504 h 1016504"/>
                <a:gd name="connsiteX4-423" fmla="*/ 0 w 4284999"/>
                <a:gd name="connsiteY4-424" fmla="*/ 116024 h 1016504"/>
                <a:gd name="connsiteX0-425" fmla="*/ 0 w 4313305"/>
                <a:gd name="connsiteY0-426" fmla="*/ 172636 h 1016504"/>
                <a:gd name="connsiteX1-427" fmla="*/ 2576575 w 4313305"/>
                <a:gd name="connsiteY1-428" fmla="*/ 0 h 1016504"/>
                <a:gd name="connsiteX2-429" fmla="*/ 4313305 w 4313305"/>
                <a:gd name="connsiteY2-430" fmla="*/ 862875 h 1016504"/>
                <a:gd name="connsiteX3-431" fmla="*/ 2117596 w 4313305"/>
                <a:gd name="connsiteY3-432" fmla="*/ 1016504 h 1016504"/>
                <a:gd name="connsiteX4-433" fmla="*/ 0 w 4313305"/>
                <a:gd name="connsiteY4-434" fmla="*/ 172636 h 1016504"/>
                <a:gd name="connsiteX0-435" fmla="*/ 0 w 4379351"/>
                <a:gd name="connsiteY0-436" fmla="*/ 210377 h 1016504"/>
                <a:gd name="connsiteX1-437" fmla="*/ 2642621 w 4379351"/>
                <a:gd name="connsiteY1-438" fmla="*/ 0 h 1016504"/>
                <a:gd name="connsiteX2-439" fmla="*/ 4379351 w 4379351"/>
                <a:gd name="connsiteY2-440" fmla="*/ 862875 h 1016504"/>
                <a:gd name="connsiteX3-441" fmla="*/ 2183642 w 4379351"/>
                <a:gd name="connsiteY3-442" fmla="*/ 1016504 h 1016504"/>
                <a:gd name="connsiteX4-443" fmla="*/ 0 w 4379351"/>
                <a:gd name="connsiteY4-444" fmla="*/ 210377 h 1016504"/>
                <a:gd name="connsiteX0-445" fmla="*/ 0 w 4384069"/>
                <a:gd name="connsiteY0-446" fmla="*/ 238682 h 1016504"/>
                <a:gd name="connsiteX1-447" fmla="*/ 2647339 w 4384069"/>
                <a:gd name="connsiteY1-448" fmla="*/ 0 h 1016504"/>
                <a:gd name="connsiteX2-449" fmla="*/ 4384069 w 4384069"/>
                <a:gd name="connsiteY2-450" fmla="*/ 862875 h 1016504"/>
                <a:gd name="connsiteX3-451" fmla="*/ 2188360 w 4384069"/>
                <a:gd name="connsiteY3-452" fmla="*/ 1016504 h 1016504"/>
                <a:gd name="connsiteX4-453" fmla="*/ 0 w 4384069"/>
                <a:gd name="connsiteY4-454" fmla="*/ 238682 h 1016504"/>
                <a:gd name="connsiteX0-455" fmla="*/ 0 w 4384069"/>
                <a:gd name="connsiteY0-456" fmla="*/ 238682 h 1016504"/>
                <a:gd name="connsiteX1-457" fmla="*/ 2647339 w 4384069"/>
                <a:gd name="connsiteY1-458" fmla="*/ 0 h 1016504"/>
                <a:gd name="connsiteX2-459" fmla="*/ 4384069 w 4384069"/>
                <a:gd name="connsiteY2-460" fmla="*/ 862875 h 1016504"/>
                <a:gd name="connsiteX3-461" fmla="*/ 2188360 w 4384069"/>
                <a:gd name="connsiteY3-462" fmla="*/ 1016504 h 1016504"/>
                <a:gd name="connsiteX4-463" fmla="*/ 0 w 4384069"/>
                <a:gd name="connsiteY4-464" fmla="*/ 238682 h 1016504"/>
                <a:gd name="connsiteX0-465" fmla="*/ 0 w 4412375"/>
                <a:gd name="connsiteY0-466" fmla="*/ 238682 h 1016504"/>
                <a:gd name="connsiteX1-467" fmla="*/ 2675645 w 4412375"/>
                <a:gd name="connsiteY1-468" fmla="*/ 0 h 1016504"/>
                <a:gd name="connsiteX2-469" fmla="*/ 4412375 w 4412375"/>
                <a:gd name="connsiteY2-470" fmla="*/ 862875 h 1016504"/>
                <a:gd name="connsiteX3-471" fmla="*/ 2216666 w 4412375"/>
                <a:gd name="connsiteY3-472" fmla="*/ 1016504 h 1016504"/>
                <a:gd name="connsiteX4-473" fmla="*/ 0 w 4412375"/>
                <a:gd name="connsiteY4-474" fmla="*/ 238682 h 1016504"/>
                <a:gd name="connsiteX0-475" fmla="*/ 0 w 4412375"/>
                <a:gd name="connsiteY0-476" fmla="*/ 238682 h 1016504"/>
                <a:gd name="connsiteX1-477" fmla="*/ 2675645 w 4412375"/>
                <a:gd name="connsiteY1-478" fmla="*/ 0 h 1016504"/>
                <a:gd name="connsiteX2-479" fmla="*/ 4412375 w 4412375"/>
                <a:gd name="connsiteY2-480" fmla="*/ 862875 h 1016504"/>
                <a:gd name="connsiteX3-481" fmla="*/ 2216666 w 4412375"/>
                <a:gd name="connsiteY3-482" fmla="*/ 1016504 h 1016504"/>
                <a:gd name="connsiteX4-483" fmla="*/ 0 w 4412375"/>
                <a:gd name="connsiteY4-484" fmla="*/ 238682 h 1016504"/>
                <a:gd name="connsiteX0-485" fmla="*/ 0 w 4412375"/>
                <a:gd name="connsiteY0-486" fmla="*/ 130177 h 907999"/>
                <a:gd name="connsiteX1-487" fmla="*/ 2694516 w 4412375"/>
                <a:gd name="connsiteY1-488" fmla="*/ 0 h 907999"/>
                <a:gd name="connsiteX2-489" fmla="*/ 4412375 w 4412375"/>
                <a:gd name="connsiteY2-490" fmla="*/ 754370 h 907999"/>
                <a:gd name="connsiteX3-491" fmla="*/ 2216666 w 4412375"/>
                <a:gd name="connsiteY3-492" fmla="*/ 907999 h 907999"/>
                <a:gd name="connsiteX4-493" fmla="*/ 0 w 4412375"/>
                <a:gd name="connsiteY4-494" fmla="*/ 130177 h 907999"/>
                <a:gd name="connsiteX0-495" fmla="*/ 0 w 4459551"/>
                <a:gd name="connsiteY0-496" fmla="*/ 101871 h 907999"/>
                <a:gd name="connsiteX1-497" fmla="*/ 2741692 w 4459551"/>
                <a:gd name="connsiteY1-498" fmla="*/ 0 h 907999"/>
                <a:gd name="connsiteX2-499" fmla="*/ 4459551 w 4459551"/>
                <a:gd name="connsiteY2-500" fmla="*/ 754370 h 907999"/>
                <a:gd name="connsiteX3-501" fmla="*/ 2263842 w 4459551"/>
                <a:gd name="connsiteY3-502" fmla="*/ 907999 h 907999"/>
                <a:gd name="connsiteX4-503" fmla="*/ 0 w 4459551"/>
                <a:gd name="connsiteY4-504" fmla="*/ 101871 h 907999"/>
                <a:gd name="connsiteX0-505" fmla="*/ 0 w 4459551"/>
                <a:gd name="connsiteY0-506" fmla="*/ 101871 h 907999"/>
                <a:gd name="connsiteX1-507" fmla="*/ 2741692 w 4459551"/>
                <a:gd name="connsiteY1-508" fmla="*/ 0 h 907999"/>
                <a:gd name="connsiteX2-509" fmla="*/ 4459551 w 4459551"/>
                <a:gd name="connsiteY2-510" fmla="*/ 754370 h 907999"/>
                <a:gd name="connsiteX3-511" fmla="*/ 2263842 w 4459551"/>
                <a:gd name="connsiteY3-512" fmla="*/ 907999 h 907999"/>
                <a:gd name="connsiteX4-513" fmla="*/ 0 w 4459551"/>
                <a:gd name="connsiteY4-514" fmla="*/ 101871 h 907999"/>
                <a:gd name="connsiteX0-515" fmla="*/ 0 w 4459551"/>
                <a:gd name="connsiteY0-516" fmla="*/ 128827 h 934955"/>
                <a:gd name="connsiteX1-517" fmla="*/ 2741692 w 4459551"/>
                <a:gd name="connsiteY1-518" fmla="*/ 26956 h 934955"/>
                <a:gd name="connsiteX2-519" fmla="*/ 4459551 w 4459551"/>
                <a:gd name="connsiteY2-520" fmla="*/ 781326 h 934955"/>
                <a:gd name="connsiteX3-521" fmla="*/ 2263842 w 4459551"/>
                <a:gd name="connsiteY3-522" fmla="*/ 934955 h 934955"/>
                <a:gd name="connsiteX4-523" fmla="*/ 0 w 4459551"/>
                <a:gd name="connsiteY4-524" fmla="*/ 128827 h 934955"/>
                <a:gd name="connsiteX0-525" fmla="*/ 0 w 4459551"/>
                <a:gd name="connsiteY0-526" fmla="*/ 177340 h 983468"/>
                <a:gd name="connsiteX1-527" fmla="*/ 2741692 w 4459551"/>
                <a:gd name="connsiteY1-528" fmla="*/ 75469 h 983468"/>
                <a:gd name="connsiteX2-529" fmla="*/ 4459551 w 4459551"/>
                <a:gd name="connsiteY2-530" fmla="*/ 829839 h 983468"/>
                <a:gd name="connsiteX3-531" fmla="*/ 2263842 w 4459551"/>
                <a:gd name="connsiteY3-532" fmla="*/ 983468 h 983468"/>
                <a:gd name="connsiteX4-533" fmla="*/ 0 w 4459551"/>
                <a:gd name="connsiteY4-534" fmla="*/ 177340 h 983468"/>
                <a:gd name="connsiteX0-535" fmla="*/ 0 w 4459551"/>
                <a:gd name="connsiteY0-536" fmla="*/ 214435 h 1020563"/>
                <a:gd name="connsiteX1-537" fmla="*/ 2741692 w 4459551"/>
                <a:gd name="connsiteY1-538" fmla="*/ 112564 h 1020563"/>
                <a:gd name="connsiteX2-539" fmla="*/ 4459551 w 4459551"/>
                <a:gd name="connsiteY2-540" fmla="*/ 866934 h 1020563"/>
                <a:gd name="connsiteX3-541" fmla="*/ 2263842 w 4459551"/>
                <a:gd name="connsiteY3-542" fmla="*/ 1020563 h 1020563"/>
                <a:gd name="connsiteX4-543" fmla="*/ 0 w 4459551"/>
                <a:gd name="connsiteY4-544" fmla="*/ 214435 h 1020563"/>
                <a:gd name="connsiteX0-545" fmla="*/ 0 w 4459551"/>
                <a:gd name="connsiteY0-546" fmla="*/ 250713 h 1056841"/>
                <a:gd name="connsiteX1-547" fmla="*/ 2741692 w 4459551"/>
                <a:gd name="connsiteY1-548" fmla="*/ 148842 h 1056841"/>
                <a:gd name="connsiteX2-549" fmla="*/ 4459551 w 4459551"/>
                <a:gd name="connsiteY2-550" fmla="*/ 903212 h 1056841"/>
                <a:gd name="connsiteX3-551" fmla="*/ 2263842 w 4459551"/>
                <a:gd name="connsiteY3-552" fmla="*/ 1056841 h 1056841"/>
                <a:gd name="connsiteX4-553" fmla="*/ 0 w 4459551"/>
                <a:gd name="connsiteY4-554" fmla="*/ 250713 h 1056841"/>
                <a:gd name="connsiteX0-555" fmla="*/ 0 w 4459551"/>
                <a:gd name="connsiteY0-556" fmla="*/ 221441 h 1027569"/>
                <a:gd name="connsiteX1-557" fmla="*/ 2751127 w 4459551"/>
                <a:gd name="connsiteY1-558" fmla="*/ 199769 h 1027569"/>
                <a:gd name="connsiteX2-559" fmla="*/ 4459551 w 4459551"/>
                <a:gd name="connsiteY2-560" fmla="*/ 873940 h 1027569"/>
                <a:gd name="connsiteX3-561" fmla="*/ 2263842 w 4459551"/>
                <a:gd name="connsiteY3-562" fmla="*/ 1027569 h 1027569"/>
                <a:gd name="connsiteX4-563" fmla="*/ 0 w 4459551"/>
                <a:gd name="connsiteY4-564" fmla="*/ 221441 h 1027569"/>
                <a:gd name="connsiteX0-565" fmla="*/ 0 w 4459551"/>
                <a:gd name="connsiteY0-566" fmla="*/ 250713 h 1056841"/>
                <a:gd name="connsiteX1-567" fmla="*/ 2826608 w 4459551"/>
                <a:gd name="connsiteY1-568" fmla="*/ 148842 h 1056841"/>
                <a:gd name="connsiteX2-569" fmla="*/ 4459551 w 4459551"/>
                <a:gd name="connsiteY2-570" fmla="*/ 903212 h 1056841"/>
                <a:gd name="connsiteX3-571" fmla="*/ 2263842 w 4459551"/>
                <a:gd name="connsiteY3-572" fmla="*/ 1056841 h 1056841"/>
                <a:gd name="connsiteX4-573" fmla="*/ 0 w 4459551"/>
                <a:gd name="connsiteY4-574" fmla="*/ 250713 h 1056841"/>
                <a:gd name="connsiteX0-575" fmla="*/ 0 w 4228389"/>
                <a:gd name="connsiteY0-576" fmla="*/ 258616 h 1045874"/>
                <a:gd name="connsiteX1-577" fmla="*/ 2595446 w 4228389"/>
                <a:gd name="connsiteY1-578" fmla="*/ 137875 h 1045874"/>
                <a:gd name="connsiteX2-579" fmla="*/ 4228389 w 4228389"/>
                <a:gd name="connsiteY2-580" fmla="*/ 892245 h 1045874"/>
                <a:gd name="connsiteX3-581" fmla="*/ 2032680 w 4228389"/>
                <a:gd name="connsiteY3-582" fmla="*/ 1045874 h 1045874"/>
                <a:gd name="connsiteX4-583" fmla="*/ 0 w 4228389"/>
                <a:gd name="connsiteY4-584" fmla="*/ 258616 h 1045874"/>
                <a:gd name="connsiteX0-585" fmla="*/ 0 w 4228389"/>
                <a:gd name="connsiteY0-586" fmla="*/ 258616 h 1045874"/>
                <a:gd name="connsiteX1-587" fmla="*/ 2595446 w 4228389"/>
                <a:gd name="connsiteY1-588" fmla="*/ 137875 h 1045874"/>
                <a:gd name="connsiteX2-589" fmla="*/ 4228389 w 4228389"/>
                <a:gd name="connsiteY2-590" fmla="*/ 892245 h 1045874"/>
                <a:gd name="connsiteX3-591" fmla="*/ 2032680 w 4228389"/>
                <a:gd name="connsiteY3-592" fmla="*/ 1045874 h 1045874"/>
                <a:gd name="connsiteX4-593" fmla="*/ 0 w 4228389"/>
                <a:gd name="connsiteY4-594" fmla="*/ 258616 h 1045874"/>
                <a:gd name="connsiteX0-595" fmla="*/ 0 w 3681149"/>
                <a:gd name="connsiteY0-596" fmla="*/ 336593 h 977605"/>
                <a:gd name="connsiteX1-597" fmla="*/ 2048206 w 3681149"/>
                <a:gd name="connsiteY1-598" fmla="*/ 69606 h 977605"/>
                <a:gd name="connsiteX2-599" fmla="*/ 3681149 w 3681149"/>
                <a:gd name="connsiteY2-600" fmla="*/ 823976 h 977605"/>
                <a:gd name="connsiteX3-601" fmla="*/ 1485440 w 3681149"/>
                <a:gd name="connsiteY3-602" fmla="*/ 977605 h 977605"/>
                <a:gd name="connsiteX4-603" fmla="*/ 0 w 3681149"/>
                <a:gd name="connsiteY4-604" fmla="*/ 336593 h 977605"/>
                <a:gd name="connsiteX0-605" fmla="*/ 0 w 3681149"/>
                <a:gd name="connsiteY0-606" fmla="*/ 320363 h 961375"/>
                <a:gd name="connsiteX1-607" fmla="*/ 2048206 w 3681149"/>
                <a:gd name="connsiteY1-608" fmla="*/ 53376 h 961375"/>
                <a:gd name="connsiteX2-609" fmla="*/ 3681149 w 3681149"/>
                <a:gd name="connsiteY2-610" fmla="*/ 807746 h 961375"/>
                <a:gd name="connsiteX3-611" fmla="*/ 1485440 w 3681149"/>
                <a:gd name="connsiteY3-612" fmla="*/ 961375 h 961375"/>
                <a:gd name="connsiteX4-613" fmla="*/ 0 w 3681149"/>
                <a:gd name="connsiteY4-614" fmla="*/ 320363 h 961375"/>
                <a:gd name="connsiteX0-615" fmla="*/ 0 w 3681149"/>
                <a:gd name="connsiteY0-616" fmla="*/ 263064 h 904076"/>
                <a:gd name="connsiteX1-617" fmla="*/ 2453918 w 3681149"/>
                <a:gd name="connsiteY1-618" fmla="*/ 85712 h 904076"/>
                <a:gd name="connsiteX2-619" fmla="*/ 3681149 w 3681149"/>
                <a:gd name="connsiteY2-620" fmla="*/ 750447 h 904076"/>
                <a:gd name="connsiteX3-621" fmla="*/ 1485440 w 3681149"/>
                <a:gd name="connsiteY3-622" fmla="*/ 904076 h 904076"/>
                <a:gd name="connsiteX4-623" fmla="*/ 0 w 3681149"/>
                <a:gd name="connsiteY4-624" fmla="*/ 263064 h 904076"/>
                <a:gd name="connsiteX0-625" fmla="*/ 0 w 3681149"/>
                <a:gd name="connsiteY0-626" fmla="*/ 263064 h 904076"/>
                <a:gd name="connsiteX1-627" fmla="*/ 2453918 w 3681149"/>
                <a:gd name="connsiteY1-628" fmla="*/ 85712 h 904076"/>
                <a:gd name="connsiteX2-629" fmla="*/ 3681149 w 3681149"/>
                <a:gd name="connsiteY2-630" fmla="*/ 750447 h 904076"/>
                <a:gd name="connsiteX3-631" fmla="*/ 1485440 w 3681149"/>
                <a:gd name="connsiteY3-632" fmla="*/ 904076 h 904076"/>
                <a:gd name="connsiteX4-633" fmla="*/ 0 w 3681149"/>
                <a:gd name="connsiteY4-634" fmla="*/ 263064 h 904076"/>
                <a:gd name="connsiteX0-635" fmla="*/ 0 w 3681149"/>
                <a:gd name="connsiteY0-636" fmla="*/ 263064 h 904076"/>
                <a:gd name="connsiteX1-637" fmla="*/ 2453918 w 3681149"/>
                <a:gd name="connsiteY1-638" fmla="*/ 85712 h 904076"/>
                <a:gd name="connsiteX2-639" fmla="*/ 3681149 w 3681149"/>
                <a:gd name="connsiteY2-640" fmla="*/ 750447 h 904076"/>
                <a:gd name="connsiteX3-641" fmla="*/ 1485440 w 3681149"/>
                <a:gd name="connsiteY3-642" fmla="*/ 904076 h 904076"/>
                <a:gd name="connsiteX4-643" fmla="*/ 0 w 3681149"/>
                <a:gd name="connsiteY4-644" fmla="*/ 263064 h 904076"/>
                <a:gd name="connsiteX0-645" fmla="*/ 0 w 3685867"/>
                <a:gd name="connsiteY0-646" fmla="*/ 279597 h 892304"/>
                <a:gd name="connsiteX1-647" fmla="*/ 2458636 w 3685867"/>
                <a:gd name="connsiteY1-648" fmla="*/ 73940 h 892304"/>
                <a:gd name="connsiteX2-649" fmla="*/ 3685867 w 3685867"/>
                <a:gd name="connsiteY2-650" fmla="*/ 738675 h 892304"/>
                <a:gd name="connsiteX3-651" fmla="*/ 1490158 w 3685867"/>
                <a:gd name="connsiteY3-652" fmla="*/ 892304 h 892304"/>
                <a:gd name="connsiteX4-653" fmla="*/ 0 w 3685867"/>
                <a:gd name="connsiteY4-654" fmla="*/ 279597 h 892304"/>
                <a:gd name="connsiteX0-655" fmla="*/ 0 w 3685867"/>
                <a:gd name="connsiteY0-656" fmla="*/ 279597 h 902651"/>
                <a:gd name="connsiteX1-657" fmla="*/ 2458636 w 3685867"/>
                <a:gd name="connsiteY1-658" fmla="*/ 73940 h 902651"/>
                <a:gd name="connsiteX2-659" fmla="*/ 3685867 w 3685867"/>
                <a:gd name="connsiteY2-660" fmla="*/ 738675 h 902651"/>
                <a:gd name="connsiteX3-661" fmla="*/ 1417732 w 3685867"/>
                <a:gd name="connsiteY3-662" fmla="*/ 902651 h 902651"/>
                <a:gd name="connsiteX4-663" fmla="*/ 0 w 3685867"/>
                <a:gd name="connsiteY4-664" fmla="*/ 279597 h 902651"/>
                <a:gd name="connsiteX0-665" fmla="*/ 0 w 3685867"/>
                <a:gd name="connsiteY0-666" fmla="*/ 279597 h 902651"/>
                <a:gd name="connsiteX1-667" fmla="*/ 2458636 w 3685867"/>
                <a:gd name="connsiteY1-668" fmla="*/ 73940 h 902651"/>
                <a:gd name="connsiteX2-669" fmla="*/ 3685867 w 3685867"/>
                <a:gd name="connsiteY2-670" fmla="*/ 738675 h 902651"/>
                <a:gd name="connsiteX3-671" fmla="*/ 1417732 w 3685867"/>
                <a:gd name="connsiteY3-672" fmla="*/ 902651 h 902651"/>
                <a:gd name="connsiteX4-673" fmla="*/ 0 w 3685867"/>
                <a:gd name="connsiteY4-674" fmla="*/ 279597 h 902651"/>
                <a:gd name="connsiteX0-675" fmla="*/ 0 w 3685867"/>
                <a:gd name="connsiteY0-676" fmla="*/ 279597 h 902651"/>
                <a:gd name="connsiteX1-677" fmla="*/ 2458636 w 3685867"/>
                <a:gd name="connsiteY1-678" fmla="*/ 73940 h 902651"/>
                <a:gd name="connsiteX2-679" fmla="*/ 3685867 w 3685867"/>
                <a:gd name="connsiteY2-680" fmla="*/ 738675 h 902651"/>
                <a:gd name="connsiteX3-681" fmla="*/ 1417732 w 3685867"/>
                <a:gd name="connsiteY3-682" fmla="*/ 902651 h 902651"/>
                <a:gd name="connsiteX4-683" fmla="*/ 0 w 3685867"/>
                <a:gd name="connsiteY4-684" fmla="*/ 279597 h 902651"/>
                <a:gd name="connsiteX0-685" fmla="*/ 0 w 3685867"/>
                <a:gd name="connsiteY0-686" fmla="*/ 279597 h 902651"/>
                <a:gd name="connsiteX1-687" fmla="*/ 2458636 w 3685867"/>
                <a:gd name="connsiteY1-688" fmla="*/ 73940 h 902651"/>
                <a:gd name="connsiteX2-689" fmla="*/ 3685867 w 3685867"/>
                <a:gd name="connsiteY2-690" fmla="*/ 738675 h 902651"/>
                <a:gd name="connsiteX3-691" fmla="*/ 1417732 w 3685867"/>
                <a:gd name="connsiteY3-692" fmla="*/ 902651 h 902651"/>
                <a:gd name="connsiteX4-693" fmla="*/ 0 w 3685867"/>
                <a:gd name="connsiteY4-694" fmla="*/ 279597 h 902651"/>
                <a:gd name="connsiteX0-695" fmla="*/ 0 w 3758292"/>
                <a:gd name="connsiteY0-696" fmla="*/ 273758 h 906530"/>
                <a:gd name="connsiteX1-697" fmla="*/ 2531061 w 3758292"/>
                <a:gd name="connsiteY1-698" fmla="*/ 77819 h 906530"/>
                <a:gd name="connsiteX2-699" fmla="*/ 3758292 w 3758292"/>
                <a:gd name="connsiteY2-700" fmla="*/ 742554 h 906530"/>
                <a:gd name="connsiteX3-701" fmla="*/ 1490157 w 3758292"/>
                <a:gd name="connsiteY3-702" fmla="*/ 906530 h 906530"/>
                <a:gd name="connsiteX4-703" fmla="*/ 0 w 3758292"/>
                <a:gd name="connsiteY4-704" fmla="*/ 273758 h 906530"/>
                <a:gd name="connsiteX0-705" fmla="*/ 0 w 3758292"/>
                <a:gd name="connsiteY0-706" fmla="*/ 263161 h 895933"/>
                <a:gd name="connsiteX1-707" fmla="*/ 2531061 w 3758292"/>
                <a:gd name="connsiteY1-708" fmla="*/ 67222 h 895933"/>
                <a:gd name="connsiteX2-709" fmla="*/ 3758292 w 3758292"/>
                <a:gd name="connsiteY2-710" fmla="*/ 731957 h 895933"/>
                <a:gd name="connsiteX3-711" fmla="*/ 1490157 w 3758292"/>
                <a:gd name="connsiteY3-712" fmla="*/ 895933 h 895933"/>
                <a:gd name="connsiteX4-713" fmla="*/ 0 w 3758292"/>
                <a:gd name="connsiteY4-714" fmla="*/ 263161 h 895933"/>
                <a:gd name="connsiteX0-715" fmla="*/ 0 w 3758292"/>
                <a:gd name="connsiteY0-716" fmla="*/ 242778 h 875550"/>
                <a:gd name="connsiteX1-717" fmla="*/ 2525889 w 3758292"/>
                <a:gd name="connsiteY1-718" fmla="*/ 80854 h 875550"/>
                <a:gd name="connsiteX2-719" fmla="*/ 3758292 w 3758292"/>
                <a:gd name="connsiteY2-720" fmla="*/ 711574 h 875550"/>
                <a:gd name="connsiteX3-721" fmla="*/ 1490157 w 3758292"/>
                <a:gd name="connsiteY3-722" fmla="*/ 875550 h 875550"/>
                <a:gd name="connsiteX4-723" fmla="*/ 0 w 3758292"/>
                <a:gd name="connsiteY4-724" fmla="*/ 242778 h 875550"/>
                <a:gd name="connsiteX0-725" fmla="*/ 0 w 3843860"/>
                <a:gd name="connsiteY0-726" fmla="*/ 216883 h 899345"/>
                <a:gd name="connsiteX1-727" fmla="*/ 2611457 w 3843860"/>
                <a:gd name="connsiteY1-728" fmla="*/ 104649 h 899345"/>
                <a:gd name="connsiteX2-729" fmla="*/ 3843860 w 3843860"/>
                <a:gd name="connsiteY2-730" fmla="*/ 735369 h 899345"/>
                <a:gd name="connsiteX3-731" fmla="*/ 1575725 w 3843860"/>
                <a:gd name="connsiteY3-732" fmla="*/ 899345 h 899345"/>
                <a:gd name="connsiteX4-733" fmla="*/ 0 w 3843860"/>
                <a:gd name="connsiteY4-734" fmla="*/ 216883 h 899345"/>
                <a:gd name="connsiteX0-735" fmla="*/ 0 w 3843860"/>
                <a:gd name="connsiteY0-736" fmla="*/ 216883 h 880712"/>
                <a:gd name="connsiteX1-737" fmla="*/ 2611457 w 3843860"/>
                <a:gd name="connsiteY1-738" fmla="*/ 104649 h 880712"/>
                <a:gd name="connsiteX2-739" fmla="*/ 3843860 w 3843860"/>
                <a:gd name="connsiteY2-740" fmla="*/ 735369 h 880712"/>
                <a:gd name="connsiteX3-741" fmla="*/ 1532941 w 3843860"/>
                <a:gd name="connsiteY3-742" fmla="*/ 880712 h 880712"/>
                <a:gd name="connsiteX4-743" fmla="*/ 0 w 3843860"/>
                <a:gd name="connsiteY4-744" fmla="*/ 216883 h 880712"/>
                <a:gd name="connsiteX0-745" fmla="*/ 0 w 3843860"/>
                <a:gd name="connsiteY0-746" fmla="*/ 216883 h 880712"/>
                <a:gd name="connsiteX1-747" fmla="*/ 2611457 w 3843860"/>
                <a:gd name="connsiteY1-748" fmla="*/ 104649 h 880712"/>
                <a:gd name="connsiteX2-749" fmla="*/ 3843860 w 3843860"/>
                <a:gd name="connsiteY2-750" fmla="*/ 735369 h 880712"/>
                <a:gd name="connsiteX3-751" fmla="*/ 1532941 w 3843860"/>
                <a:gd name="connsiteY3-752" fmla="*/ 880712 h 880712"/>
                <a:gd name="connsiteX4-753" fmla="*/ 0 w 3843860"/>
                <a:gd name="connsiteY4-754" fmla="*/ 216883 h 880712"/>
                <a:gd name="connsiteX0-755" fmla="*/ 0 w 3912315"/>
                <a:gd name="connsiteY0-756" fmla="*/ 229275 h 868259"/>
                <a:gd name="connsiteX1-757" fmla="*/ 2679912 w 3912315"/>
                <a:gd name="connsiteY1-758" fmla="*/ 92196 h 868259"/>
                <a:gd name="connsiteX2-759" fmla="*/ 3912315 w 3912315"/>
                <a:gd name="connsiteY2-760" fmla="*/ 722916 h 868259"/>
                <a:gd name="connsiteX3-761" fmla="*/ 1601396 w 3912315"/>
                <a:gd name="connsiteY3-762" fmla="*/ 868259 h 868259"/>
                <a:gd name="connsiteX4-763" fmla="*/ 0 w 3912315"/>
                <a:gd name="connsiteY4-764" fmla="*/ 229275 h 868259"/>
                <a:gd name="connsiteX0-765" fmla="*/ 0 w 3912315"/>
                <a:gd name="connsiteY0-766" fmla="*/ 229275 h 843414"/>
                <a:gd name="connsiteX1-767" fmla="*/ 2679912 w 3912315"/>
                <a:gd name="connsiteY1-768" fmla="*/ 92196 h 843414"/>
                <a:gd name="connsiteX2-769" fmla="*/ 3912315 w 3912315"/>
                <a:gd name="connsiteY2-770" fmla="*/ 722916 h 843414"/>
                <a:gd name="connsiteX3-771" fmla="*/ 1644180 w 3912315"/>
                <a:gd name="connsiteY3-772" fmla="*/ 843414 h 843414"/>
                <a:gd name="connsiteX4-773" fmla="*/ 0 w 3912315"/>
                <a:gd name="connsiteY4-774" fmla="*/ 229275 h 843414"/>
                <a:gd name="connsiteX0-775" fmla="*/ 0 w 3912315"/>
                <a:gd name="connsiteY0-776" fmla="*/ 229275 h 843414"/>
                <a:gd name="connsiteX1-777" fmla="*/ 2679912 w 3912315"/>
                <a:gd name="connsiteY1-778" fmla="*/ 92196 h 843414"/>
                <a:gd name="connsiteX2-779" fmla="*/ 3912315 w 3912315"/>
                <a:gd name="connsiteY2-780" fmla="*/ 722916 h 843414"/>
                <a:gd name="connsiteX3-781" fmla="*/ 1644180 w 3912315"/>
                <a:gd name="connsiteY3-782" fmla="*/ 843414 h 843414"/>
                <a:gd name="connsiteX4-783" fmla="*/ 0 w 3912315"/>
                <a:gd name="connsiteY4-784" fmla="*/ 229275 h 843414"/>
                <a:gd name="connsiteX0-785" fmla="*/ 0 w 3758293"/>
                <a:gd name="connsiteY0-786" fmla="*/ 229275 h 843414"/>
                <a:gd name="connsiteX1-787" fmla="*/ 2679912 w 3758293"/>
                <a:gd name="connsiteY1-788" fmla="*/ 92196 h 843414"/>
                <a:gd name="connsiteX2-789" fmla="*/ 3758293 w 3758293"/>
                <a:gd name="connsiteY2-790" fmla="*/ 741550 h 843414"/>
                <a:gd name="connsiteX3-791" fmla="*/ 1644180 w 3758293"/>
                <a:gd name="connsiteY3-792" fmla="*/ 843414 h 843414"/>
                <a:gd name="connsiteX4-793" fmla="*/ 0 w 3758293"/>
                <a:gd name="connsiteY4-794" fmla="*/ 229275 h 843414"/>
                <a:gd name="connsiteX0-795" fmla="*/ 0 w 3607741"/>
                <a:gd name="connsiteY0-796" fmla="*/ 229275 h 843414"/>
                <a:gd name="connsiteX1-797" fmla="*/ 2679912 w 3607741"/>
                <a:gd name="connsiteY1-798" fmla="*/ 92196 h 843414"/>
                <a:gd name="connsiteX2-799" fmla="*/ 3607741 w 3607741"/>
                <a:gd name="connsiteY2-800" fmla="*/ 532124 h 843414"/>
                <a:gd name="connsiteX3-801" fmla="*/ 1644180 w 3607741"/>
                <a:gd name="connsiteY3-802" fmla="*/ 843414 h 843414"/>
                <a:gd name="connsiteX4-803" fmla="*/ 0 w 3607741"/>
                <a:gd name="connsiteY4-804" fmla="*/ 229275 h 843414"/>
                <a:gd name="connsiteX0-805" fmla="*/ 0 w 3607741"/>
                <a:gd name="connsiteY0-806" fmla="*/ 229275 h 924857"/>
                <a:gd name="connsiteX1-807" fmla="*/ 2679912 w 3607741"/>
                <a:gd name="connsiteY1-808" fmla="*/ 92196 h 924857"/>
                <a:gd name="connsiteX2-809" fmla="*/ 3607741 w 3607741"/>
                <a:gd name="connsiteY2-810" fmla="*/ 532124 h 924857"/>
                <a:gd name="connsiteX3-811" fmla="*/ 2159225 w 3607741"/>
                <a:gd name="connsiteY3-812" fmla="*/ 924857 h 924857"/>
                <a:gd name="connsiteX4-813" fmla="*/ 0 w 3607741"/>
                <a:gd name="connsiteY4-814" fmla="*/ 229275 h 924857"/>
                <a:gd name="connsiteX0-815" fmla="*/ 0 w 3607741"/>
                <a:gd name="connsiteY0-816" fmla="*/ 229275 h 924857"/>
                <a:gd name="connsiteX1-817" fmla="*/ 2679912 w 3607741"/>
                <a:gd name="connsiteY1-818" fmla="*/ 92196 h 924857"/>
                <a:gd name="connsiteX2-819" fmla="*/ 3607741 w 3607741"/>
                <a:gd name="connsiteY2-820" fmla="*/ 532124 h 924857"/>
                <a:gd name="connsiteX3-821" fmla="*/ 2159225 w 3607741"/>
                <a:gd name="connsiteY3-822" fmla="*/ 924857 h 924857"/>
                <a:gd name="connsiteX4-823" fmla="*/ 0 w 3607741"/>
                <a:gd name="connsiteY4-824" fmla="*/ 229275 h 924857"/>
                <a:gd name="connsiteX0-825" fmla="*/ 0 w 3607741"/>
                <a:gd name="connsiteY0-826" fmla="*/ 229275 h 924857"/>
                <a:gd name="connsiteX1-827" fmla="*/ 2679912 w 3607741"/>
                <a:gd name="connsiteY1-828" fmla="*/ 92196 h 924857"/>
                <a:gd name="connsiteX2-829" fmla="*/ 3607741 w 3607741"/>
                <a:gd name="connsiteY2-830" fmla="*/ 532124 h 924857"/>
                <a:gd name="connsiteX3-831" fmla="*/ 2159225 w 3607741"/>
                <a:gd name="connsiteY3-832" fmla="*/ 924857 h 924857"/>
                <a:gd name="connsiteX4-833" fmla="*/ 0 w 3607741"/>
                <a:gd name="connsiteY4-834" fmla="*/ 229275 h 924857"/>
                <a:gd name="connsiteX0-835" fmla="*/ 0 w 3639436"/>
                <a:gd name="connsiteY0-836" fmla="*/ 275319 h 893336"/>
                <a:gd name="connsiteX1-837" fmla="*/ 2711607 w 3639436"/>
                <a:gd name="connsiteY1-838" fmla="*/ 60675 h 893336"/>
                <a:gd name="connsiteX2-839" fmla="*/ 3639436 w 3639436"/>
                <a:gd name="connsiteY2-840" fmla="*/ 500603 h 893336"/>
                <a:gd name="connsiteX3-841" fmla="*/ 2190920 w 3639436"/>
                <a:gd name="connsiteY3-842" fmla="*/ 893336 h 893336"/>
                <a:gd name="connsiteX4-843" fmla="*/ 0 w 3639436"/>
                <a:gd name="connsiteY4-844" fmla="*/ 275319 h 893336"/>
                <a:gd name="connsiteX0-845" fmla="*/ 0 w 3639436"/>
                <a:gd name="connsiteY0-846" fmla="*/ 275319 h 893336"/>
                <a:gd name="connsiteX1-847" fmla="*/ 2711607 w 3639436"/>
                <a:gd name="connsiteY1-848" fmla="*/ 60675 h 893336"/>
                <a:gd name="connsiteX2-849" fmla="*/ 3639436 w 3639436"/>
                <a:gd name="connsiteY2-850" fmla="*/ 500603 h 893336"/>
                <a:gd name="connsiteX3-851" fmla="*/ 2190920 w 3639436"/>
                <a:gd name="connsiteY3-852" fmla="*/ 893336 h 893336"/>
                <a:gd name="connsiteX4-853" fmla="*/ 0 w 3639436"/>
                <a:gd name="connsiteY4-854" fmla="*/ 275319 h 893336"/>
                <a:gd name="connsiteX0-855" fmla="*/ 0 w 3639436"/>
                <a:gd name="connsiteY0-856" fmla="*/ 275319 h 893336"/>
                <a:gd name="connsiteX1-857" fmla="*/ 2711607 w 3639436"/>
                <a:gd name="connsiteY1-858" fmla="*/ 60675 h 893336"/>
                <a:gd name="connsiteX2-859" fmla="*/ 3639436 w 3639436"/>
                <a:gd name="connsiteY2-860" fmla="*/ 500603 h 893336"/>
                <a:gd name="connsiteX3-861" fmla="*/ 2190920 w 3639436"/>
                <a:gd name="connsiteY3-862" fmla="*/ 893336 h 893336"/>
                <a:gd name="connsiteX4-863" fmla="*/ 0 w 3639436"/>
                <a:gd name="connsiteY4-864" fmla="*/ 275319 h 893336"/>
                <a:gd name="connsiteX0-865" fmla="*/ 0 w 3758292"/>
                <a:gd name="connsiteY0-866" fmla="*/ 299764 h 882877"/>
                <a:gd name="connsiteX1-867" fmla="*/ 2830463 w 3758292"/>
                <a:gd name="connsiteY1-868" fmla="*/ 50216 h 882877"/>
                <a:gd name="connsiteX2-869" fmla="*/ 3758292 w 3758292"/>
                <a:gd name="connsiteY2-870" fmla="*/ 490144 h 882877"/>
                <a:gd name="connsiteX3-871" fmla="*/ 2309776 w 3758292"/>
                <a:gd name="connsiteY3-872" fmla="*/ 882877 h 882877"/>
                <a:gd name="connsiteX4-873" fmla="*/ 0 w 3758292"/>
                <a:gd name="connsiteY4-874" fmla="*/ 299764 h 882877"/>
                <a:gd name="connsiteX0-875" fmla="*/ 0 w 3607740"/>
                <a:gd name="connsiteY0-876" fmla="*/ 308395 h 879873"/>
                <a:gd name="connsiteX1-877" fmla="*/ 2679911 w 3607740"/>
                <a:gd name="connsiteY1-878" fmla="*/ 47212 h 879873"/>
                <a:gd name="connsiteX2-879" fmla="*/ 3607740 w 3607740"/>
                <a:gd name="connsiteY2-880" fmla="*/ 487140 h 879873"/>
                <a:gd name="connsiteX3-881" fmla="*/ 2159224 w 3607740"/>
                <a:gd name="connsiteY3-882" fmla="*/ 879873 h 879873"/>
                <a:gd name="connsiteX4-883" fmla="*/ 0 w 3607740"/>
                <a:gd name="connsiteY4-884" fmla="*/ 308395 h 879873"/>
                <a:gd name="connsiteX0-885" fmla="*/ 0 w 3607740"/>
                <a:gd name="connsiteY0-886" fmla="*/ 280741 h 852219"/>
                <a:gd name="connsiteX1-887" fmla="*/ 2679911 w 3607740"/>
                <a:gd name="connsiteY1-888" fmla="*/ 19558 h 852219"/>
                <a:gd name="connsiteX2-889" fmla="*/ 3607740 w 3607740"/>
                <a:gd name="connsiteY2-890" fmla="*/ 459486 h 852219"/>
                <a:gd name="connsiteX3-891" fmla="*/ 2159224 w 3607740"/>
                <a:gd name="connsiteY3-892" fmla="*/ 852219 h 852219"/>
                <a:gd name="connsiteX4-893" fmla="*/ 0 w 3607740"/>
                <a:gd name="connsiteY4-894" fmla="*/ 280741 h 852219"/>
                <a:gd name="connsiteX0-895" fmla="*/ 0 w 3607740"/>
                <a:gd name="connsiteY0-896" fmla="*/ 172479 h 743957"/>
                <a:gd name="connsiteX1-897" fmla="*/ 2529360 w 3607740"/>
                <a:gd name="connsiteY1-898" fmla="*/ 31522 h 743957"/>
                <a:gd name="connsiteX2-899" fmla="*/ 3607740 w 3607740"/>
                <a:gd name="connsiteY2-900" fmla="*/ 351224 h 743957"/>
                <a:gd name="connsiteX3-901" fmla="*/ 2159224 w 3607740"/>
                <a:gd name="connsiteY3-902" fmla="*/ 743957 h 743957"/>
                <a:gd name="connsiteX4-903" fmla="*/ 0 w 3607740"/>
                <a:gd name="connsiteY4-904" fmla="*/ 172479 h 743957"/>
                <a:gd name="connsiteX0-905" fmla="*/ 0 w 3607740"/>
                <a:gd name="connsiteY0-906" fmla="*/ 142831 h 714309"/>
                <a:gd name="connsiteX1-907" fmla="*/ 2529360 w 3607740"/>
                <a:gd name="connsiteY1-908" fmla="*/ 1874 h 714309"/>
                <a:gd name="connsiteX2-909" fmla="*/ 3607740 w 3607740"/>
                <a:gd name="connsiteY2-910" fmla="*/ 321576 h 714309"/>
                <a:gd name="connsiteX3-911" fmla="*/ 2159224 w 3607740"/>
                <a:gd name="connsiteY3-912" fmla="*/ 714309 h 714309"/>
                <a:gd name="connsiteX4-913" fmla="*/ 0 w 3607740"/>
                <a:gd name="connsiteY4-914" fmla="*/ 142831 h 714309"/>
                <a:gd name="connsiteX0-915" fmla="*/ 0 w 3663206"/>
                <a:gd name="connsiteY0-916" fmla="*/ 124394 h 715263"/>
                <a:gd name="connsiteX1-917" fmla="*/ 2584826 w 3663206"/>
                <a:gd name="connsiteY1-918" fmla="*/ 2828 h 715263"/>
                <a:gd name="connsiteX2-919" fmla="*/ 3663206 w 3663206"/>
                <a:gd name="connsiteY2-920" fmla="*/ 322530 h 715263"/>
                <a:gd name="connsiteX3-921" fmla="*/ 2214690 w 3663206"/>
                <a:gd name="connsiteY3-922" fmla="*/ 715263 h 715263"/>
                <a:gd name="connsiteX4-923" fmla="*/ 0 w 3663206"/>
                <a:gd name="connsiteY4-924" fmla="*/ 124394 h 715263"/>
                <a:gd name="connsiteX0-925" fmla="*/ 0 w 3686977"/>
                <a:gd name="connsiteY0-926" fmla="*/ 135379 h 714613"/>
                <a:gd name="connsiteX1-927" fmla="*/ 2608597 w 3686977"/>
                <a:gd name="connsiteY1-928" fmla="*/ 2178 h 714613"/>
                <a:gd name="connsiteX2-929" fmla="*/ 3686977 w 3686977"/>
                <a:gd name="connsiteY2-930" fmla="*/ 321880 h 714613"/>
                <a:gd name="connsiteX3-931" fmla="*/ 2238461 w 3686977"/>
                <a:gd name="connsiteY3-932" fmla="*/ 714613 h 714613"/>
                <a:gd name="connsiteX4-933" fmla="*/ 0 w 3686977"/>
                <a:gd name="connsiteY4-934" fmla="*/ 135379 h 714613"/>
                <a:gd name="connsiteX0-935" fmla="*/ 0 w 3834037"/>
                <a:gd name="connsiteY0-936" fmla="*/ 135379 h 714613"/>
                <a:gd name="connsiteX1-937" fmla="*/ 2755657 w 3834037"/>
                <a:gd name="connsiteY1-938" fmla="*/ 2178 h 714613"/>
                <a:gd name="connsiteX2-939" fmla="*/ 3834037 w 3834037"/>
                <a:gd name="connsiteY2-940" fmla="*/ 321880 h 714613"/>
                <a:gd name="connsiteX3-941" fmla="*/ 2385521 w 3834037"/>
                <a:gd name="connsiteY3-942" fmla="*/ 714613 h 714613"/>
                <a:gd name="connsiteX4-943" fmla="*/ 0 w 3834037"/>
                <a:gd name="connsiteY4-944" fmla="*/ 135379 h 714613"/>
                <a:gd name="connsiteX0-945" fmla="*/ 0 w 3883057"/>
                <a:gd name="connsiteY0-946" fmla="*/ 135379 h 714613"/>
                <a:gd name="connsiteX1-947" fmla="*/ 2755657 w 3883057"/>
                <a:gd name="connsiteY1-948" fmla="*/ 2178 h 714613"/>
                <a:gd name="connsiteX2-949" fmla="*/ 3883057 w 3883057"/>
                <a:gd name="connsiteY2-950" fmla="*/ 330263 h 714613"/>
                <a:gd name="connsiteX3-951" fmla="*/ 2385521 w 3883057"/>
                <a:gd name="connsiteY3-952" fmla="*/ 714613 h 714613"/>
                <a:gd name="connsiteX4-953" fmla="*/ 0 w 3883057"/>
                <a:gd name="connsiteY4-954" fmla="*/ 135379 h 714613"/>
                <a:gd name="connsiteX0-955" fmla="*/ 0 w 3883057"/>
                <a:gd name="connsiteY0-956" fmla="*/ 201135 h 780369"/>
                <a:gd name="connsiteX1-957" fmla="*/ 2745853 w 3883057"/>
                <a:gd name="connsiteY1-958" fmla="*/ 874 h 780369"/>
                <a:gd name="connsiteX2-959" fmla="*/ 3883057 w 3883057"/>
                <a:gd name="connsiteY2-960" fmla="*/ 396019 h 780369"/>
                <a:gd name="connsiteX3-961" fmla="*/ 2385521 w 3883057"/>
                <a:gd name="connsiteY3-962" fmla="*/ 780369 h 780369"/>
                <a:gd name="connsiteX4-963" fmla="*/ 0 w 3883057"/>
                <a:gd name="connsiteY4-964" fmla="*/ 201135 h 780369"/>
                <a:gd name="connsiteX0-965" fmla="*/ 0 w 3990901"/>
                <a:gd name="connsiteY0-966" fmla="*/ 159761 h 780908"/>
                <a:gd name="connsiteX1-967" fmla="*/ 2853697 w 3990901"/>
                <a:gd name="connsiteY1-968" fmla="*/ 1413 h 780908"/>
                <a:gd name="connsiteX2-969" fmla="*/ 3990901 w 3990901"/>
                <a:gd name="connsiteY2-970" fmla="*/ 396558 h 780908"/>
                <a:gd name="connsiteX3-971" fmla="*/ 2493365 w 3990901"/>
                <a:gd name="connsiteY3-972" fmla="*/ 780908 h 780908"/>
                <a:gd name="connsiteX4-973" fmla="*/ 0 w 3990901"/>
                <a:gd name="connsiteY4-974" fmla="*/ 159761 h 780908"/>
                <a:gd name="connsiteX0-975" fmla="*/ 0 w 3990901"/>
                <a:gd name="connsiteY0-976" fmla="*/ 180387 h 780578"/>
                <a:gd name="connsiteX1-977" fmla="*/ 2853697 w 3990901"/>
                <a:gd name="connsiteY1-978" fmla="*/ 1083 h 780578"/>
                <a:gd name="connsiteX2-979" fmla="*/ 3990901 w 3990901"/>
                <a:gd name="connsiteY2-980" fmla="*/ 396228 h 780578"/>
                <a:gd name="connsiteX3-981" fmla="*/ 2493365 w 3990901"/>
                <a:gd name="connsiteY3-982" fmla="*/ 780578 h 780578"/>
                <a:gd name="connsiteX4-983" fmla="*/ 0 w 3990901"/>
                <a:gd name="connsiteY4-984" fmla="*/ 180387 h 780578"/>
                <a:gd name="connsiteX0-985" fmla="*/ 0 w 3990901"/>
                <a:gd name="connsiteY0-986" fmla="*/ 183188 h 783379"/>
                <a:gd name="connsiteX1-987" fmla="*/ 2853697 w 3990901"/>
                <a:gd name="connsiteY1-988" fmla="*/ 3884 h 783379"/>
                <a:gd name="connsiteX2-989" fmla="*/ 3990901 w 3990901"/>
                <a:gd name="connsiteY2-990" fmla="*/ 399029 h 783379"/>
                <a:gd name="connsiteX3-991" fmla="*/ 2493365 w 3990901"/>
                <a:gd name="connsiteY3-992" fmla="*/ 783379 h 783379"/>
                <a:gd name="connsiteX4-993" fmla="*/ 0 w 3990901"/>
                <a:gd name="connsiteY4-994" fmla="*/ 183188 h 783379"/>
                <a:gd name="connsiteX0-995" fmla="*/ 0 w 3990901"/>
                <a:gd name="connsiteY0-996" fmla="*/ 183188 h 770805"/>
                <a:gd name="connsiteX1-997" fmla="*/ 2853697 w 3990901"/>
                <a:gd name="connsiteY1-998" fmla="*/ 3884 h 770805"/>
                <a:gd name="connsiteX2-999" fmla="*/ 3990901 w 3990901"/>
                <a:gd name="connsiteY2-1000" fmla="*/ 399029 h 770805"/>
                <a:gd name="connsiteX3-1001" fmla="*/ 2512973 w 3990901"/>
                <a:gd name="connsiteY3-1002" fmla="*/ 770805 h 770805"/>
                <a:gd name="connsiteX4-1003" fmla="*/ 0 w 3990901"/>
                <a:gd name="connsiteY4-1004" fmla="*/ 183188 h 770805"/>
                <a:gd name="connsiteX0-1005" fmla="*/ 0 w 3990901"/>
                <a:gd name="connsiteY0-1006" fmla="*/ 183188 h 783379"/>
                <a:gd name="connsiteX1-1007" fmla="*/ 2853697 w 3990901"/>
                <a:gd name="connsiteY1-1008" fmla="*/ 3884 h 783379"/>
                <a:gd name="connsiteX2-1009" fmla="*/ 3990901 w 3990901"/>
                <a:gd name="connsiteY2-1010" fmla="*/ 399029 h 783379"/>
                <a:gd name="connsiteX3-1011" fmla="*/ 2512973 w 3990901"/>
                <a:gd name="connsiteY3-1012" fmla="*/ 783379 h 783379"/>
                <a:gd name="connsiteX4-1013" fmla="*/ 0 w 3990901"/>
                <a:gd name="connsiteY4-1014" fmla="*/ 183188 h 783379"/>
                <a:gd name="connsiteX0-1015" fmla="*/ 0 w 3990901"/>
                <a:gd name="connsiteY0-1016" fmla="*/ 183188 h 779188"/>
                <a:gd name="connsiteX1-1017" fmla="*/ 2853697 w 3990901"/>
                <a:gd name="connsiteY1-1018" fmla="*/ 3884 h 779188"/>
                <a:gd name="connsiteX2-1019" fmla="*/ 3990901 w 3990901"/>
                <a:gd name="connsiteY2-1020" fmla="*/ 399029 h 779188"/>
                <a:gd name="connsiteX3-1021" fmla="*/ 2454149 w 3990901"/>
                <a:gd name="connsiteY3-1022" fmla="*/ 779188 h 779188"/>
                <a:gd name="connsiteX4-1023" fmla="*/ 0 w 3990901"/>
                <a:gd name="connsiteY4-1024" fmla="*/ 183188 h 779188"/>
                <a:gd name="connsiteX0-1025" fmla="*/ 0 w 3990901"/>
                <a:gd name="connsiteY0-1026" fmla="*/ 183188 h 791762"/>
                <a:gd name="connsiteX1-1027" fmla="*/ 2853697 w 3990901"/>
                <a:gd name="connsiteY1-1028" fmla="*/ 3884 h 791762"/>
                <a:gd name="connsiteX2-1029" fmla="*/ 3990901 w 3990901"/>
                <a:gd name="connsiteY2-1030" fmla="*/ 399029 h 791762"/>
                <a:gd name="connsiteX3-1031" fmla="*/ 2483561 w 3990901"/>
                <a:gd name="connsiteY3-1032" fmla="*/ 791762 h 791762"/>
                <a:gd name="connsiteX4-1033" fmla="*/ 0 w 3990901"/>
                <a:gd name="connsiteY4-1034" fmla="*/ 183188 h 791762"/>
                <a:gd name="connsiteX0-1035" fmla="*/ 0 w 3990901"/>
                <a:gd name="connsiteY0-1036" fmla="*/ 183188 h 791762"/>
                <a:gd name="connsiteX1-1037" fmla="*/ 2853697 w 3990901"/>
                <a:gd name="connsiteY1-1038" fmla="*/ 3884 h 791762"/>
                <a:gd name="connsiteX2-1039" fmla="*/ 3990901 w 3990901"/>
                <a:gd name="connsiteY2-1040" fmla="*/ 399029 h 791762"/>
                <a:gd name="connsiteX3-1041" fmla="*/ 2483561 w 3990901"/>
                <a:gd name="connsiteY3-1042" fmla="*/ 791762 h 791762"/>
                <a:gd name="connsiteX4-1043" fmla="*/ 0 w 3990901"/>
                <a:gd name="connsiteY4-1044" fmla="*/ 183188 h 7917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90901" h="791762">
                  <a:moveTo>
                    <a:pt x="0" y="183188"/>
                  </a:moveTo>
                  <a:cubicBezTo>
                    <a:pt x="652064" y="-6925"/>
                    <a:pt x="2360216" y="-7250"/>
                    <a:pt x="2853697" y="3884"/>
                  </a:cubicBezTo>
                  <a:lnTo>
                    <a:pt x="3990901" y="399029"/>
                  </a:lnTo>
                  <a:cubicBezTo>
                    <a:pt x="3349587" y="541575"/>
                    <a:pt x="3105267" y="627633"/>
                    <a:pt x="2483561" y="791762"/>
                  </a:cubicBezTo>
                  <a:cubicBezTo>
                    <a:pt x="1894474" y="664519"/>
                    <a:pt x="648600" y="363951"/>
                    <a:pt x="0" y="183188"/>
                  </a:cubicBezTo>
                  <a:close/>
                </a:path>
              </a:pathLst>
            </a:custGeom>
            <a:gradFill>
              <a:gsLst>
                <a:gs pos="100000">
                  <a:schemeClr val="tx1">
                    <a:lumMod val="95000"/>
                    <a:lumOff val="5000"/>
                    <a:alpha val="43000"/>
                  </a:schemeClr>
                </a:gs>
                <a:gs pos="16000">
                  <a:schemeClr val="tx1">
                    <a:lumMod val="95000"/>
                    <a:lumOff val="5000"/>
                    <a:alpha val="0"/>
                  </a:schemeClr>
                </a:gs>
              </a:gsLst>
              <a:lin ang="5400000" scaled="0"/>
            </a:gra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iṥ1îḋé"/>
            <p:cNvSpPr/>
            <p:nvPr/>
          </p:nvSpPr>
          <p:spPr bwMode="auto">
            <a:xfrm>
              <a:off x="3249605" y="3228157"/>
              <a:ext cx="1684351" cy="1752343"/>
            </a:xfrm>
            <a:custGeom>
              <a:avLst/>
              <a:gdLst>
                <a:gd name="T0" fmla="*/ 689 w 1035"/>
                <a:gd name="T1" fmla="*/ 0 h 809"/>
                <a:gd name="T2" fmla="*/ 0 w 1035"/>
                <a:gd name="T3" fmla="*/ 298 h 809"/>
                <a:gd name="T4" fmla="*/ 0 w 1035"/>
                <a:gd name="T5" fmla="*/ 639 h 809"/>
                <a:gd name="T6" fmla="*/ 0 w 1035"/>
                <a:gd name="T7" fmla="*/ 809 h 809"/>
                <a:gd name="T8" fmla="*/ 1035 w 1035"/>
                <a:gd name="T9" fmla="*/ 362 h 809"/>
                <a:gd name="T10" fmla="*/ 689 w 1035"/>
                <a:gd name="T11" fmla="*/ 0 h 809"/>
              </a:gdLst>
              <a:ahLst/>
              <a:cxnLst>
                <a:cxn ang="0">
                  <a:pos x="T0" y="T1"/>
                </a:cxn>
                <a:cxn ang="0">
                  <a:pos x="T2" y="T3"/>
                </a:cxn>
                <a:cxn ang="0">
                  <a:pos x="T4" y="T5"/>
                </a:cxn>
                <a:cxn ang="0">
                  <a:pos x="T6" y="T7"/>
                </a:cxn>
                <a:cxn ang="0">
                  <a:pos x="T8" y="T9"/>
                </a:cxn>
                <a:cxn ang="0">
                  <a:pos x="T10" y="T11"/>
                </a:cxn>
              </a:cxnLst>
              <a:rect l="0" t="0" r="r" b="b"/>
              <a:pathLst>
                <a:path w="1035" h="809">
                  <a:moveTo>
                    <a:pt x="689" y="0"/>
                  </a:moveTo>
                  <a:lnTo>
                    <a:pt x="0" y="298"/>
                  </a:lnTo>
                  <a:lnTo>
                    <a:pt x="0" y="639"/>
                  </a:lnTo>
                  <a:lnTo>
                    <a:pt x="0" y="809"/>
                  </a:lnTo>
                  <a:lnTo>
                    <a:pt x="1035" y="362"/>
                  </a:lnTo>
                  <a:lnTo>
                    <a:pt x="689" y="0"/>
                  </a:lnTo>
                  <a:close/>
                </a:path>
              </a:pathLst>
            </a:custGeom>
            <a:gradFill>
              <a:gsLst>
                <a:gs pos="100000">
                  <a:srgbClr val="43679B"/>
                </a:gs>
                <a:gs pos="0">
                  <a:srgbClr val="85A9CF"/>
                </a:gs>
                <a:gs pos="43000">
                  <a:srgbClr val="6A9BCF"/>
                </a:gs>
              </a:gsLst>
              <a:lin ang="5400000" scaled="0"/>
            </a:gradFill>
            <a:ln>
              <a:noFill/>
            </a:ln>
          </p:spPr>
          <p:txBody>
            <a:bodyPr wrap="square" lIns="91440" tIns="45720" rIns="91440" bIns="45720" anchor="ctr">
              <a:normAutofit/>
            </a:bodyPr>
            <a:lstStyle/>
            <a:p>
              <a:pPr algn="ctr"/>
              <a:endParaRPr/>
            </a:p>
          </p:txBody>
        </p:sp>
        <p:sp>
          <p:nvSpPr>
            <p:cNvPr id="88" name="ïSḷíḓé"/>
            <p:cNvSpPr/>
            <p:nvPr/>
          </p:nvSpPr>
          <p:spPr bwMode="auto">
            <a:xfrm>
              <a:off x="1565254" y="3228157"/>
              <a:ext cx="1684351" cy="1752343"/>
            </a:xfrm>
            <a:custGeom>
              <a:avLst/>
              <a:gdLst>
                <a:gd name="T0" fmla="*/ 346 w 1035"/>
                <a:gd name="T1" fmla="*/ 0 h 809"/>
                <a:gd name="T2" fmla="*/ 1035 w 1035"/>
                <a:gd name="T3" fmla="*/ 298 h 809"/>
                <a:gd name="T4" fmla="*/ 1035 w 1035"/>
                <a:gd name="T5" fmla="*/ 639 h 809"/>
                <a:gd name="T6" fmla="*/ 1035 w 1035"/>
                <a:gd name="T7" fmla="*/ 809 h 809"/>
                <a:gd name="T8" fmla="*/ 0 w 1035"/>
                <a:gd name="T9" fmla="*/ 362 h 809"/>
                <a:gd name="T10" fmla="*/ 346 w 1035"/>
                <a:gd name="T11" fmla="*/ 0 h 809"/>
              </a:gdLst>
              <a:ahLst/>
              <a:cxnLst>
                <a:cxn ang="0">
                  <a:pos x="T0" y="T1"/>
                </a:cxn>
                <a:cxn ang="0">
                  <a:pos x="T2" y="T3"/>
                </a:cxn>
                <a:cxn ang="0">
                  <a:pos x="T4" y="T5"/>
                </a:cxn>
                <a:cxn ang="0">
                  <a:pos x="T6" y="T7"/>
                </a:cxn>
                <a:cxn ang="0">
                  <a:pos x="T8" y="T9"/>
                </a:cxn>
                <a:cxn ang="0">
                  <a:pos x="T10" y="T11"/>
                </a:cxn>
              </a:cxnLst>
              <a:rect l="0" t="0" r="r" b="b"/>
              <a:pathLst>
                <a:path w="1035" h="809">
                  <a:moveTo>
                    <a:pt x="346" y="0"/>
                  </a:moveTo>
                  <a:lnTo>
                    <a:pt x="1035" y="298"/>
                  </a:lnTo>
                  <a:lnTo>
                    <a:pt x="1035" y="639"/>
                  </a:lnTo>
                  <a:lnTo>
                    <a:pt x="1035" y="809"/>
                  </a:lnTo>
                  <a:lnTo>
                    <a:pt x="0" y="362"/>
                  </a:lnTo>
                  <a:lnTo>
                    <a:pt x="346" y="0"/>
                  </a:lnTo>
                  <a:close/>
                </a:path>
              </a:pathLst>
            </a:custGeom>
            <a:gradFill>
              <a:gsLst>
                <a:gs pos="0">
                  <a:srgbClr val="E37A17"/>
                </a:gs>
                <a:gs pos="100000">
                  <a:srgbClr val="F0B273"/>
                </a:gs>
              </a:gsLst>
              <a:lin ang="12600000" scaled="0"/>
            </a:gradFill>
            <a:ln w="38100">
              <a:noFill/>
            </a:ln>
          </p:spPr>
          <p:txBody>
            <a:bodyPr wrap="square" lIns="91440" tIns="45720" rIns="91440" bIns="45720" anchor="ctr">
              <a:normAutofit/>
            </a:bodyPr>
            <a:lstStyle/>
            <a:p>
              <a:pPr algn="ctr"/>
              <a:endParaRPr dirty="0"/>
            </a:p>
          </p:txBody>
        </p:sp>
        <p:sp>
          <p:nvSpPr>
            <p:cNvPr id="89" name="îṣ1ïďé"/>
            <p:cNvSpPr/>
            <p:nvPr/>
          </p:nvSpPr>
          <p:spPr>
            <a:xfrm>
              <a:off x="2121008" y="2642281"/>
              <a:ext cx="2256736" cy="1240393"/>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1" fmla="*/ 0 w 3636000"/>
                <a:gd name="connsiteY0-2" fmla="*/ 2338917 h 3152517"/>
                <a:gd name="connsiteX1-3" fmla="*/ 894332 w 3636000"/>
                <a:gd name="connsiteY1-4" fmla="*/ 0 h 3152517"/>
                <a:gd name="connsiteX2-5" fmla="*/ 3636000 w 3636000"/>
                <a:gd name="connsiteY2-6" fmla="*/ 0 h 3152517"/>
                <a:gd name="connsiteX3-7" fmla="*/ 1949668 w 3636000"/>
                <a:gd name="connsiteY3-8" fmla="*/ 3152517 h 3152517"/>
                <a:gd name="connsiteX4-9" fmla="*/ 0 w 3636000"/>
                <a:gd name="connsiteY4-10" fmla="*/ 2338917 h 3152517"/>
                <a:gd name="connsiteX0-11" fmla="*/ 0 w 3895200"/>
                <a:gd name="connsiteY0-12" fmla="*/ 2338917 h 3152517"/>
                <a:gd name="connsiteX1-13" fmla="*/ 894332 w 3895200"/>
                <a:gd name="connsiteY1-14" fmla="*/ 0 h 3152517"/>
                <a:gd name="connsiteX2-15" fmla="*/ 3895200 w 3895200"/>
                <a:gd name="connsiteY2-16" fmla="*/ 2332800 h 3152517"/>
                <a:gd name="connsiteX3-17" fmla="*/ 1949668 w 3895200"/>
                <a:gd name="connsiteY3-18" fmla="*/ 3152517 h 3152517"/>
                <a:gd name="connsiteX4-19" fmla="*/ 0 w 3895200"/>
                <a:gd name="connsiteY4-20" fmla="*/ 2338917 h 3152517"/>
                <a:gd name="connsiteX0-21" fmla="*/ 0 w 3895200"/>
                <a:gd name="connsiteY0-22" fmla="*/ 6117 h 819717"/>
                <a:gd name="connsiteX1-23" fmla="*/ 1909532 w 3895200"/>
                <a:gd name="connsiteY1-24" fmla="*/ 64800 h 819717"/>
                <a:gd name="connsiteX2-25" fmla="*/ 3895200 w 3895200"/>
                <a:gd name="connsiteY2-26" fmla="*/ 0 h 819717"/>
                <a:gd name="connsiteX3-27" fmla="*/ 1949668 w 3895200"/>
                <a:gd name="connsiteY3-28" fmla="*/ 819717 h 819717"/>
                <a:gd name="connsiteX4-29" fmla="*/ 0 w 3895200"/>
                <a:gd name="connsiteY4-30" fmla="*/ 6117 h 819717"/>
                <a:gd name="connsiteX0-31" fmla="*/ 0 w 3895200"/>
                <a:gd name="connsiteY0-32" fmla="*/ 430917 h 1244517"/>
                <a:gd name="connsiteX1-33" fmla="*/ 1923932 w 3895200"/>
                <a:gd name="connsiteY1-34" fmla="*/ 0 h 1244517"/>
                <a:gd name="connsiteX2-35" fmla="*/ 3895200 w 3895200"/>
                <a:gd name="connsiteY2-36" fmla="*/ 424800 h 1244517"/>
                <a:gd name="connsiteX3-37" fmla="*/ 1949668 w 3895200"/>
                <a:gd name="connsiteY3-38" fmla="*/ 1244517 h 1244517"/>
                <a:gd name="connsiteX4-39" fmla="*/ 0 w 3895200"/>
                <a:gd name="connsiteY4-40" fmla="*/ 430917 h 1244517"/>
                <a:gd name="connsiteX0-41" fmla="*/ 0 w 3895200"/>
                <a:gd name="connsiteY0-42" fmla="*/ 690117 h 1503717"/>
                <a:gd name="connsiteX1-43" fmla="*/ 1923932 w 3895200"/>
                <a:gd name="connsiteY1-44" fmla="*/ 0 h 1503717"/>
                <a:gd name="connsiteX2-45" fmla="*/ 3895200 w 3895200"/>
                <a:gd name="connsiteY2-46" fmla="*/ 684000 h 1503717"/>
                <a:gd name="connsiteX3-47" fmla="*/ 1949668 w 3895200"/>
                <a:gd name="connsiteY3-48" fmla="*/ 1503717 h 1503717"/>
                <a:gd name="connsiteX4-49" fmla="*/ 0 w 3895200"/>
                <a:gd name="connsiteY4-50" fmla="*/ 690117 h 1503717"/>
                <a:gd name="connsiteX0-51" fmla="*/ 0 w 3895200"/>
                <a:gd name="connsiteY0-52" fmla="*/ 920517 h 1734117"/>
                <a:gd name="connsiteX1-53" fmla="*/ 1923932 w 3895200"/>
                <a:gd name="connsiteY1-54" fmla="*/ 0 h 1734117"/>
                <a:gd name="connsiteX2-55" fmla="*/ 3895200 w 3895200"/>
                <a:gd name="connsiteY2-56" fmla="*/ 914400 h 1734117"/>
                <a:gd name="connsiteX3-57" fmla="*/ 1949668 w 3895200"/>
                <a:gd name="connsiteY3-58" fmla="*/ 1734117 h 1734117"/>
                <a:gd name="connsiteX4-59" fmla="*/ 0 w 3895200"/>
                <a:gd name="connsiteY4-60" fmla="*/ 920517 h 1734117"/>
                <a:gd name="connsiteX0-61" fmla="*/ 0 w 3895200"/>
                <a:gd name="connsiteY0-62" fmla="*/ 920517 h 1734117"/>
                <a:gd name="connsiteX1-63" fmla="*/ 1923932 w 3895200"/>
                <a:gd name="connsiteY1-64" fmla="*/ 0 h 1734117"/>
                <a:gd name="connsiteX2-65" fmla="*/ 3895200 w 3895200"/>
                <a:gd name="connsiteY2-66" fmla="*/ 914400 h 1734117"/>
                <a:gd name="connsiteX3-67" fmla="*/ 1922203 w 3895200"/>
                <a:gd name="connsiteY3-68" fmla="*/ 1734117 h 1734117"/>
                <a:gd name="connsiteX4-69" fmla="*/ 0 w 3895200"/>
                <a:gd name="connsiteY4-70" fmla="*/ 920517 h 1734117"/>
                <a:gd name="connsiteX0-71" fmla="*/ 0 w 3895200"/>
                <a:gd name="connsiteY0-72" fmla="*/ 920517 h 1734117"/>
                <a:gd name="connsiteX1-73" fmla="*/ 1923932 w 3895200"/>
                <a:gd name="connsiteY1-74" fmla="*/ 0 h 1734117"/>
                <a:gd name="connsiteX2-75" fmla="*/ 3895200 w 3895200"/>
                <a:gd name="connsiteY2-76" fmla="*/ 914400 h 1734117"/>
                <a:gd name="connsiteX3-77" fmla="*/ 1922203 w 3895200"/>
                <a:gd name="connsiteY3-78" fmla="*/ 1734117 h 1734117"/>
                <a:gd name="connsiteX4-79" fmla="*/ 0 w 3895200"/>
                <a:gd name="connsiteY4-80" fmla="*/ 920517 h 1734117"/>
                <a:gd name="connsiteX0-81" fmla="*/ 0 w 3895200"/>
                <a:gd name="connsiteY0-82" fmla="*/ 920517 h 1716346"/>
                <a:gd name="connsiteX1-83" fmla="*/ 1923932 w 3895200"/>
                <a:gd name="connsiteY1-84" fmla="*/ 0 h 1716346"/>
                <a:gd name="connsiteX2-85" fmla="*/ 3895200 w 3895200"/>
                <a:gd name="connsiteY2-86" fmla="*/ 914400 h 1716346"/>
                <a:gd name="connsiteX3-87" fmla="*/ 1973900 w 3895200"/>
                <a:gd name="connsiteY3-88" fmla="*/ 1716346 h 1716346"/>
                <a:gd name="connsiteX4-89" fmla="*/ 0 w 3895200"/>
                <a:gd name="connsiteY4-90" fmla="*/ 920517 h 1716346"/>
                <a:gd name="connsiteX0-91" fmla="*/ 0 w 3895200"/>
                <a:gd name="connsiteY0-92" fmla="*/ 920517 h 1730886"/>
                <a:gd name="connsiteX1-93" fmla="*/ 1923932 w 3895200"/>
                <a:gd name="connsiteY1-94" fmla="*/ 0 h 1730886"/>
                <a:gd name="connsiteX2-95" fmla="*/ 3895200 w 3895200"/>
                <a:gd name="connsiteY2-96" fmla="*/ 914400 h 1730886"/>
                <a:gd name="connsiteX3-97" fmla="*/ 1925433 w 3895200"/>
                <a:gd name="connsiteY3-98" fmla="*/ 1730886 h 1730886"/>
                <a:gd name="connsiteX4-99" fmla="*/ 0 w 3895200"/>
                <a:gd name="connsiteY4-100" fmla="*/ 920517 h 1730886"/>
                <a:gd name="connsiteX0-101" fmla="*/ 0 w 3895200"/>
                <a:gd name="connsiteY0-102" fmla="*/ 782404 h 1592773"/>
                <a:gd name="connsiteX1-103" fmla="*/ 1923932 w 3895200"/>
                <a:gd name="connsiteY1-104" fmla="*/ 0 h 1592773"/>
                <a:gd name="connsiteX2-105" fmla="*/ 3895200 w 3895200"/>
                <a:gd name="connsiteY2-106" fmla="*/ 776287 h 1592773"/>
                <a:gd name="connsiteX3-107" fmla="*/ 1925433 w 3895200"/>
                <a:gd name="connsiteY3-108" fmla="*/ 1592773 h 1592773"/>
                <a:gd name="connsiteX4-109" fmla="*/ 0 w 3895200"/>
                <a:gd name="connsiteY4-110" fmla="*/ 782404 h 1592773"/>
                <a:gd name="connsiteX0-111" fmla="*/ 0 w 3886962"/>
                <a:gd name="connsiteY0-112" fmla="*/ 759338 h 1592773"/>
                <a:gd name="connsiteX1-113" fmla="*/ 1915694 w 3886962"/>
                <a:gd name="connsiteY1-114" fmla="*/ 0 h 1592773"/>
                <a:gd name="connsiteX2-115" fmla="*/ 3886962 w 3886962"/>
                <a:gd name="connsiteY2-116" fmla="*/ 776287 h 1592773"/>
                <a:gd name="connsiteX3-117" fmla="*/ 1917195 w 3886962"/>
                <a:gd name="connsiteY3-118" fmla="*/ 1592773 h 1592773"/>
                <a:gd name="connsiteX4-119" fmla="*/ 0 w 3886962"/>
                <a:gd name="connsiteY4-120" fmla="*/ 759338 h 1592773"/>
                <a:gd name="connsiteX0-121" fmla="*/ 0 w 3901791"/>
                <a:gd name="connsiteY0-122" fmla="*/ 760986 h 1592773"/>
                <a:gd name="connsiteX1-123" fmla="*/ 1930523 w 3901791"/>
                <a:gd name="connsiteY1-124" fmla="*/ 0 h 1592773"/>
                <a:gd name="connsiteX2-125" fmla="*/ 3901791 w 3901791"/>
                <a:gd name="connsiteY2-126" fmla="*/ 776287 h 1592773"/>
                <a:gd name="connsiteX3-127" fmla="*/ 1932024 w 3901791"/>
                <a:gd name="connsiteY3-128" fmla="*/ 1592773 h 1592773"/>
                <a:gd name="connsiteX4-129" fmla="*/ 0 w 3901791"/>
                <a:gd name="connsiteY4-130" fmla="*/ 760986 h 1592773"/>
                <a:gd name="connsiteX0-131" fmla="*/ 0 w 3863897"/>
                <a:gd name="connsiteY0-132" fmla="*/ 760986 h 1592773"/>
                <a:gd name="connsiteX1-133" fmla="*/ 1930523 w 3863897"/>
                <a:gd name="connsiteY1-134" fmla="*/ 0 h 1592773"/>
                <a:gd name="connsiteX2-135" fmla="*/ 3863897 w 3863897"/>
                <a:gd name="connsiteY2-136" fmla="*/ 761459 h 1592773"/>
                <a:gd name="connsiteX3-137" fmla="*/ 1932024 w 3863897"/>
                <a:gd name="connsiteY3-138" fmla="*/ 1592773 h 1592773"/>
                <a:gd name="connsiteX4-139" fmla="*/ 0 w 3863897"/>
                <a:gd name="connsiteY4-140" fmla="*/ 760986 h 1592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63897" h="1592773">
                  <a:moveTo>
                    <a:pt x="0" y="760986"/>
                  </a:moveTo>
                  <a:lnTo>
                    <a:pt x="1930523" y="0"/>
                  </a:lnTo>
                  <a:lnTo>
                    <a:pt x="3863897" y="761459"/>
                  </a:lnTo>
                  <a:lnTo>
                    <a:pt x="1932024" y="1592773"/>
                  </a:lnTo>
                  <a:lnTo>
                    <a:pt x="0" y="760986"/>
                  </a:lnTo>
                  <a:close/>
                </a:path>
              </a:pathLst>
            </a:custGeom>
            <a:solidFill>
              <a:srgbClr val="203864"/>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90" name="ïsļîḍe"/>
            <p:cNvSpPr/>
            <p:nvPr/>
          </p:nvSpPr>
          <p:spPr bwMode="auto">
            <a:xfrm>
              <a:off x="3249605" y="2366083"/>
              <a:ext cx="1121273" cy="1425266"/>
            </a:xfrm>
            <a:custGeom>
              <a:avLst/>
              <a:gdLst>
                <a:gd name="T0" fmla="*/ 345 w 689"/>
                <a:gd name="T1" fmla="*/ 0 h 658"/>
                <a:gd name="T2" fmla="*/ 0 w 689"/>
                <a:gd name="T3" fmla="*/ 149 h 658"/>
                <a:gd name="T4" fmla="*/ 0 w 689"/>
                <a:gd name="T5" fmla="*/ 658 h 658"/>
                <a:gd name="T6" fmla="*/ 689 w 689"/>
                <a:gd name="T7" fmla="*/ 360 h 658"/>
                <a:gd name="T8" fmla="*/ 345 w 689"/>
                <a:gd name="T9" fmla="*/ 0 h 658"/>
              </a:gdLst>
              <a:ahLst/>
              <a:cxnLst>
                <a:cxn ang="0">
                  <a:pos x="T0" y="T1"/>
                </a:cxn>
                <a:cxn ang="0">
                  <a:pos x="T2" y="T3"/>
                </a:cxn>
                <a:cxn ang="0">
                  <a:pos x="T4" y="T5"/>
                </a:cxn>
                <a:cxn ang="0">
                  <a:pos x="T6" y="T7"/>
                </a:cxn>
                <a:cxn ang="0">
                  <a:pos x="T8" y="T9"/>
                </a:cxn>
              </a:cxnLst>
              <a:rect l="0" t="0" r="r" b="b"/>
              <a:pathLst>
                <a:path w="689" h="658">
                  <a:moveTo>
                    <a:pt x="345" y="0"/>
                  </a:moveTo>
                  <a:lnTo>
                    <a:pt x="0" y="149"/>
                  </a:lnTo>
                  <a:lnTo>
                    <a:pt x="0" y="658"/>
                  </a:lnTo>
                  <a:lnTo>
                    <a:pt x="689" y="360"/>
                  </a:lnTo>
                  <a:lnTo>
                    <a:pt x="345" y="0"/>
                  </a:lnTo>
                  <a:close/>
                </a:path>
              </a:pathLst>
            </a:custGeom>
            <a:gradFill>
              <a:gsLst>
                <a:gs pos="100000">
                  <a:srgbClr val="E37A17"/>
                </a:gs>
                <a:gs pos="0">
                  <a:srgbClr val="F0B273"/>
                </a:gs>
                <a:gs pos="61000">
                  <a:srgbClr val="F0963D"/>
                </a:gs>
              </a:gsLst>
              <a:lin ang="7800000" scaled="0"/>
            </a:gradFill>
            <a:ln w="38100">
              <a:noFill/>
            </a:ln>
          </p:spPr>
          <p:txBody>
            <a:bodyPr wrap="square" lIns="91440" tIns="45720" rIns="91440" bIns="45720" anchor="ctr">
              <a:normAutofit/>
            </a:bodyPr>
            <a:lstStyle/>
            <a:p>
              <a:pPr algn="ctr"/>
              <a:endParaRPr/>
            </a:p>
          </p:txBody>
        </p:sp>
        <p:sp>
          <p:nvSpPr>
            <p:cNvPr id="91" name="îṩḷiḓé"/>
            <p:cNvSpPr/>
            <p:nvPr/>
          </p:nvSpPr>
          <p:spPr bwMode="auto">
            <a:xfrm>
              <a:off x="2128333" y="2366083"/>
              <a:ext cx="1121273" cy="1425266"/>
            </a:xfrm>
            <a:custGeom>
              <a:avLst/>
              <a:gdLst>
                <a:gd name="T0" fmla="*/ 344 w 689"/>
                <a:gd name="T1" fmla="*/ 0 h 658"/>
                <a:gd name="T2" fmla="*/ 689 w 689"/>
                <a:gd name="T3" fmla="*/ 149 h 658"/>
                <a:gd name="T4" fmla="*/ 689 w 689"/>
                <a:gd name="T5" fmla="*/ 658 h 658"/>
                <a:gd name="T6" fmla="*/ 0 w 689"/>
                <a:gd name="T7" fmla="*/ 360 h 658"/>
                <a:gd name="T8" fmla="*/ 344 w 689"/>
                <a:gd name="T9" fmla="*/ 0 h 658"/>
              </a:gdLst>
              <a:ahLst/>
              <a:cxnLst>
                <a:cxn ang="0">
                  <a:pos x="T0" y="T1"/>
                </a:cxn>
                <a:cxn ang="0">
                  <a:pos x="T2" y="T3"/>
                </a:cxn>
                <a:cxn ang="0">
                  <a:pos x="T4" y="T5"/>
                </a:cxn>
                <a:cxn ang="0">
                  <a:pos x="T6" y="T7"/>
                </a:cxn>
                <a:cxn ang="0">
                  <a:pos x="T8" y="T9"/>
                </a:cxn>
              </a:cxnLst>
              <a:rect l="0" t="0" r="r" b="b"/>
              <a:pathLst>
                <a:path w="689" h="658">
                  <a:moveTo>
                    <a:pt x="344" y="0"/>
                  </a:moveTo>
                  <a:lnTo>
                    <a:pt x="689" y="149"/>
                  </a:lnTo>
                  <a:lnTo>
                    <a:pt x="689" y="658"/>
                  </a:lnTo>
                  <a:lnTo>
                    <a:pt x="0" y="360"/>
                  </a:lnTo>
                  <a:lnTo>
                    <a:pt x="344" y="0"/>
                  </a:lnTo>
                  <a:close/>
                </a:path>
              </a:pathLst>
            </a:custGeom>
            <a:gradFill>
              <a:gsLst>
                <a:gs pos="0">
                  <a:srgbClr val="E37A17"/>
                </a:gs>
                <a:gs pos="100000">
                  <a:srgbClr val="F0B273"/>
                </a:gs>
              </a:gsLst>
              <a:lin ang="12600000" scaled="0"/>
            </a:gradFill>
            <a:ln w="38100">
              <a:noFill/>
            </a:ln>
          </p:spPr>
          <p:txBody>
            <a:bodyPr wrap="square" lIns="91440" tIns="45720" rIns="91440" bIns="45720" anchor="ctr">
              <a:normAutofit/>
            </a:bodyPr>
            <a:lstStyle/>
            <a:p>
              <a:pPr algn="ctr"/>
              <a:endParaRPr/>
            </a:p>
          </p:txBody>
        </p:sp>
        <p:sp>
          <p:nvSpPr>
            <p:cNvPr id="92" name="ïṡḻîḍé"/>
            <p:cNvSpPr/>
            <p:nvPr/>
          </p:nvSpPr>
          <p:spPr>
            <a:xfrm flipV="1">
              <a:off x="2684730" y="1998994"/>
              <a:ext cx="1134548" cy="692446"/>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1" fmla="*/ 0 w 3636000"/>
                <a:gd name="connsiteY0-2" fmla="*/ 2338917 h 3152517"/>
                <a:gd name="connsiteX1-3" fmla="*/ 894332 w 3636000"/>
                <a:gd name="connsiteY1-4" fmla="*/ 0 h 3152517"/>
                <a:gd name="connsiteX2-5" fmla="*/ 3636000 w 3636000"/>
                <a:gd name="connsiteY2-6" fmla="*/ 0 h 3152517"/>
                <a:gd name="connsiteX3-7" fmla="*/ 1949668 w 3636000"/>
                <a:gd name="connsiteY3-8" fmla="*/ 3152517 h 3152517"/>
                <a:gd name="connsiteX4-9" fmla="*/ 0 w 3636000"/>
                <a:gd name="connsiteY4-10" fmla="*/ 2338917 h 3152517"/>
                <a:gd name="connsiteX0-11" fmla="*/ 0 w 3895200"/>
                <a:gd name="connsiteY0-12" fmla="*/ 2338917 h 3152517"/>
                <a:gd name="connsiteX1-13" fmla="*/ 894332 w 3895200"/>
                <a:gd name="connsiteY1-14" fmla="*/ 0 h 3152517"/>
                <a:gd name="connsiteX2-15" fmla="*/ 3895200 w 3895200"/>
                <a:gd name="connsiteY2-16" fmla="*/ 2332800 h 3152517"/>
                <a:gd name="connsiteX3-17" fmla="*/ 1949668 w 3895200"/>
                <a:gd name="connsiteY3-18" fmla="*/ 3152517 h 3152517"/>
                <a:gd name="connsiteX4-19" fmla="*/ 0 w 3895200"/>
                <a:gd name="connsiteY4-20" fmla="*/ 2338917 h 3152517"/>
                <a:gd name="connsiteX0-21" fmla="*/ 0 w 3895200"/>
                <a:gd name="connsiteY0-22" fmla="*/ 6117 h 819717"/>
                <a:gd name="connsiteX1-23" fmla="*/ 1909532 w 3895200"/>
                <a:gd name="connsiteY1-24" fmla="*/ 64800 h 819717"/>
                <a:gd name="connsiteX2-25" fmla="*/ 3895200 w 3895200"/>
                <a:gd name="connsiteY2-26" fmla="*/ 0 h 819717"/>
                <a:gd name="connsiteX3-27" fmla="*/ 1949668 w 3895200"/>
                <a:gd name="connsiteY3-28" fmla="*/ 819717 h 819717"/>
                <a:gd name="connsiteX4-29" fmla="*/ 0 w 3895200"/>
                <a:gd name="connsiteY4-30" fmla="*/ 6117 h 819717"/>
                <a:gd name="connsiteX0-31" fmla="*/ 0 w 3895200"/>
                <a:gd name="connsiteY0-32" fmla="*/ 430917 h 1244517"/>
                <a:gd name="connsiteX1-33" fmla="*/ 1923932 w 3895200"/>
                <a:gd name="connsiteY1-34" fmla="*/ 0 h 1244517"/>
                <a:gd name="connsiteX2-35" fmla="*/ 3895200 w 3895200"/>
                <a:gd name="connsiteY2-36" fmla="*/ 424800 h 1244517"/>
                <a:gd name="connsiteX3-37" fmla="*/ 1949668 w 3895200"/>
                <a:gd name="connsiteY3-38" fmla="*/ 1244517 h 1244517"/>
                <a:gd name="connsiteX4-39" fmla="*/ 0 w 3895200"/>
                <a:gd name="connsiteY4-40" fmla="*/ 430917 h 1244517"/>
                <a:gd name="connsiteX0-41" fmla="*/ 0 w 3895200"/>
                <a:gd name="connsiteY0-42" fmla="*/ 690117 h 1503717"/>
                <a:gd name="connsiteX1-43" fmla="*/ 1923932 w 3895200"/>
                <a:gd name="connsiteY1-44" fmla="*/ 0 h 1503717"/>
                <a:gd name="connsiteX2-45" fmla="*/ 3895200 w 3895200"/>
                <a:gd name="connsiteY2-46" fmla="*/ 684000 h 1503717"/>
                <a:gd name="connsiteX3-47" fmla="*/ 1949668 w 3895200"/>
                <a:gd name="connsiteY3-48" fmla="*/ 1503717 h 1503717"/>
                <a:gd name="connsiteX4-49" fmla="*/ 0 w 3895200"/>
                <a:gd name="connsiteY4-50" fmla="*/ 690117 h 1503717"/>
                <a:gd name="connsiteX0-51" fmla="*/ 0 w 3895200"/>
                <a:gd name="connsiteY0-52" fmla="*/ 920517 h 1734117"/>
                <a:gd name="connsiteX1-53" fmla="*/ 1923932 w 3895200"/>
                <a:gd name="connsiteY1-54" fmla="*/ 0 h 1734117"/>
                <a:gd name="connsiteX2-55" fmla="*/ 3895200 w 3895200"/>
                <a:gd name="connsiteY2-56" fmla="*/ 914400 h 1734117"/>
                <a:gd name="connsiteX3-57" fmla="*/ 1949668 w 3895200"/>
                <a:gd name="connsiteY3-58" fmla="*/ 1734117 h 1734117"/>
                <a:gd name="connsiteX4-59" fmla="*/ 0 w 3895200"/>
                <a:gd name="connsiteY4-60" fmla="*/ 920517 h 1734117"/>
                <a:gd name="connsiteX0-61" fmla="*/ 0 w 3895200"/>
                <a:gd name="connsiteY0-62" fmla="*/ 920517 h 1734117"/>
                <a:gd name="connsiteX1-63" fmla="*/ 1923932 w 3895200"/>
                <a:gd name="connsiteY1-64" fmla="*/ 0 h 1734117"/>
                <a:gd name="connsiteX2-65" fmla="*/ 3895200 w 3895200"/>
                <a:gd name="connsiteY2-66" fmla="*/ 914400 h 1734117"/>
                <a:gd name="connsiteX3-67" fmla="*/ 1922203 w 3895200"/>
                <a:gd name="connsiteY3-68" fmla="*/ 1734117 h 1734117"/>
                <a:gd name="connsiteX4-69" fmla="*/ 0 w 3895200"/>
                <a:gd name="connsiteY4-70" fmla="*/ 920517 h 1734117"/>
                <a:gd name="connsiteX0-71" fmla="*/ 0 w 3895200"/>
                <a:gd name="connsiteY0-72" fmla="*/ 920517 h 1734117"/>
                <a:gd name="connsiteX1-73" fmla="*/ 1923932 w 3895200"/>
                <a:gd name="connsiteY1-74" fmla="*/ 0 h 1734117"/>
                <a:gd name="connsiteX2-75" fmla="*/ 3895200 w 3895200"/>
                <a:gd name="connsiteY2-76" fmla="*/ 914400 h 1734117"/>
                <a:gd name="connsiteX3-77" fmla="*/ 1922203 w 3895200"/>
                <a:gd name="connsiteY3-78" fmla="*/ 1734117 h 1734117"/>
                <a:gd name="connsiteX4-79" fmla="*/ 0 w 3895200"/>
                <a:gd name="connsiteY4-80" fmla="*/ 920517 h 1734117"/>
                <a:gd name="connsiteX0-81" fmla="*/ 0 w 3895200"/>
                <a:gd name="connsiteY0-82" fmla="*/ 920517 h 1716346"/>
                <a:gd name="connsiteX1-83" fmla="*/ 1923932 w 3895200"/>
                <a:gd name="connsiteY1-84" fmla="*/ 0 h 1716346"/>
                <a:gd name="connsiteX2-85" fmla="*/ 3895200 w 3895200"/>
                <a:gd name="connsiteY2-86" fmla="*/ 914400 h 1716346"/>
                <a:gd name="connsiteX3-87" fmla="*/ 1973900 w 3895200"/>
                <a:gd name="connsiteY3-88" fmla="*/ 1716346 h 1716346"/>
                <a:gd name="connsiteX4-89" fmla="*/ 0 w 3895200"/>
                <a:gd name="connsiteY4-90" fmla="*/ 920517 h 1716346"/>
                <a:gd name="connsiteX0-91" fmla="*/ 0 w 3895200"/>
                <a:gd name="connsiteY0-92" fmla="*/ 920517 h 1730886"/>
                <a:gd name="connsiteX1-93" fmla="*/ 1923932 w 3895200"/>
                <a:gd name="connsiteY1-94" fmla="*/ 0 h 1730886"/>
                <a:gd name="connsiteX2-95" fmla="*/ 3895200 w 3895200"/>
                <a:gd name="connsiteY2-96" fmla="*/ 914400 h 1730886"/>
                <a:gd name="connsiteX3-97" fmla="*/ 1925433 w 3895200"/>
                <a:gd name="connsiteY3-98" fmla="*/ 1730886 h 1730886"/>
                <a:gd name="connsiteX4-99" fmla="*/ 0 w 3895200"/>
                <a:gd name="connsiteY4-100" fmla="*/ 920517 h 1730886"/>
                <a:gd name="connsiteX0-101" fmla="*/ 0 w 3895200"/>
                <a:gd name="connsiteY0-102" fmla="*/ 782404 h 1592773"/>
                <a:gd name="connsiteX1-103" fmla="*/ 1923932 w 3895200"/>
                <a:gd name="connsiteY1-104" fmla="*/ 0 h 1592773"/>
                <a:gd name="connsiteX2-105" fmla="*/ 3895200 w 3895200"/>
                <a:gd name="connsiteY2-106" fmla="*/ 776287 h 1592773"/>
                <a:gd name="connsiteX3-107" fmla="*/ 1925433 w 3895200"/>
                <a:gd name="connsiteY3-108" fmla="*/ 1592773 h 1592773"/>
                <a:gd name="connsiteX4-109" fmla="*/ 0 w 3895200"/>
                <a:gd name="connsiteY4-110" fmla="*/ 782404 h 1592773"/>
                <a:gd name="connsiteX0-111" fmla="*/ 0 w 3886962"/>
                <a:gd name="connsiteY0-112" fmla="*/ 759338 h 1592773"/>
                <a:gd name="connsiteX1-113" fmla="*/ 1915694 w 3886962"/>
                <a:gd name="connsiteY1-114" fmla="*/ 0 h 1592773"/>
                <a:gd name="connsiteX2-115" fmla="*/ 3886962 w 3886962"/>
                <a:gd name="connsiteY2-116" fmla="*/ 776287 h 1592773"/>
                <a:gd name="connsiteX3-117" fmla="*/ 1917195 w 3886962"/>
                <a:gd name="connsiteY3-118" fmla="*/ 1592773 h 1592773"/>
                <a:gd name="connsiteX4-119" fmla="*/ 0 w 3886962"/>
                <a:gd name="connsiteY4-120" fmla="*/ 759338 h 1592773"/>
                <a:gd name="connsiteX0-121" fmla="*/ 0 w 3901791"/>
                <a:gd name="connsiteY0-122" fmla="*/ 760986 h 1592773"/>
                <a:gd name="connsiteX1-123" fmla="*/ 1930523 w 3901791"/>
                <a:gd name="connsiteY1-124" fmla="*/ 0 h 1592773"/>
                <a:gd name="connsiteX2-125" fmla="*/ 3901791 w 3901791"/>
                <a:gd name="connsiteY2-126" fmla="*/ 776287 h 1592773"/>
                <a:gd name="connsiteX3-127" fmla="*/ 1932024 w 3901791"/>
                <a:gd name="connsiteY3-128" fmla="*/ 1592773 h 1592773"/>
                <a:gd name="connsiteX4-129" fmla="*/ 0 w 3901791"/>
                <a:gd name="connsiteY4-130" fmla="*/ 760986 h 1592773"/>
                <a:gd name="connsiteX0-131" fmla="*/ 0 w 3863897"/>
                <a:gd name="connsiteY0-132" fmla="*/ 760986 h 1592773"/>
                <a:gd name="connsiteX1-133" fmla="*/ 1930523 w 3863897"/>
                <a:gd name="connsiteY1-134" fmla="*/ 0 h 1592773"/>
                <a:gd name="connsiteX2-135" fmla="*/ 3863897 w 3863897"/>
                <a:gd name="connsiteY2-136" fmla="*/ 761459 h 1592773"/>
                <a:gd name="connsiteX3-137" fmla="*/ 1932024 w 3863897"/>
                <a:gd name="connsiteY3-138" fmla="*/ 1592773 h 1592773"/>
                <a:gd name="connsiteX4-139" fmla="*/ 0 w 3863897"/>
                <a:gd name="connsiteY4-140" fmla="*/ 760986 h 15927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93" name="íşḷíḍê"/>
            <p:cNvSpPr/>
            <p:nvPr/>
          </p:nvSpPr>
          <p:spPr bwMode="auto">
            <a:xfrm>
              <a:off x="3249607" y="1506696"/>
              <a:ext cx="559396" cy="1100647"/>
            </a:xfrm>
            <a:custGeom>
              <a:avLst/>
              <a:gdLst>
                <a:gd name="T0" fmla="*/ 0 w 345"/>
                <a:gd name="T1" fmla="*/ 0 h 510"/>
                <a:gd name="T2" fmla="*/ 0 w 345"/>
                <a:gd name="T3" fmla="*/ 510 h 510"/>
                <a:gd name="T4" fmla="*/ 345 w 345"/>
                <a:gd name="T5" fmla="*/ 361 h 510"/>
                <a:gd name="T6" fmla="*/ 0 w 345"/>
                <a:gd name="T7" fmla="*/ 0 h 510"/>
              </a:gdLst>
              <a:ahLst/>
              <a:cxnLst>
                <a:cxn ang="0">
                  <a:pos x="T0" y="T1"/>
                </a:cxn>
                <a:cxn ang="0">
                  <a:pos x="T2" y="T3"/>
                </a:cxn>
                <a:cxn ang="0">
                  <a:pos x="T4" y="T5"/>
                </a:cxn>
                <a:cxn ang="0">
                  <a:pos x="T6" y="T7"/>
                </a:cxn>
              </a:cxnLst>
              <a:rect l="0" t="0" r="r" b="b"/>
              <a:pathLst>
                <a:path w="345" h="510">
                  <a:moveTo>
                    <a:pt x="0" y="0"/>
                  </a:moveTo>
                  <a:lnTo>
                    <a:pt x="0" y="510"/>
                  </a:lnTo>
                  <a:lnTo>
                    <a:pt x="345" y="361"/>
                  </a:lnTo>
                  <a:lnTo>
                    <a:pt x="0" y="0"/>
                  </a:lnTo>
                  <a:close/>
                </a:path>
              </a:pathLst>
            </a:custGeom>
            <a:gradFill>
              <a:gsLst>
                <a:gs pos="100000">
                  <a:srgbClr val="43679B"/>
                </a:gs>
                <a:gs pos="0">
                  <a:srgbClr val="85A9CF"/>
                </a:gs>
                <a:gs pos="43000">
                  <a:srgbClr val="6A9BCF"/>
                </a:gs>
              </a:gsLst>
              <a:lin ang="3600000" scaled="0"/>
            </a:gradFill>
            <a:ln>
              <a:noFill/>
            </a:ln>
          </p:spPr>
          <p:txBody>
            <a:bodyPr wrap="square" lIns="91440" tIns="45720" rIns="91440" bIns="45720" anchor="ctr">
              <a:normAutofit/>
            </a:bodyPr>
            <a:lstStyle/>
            <a:p>
              <a:pPr algn="ctr"/>
              <a:endParaRPr/>
            </a:p>
          </p:txBody>
        </p:sp>
        <p:sp>
          <p:nvSpPr>
            <p:cNvPr id="94" name="î$ľïḍe"/>
            <p:cNvSpPr/>
            <p:nvPr/>
          </p:nvSpPr>
          <p:spPr bwMode="auto">
            <a:xfrm>
              <a:off x="1484072" y="1506697"/>
              <a:ext cx="1765535" cy="3473804"/>
            </a:xfrm>
            <a:custGeom>
              <a:avLst/>
              <a:gdLst>
                <a:gd name="T0" fmla="*/ 345 w 345"/>
                <a:gd name="T1" fmla="*/ 0 h 510"/>
                <a:gd name="T2" fmla="*/ 345 w 345"/>
                <a:gd name="T3" fmla="*/ 510 h 510"/>
                <a:gd name="T4" fmla="*/ 0 w 345"/>
                <a:gd name="T5" fmla="*/ 361 h 510"/>
                <a:gd name="T6" fmla="*/ 345 w 345"/>
                <a:gd name="T7" fmla="*/ 0 h 510"/>
              </a:gdLst>
              <a:ahLst/>
              <a:cxnLst>
                <a:cxn ang="0">
                  <a:pos x="T0" y="T1"/>
                </a:cxn>
                <a:cxn ang="0">
                  <a:pos x="T2" y="T3"/>
                </a:cxn>
                <a:cxn ang="0">
                  <a:pos x="T4" y="T5"/>
                </a:cxn>
                <a:cxn ang="0">
                  <a:pos x="T6" y="T7"/>
                </a:cxn>
              </a:cxnLst>
              <a:rect l="0" t="0" r="r" b="b"/>
              <a:pathLst>
                <a:path w="345" h="510">
                  <a:moveTo>
                    <a:pt x="345" y="0"/>
                  </a:moveTo>
                  <a:lnTo>
                    <a:pt x="345" y="510"/>
                  </a:lnTo>
                  <a:lnTo>
                    <a:pt x="0" y="361"/>
                  </a:lnTo>
                  <a:lnTo>
                    <a:pt x="345" y="0"/>
                  </a:lnTo>
                  <a:close/>
                </a:path>
              </a:pathLst>
            </a:custGeom>
            <a:gradFill>
              <a:gsLst>
                <a:gs pos="68100">
                  <a:srgbClr val="E37A17"/>
                </a:gs>
                <a:gs pos="0">
                  <a:srgbClr val="E55003"/>
                </a:gs>
                <a:gs pos="100000">
                  <a:srgbClr val="E37A17"/>
                </a:gs>
              </a:gsLst>
              <a:lin ang="11400000" scaled="0"/>
            </a:gradFill>
            <a:ln w="15875">
              <a:solidFill>
                <a:schemeClr val="bg1"/>
              </a:solidFill>
            </a:ln>
          </p:spPr>
          <p:txBody>
            <a:bodyPr wrap="square" lIns="91440" tIns="45720" rIns="91440" bIns="45720" anchor="ctr">
              <a:normAutofit/>
            </a:bodyPr>
            <a:lstStyle/>
            <a:p>
              <a:pPr algn="ctr"/>
              <a:endParaRPr/>
            </a:p>
          </p:txBody>
        </p:sp>
        <p:sp>
          <p:nvSpPr>
            <p:cNvPr id="95" name="矩形 94"/>
            <p:cNvSpPr/>
            <p:nvPr/>
          </p:nvSpPr>
          <p:spPr>
            <a:xfrm>
              <a:off x="2331267" y="2730240"/>
              <a:ext cx="861774" cy="1551783"/>
            </a:xfrm>
            <a:prstGeom prst="rect">
              <a:avLst/>
            </a:prstGeom>
          </p:spPr>
          <p:txBody>
            <a:bodyPr vert="eaVert" wrap="square">
              <a:spAutoFit/>
            </a:bodyPr>
            <a:lstStyle/>
            <a:p>
              <a:pPr algn="ctr"/>
              <a:r>
                <a:rPr lang="zh-CN" altLang="en-US" sz="22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的职能</a:t>
              </a:r>
              <a:endParaRPr lang="en-US" altLang="zh-CN" sz="22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2200" b="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世界货币</a:t>
              </a:r>
            </a:p>
          </p:txBody>
        </p:sp>
      </p:grpSp>
      <p:grpSp>
        <p:nvGrpSpPr>
          <p:cNvPr id="66" name="组合 65"/>
          <p:cNvGrpSpPr/>
          <p:nvPr/>
        </p:nvGrpSpPr>
        <p:grpSpPr>
          <a:xfrm>
            <a:off x="4189491" y="553877"/>
            <a:ext cx="3813017" cy="471039"/>
            <a:chOff x="5093293" y="4122813"/>
            <a:chExt cx="3813017" cy="471039"/>
          </a:xfrm>
        </p:grpSpPr>
        <p:sp>
          <p:nvSpPr>
            <p:cNvPr id="67" name="平行四边形 66"/>
            <p:cNvSpPr/>
            <p:nvPr/>
          </p:nvSpPr>
          <p:spPr>
            <a:xfrm flipH="1">
              <a:off x="5093293" y="4125852"/>
              <a:ext cx="3813017" cy="468000"/>
            </a:xfrm>
            <a:prstGeom prst="parallelogram">
              <a:avLst>
                <a:gd name="adj" fmla="val 0"/>
              </a:avLst>
            </a:prstGeom>
            <a:gradFill>
              <a:gsLst>
                <a:gs pos="16000">
                  <a:srgbClr val="E17751"/>
                </a:gs>
                <a:gs pos="100000">
                  <a:srgbClr val="FBC98F"/>
                </a:gs>
              </a:gsLst>
              <a:lin ang="7200000" scaled="0"/>
            </a:gra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世界货币</a:t>
              </a:r>
            </a:p>
          </p:txBody>
        </p:sp>
        <p:sp>
          <p:nvSpPr>
            <p:cNvPr id="68" name="任意多边形: 形状 67"/>
            <p:cNvSpPr>
              <a:spLocks noChangeAspect="1"/>
            </p:cNvSpPr>
            <p:nvPr/>
          </p:nvSpPr>
          <p:spPr>
            <a:xfrm>
              <a:off x="5093294" y="4261514"/>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sp>
          <p:nvSpPr>
            <p:cNvPr id="69" name="任意多边形: 形状 68"/>
            <p:cNvSpPr>
              <a:spLocks noChangeAspect="1"/>
            </p:cNvSpPr>
            <p:nvPr/>
          </p:nvSpPr>
          <p:spPr>
            <a:xfrm rot="10800000">
              <a:off x="8703725" y="4122813"/>
              <a:ext cx="202585" cy="332338"/>
            </a:xfrm>
            <a:custGeom>
              <a:avLst/>
              <a:gdLst>
                <a:gd name="connsiteX0" fmla="*/ 9 w 202585"/>
                <a:gd name="connsiteY0" fmla="*/ 187528 h 332338"/>
                <a:gd name="connsiteX1" fmla="*/ 87786 w 202585"/>
                <a:gd name="connsiteY1" fmla="*/ 332338 h 332338"/>
                <a:gd name="connsiteX2" fmla="*/ 9 w 202585"/>
                <a:gd name="connsiteY2" fmla="*/ 332338 h 332338"/>
                <a:gd name="connsiteX3" fmla="*/ 0 w 202585"/>
                <a:gd name="connsiteY3" fmla="*/ 0 h 332338"/>
                <a:gd name="connsiteX4" fmla="*/ 202585 w 202585"/>
                <a:gd name="connsiteY4" fmla="*/ 332337 h 332338"/>
                <a:gd name="connsiteX5" fmla="*/ 120244 w 202585"/>
                <a:gd name="connsiteY5" fmla="*/ 332337 h 332338"/>
                <a:gd name="connsiteX6" fmla="*/ 0 w 202585"/>
                <a:gd name="connsiteY6" fmla="*/ 135078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9" y="187528"/>
                  </a:moveTo>
                  <a:lnTo>
                    <a:pt x="87786" y="332338"/>
                  </a:lnTo>
                  <a:lnTo>
                    <a:pt x="9" y="332338"/>
                  </a:lnTo>
                  <a:close/>
                  <a:moveTo>
                    <a:pt x="0" y="0"/>
                  </a:moveTo>
                  <a:lnTo>
                    <a:pt x="202585" y="332337"/>
                  </a:lnTo>
                  <a:lnTo>
                    <a:pt x="120244" y="332337"/>
                  </a:lnTo>
                  <a:lnTo>
                    <a:pt x="0" y="135078"/>
                  </a:lnTo>
                  <a:close/>
                </a:path>
              </a:pathLst>
            </a:cu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flipH="1">
            <a:off x="0" y="2598888"/>
            <a:ext cx="12192000" cy="3574332"/>
          </a:xfrm>
          <a:prstGeom prst="rect">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22" name="组合 21"/>
          <p:cNvGrpSpPr/>
          <p:nvPr/>
        </p:nvGrpSpPr>
        <p:grpSpPr>
          <a:xfrm flipH="1">
            <a:off x="1229598" y="1841500"/>
            <a:ext cx="5768102" cy="3692608"/>
            <a:chOff x="1489600" y="2532482"/>
            <a:chExt cx="9296666" cy="2596830"/>
          </a:xfrm>
        </p:grpSpPr>
        <p:sp>
          <p:nvSpPr>
            <p:cNvPr id="24" name="矩形 23"/>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812542" y="2464392"/>
            <a:ext cx="4602214" cy="2446824"/>
          </a:xfrm>
          <a:prstGeom prst="rect">
            <a:avLst/>
          </a:prstGeom>
        </p:spPr>
        <p:txBody>
          <a:bodyPr wrap="square">
            <a:spAutoFit/>
          </a:bodyPr>
          <a:lstStyle/>
          <a:p>
            <a:pPr indent="539750" algn="just" fontAlgn="base">
              <a:lnSpc>
                <a:spcPct val="150000"/>
              </a:lnSpc>
              <a:spcBef>
                <a:spcPct val="0"/>
              </a:spcBef>
              <a:spcAft>
                <a:spcPct val="0"/>
              </a:spcAft>
            </a:pPr>
            <a:r>
              <a:rPr lang="zh-CN" altLang="en-US" sz="2000" dirty="0">
                <a:solidFill>
                  <a:srgbClr val="262626"/>
                </a:solidFill>
                <a:latin typeface="微软雅黑" panose="020B0503020204020204" charset="-122"/>
                <a:ea typeface="微软雅黑" panose="020B0503020204020204" charset="-122"/>
                <a:cs typeface="FZShuSong-Z01S" charset="0"/>
              </a:rPr>
              <a:t>当货币执行世界货币职能时，能充当世界货币的必须是有价值的货币商品</a:t>
            </a:r>
            <a:r>
              <a:rPr lang="en-US" altLang="zh-CN" sz="2000" dirty="0">
                <a:solidFill>
                  <a:srgbClr val="262626"/>
                </a:solidFill>
                <a:latin typeface="微软雅黑" panose="020B0503020204020204" charset="-122"/>
                <a:ea typeface="微软雅黑" panose="020B0503020204020204" charset="-122"/>
                <a:cs typeface="FZShuSong-Z01S" charset="0"/>
              </a:rPr>
              <a:t>——</a:t>
            </a:r>
            <a:r>
              <a:rPr lang="zh-CN" altLang="en-US" sz="2200" b="1" dirty="0">
                <a:solidFill>
                  <a:srgbClr val="E17751"/>
                </a:solidFill>
                <a:latin typeface="微软雅黑" panose="020B0503020204020204" charset="-122"/>
                <a:ea typeface="微软雅黑" panose="020B0503020204020204" charset="-122"/>
                <a:cs typeface="FZShuSong-Z01S" charset="0"/>
              </a:rPr>
              <a:t>黄金、白银</a:t>
            </a:r>
            <a:r>
              <a:rPr lang="zh-CN" altLang="en-US" sz="2000" dirty="0">
                <a:solidFill>
                  <a:srgbClr val="262626"/>
                </a:solidFill>
                <a:latin typeface="微软雅黑" panose="020B0503020204020204" charset="-122"/>
                <a:ea typeface="微软雅黑" panose="020B0503020204020204" charset="-122"/>
                <a:cs typeface="FZShuSong-Z01S" charset="0"/>
              </a:rPr>
              <a:t>。但随着世界经济的发展，一些经济实力强大国家的纸币也具有某种世界货币的职能，如美元。</a:t>
            </a:r>
          </a:p>
        </p:txBody>
      </p:sp>
      <p:pic>
        <p:nvPicPr>
          <p:cNvPr id="1026" name="Picture 2" descr="https://gimg2.baidu.com/image_search/src=http%3A%2F%2Fi5.jrjimg.cn%2F201607%2F31%2Fblog_attach%2Fblog_attach_14699007039571.jpg&amp;refer=http%3A%2F%2Fi5.jrjimg.cn&amp;app=2002&amp;size=f9999,10000&amp;q=a80&amp;n=0&amp;g=0n&amp;fmt=auto?sec=1659190713&amp;t=713b7d914316e1c31bd5b58192c26cd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643" t="11975" r="5092" b="5297"/>
          <a:stretch>
            <a:fillRect/>
          </a:stretch>
        </p:blipFill>
        <p:spPr bwMode="auto">
          <a:xfrm>
            <a:off x="8226674" y="774700"/>
            <a:ext cx="2735728" cy="2654300"/>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img95.699pic.com%2Fxsj%2F1d%2Fn2%2Fqx.jpg%21%2Ffw%2F700%2Fwatermark%2Furl%2FL3hzai93YXRlcl9kZXRhaWwyLnBuZw%2Falign%2Fsoutheast&amp;refer=http%3A%2F%2Fimg95.699pic.com&amp;app=2002&amp;size=f9999,10000&amp;q=a80&amp;n=0&amp;g=0n&amp;fmt=auto?sec=1659190905&amp;t=781da087640c7bcfbd151dcb4a68dd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1287" y="3628666"/>
            <a:ext cx="4087126" cy="2300469"/>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7F27720-0289-4B9B-9AD4-25FBB29D6FC6}"/>
              </a:ext>
            </a:extLst>
          </p:cNvPr>
          <p:cNvGrpSpPr/>
          <p:nvPr/>
        </p:nvGrpSpPr>
        <p:grpSpPr>
          <a:xfrm flipV="1">
            <a:off x="544286" y="1841498"/>
            <a:ext cx="11103427" cy="4414157"/>
            <a:chOff x="1489600" y="2532482"/>
            <a:chExt cx="9296666" cy="2596830"/>
          </a:xfrm>
        </p:grpSpPr>
        <p:sp>
          <p:nvSpPr>
            <p:cNvPr id="9" name="矩形 8">
              <a:extLst>
                <a:ext uri="{FF2B5EF4-FFF2-40B4-BE49-F238E27FC236}">
                  <a16:creationId xmlns:a16="http://schemas.microsoft.com/office/drawing/2014/main" id="{32B1906A-99C3-4E66-B975-0C4AB2FB240E}"/>
                </a:ext>
              </a:extLst>
            </p:cNvPr>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D2BE99-5CD0-407B-8C44-97DDF9EDA5FC}"/>
                </a:ext>
              </a:extLst>
            </p:cNvPr>
            <p:cNvSpPr/>
            <p:nvPr/>
          </p:nvSpPr>
          <p:spPr>
            <a:xfrm>
              <a:off x="1489600" y="2592492"/>
              <a:ext cx="9212803" cy="2536820"/>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258887" y="2182937"/>
            <a:ext cx="9674225" cy="3731278"/>
          </a:xfrm>
          <a:prstGeom prst="rect">
            <a:avLst/>
          </a:prstGeom>
          <a:noFill/>
        </p:spPr>
        <p:txBody>
          <a:bodyPr>
            <a:spAutoFit/>
          </a:bodyPr>
          <a:lstStyle>
            <a:lvl1pPr indent="457200">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pPr algn="just">
              <a:lnSpc>
                <a:spcPct val="150000"/>
              </a:lnSpc>
            </a:pPr>
            <a:r>
              <a:rPr kumimoji="0" lang="zh-CN" altLang="en-US" sz="2000" b="1" dirty="0">
                <a:latin typeface="楷体" panose="02010609060101010101" pitchFamily="49" charset="-122"/>
                <a:ea typeface="楷体" panose="02010609060101010101" pitchFamily="49" charset="-122"/>
              </a:rPr>
              <a:t>在世界经济和国际贸易中，世界货币最初由贵金属金或银充当。第二次世界大战后，随着金本位制逐渐被各国放弃，纸币开始充当世界货币，美元就是典型的代表。</a:t>
            </a:r>
            <a:endParaRPr kumimoji="0" lang="en-US" altLang="zh-CN" sz="2000" b="1" dirty="0">
              <a:latin typeface="楷体" panose="02010609060101010101" pitchFamily="49" charset="-122"/>
              <a:ea typeface="楷体" panose="02010609060101010101" pitchFamily="49" charset="-122"/>
            </a:endParaRPr>
          </a:p>
          <a:p>
            <a:pPr algn="just">
              <a:lnSpc>
                <a:spcPct val="150000"/>
              </a:lnSpc>
            </a:pPr>
            <a:r>
              <a:rPr kumimoji="0" lang="zh-CN" altLang="en-US" sz="2000" b="1" dirty="0">
                <a:latin typeface="楷体" panose="02010609060101010101" pitchFamily="49" charset="-122"/>
                <a:ea typeface="楷体" panose="02010609060101010101" pitchFamily="49" charset="-122"/>
              </a:rPr>
              <a:t>第二次世界大战对世界格局产生重大影响，英、法、德等老牌帝国主义国家遭受战争重创，而美国大发战争财，在资本主义世界取得了政治上、军事上的霸主地位和经济上的压倒优势。</a:t>
            </a:r>
            <a:r>
              <a:rPr kumimoji="0" lang="en-US" altLang="zh-CN" sz="2000" b="1" dirty="0">
                <a:latin typeface="楷体" panose="02010609060101010101" pitchFamily="49" charset="-122"/>
                <a:ea typeface="楷体" panose="02010609060101010101" pitchFamily="49" charset="-122"/>
              </a:rPr>
              <a:t>1944</a:t>
            </a:r>
            <a:r>
              <a:rPr kumimoji="0" lang="zh-CN" altLang="en-US" sz="2000" b="1" dirty="0">
                <a:latin typeface="楷体" panose="02010609060101010101" pitchFamily="49" charset="-122"/>
                <a:ea typeface="楷体" panose="02010609060101010101" pitchFamily="49" charset="-122"/>
              </a:rPr>
              <a:t>年</a:t>
            </a:r>
            <a:r>
              <a:rPr kumimoji="0" lang="en-US" altLang="zh-CN" sz="2000" b="1" dirty="0">
                <a:latin typeface="楷体" panose="02010609060101010101" pitchFamily="49" charset="-122"/>
                <a:ea typeface="楷体" panose="02010609060101010101" pitchFamily="49" charset="-122"/>
              </a:rPr>
              <a:t>7</a:t>
            </a:r>
            <a:r>
              <a:rPr kumimoji="0" lang="zh-CN" altLang="en-US" sz="2000" b="1" dirty="0">
                <a:latin typeface="楷体" panose="02010609060101010101" pitchFamily="49" charset="-122"/>
                <a:ea typeface="楷体" panose="02010609060101010101" pitchFamily="49" charset="-122"/>
              </a:rPr>
              <a:t>月，美国主导下的“布雷顿森林会议”对战后世界货币体系作出安排，规定美元与黄金挂钩，各国货币按含金量与美元挂钩，各国可以持有美元，按照</a:t>
            </a:r>
            <a:r>
              <a:rPr kumimoji="0" lang="en-US" altLang="zh-CN" sz="2000" b="1" dirty="0">
                <a:latin typeface="楷体" panose="02010609060101010101" pitchFamily="49" charset="-122"/>
                <a:ea typeface="楷体" panose="02010609060101010101" pitchFamily="49" charset="-122"/>
              </a:rPr>
              <a:t>35</a:t>
            </a:r>
            <a:r>
              <a:rPr kumimoji="0" lang="zh-CN" altLang="en-US" sz="2000" b="1" dirty="0">
                <a:latin typeface="楷体" panose="02010609060101010101" pitchFamily="49" charset="-122"/>
                <a:ea typeface="楷体" panose="02010609060101010101" pitchFamily="49" charset="-122"/>
              </a:rPr>
              <a:t>美元＝</a:t>
            </a:r>
            <a:r>
              <a:rPr kumimoji="0" lang="en-US" altLang="zh-CN" sz="2000" b="1" dirty="0">
                <a:latin typeface="楷体" panose="02010609060101010101" pitchFamily="49" charset="-122"/>
                <a:ea typeface="楷体" panose="02010609060101010101" pitchFamily="49" charset="-122"/>
              </a:rPr>
              <a:t>1</a:t>
            </a:r>
            <a:r>
              <a:rPr kumimoji="0" lang="zh-CN" altLang="en-US" sz="2000" b="1" dirty="0">
                <a:latin typeface="楷体" panose="02010609060101010101" pitchFamily="49" charset="-122"/>
                <a:ea typeface="楷体" panose="02010609060101010101" pitchFamily="49" charset="-122"/>
              </a:rPr>
              <a:t>盎司黄金的黄金官价自由兑换黄金，由此形成了</a:t>
            </a:r>
            <a:r>
              <a:rPr kumimoji="0" lang="zh-CN" altLang="en-US" sz="2000" b="1" dirty="0">
                <a:solidFill>
                  <a:srgbClr val="0000FF"/>
                </a:solidFill>
                <a:latin typeface="黑体" panose="02010609060101010101" pitchFamily="49" charset="-122"/>
                <a:ea typeface="黑体" panose="02010609060101010101" pitchFamily="49" charset="-122"/>
              </a:rPr>
              <a:t>固定汇率制度</a:t>
            </a:r>
            <a:r>
              <a:rPr kumimoji="0" lang="zh-CN" altLang="en-US" sz="2000" b="1" dirty="0">
                <a:latin typeface="楷体" panose="02010609060101010101" pitchFamily="49" charset="-122"/>
                <a:ea typeface="楷体" panose="02010609060101010101" pitchFamily="49" charset="-122"/>
              </a:rPr>
              <a:t>，以</a:t>
            </a:r>
            <a:r>
              <a:rPr kumimoji="0" lang="zh-CN" altLang="en-US" sz="2000" b="1" dirty="0">
                <a:solidFill>
                  <a:srgbClr val="0000FF"/>
                </a:solidFill>
                <a:latin typeface="楷体" panose="02010609060101010101" pitchFamily="49" charset="-122"/>
                <a:ea typeface="楷体" panose="02010609060101010101" pitchFamily="49" charset="-122"/>
              </a:rPr>
              <a:t>美元为中心的货币体系</a:t>
            </a:r>
            <a:r>
              <a:rPr kumimoji="0" lang="zh-CN" altLang="en-US" sz="2000" b="1" dirty="0">
                <a:latin typeface="楷体" panose="02010609060101010101" pitchFamily="49" charset="-122"/>
                <a:ea typeface="楷体" panose="02010609060101010101" pitchFamily="49" charset="-122"/>
              </a:rPr>
              <a:t>得以确立。</a:t>
            </a:r>
            <a:endParaRPr kumimoji="0" lang="en-US" altLang="zh-CN" sz="2000" b="1" dirty="0">
              <a:latin typeface="楷体" panose="02010609060101010101" pitchFamily="49" charset="-122"/>
              <a:ea typeface="楷体" panose="02010609060101010101" pitchFamily="49" charset="-122"/>
            </a:endParaRPr>
          </a:p>
        </p:txBody>
      </p:sp>
      <p:grpSp>
        <p:nvGrpSpPr>
          <p:cNvPr id="18" name="组合 17"/>
          <p:cNvGrpSpPr/>
          <p:nvPr/>
        </p:nvGrpSpPr>
        <p:grpSpPr bwMode="auto">
          <a:xfrm>
            <a:off x="3595687" y="970190"/>
            <a:ext cx="5000625" cy="468312"/>
            <a:chOff x="1131852" y="4125852"/>
            <a:chExt cx="4912008" cy="468000"/>
          </a:xfrm>
        </p:grpSpPr>
        <p:sp>
          <p:nvSpPr>
            <p:cNvPr id="19" name="平行四边形 18"/>
            <p:cNvSpPr/>
            <p:nvPr/>
          </p:nvSpPr>
          <p:spPr>
            <a:xfrm flipH="1">
              <a:off x="1131852" y="4125852"/>
              <a:ext cx="4912008" cy="468000"/>
            </a:xfrm>
            <a:prstGeom prst="parallelogram">
              <a:avLst>
                <a:gd name="adj" fmla="val 0"/>
              </a:avLst>
            </a:prstGeom>
            <a:solidFill>
              <a:schemeClr val="bg1"/>
            </a:solidFill>
            <a:ln w="15875">
              <a:noFill/>
            </a:ln>
            <a:effectLst>
              <a:outerShdw blurRad="63500" dist="38100" dir="2700000" algn="tl" rotWithShape="0">
                <a:srgbClr val="98512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pPr algn="ctr"/>
              <a:r>
                <a:rPr kumimoji="0" lang="zh-CN" altLang="en-US" sz="2000" b="1">
                  <a:solidFill>
                    <a:srgbClr val="E17751"/>
                  </a:solidFill>
                  <a:latin typeface="微软雅黑" panose="020B0503020204020204" charset="-122"/>
                  <a:ea typeface="微软雅黑" panose="020B0503020204020204" charset="-122"/>
                </a:rPr>
                <a:t>案例：</a:t>
              </a:r>
              <a:r>
                <a:rPr kumimoji="0" lang="zh-CN" altLang="en-US" sz="2000" b="1">
                  <a:solidFill>
                    <a:srgbClr val="262626"/>
                  </a:solidFill>
                  <a:latin typeface="微软雅黑" panose="020B0503020204020204" charset="-122"/>
                  <a:ea typeface="微软雅黑" panose="020B0503020204020204" charset="-122"/>
                </a:rPr>
                <a:t>作为世界货币的美元</a:t>
              </a:r>
            </a:p>
          </p:txBody>
        </p:sp>
        <p:sp>
          <p:nvSpPr>
            <p:cNvPr id="20" name="任意多边形: 形状 19"/>
            <p:cNvSpPr>
              <a:spLocks noChangeAspect="1"/>
            </p:cNvSpPr>
            <p:nvPr/>
          </p:nvSpPr>
          <p:spPr>
            <a:xfrm flipH="1">
              <a:off x="5841142" y="4125852"/>
              <a:ext cx="202718" cy="331566"/>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sz="2000" dirty="0"/>
            </a:p>
          </p:txBody>
        </p:sp>
        <p:sp>
          <p:nvSpPr>
            <p:cNvPr id="21" name="任意多边形: 形状 20"/>
            <p:cNvSpPr>
              <a:spLocks noChangeAspect="1"/>
            </p:cNvSpPr>
            <p:nvPr/>
          </p:nvSpPr>
          <p:spPr>
            <a:xfrm rot="10800000" flipH="1">
              <a:off x="1131852" y="4262286"/>
              <a:ext cx="202718" cy="331566"/>
            </a:xfrm>
            <a:custGeom>
              <a:avLst/>
              <a:gdLst>
                <a:gd name="connsiteX0" fmla="*/ 202585 w 202585"/>
                <a:gd name="connsiteY0" fmla="*/ 1 h 332338"/>
                <a:gd name="connsiteX1" fmla="*/ 117104 w 202585"/>
                <a:gd name="connsiteY1" fmla="*/ 1 h 332338"/>
                <a:gd name="connsiteX2" fmla="*/ 0 w 202585"/>
                <a:gd name="connsiteY2" fmla="*/ 192108 h 332338"/>
                <a:gd name="connsiteX3" fmla="*/ 0 w 202585"/>
                <a:gd name="connsiteY3" fmla="*/ 332338 h 332338"/>
                <a:gd name="connsiteX4" fmla="*/ 87787 w 202585"/>
                <a:gd name="connsiteY4" fmla="*/ 0 h 332338"/>
                <a:gd name="connsiteX5" fmla="*/ 10 w 202585"/>
                <a:gd name="connsiteY5" fmla="*/ 0 h 332338"/>
                <a:gd name="connsiteX6" fmla="*/ 10 w 202585"/>
                <a:gd name="connsiteY6" fmla="*/ 144810 h 33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85" h="332338">
                  <a:moveTo>
                    <a:pt x="202585" y="1"/>
                  </a:moveTo>
                  <a:lnTo>
                    <a:pt x="117104" y="1"/>
                  </a:lnTo>
                  <a:lnTo>
                    <a:pt x="0" y="192108"/>
                  </a:lnTo>
                  <a:lnTo>
                    <a:pt x="0" y="332338"/>
                  </a:lnTo>
                  <a:close/>
                  <a:moveTo>
                    <a:pt x="87787" y="0"/>
                  </a:moveTo>
                  <a:lnTo>
                    <a:pt x="10" y="0"/>
                  </a:lnTo>
                  <a:lnTo>
                    <a:pt x="10" y="144810"/>
                  </a:lnTo>
                  <a:close/>
                </a:path>
              </a:pathLst>
            </a:custGeom>
            <a:gradFill>
              <a:gsLst>
                <a:gs pos="0">
                  <a:srgbClr val="E89779"/>
                </a:gs>
                <a:gs pos="24000">
                  <a:srgbClr val="E89779"/>
                </a:gs>
                <a:gs pos="100000">
                  <a:srgbClr val="FEDCA3"/>
                </a:gs>
                <a:gs pos="25000">
                  <a:srgbClr val="FBC98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sz="20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C02084C-4821-434B-A8CA-BF6BA6AA6217}"/>
              </a:ext>
            </a:extLst>
          </p:cNvPr>
          <p:cNvGrpSpPr/>
          <p:nvPr/>
        </p:nvGrpSpPr>
        <p:grpSpPr>
          <a:xfrm>
            <a:off x="702056" y="1312936"/>
            <a:ext cx="10787888" cy="5087863"/>
            <a:chOff x="1099312" y="1710644"/>
            <a:chExt cx="10063314" cy="3947873"/>
          </a:xfrm>
        </p:grpSpPr>
        <p:sp>
          <p:nvSpPr>
            <p:cNvPr id="11" name="立方体 10">
              <a:extLst>
                <a:ext uri="{FF2B5EF4-FFF2-40B4-BE49-F238E27FC236}">
                  <a16:creationId xmlns:a16="http://schemas.microsoft.com/office/drawing/2014/main" id="{8EEDA9AE-2948-4A98-9525-81E065E301AA}"/>
                </a:ext>
              </a:extLst>
            </p:cNvPr>
            <p:cNvSpPr/>
            <p:nvPr/>
          </p:nvSpPr>
          <p:spPr>
            <a:xfrm>
              <a:off x="1099713" y="1710644"/>
              <a:ext cx="10062913" cy="3947873"/>
            </a:xfrm>
            <a:prstGeom prst="cube">
              <a:avLst>
                <a:gd name="adj" fmla="val 1445"/>
              </a:avLst>
            </a:prstGeom>
            <a:gradFill>
              <a:gsLst>
                <a:gs pos="16000">
                  <a:srgbClr val="E17751"/>
                </a:gs>
                <a:gs pos="100000">
                  <a:srgbClr val="FBC98F"/>
                </a:gs>
              </a:gsLst>
              <a:lin ang="4200000" scaled="0"/>
            </a:gradFill>
            <a:ln w="22225">
              <a:noFill/>
            </a:ln>
            <a:effectLst>
              <a:outerShdw blurRad="76200" dir="18900000" sy="23000" kx="-1200000" algn="bl" rotWithShape="0">
                <a:prstClr val="black">
                  <a:alpha val="20000"/>
                </a:prstClr>
              </a:outerShdw>
            </a:effectLst>
          </p:spPr>
          <p:txBody>
            <a:bodyPr anchor="ctr">
              <a:normAutofit/>
            </a:bodyPr>
            <a:lstStyle/>
            <a:p>
              <a:pPr algn="ctr">
                <a:lnSpc>
                  <a:spcPct val="90000"/>
                </a:lnSpc>
                <a:spcBef>
                  <a:spcPct val="0"/>
                </a:spcBef>
              </a:pPr>
              <a:endPar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cxnSp>
          <p:nvCxnSpPr>
            <p:cNvPr id="12" name="直接连接符 11">
              <a:extLst>
                <a:ext uri="{FF2B5EF4-FFF2-40B4-BE49-F238E27FC236}">
                  <a16:creationId xmlns:a16="http://schemas.microsoft.com/office/drawing/2014/main" id="{1FECC336-38B4-4CEF-99A8-F4A80D08FB39}"/>
                </a:ext>
              </a:extLst>
            </p:cNvPr>
            <p:cNvCxnSpPr/>
            <p:nvPr/>
          </p:nvCxnSpPr>
          <p:spPr>
            <a:xfrm rot="5400000" flipH="1">
              <a:off x="9209650" y="3457455"/>
              <a:ext cx="3372106"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BC48212-B521-4DB3-8C5B-E6A66272C708}"/>
                </a:ext>
              </a:extLst>
            </p:cNvPr>
            <p:cNvGrpSpPr/>
            <p:nvPr/>
          </p:nvGrpSpPr>
          <p:grpSpPr>
            <a:xfrm>
              <a:off x="1099312" y="2438384"/>
              <a:ext cx="3220132" cy="3220133"/>
              <a:chOff x="1099312" y="2368636"/>
              <a:chExt cx="3220132" cy="3220133"/>
            </a:xfrm>
          </p:grpSpPr>
          <p:cxnSp>
            <p:nvCxnSpPr>
              <p:cNvPr id="15" name="直接连接符 14">
                <a:extLst>
                  <a:ext uri="{FF2B5EF4-FFF2-40B4-BE49-F238E27FC236}">
                    <a16:creationId xmlns:a16="http://schemas.microsoft.com/office/drawing/2014/main" id="{CAFD0822-FA39-42CD-A39D-37574A2C3F5F}"/>
                  </a:ext>
                </a:extLst>
              </p:cNvPr>
              <p:cNvCxnSpPr/>
              <p:nvPr/>
            </p:nvCxnSpPr>
            <p:spPr>
              <a:xfrm flipH="1">
                <a:off x="1099312" y="5408718"/>
                <a:ext cx="3220132"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99AC9EE-6AE2-4318-9AA7-708BB3567BAE}"/>
                  </a:ext>
                </a:extLst>
              </p:cNvPr>
              <p:cNvCxnSpPr/>
              <p:nvPr/>
            </p:nvCxnSpPr>
            <p:spPr>
              <a:xfrm rot="16200000" flipH="1">
                <a:off x="-313770" y="3978703"/>
                <a:ext cx="3220133"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50BA30AA-BDEC-4F39-815D-3CE82E635F2B}"/>
                </a:ext>
              </a:extLst>
            </p:cNvPr>
            <p:cNvCxnSpPr/>
            <p:nvPr/>
          </p:nvCxnSpPr>
          <p:spPr>
            <a:xfrm rot="10800000" flipH="1">
              <a:off x="7731987" y="1966813"/>
              <a:ext cx="3372105" cy="0"/>
            </a:xfrm>
            <a:prstGeom prst="line">
              <a:avLst/>
            </a:prstGeom>
            <a:ln w="12700">
              <a:gradFill>
                <a:gsLst>
                  <a:gs pos="0">
                    <a:srgbClr val="FFFFFF">
                      <a:alpha val="0"/>
                    </a:srgbClr>
                  </a:gs>
                  <a:gs pos="100000">
                    <a:srgbClr val="F8E080"/>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223962" y="1894917"/>
            <a:ext cx="9744075" cy="3784600"/>
          </a:xfrm>
          <a:prstGeom prst="rect">
            <a:avLst/>
          </a:prstGeom>
          <a:noFill/>
        </p:spPr>
        <p:txBody>
          <a:bodyPr>
            <a:spAutoFit/>
          </a:bodyPr>
          <a:lstStyle>
            <a:lvl1pPr indent="503555">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pPr algn="just">
              <a:lnSpc>
                <a:spcPct val="150000"/>
              </a:lnSpc>
              <a:spcBef>
                <a:spcPts val="600"/>
              </a:spcBef>
            </a:pPr>
            <a:r>
              <a:rPr kumimoji="0"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美元作为世界货币为战后世界经济恢复和国际贸易的发展发挥了重要作用。但是战后美国不断推行侵略和战争政策，海外军事费用异常庞大，导致国际收支状况急剧恶化；不断爆发经济危机，经济实力严重削弱，贸易赤字不断扩大；财政金融危机日益加剧，美元信用不断降低；日本、前西德等经济快速恢复和发展，美国在资本主义世界中的经济地位不断削弱，所有这些集中表现为美国国际收支逆差急剧扩大，黄金储备大量减少，频繁发生黄金挤兑潮，美元面临严重危机。为了维护美元信用和霸权地位，</a:t>
            </a:r>
            <a:r>
              <a:rPr kumimoji="0" lang="en-US" altLang="zh-CN"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1971</a:t>
            </a:r>
            <a:r>
              <a:rPr kumimoji="0"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年</a:t>
            </a:r>
            <a:r>
              <a:rPr kumimoji="0" lang="en-US" altLang="zh-CN"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8</a:t>
            </a:r>
            <a:r>
              <a:rPr kumimoji="0"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月</a:t>
            </a:r>
            <a:r>
              <a:rPr kumimoji="0" lang="en-US" altLang="zh-CN"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15</a:t>
            </a:r>
            <a:r>
              <a:rPr kumimoji="0"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日，美国总统尼克松宣布美元与黄金脱钩</a:t>
            </a:r>
            <a:r>
              <a:rPr kumimoji="0"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。从</a:t>
            </a:r>
            <a:r>
              <a:rPr kumimoji="0"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1973</a:t>
            </a:r>
            <a:r>
              <a:rPr kumimoji="0"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年起，主要西方国家相继实行</a:t>
            </a:r>
            <a:r>
              <a:rPr kumimoji="0" lang="zh-CN" altLang="en-US" sz="20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浮动汇率制</a:t>
            </a:r>
            <a:r>
              <a:rPr kumimoji="0"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，布雷顿森林体系正式瓦解。</a:t>
            </a:r>
            <a:endParaRPr kumimoji="0" lang="en-US" altLang="zh-CN"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8A46AFE-97E4-46F7-AEEC-48277A69DD42}"/>
              </a:ext>
            </a:extLst>
          </p:cNvPr>
          <p:cNvSpPr/>
          <p:nvPr/>
        </p:nvSpPr>
        <p:spPr>
          <a:xfrm>
            <a:off x="504694" y="914304"/>
            <a:ext cx="10253697" cy="5399410"/>
          </a:xfrm>
          <a:prstGeom prst="rect">
            <a:avLst/>
          </a:prstGeom>
          <a:gradFill>
            <a:gsLst>
              <a:gs pos="60000">
                <a:schemeClr val="bg1"/>
              </a:gs>
              <a:gs pos="100000">
                <a:schemeClr val="bg1"/>
              </a:gs>
            </a:gsLst>
            <a:lin ang="2700000" scaled="0"/>
          </a:gradFill>
          <a:ln w="41275">
            <a:gradFill>
              <a:gsLst>
                <a:gs pos="0">
                  <a:srgbClr val="E79273"/>
                </a:gs>
                <a:gs pos="32743">
                  <a:srgbClr val="E55003">
                    <a:alpha val="0"/>
                    <a:lumMod val="0"/>
                    <a:lumOff val="100000"/>
                  </a:srgbClr>
                </a:gs>
                <a:gs pos="70000">
                  <a:srgbClr val="E55003">
                    <a:alpha val="0"/>
                    <a:lumMod val="0"/>
                    <a:lumOff val="100000"/>
                  </a:srgbClr>
                </a:gs>
                <a:gs pos="100000">
                  <a:srgbClr val="E79273"/>
                </a:gs>
              </a:gsLst>
              <a:lin ang="3600000" scaled="0"/>
            </a:gradFill>
          </a:ln>
          <a:effectLst>
            <a:outerShdw blurRad="63500" dist="139700" dir="2700000" algn="tl" rotWithShape="0">
              <a:srgbClr val="E17751">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3974" y="1099314"/>
            <a:ext cx="5740401" cy="5029390"/>
          </a:xfrm>
          <a:prstGeom prst="rect">
            <a:avLst/>
          </a:prstGeom>
          <a:noFill/>
        </p:spPr>
        <p:txBody>
          <a:bodyPr wrap="square">
            <a:spAutoFit/>
          </a:bodyPr>
          <a:lstStyle>
            <a:lvl1pPr indent="457200">
              <a:defRPr kumimoji="1" sz="2400">
                <a:solidFill>
                  <a:schemeClr val="tx1"/>
                </a:solidFill>
                <a:latin typeface="等线" panose="02010600030101010101" charset="-122"/>
                <a:ea typeface="宋体" panose="02010600030101010101" pitchFamily="2" charset="-122"/>
              </a:defRPr>
            </a:lvl1pPr>
            <a:lvl2pPr marL="742950" indent="-285750">
              <a:defRPr kumimoji="1" sz="2400">
                <a:solidFill>
                  <a:schemeClr val="tx1"/>
                </a:solidFill>
                <a:latin typeface="等线" panose="02010600030101010101" charset="-122"/>
                <a:ea typeface="宋体" panose="02010600030101010101" pitchFamily="2" charset="-122"/>
              </a:defRPr>
            </a:lvl2pPr>
            <a:lvl3pPr marL="1143000" indent="-228600">
              <a:defRPr kumimoji="1" sz="2400">
                <a:solidFill>
                  <a:schemeClr val="tx1"/>
                </a:solidFill>
                <a:latin typeface="等线" panose="02010600030101010101" charset="-122"/>
                <a:ea typeface="宋体" panose="02010600030101010101" pitchFamily="2" charset="-122"/>
              </a:defRPr>
            </a:lvl3pPr>
            <a:lvl4pPr marL="1600200" indent="-228600">
              <a:defRPr kumimoji="1" sz="2400">
                <a:solidFill>
                  <a:schemeClr val="tx1"/>
                </a:solidFill>
                <a:latin typeface="等线" panose="02010600030101010101" charset="-122"/>
                <a:ea typeface="宋体" panose="02010600030101010101" pitchFamily="2" charset="-122"/>
              </a:defRPr>
            </a:lvl4pPr>
            <a:lvl5pPr marL="2057400" indent="-228600">
              <a:defRPr kumimoji="1" sz="2400">
                <a:solidFill>
                  <a:schemeClr val="tx1"/>
                </a:solidFill>
                <a:latin typeface="等线" panose="02010600030101010101" charset="-122"/>
                <a:ea typeface="宋体" panose="02010600030101010101" pitchFamily="2" charset="-122"/>
              </a:defRPr>
            </a:lvl5pPr>
            <a:lvl6pPr marL="25146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6pPr>
            <a:lvl7pPr marL="29718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7pPr>
            <a:lvl8pPr marL="34290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8pPr>
            <a:lvl9pPr marL="3886200" indent="-228600" fontAlgn="base">
              <a:spcBef>
                <a:spcPct val="0"/>
              </a:spcBef>
              <a:spcAft>
                <a:spcPct val="0"/>
              </a:spcAft>
              <a:defRPr kumimoji="1" sz="2400">
                <a:solidFill>
                  <a:schemeClr val="tx1"/>
                </a:solidFill>
                <a:latin typeface="等线" panose="02010600030101010101" charset="-122"/>
                <a:ea typeface="宋体" panose="02010600030101010101" pitchFamily="2" charset="-122"/>
              </a:defRPr>
            </a:lvl9pPr>
          </a:lstStyle>
          <a:p>
            <a:pPr algn="just">
              <a:lnSpc>
                <a:spcPct val="150000"/>
              </a:lnSpc>
            </a:pPr>
            <a:r>
              <a:rPr kumimoji="0" lang="zh-CN" altLang="en-US" sz="1800" dirty="0">
                <a:latin typeface="微软雅黑" panose="020B0503020204020204" charset="-122"/>
                <a:ea typeface="微软雅黑" panose="020B0503020204020204" charset="-122"/>
              </a:rPr>
              <a:t>美元霸权为美国提供了掠夺世界财富的便利条件，美国常常从一己私利出发利用美元霸权，此举一方面为美国带来了巨大利益，另一方面也加快了去美元化进程。为应对新冠疫情冲击，美国采取超大规模发行货币的方式刺激经济，导致严重通货膨胀，人民生活受到严重影响；为缓解巨大通货膨胀压力，美国转而实施大幅度</a:t>
            </a:r>
            <a:r>
              <a:rPr kumimoji="0" lang="zh-CN" altLang="en-US" sz="1800" b="1" dirty="0">
                <a:latin typeface="微软雅黑" panose="020B0503020204020204" charset="-122"/>
                <a:ea typeface="微软雅黑" panose="020B0503020204020204" charset="-122"/>
              </a:rPr>
              <a:t>加息举措</a:t>
            </a:r>
            <a:r>
              <a:rPr kumimoji="0" lang="zh-CN" altLang="en-US" sz="1800" dirty="0">
                <a:latin typeface="微软雅黑" panose="020B0503020204020204" charset="-122"/>
                <a:ea typeface="微软雅黑" panose="020B0503020204020204" charset="-122"/>
              </a:rPr>
              <a:t>，导致其他国家的资金回流美国，</a:t>
            </a:r>
            <a:r>
              <a:rPr kumimoji="0" lang="zh-CN" altLang="en-US" sz="1800" b="1" dirty="0">
                <a:solidFill>
                  <a:srgbClr val="FF0000"/>
                </a:solidFill>
                <a:latin typeface="微软雅黑" panose="020B0503020204020204" charset="-122"/>
                <a:ea typeface="微软雅黑" panose="020B0503020204020204" charset="-122"/>
              </a:rPr>
              <a:t>本币贬值</a:t>
            </a:r>
            <a:r>
              <a:rPr kumimoji="0" lang="zh-CN" altLang="en-US" sz="1800" dirty="0">
                <a:latin typeface="微软雅黑" panose="020B0503020204020204" charset="-122"/>
                <a:ea typeface="微软雅黑" panose="020B0503020204020204" charset="-122"/>
              </a:rPr>
              <a:t>，物价上升，经济动荡。美国动辄将</a:t>
            </a:r>
            <a:r>
              <a:rPr kumimoji="0" lang="zh-CN" altLang="en-US" sz="1800" b="1" dirty="0">
                <a:solidFill>
                  <a:srgbClr val="FF0000"/>
                </a:solidFill>
                <a:latin typeface="微软雅黑" panose="020B0503020204020204" charset="-122"/>
                <a:ea typeface="微软雅黑" panose="020B0503020204020204" charset="-122"/>
              </a:rPr>
              <a:t>美元武器化</a:t>
            </a:r>
            <a:r>
              <a:rPr kumimoji="0" lang="zh-CN" altLang="en-US" sz="1800" dirty="0">
                <a:latin typeface="微软雅黑" panose="020B0503020204020204" charset="-122"/>
                <a:ea typeface="微软雅黑" panose="020B0503020204020204" charset="-122"/>
              </a:rPr>
              <a:t>，对别国实施制裁，严重破坏国际经济秩序。为了避免美元霸权带来的风险和损害，越来越多的国家在双边贸易中采取</a:t>
            </a:r>
            <a:r>
              <a:rPr kumimoji="0" lang="zh-CN" altLang="en-US" sz="1800" b="1" dirty="0">
                <a:solidFill>
                  <a:srgbClr val="0000FF"/>
                </a:solidFill>
                <a:latin typeface="微软雅黑" panose="020B0503020204020204" charset="-122"/>
                <a:ea typeface="微软雅黑" panose="020B0503020204020204" charset="-122"/>
              </a:rPr>
              <a:t>本币结算</a:t>
            </a:r>
            <a:r>
              <a:rPr kumimoji="0" lang="zh-CN" altLang="en-US" sz="1800" dirty="0">
                <a:latin typeface="微软雅黑" panose="020B0503020204020204" charset="-122"/>
                <a:ea typeface="微软雅黑" panose="020B0503020204020204" charset="-122"/>
              </a:rPr>
              <a:t>办法，此举导致美元在国际结算中的比重不断缩小，开启去美元化进程，推动美元霸权走向终结。</a:t>
            </a:r>
            <a:endParaRPr kumimoji="0" lang="en-US" altLang="zh-CN" sz="18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3655" y="2311787"/>
            <a:ext cx="5210629" cy="3395567"/>
          </a:xfrm>
          <a:prstGeom prst="rect">
            <a:avLst/>
          </a:prstGeom>
          <a:noFill/>
          <a:ln w="38100">
            <a:solidFill>
              <a:srgbClr val="FFFFFF"/>
            </a:solidFill>
            <a:miter lim="800000"/>
            <a:headEnd/>
            <a:tailEnd/>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0" y="2915702"/>
            <a:ext cx="12192000" cy="2828748"/>
            <a:chOff x="-1" y="2460123"/>
            <a:chExt cx="12192000" cy="2746981"/>
          </a:xfrm>
        </p:grpSpPr>
        <p:sp>
          <p:nvSpPr>
            <p:cNvPr id="13" name="矩形: 圆顶角 12"/>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顶角 14"/>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256061" y="2610645"/>
            <a:ext cx="9679878" cy="2596830"/>
            <a:chOff x="1489600" y="2532482"/>
            <a:chExt cx="9296666" cy="2596830"/>
          </a:xfrm>
        </p:grpSpPr>
        <p:sp>
          <p:nvSpPr>
            <p:cNvPr id="10" name="矩形 9"/>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4396164" y="1565715"/>
            <a:ext cx="3130530" cy="532453"/>
          </a:xfrm>
          <a:prstGeom prst="rect">
            <a:avLst/>
          </a:prstGeom>
          <a:noFill/>
        </p:spPr>
        <p:txBody>
          <a:bodyPr wrap="square">
            <a:spAutoFit/>
          </a:bodyPr>
          <a:lstStyle/>
          <a:p>
            <a:pPr algn="ctr">
              <a:lnSpc>
                <a:spcPct val="130000"/>
              </a:lnSpc>
            </a:pPr>
            <a:r>
              <a:rPr lang="zh-CN" altLang="en-US" sz="22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（一）</a:t>
            </a:r>
            <a:r>
              <a:rPr lang="zh-CN" altLang="zh-CN" sz="2200" b="1" kern="100" dirty="0">
                <a:solidFill>
                  <a:schemeClr val="tx1">
                    <a:lumMod val="85000"/>
                    <a:lumOff val="15000"/>
                  </a:schemeClr>
                </a:solidFill>
                <a:effectLst/>
                <a:latin typeface="微软雅黑" panose="020B0503020204020204" charset="-122"/>
                <a:ea typeface="微软雅黑" panose="020B0503020204020204" charset="-122"/>
                <a:cs typeface="Times New Roman" panose="02020603050405020304" pitchFamily="18" charset="0"/>
              </a:rPr>
              <a:t>什么是价值规律</a:t>
            </a:r>
          </a:p>
        </p:txBody>
      </p:sp>
      <p:sp>
        <p:nvSpPr>
          <p:cNvPr id="9" name="文本框 8"/>
          <p:cNvSpPr txBox="1"/>
          <p:nvPr/>
        </p:nvSpPr>
        <p:spPr>
          <a:xfrm>
            <a:off x="2057774" y="2975613"/>
            <a:ext cx="8519372" cy="1783715"/>
          </a:xfrm>
          <a:prstGeom prst="rect">
            <a:avLst/>
          </a:prstGeom>
          <a:noFill/>
        </p:spPr>
        <p:txBody>
          <a:bodyPr wrap="square" rtlCol="0">
            <a:spAutoFit/>
          </a:bodyPr>
          <a:lstStyle>
            <a:defPPr>
              <a:defRPr lang="zh-CN"/>
            </a:defPPr>
            <a:lvl1pPr marL="342900" indent="-342900">
              <a:lnSpc>
                <a:spcPct val="150000"/>
              </a:lnSpc>
              <a:spcBef>
                <a:spcPts val="1200"/>
              </a:spcBef>
              <a:buClr>
                <a:srgbClr val="FB7C29"/>
              </a:buClr>
              <a:buSzPct val="80000"/>
              <a:buFont typeface="Wingdings" panose="05000000000000000000" pitchFamily="2" charset="2"/>
              <a:buChar char="u"/>
              <a:defRPr sz="2200" b="1">
                <a:solidFill>
                  <a:schemeClr val="tx1">
                    <a:lumMod val="85000"/>
                    <a:lumOff val="15000"/>
                  </a:schemeClr>
                </a:solidFill>
                <a:latin typeface="华文中宋" panose="02010600040101010101" pitchFamily="2" charset="-122"/>
                <a:ea typeface="华文中宋" panose="02010600040101010101" pitchFamily="2"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zh-CN" altLang="zh-CN" sz="2000" b="0" kern="100" dirty="0">
                <a:effectLst/>
                <a:latin typeface="微软雅黑" panose="020B0503020204020204" charset="-122"/>
                <a:ea typeface="微软雅黑" panose="020B0503020204020204" charset="-122"/>
                <a:cs typeface="Times New Roman" panose="02020603050405020304" pitchFamily="18" charset="0"/>
              </a:rPr>
              <a:t>价值规律是商品生产和商品交换的</a:t>
            </a:r>
            <a:r>
              <a:rPr lang="zh-CN" altLang="zh-CN" sz="2000" kern="100" dirty="0">
                <a:effectLst/>
                <a:latin typeface="微软雅黑" panose="020B0503020204020204" charset="-122"/>
                <a:ea typeface="微软雅黑" panose="020B0503020204020204" charset="-122"/>
                <a:cs typeface="Times New Roman" panose="02020603050405020304" pitchFamily="18" charset="0"/>
              </a:rPr>
              <a:t>基本规律</a:t>
            </a:r>
            <a:endParaRPr lang="zh-CN" altLang="zh-CN" sz="2000" b="0" kern="100" dirty="0">
              <a:effectLst/>
              <a:latin typeface="微软雅黑" panose="020B0503020204020204" charset="-122"/>
              <a:ea typeface="微软雅黑" panose="020B0503020204020204" charset="-122"/>
              <a:cs typeface="Times New Roman" panose="02020603050405020304" pitchFamily="18" charset="0"/>
            </a:endParaRPr>
          </a:p>
          <a:p>
            <a:pPr marL="0" indent="0">
              <a:buNone/>
            </a:pPr>
            <a:r>
              <a:rPr lang="zh-CN" altLang="zh-CN" sz="2000" b="0" kern="100" dirty="0">
                <a:effectLst/>
                <a:latin typeface="微软雅黑" panose="020B0503020204020204" charset="-122"/>
                <a:ea typeface="微软雅黑" panose="020B0503020204020204" charset="-122"/>
                <a:cs typeface="Times New Roman" panose="02020603050405020304" pitchFamily="18" charset="0"/>
              </a:rPr>
              <a:t>（</a:t>
            </a:r>
            <a:r>
              <a:rPr lang="en-US" altLang="zh-CN" sz="2000" b="0" kern="100" dirty="0">
                <a:effectLst/>
                <a:latin typeface="微软雅黑" panose="020B0503020204020204" charset="-122"/>
                <a:ea typeface="微软雅黑" panose="020B0503020204020204" charset="-122"/>
                <a:cs typeface="Times New Roman" panose="02020603050405020304" pitchFamily="18" charset="0"/>
              </a:rPr>
              <a:t>1</a:t>
            </a:r>
            <a:r>
              <a:rPr lang="zh-CN" altLang="zh-CN" sz="2000" b="0" kern="100" dirty="0">
                <a:effectLst/>
                <a:latin typeface="微软雅黑" panose="020B0503020204020204" charset="-122"/>
                <a:ea typeface="微软雅黑" panose="020B0503020204020204" charset="-122"/>
                <a:cs typeface="Times New Roman" panose="02020603050405020304" pitchFamily="18" charset="0"/>
              </a:rPr>
              <a:t>）商品的价值由生产商品的社会必要劳动时间决定</a:t>
            </a:r>
            <a:endParaRPr lang="en-US" altLang="zh-CN" sz="2000" b="0" kern="100" dirty="0">
              <a:effectLst/>
              <a:latin typeface="微软雅黑" panose="020B0503020204020204" charset="-122"/>
              <a:ea typeface="微软雅黑" panose="020B0503020204020204" charset="-122"/>
              <a:cs typeface="Times New Roman" panose="02020603050405020304" pitchFamily="18" charset="0"/>
            </a:endParaRPr>
          </a:p>
          <a:p>
            <a:pPr marL="0" indent="0">
              <a:buNone/>
            </a:pPr>
            <a:r>
              <a:rPr lang="zh-CN" altLang="zh-CN" sz="2000" b="0" kern="100" dirty="0">
                <a:effectLst/>
                <a:latin typeface="微软雅黑" panose="020B0503020204020204" charset="-122"/>
                <a:ea typeface="微软雅黑" panose="020B0503020204020204" charset="-122"/>
                <a:cs typeface="Times New Roman" panose="02020603050405020304" pitchFamily="18" charset="0"/>
              </a:rPr>
              <a:t>（</a:t>
            </a:r>
            <a:r>
              <a:rPr lang="en-US" altLang="zh-CN" sz="2000" b="0" kern="100" dirty="0">
                <a:effectLst/>
                <a:latin typeface="微软雅黑" panose="020B0503020204020204" charset="-122"/>
                <a:ea typeface="微软雅黑" panose="020B0503020204020204" charset="-122"/>
                <a:cs typeface="Times New Roman" panose="02020603050405020304" pitchFamily="18" charset="0"/>
              </a:rPr>
              <a:t>2</a:t>
            </a:r>
            <a:r>
              <a:rPr lang="zh-CN" altLang="zh-CN" sz="2000" b="0" kern="100" dirty="0">
                <a:effectLst/>
                <a:latin typeface="微软雅黑" panose="020B0503020204020204" charset="-122"/>
                <a:ea typeface="微软雅黑" panose="020B0503020204020204" charset="-122"/>
                <a:cs typeface="Times New Roman" panose="02020603050405020304" pitchFamily="18" charset="0"/>
              </a:rPr>
              <a:t>）商品交换以价值量为基础，按照等价交换的原则进行</a:t>
            </a:r>
            <a:endParaRPr lang="zh-CN" altLang="en-US" sz="2400" b="0" dirty="0">
              <a:latin typeface="微软雅黑" panose="020B0503020204020204" charset="-122"/>
              <a:ea typeface="微软雅黑" panose="020B0503020204020204" charset="-122"/>
            </a:endParaRPr>
          </a:p>
        </p:txBody>
      </p:sp>
      <p:sp>
        <p:nvSpPr>
          <p:cNvPr id="2" name="矩形 1"/>
          <p:cNvSpPr/>
          <p:nvPr/>
        </p:nvSpPr>
        <p:spPr>
          <a:xfrm>
            <a:off x="2541180" y="681226"/>
            <a:ext cx="7109640" cy="525657"/>
          </a:xfrm>
          <a:prstGeom prst="rect">
            <a:avLst/>
          </a:prstGeom>
        </p:spPr>
        <p:txBody>
          <a:bodyPr wrap="none">
            <a:spAutoFit/>
          </a:bodyPr>
          <a:lstStyle/>
          <a:p>
            <a:pPr indent="457200" algn="ctr">
              <a:lnSpc>
                <a:spcPct val="130000"/>
              </a:lnSpc>
            </a:pPr>
            <a:r>
              <a:rPr lang="zh-CN" altLang="en-US" sz="2400" b="1" dirty="0">
                <a:solidFill>
                  <a:schemeClr val="tx1">
                    <a:lumMod val="85000"/>
                    <a:lumOff val="15000"/>
                  </a:schemeClr>
                </a:solidFill>
                <a:latin typeface="微软雅黑" panose="020B0503020204020204" charset="-122"/>
                <a:ea typeface="微软雅黑" panose="020B0503020204020204" charset="-122"/>
              </a:rPr>
              <a:t>三、为什么说价值规律是商品经济的基本规律？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526270" y="2358862"/>
            <a:ext cx="7139459" cy="398780"/>
          </a:xfrm>
          <a:prstGeom prst="rect">
            <a:avLst/>
          </a:prstGeom>
          <a:noFill/>
        </p:spPr>
        <p:txBody>
          <a:bodyPr wrap="square">
            <a:spAutoFit/>
          </a:bodyPr>
          <a:lstStyle/>
          <a:p>
            <a:pPr indent="457200" algn="ctr"/>
            <a:r>
              <a:rPr lang="zh-CN" altLang="zh-CN" sz="2000" b="1" kern="100" dirty="0">
                <a:latin typeface="微软雅黑" panose="020B0503020204020204" charset="-122"/>
                <a:ea typeface="微软雅黑" panose="020B0503020204020204" charset="-122"/>
                <a:sym typeface="+mn-ea"/>
              </a:rPr>
              <a:t>价值规律是</a:t>
            </a:r>
            <a:r>
              <a:rPr lang="zh-CN" altLang="zh-CN" sz="2000" b="1" kern="100" dirty="0">
                <a:solidFill>
                  <a:srgbClr val="0000FF"/>
                </a:solidFill>
                <a:latin typeface="微软雅黑" panose="020B0503020204020204" charset="-122"/>
                <a:ea typeface="微软雅黑" panose="020B0503020204020204" charset="-122"/>
                <a:sym typeface="+mn-ea"/>
              </a:rPr>
              <a:t>价值决定规律</a:t>
            </a:r>
            <a:r>
              <a:rPr lang="zh-CN" altLang="zh-CN" sz="2000" b="1" kern="100" dirty="0">
                <a:latin typeface="微软雅黑" panose="020B0503020204020204" charset="-122"/>
                <a:ea typeface="微软雅黑" panose="020B0503020204020204" charset="-122"/>
                <a:sym typeface="+mn-ea"/>
              </a:rPr>
              <a:t>和</a:t>
            </a:r>
            <a:r>
              <a:rPr lang="zh-CN" altLang="zh-CN" sz="2000" b="1" kern="100" dirty="0">
                <a:solidFill>
                  <a:srgbClr val="FF0000"/>
                </a:solidFill>
                <a:latin typeface="微软雅黑" panose="020B0503020204020204" charset="-122"/>
                <a:ea typeface="微软雅黑" panose="020B0503020204020204" charset="-122"/>
                <a:sym typeface="+mn-ea"/>
              </a:rPr>
              <a:t>价值实现规律</a:t>
            </a:r>
            <a:r>
              <a:rPr lang="zh-CN" altLang="zh-CN" sz="2000" b="1" kern="100" dirty="0">
                <a:latin typeface="微软雅黑" panose="020B0503020204020204" charset="-122"/>
                <a:ea typeface="微软雅黑" panose="020B0503020204020204" charset="-122"/>
                <a:sym typeface="+mn-ea"/>
              </a:rPr>
              <a:t>的统一</a:t>
            </a:r>
            <a:endParaRPr lang="zh-CN" altLang="en-US" sz="2000" dirty="0"/>
          </a:p>
        </p:txBody>
      </p:sp>
      <p:grpSp>
        <p:nvGrpSpPr>
          <p:cNvPr id="2" name="组合 1"/>
          <p:cNvGrpSpPr/>
          <p:nvPr/>
        </p:nvGrpSpPr>
        <p:grpSpPr>
          <a:xfrm>
            <a:off x="7247911" y="3031278"/>
            <a:ext cx="3732357" cy="3399090"/>
            <a:chOff x="7297582" y="2600749"/>
            <a:chExt cx="3995884" cy="3638457"/>
          </a:xfrm>
        </p:grpSpPr>
        <p:sp>
          <p:nvSpPr>
            <p:cNvPr id="10245" name="ïṥḷïḍé"/>
            <p:cNvSpPr/>
            <p:nvPr/>
          </p:nvSpPr>
          <p:spPr>
            <a:xfrm>
              <a:off x="7694636" y="5793336"/>
              <a:ext cx="3178855" cy="445870"/>
            </a:xfrm>
            <a:prstGeom prst="ellipse">
              <a:avLst/>
            </a:prstGeom>
            <a:solidFill>
              <a:srgbClr val="C7C7C7"/>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grpSp>
          <p:nvGrpSpPr>
            <p:cNvPr id="10246" name="组合 2"/>
            <p:cNvGrpSpPr/>
            <p:nvPr/>
          </p:nvGrpSpPr>
          <p:grpSpPr>
            <a:xfrm>
              <a:off x="7297582" y="2600749"/>
              <a:ext cx="3995884" cy="3552968"/>
              <a:chOff x="4753764" y="4207634"/>
              <a:chExt cx="2684472" cy="2245702"/>
            </a:xfrm>
          </p:grpSpPr>
          <p:grpSp>
            <p:nvGrpSpPr>
              <p:cNvPr id="10247" name="组合 1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a:off x="4753764" y="4207634"/>
                <a:ext cx="2684472" cy="2245702"/>
                <a:chOff x="3421063" y="1544638"/>
                <a:chExt cx="5187950" cy="3771901"/>
              </a:xfrm>
            </p:grpSpPr>
            <p:sp>
              <p:nvSpPr>
                <p:cNvPr id="10248" name="iṩlîdé"/>
                <p:cNvSpPr/>
                <p:nvPr/>
              </p:nvSpPr>
              <p:spPr>
                <a:xfrm>
                  <a:off x="4421188" y="4873626"/>
                  <a:ext cx="3097213" cy="442913"/>
                </a:xfrm>
                <a:custGeom>
                  <a:avLst/>
                  <a:gdLst/>
                  <a:ahLst/>
                  <a:cxnLst>
                    <a:cxn ang="0">
                      <a:pos x="0" y="221456"/>
                    </a:cxn>
                    <a:cxn ang="0">
                      <a:pos x="1548606" y="442913"/>
                    </a:cxn>
                    <a:cxn ang="0">
                      <a:pos x="3097213" y="221456"/>
                    </a:cxn>
                    <a:cxn ang="0">
                      <a:pos x="2860411" y="0"/>
                    </a:cxn>
                    <a:cxn ang="0">
                      <a:pos x="236801" y="0"/>
                    </a:cxn>
                    <a:cxn ang="0">
                      <a:pos x="0" y="221456"/>
                    </a:cxn>
                  </a:cxnLst>
                  <a:rect l="0" t="0" r="0" b="0"/>
                  <a:pathLst>
                    <a:path w="824" h="118">
                      <a:moveTo>
                        <a:pt x="0" y="59"/>
                      </a:moveTo>
                      <a:cubicBezTo>
                        <a:pt x="0" y="59"/>
                        <a:pt x="184" y="118"/>
                        <a:pt x="412" y="118"/>
                      </a:cubicBezTo>
                      <a:cubicBezTo>
                        <a:pt x="640" y="118"/>
                        <a:pt x="824" y="59"/>
                        <a:pt x="824" y="59"/>
                      </a:cubicBezTo>
                      <a:cubicBezTo>
                        <a:pt x="761" y="0"/>
                        <a:pt x="761" y="0"/>
                        <a:pt x="761" y="0"/>
                      </a:cubicBezTo>
                      <a:cubicBezTo>
                        <a:pt x="63" y="0"/>
                        <a:pt x="63" y="0"/>
                        <a:pt x="63" y="0"/>
                      </a:cubicBezTo>
                      <a:lnTo>
                        <a:pt x="0" y="59"/>
                      </a:lnTo>
                      <a:close/>
                    </a:path>
                  </a:pathLst>
                </a:custGeom>
                <a:solidFill>
                  <a:srgbClr val="F47A0C"/>
                </a:solidFill>
                <a:ln w="9525">
                  <a:noFill/>
                </a:ln>
              </p:spPr>
              <p:txBody>
                <a:bodyPr/>
                <a:lstStyle/>
                <a:p>
                  <a:endParaRPr lang="zh-CN" altLang="en-US"/>
                </a:p>
              </p:txBody>
            </p:sp>
            <p:sp>
              <p:nvSpPr>
                <p:cNvPr id="10249" name="iṡḷïḍê"/>
                <p:cNvSpPr/>
                <p:nvPr/>
              </p:nvSpPr>
              <p:spPr>
                <a:xfrm>
                  <a:off x="4421188" y="4873626"/>
                  <a:ext cx="601663" cy="330200"/>
                </a:xfrm>
                <a:custGeom>
                  <a:avLst/>
                  <a:gdLst/>
                  <a:ahLst/>
                  <a:cxnLst>
                    <a:cxn ang="0">
                      <a:pos x="236904" y="0"/>
                    </a:cxn>
                    <a:cxn ang="0">
                      <a:pos x="0" y="221384"/>
                    </a:cxn>
                    <a:cxn ang="0">
                      <a:pos x="447486" y="330200"/>
                    </a:cxn>
                    <a:cxn ang="0">
                      <a:pos x="601663" y="0"/>
                    </a:cxn>
                    <a:cxn ang="0">
                      <a:pos x="236904" y="0"/>
                    </a:cxn>
                  </a:cxnLst>
                  <a:rect l="0" t="0" r="0" b="0"/>
                  <a:pathLst>
                    <a:path w="160" h="88">
                      <a:moveTo>
                        <a:pt x="63" y="0"/>
                      </a:moveTo>
                      <a:cubicBezTo>
                        <a:pt x="0" y="59"/>
                        <a:pt x="0" y="59"/>
                        <a:pt x="0" y="59"/>
                      </a:cubicBezTo>
                      <a:cubicBezTo>
                        <a:pt x="0" y="59"/>
                        <a:pt x="45" y="73"/>
                        <a:pt x="119" y="88"/>
                      </a:cubicBezTo>
                      <a:cubicBezTo>
                        <a:pt x="132" y="58"/>
                        <a:pt x="146" y="29"/>
                        <a:pt x="160" y="0"/>
                      </a:cubicBezTo>
                      <a:lnTo>
                        <a:pt x="63" y="0"/>
                      </a:lnTo>
                      <a:close/>
                    </a:path>
                  </a:pathLst>
                </a:custGeom>
                <a:solidFill>
                  <a:srgbClr val="F47A0C"/>
                </a:solidFill>
                <a:ln w="9525">
                  <a:noFill/>
                </a:ln>
              </p:spPr>
              <p:txBody>
                <a:bodyPr/>
                <a:lstStyle/>
                <a:p>
                  <a:endParaRPr lang="zh-CN" altLang="en-US"/>
                </a:p>
              </p:txBody>
            </p:sp>
            <p:sp>
              <p:nvSpPr>
                <p:cNvPr id="10250" name="íṧlîḑè"/>
                <p:cNvSpPr/>
                <p:nvPr/>
              </p:nvSpPr>
              <p:spPr>
                <a:xfrm>
                  <a:off x="4868863" y="4873626"/>
                  <a:ext cx="461963" cy="384175"/>
                </a:xfrm>
                <a:custGeom>
                  <a:avLst/>
                  <a:gdLst/>
                  <a:ahLst/>
                  <a:cxnLst>
                    <a:cxn ang="0">
                      <a:pos x="153987" y="0"/>
                    </a:cxn>
                    <a:cxn ang="0">
                      <a:pos x="0" y="331445"/>
                    </a:cxn>
                    <a:cxn ang="0">
                      <a:pos x="304219" y="384175"/>
                    </a:cxn>
                    <a:cxn ang="0">
                      <a:pos x="461963" y="0"/>
                    </a:cxn>
                    <a:cxn ang="0">
                      <a:pos x="153987" y="0"/>
                    </a:cxn>
                  </a:cxnLst>
                  <a:rect l="0" t="0" r="0" b="0"/>
                  <a:pathLst>
                    <a:path w="123" h="102">
                      <a:moveTo>
                        <a:pt x="41" y="0"/>
                      </a:moveTo>
                      <a:cubicBezTo>
                        <a:pt x="27" y="29"/>
                        <a:pt x="13" y="58"/>
                        <a:pt x="0" y="88"/>
                      </a:cubicBezTo>
                      <a:cubicBezTo>
                        <a:pt x="24" y="93"/>
                        <a:pt x="51" y="98"/>
                        <a:pt x="81" y="102"/>
                      </a:cubicBezTo>
                      <a:cubicBezTo>
                        <a:pt x="92" y="67"/>
                        <a:pt x="106" y="32"/>
                        <a:pt x="123" y="0"/>
                      </a:cubicBezTo>
                      <a:lnTo>
                        <a:pt x="41" y="0"/>
                      </a:lnTo>
                      <a:close/>
                    </a:path>
                  </a:pathLst>
                </a:custGeom>
                <a:solidFill>
                  <a:srgbClr val="F6950A"/>
                </a:solidFill>
                <a:ln w="9525">
                  <a:noFill/>
                </a:ln>
              </p:spPr>
              <p:txBody>
                <a:bodyPr/>
                <a:lstStyle/>
                <a:p>
                  <a:endParaRPr lang="zh-CN" altLang="en-US"/>
                </a:p>
              </p:txBody>
            </p:sp>
            <p:sp>
              <p:nvSpPr>
                <p:cNvPr id="10251" name="iṣḻîḓe"/>
                <p:cNvSpPr/>
                <p:nvPr/>
              </p:nvSpPr>
              <p:spPr>
                <a:xfrm>
                  <a:off x="5443538" y="4873626"/>
                  <a:ext cx="901700" cy="442913"/>
                </a:xfrm>
                <a:custGeom>
                  <a:avLst/>
                  <a:gdLst/>
                  <a:ahLst/>
                  <a:cxnLst>
                    <a:cxn ang="0">
                      <a:pos x="105198" y="0"/>
                    </a:cxn>
                    <a:cxn ang="0">
                      <a:pos x="0" y="416638"/>
                    </a:cxn>
                    <a:cxn ang="0">
                      <a:pos x="525991" y="442913"/>
                    </a:cxn>
                    <a:cxn ang="0">
                      <a:pos x="901700" y="427899"/>
                    </a:cxn>
                    <a:cxn ang="0">
                      <a:pos x="804015" y="0"/>
                    </a:cxn>
                    <a:cxn ang="0">
                      <a:pos x="105198" y="0"/>
                    </a:cxn>
                  </a:cxnLst>
                  <a:rect l="0" t="0" r="0" b="0"/>
                  <a:pathLst>
                    <a:path w="240" h="118">
                      <a:moveTo>
                        <a:pt x="28" y="0"/>
                      </a:moveTo>
                      <a:cubicBezTo>
                        <a:pt x="16" y="36"/>
                        <a:pt x="6" y="73"/>
                        <a:pt x="0" y="111"/>
                      </a:cubicBezTo>
                      <a:cubicBezTo>
                        <a:pt x="44" y="115"/>
                        <a:pt x="91" y="118"/>
                        <a:pt x="140" y="118"/>
                      </a:cubicBezTo>
                      <a:cubicBezTo>
                        <a:pt x="175" y="118"/>
                        <a:pt x="208" y="116"/>
                        <a:pt x="240" y="114"/>
                      </a:cubicBezTo>
                      <a:cubicBezTo>
                        <a:pt x="234" y="76"/>
                        <a:pt x="225" y="38"/>
                        <a:pt x="214" y="0"/>
                      </a:cubicBezTo>
                      <a:lnTo>
                        <a:pt x="28" y="0"/>
                      </a:lnTo>
                      <a:close/>
                    </a:path>
                  </a:pathLst>
                </a:custGeom>
                <a:solidFill>
                  <a:srgbClr val="F7B24A"/>
                </a:solidFill>
                <a:ln w="9525">
                  <a:noFill/>
                </a:ln>
              </p:spPr>
              <p:txBody>
                <a:bodyPr/>
                <a:lstStyle/>
                <a:p>
                  <a:endParaRPr lang="zh-CN" altLang="en-US"/>
                </a:p>
              </p:txBody>
            </p:sp>
            <p:sp>
              <p:nvSpPr>
                <p:cNvPr id="10252" name="íṥľiḍe"/>
                <p:cNvSpPr/>
                <p:nvPr/>
              </p:nvSpPr>
              <p:spPr>
                <a:xfrm>
                  <a:off x="6248401" y="4873626"/>
                  <a:ext cx="247650" cy="428625"/>
                </a:xfrm>
                <a:custGeom>
                  <a:avLst/>
                  <a:gdLst/>
                  <a:ahLst/>
                  <a:cxnLst>
                    <a:cxn ang="0">
                      <a:pos x="0" y="0"/>
                    </a:cxn>
                    <a:cxn ang="0">
                      <a:pos x="97559" y="428625"/>
                    </a:cxn>
                    <a:cxn ang="0">
                      <a:pos x="247650" y="417345"/>
                    </a:cxn>
                    <a:cxn ang="0">
                      <a:pos x="146338" y="0"/>
                    </a:cxn>
                    <a:cxn ang="0">
                      <a:pos x="0" y="0"/>
                    </a:cxn>
                  </a:cxnLst>
                  <a:rect l="0" t="0" r="0" b="0"/>
                  <a:pathLst>
                    <a:path w="66" h="114">
                      <a:moveTo>
                        <a:pt x="0" y="0"/>
                      </a:moveTo>
                      <a:cubicBezTo>
                        <a:pt x="11" y="38"/>
                        <a:pt x="20" y="76"/>
                        <a:pt x="26" y="114"/>
                      </a:cubicBezTo>
                      <a:cubicBezTo>
                        <a:pt x="40" y="113"/>
                        <a:pt x="53" y="112"/>
                        <a:pt x="66" y="111"/>
                      </a:cubicBezTo>
                      <a:cubicBezTo>
                        <a:pt x="59" y="73"/>
                        <a:pt x="50" y="36"/>
                        <a:pt x="39" y="0"/>
                      </a:cubicBezTo>
                      <a:lnTo>
                        <a:pt x="0" y="0"/>
                      </a:lnTo>
                      <a:close/>
                    </a:path>
                  </a:pathLst>
                </a:custGeom>
                <a:solidFill>
                  <a:srgbClr val="F47A0C"/>
                </a:solidFill>
                <a:ln w="9525">
                  <a:noFill/>
                </a:ln>
              </p:spPr>
              <p:txBody>
                <a:bodyPr/>
                <a:lstStyle/>
                <a:p>
                  <a:endParaRPr lang="zh-CN" altLang="en-US"/>
                </a:p>
              </p:txBody>
            </p:sp>
            <p:sp>
              <p:nvSpPr>
                <p:cNvPr id="10253" name="í$lïḓê"/>
                <p:cNvSpPr/>
                <p:nvPr/>
              </p:nvSpPr>
              <p:spPr>
                <a:xfrm>
                  <a:off x="6394451" y="4873626"/>
                  <a:ext cx="563563" cy="417513"/>
                </a:xfrm>
                <a:custGeom>
                  <a:avLst/>
                  <a:gdLst/>
                  <a:ahLst/>
                  <a:cxnLst>
                    <a:cxn ang="0">
                      <a:pos x="447093" y="0"/>
                    </a:cxn>
                    <a:cxn ang="0">
                      <a:pos x="0" y="0"/>
                    </a:cxn>
                    <a:cxn ang="0">
                      <a:pos x="101441" y="417513"/>
                    </a:cxn>
                    <a:cxn ang="0">
                      <a:pos x="563563" y="353569"/>
                    </a:cxn>
                    <a:cxn ang="0">
                      <a:pos x="447093" y="0"/>
                    </a:cxn>
                  </a:cxnLst>
                  <a:rect l="0" t="0" r="0" b="0"/>
                  <a:pathLst>
                    <a:path w="150" h="111">
                      <a:moveTo>
                        <a:pt x="119" y="0"/>
                      </a:moveTo>
                      <a:cubicBezTo>
                        <a:pt x="0" y="0"/>
                        <a:pt x="0" y="0"/>
                        <a:pt x="0" y="0"/>
                      </a:cubicBezTo>
                      <a:cubicBezTo>
                        <a:pt x="11" y="36"/>
                        <a:pt x="20" y="73"/>
                        <a:pt x="27" y="111"/>
                      </a:cubicBezTo>
                      <a:cubicBezTo>
                        <a:pt x="72" y="106"/>
                        <a:pt x="114" y="100"/>
                        <a:pt x="150" y="94"/>
                      </a:cubicBezTo>
                      <a:cubicBezTo>
                        <a:pt x="141" y="62"/>
                        <a:pt x="131" y="31"/>
                        <a:pt x="119" y="0"/>
                      </a:cubicBezTo>
                      <a:close/>
                    </a:path>
                  </a:pathLst>
                </a:custGeom>
                <a:solidFill>
                  <a:srgbClr val="F6950A"/>
                </a:solidFill>
                <a:ln w="9525">
                  <a:noFill/>
                </a:ln>
              </p:spPr>
              <p:txBody>
                <a:bodyPr/>
                <a:lstStyle/>
                <a:p>
                  <a:endParaRPr lang="zh-CN" altLang="en-US"/>
                </a:p>
              </p:txBody>
            </p:sp>
            <p:sp>
              <p:nvSpPr>
                <p:cNvPr id="10254" name="îšḻiḋè"/>
                <p:cNvSpPr/>
                <p:nvPr/>
              </p:nvSpPr>
              <p:spPr>
                <a:xfrm>
                  <a:off x="5173663" y="4873626"/>
                  <a:ext cx="374650" cy="417513"/>
                </a:xfrm>
                <a:custGeom>
                  <a:avLst/>
                  <a:gdLst/>
                  <a:ahLst/>
                  <a:cxnLst>
                    <a:cxn ang="0">
                      <a:pos x="157353" y="0"/>
                    </a:cxn>
                    <a:cxn ang="0">
                      <a:pos x="0" y="383660"/>
                    </a:cxn>
                    <a:cxn ang="0">
                      <a:pos x="269748" y="417513"/>
                    </a:cxn>
                    <a:cxn ang="0">
                      <a:pos x="374650" y="0"/>
                    </a:cxn>
                    <a:cxn ang="0">
                      <a:pos x="157353" y="0"/>
                    </a:cxn>
                  </a:cxnLst>
                  <a:rect l="0" t="0" r="0" b="0"/>
                  <a:pathLst>
                    <a:path w="100" h="111">
                      <a:moveTo>
                        <a:pt x="42" y="0"/>
                      </a:moveTo>
                      <a:cubicBezTo>
                        <a:pt x="25" y="32"/>
                        <a:pt x="11" y="67"/>
                        <a:pt x="0" y="102"/>
                      </a:cubicBezTo>
                      <a:cubicBezTo>
                        <a:pt x="23" y="105"/>
                        <a:pt x="47" y="108"/>
                        <a:pt x="72" y="111"/>
                      </a:cubicBezTo>
                      <a:cubicBezTo>
                        <a:pt x="78" y="73"/>
                        <a:pt x="88" y="36"/>
                        <a:pt x="100" y="0"/>
                      </a:cubicBezTo>
                      <a:lnTo>
                        <a:pt x="42" y="0"/>
                      </a:lnTo>
                      <a:close/>
                    </a:path>
                  </a:pathLst>
                </a:custGeom>
                <a:solidFill>
                  <a:srgbClr val="F47A0C"/>
                </a:solidFill>
                <a:ln w="9525">
                  <a:noFill/>
                </a:ln>
              </p:spPr>
              <p:txBody>
                <a:bodyPr/>
                <a:lstStyle/>
                <a:p>
                  <a:endParaRPr lang="zh-CN" altLang="en-US"/>
                </a:p>
              </p:txBody>
            </p:sp>
            <p:sp>
              <p:nvSpPr>
                <p:cNvPr id="10255" name="í$ḷîḓe"/>
                <p:cNvSpPr/>
                <p:nvPr/>
              </p:nvSpPr>
              <p:spPr>
                <a:xfrm>
                  <a:off x="6842126" y="4873626"/>
                  <a:ext cx="676275" cy="354013"/>
                </a:xfrm>
                <a:custGeom>
                  <a:avLst/>
                  <a:gdLst/>
                  <a:ahLst/>
                  <a:cxnLst>
                    <a:cxn ang="0">
                      <a:pos x="439578" y="0"/>
                    </a:cxn>
                    <a:cxn ang="0">
                      <a:pos x="0" y="0"/>
                    </a:cxn>
                    <a:cxn ang="0">
                      <a:pos x="116469" y="354013"/>
                    </a:cxn>
                    <a:cxn ang="0">
                      <a:pos x="676275" y="222199"/>
                    </a:cxn>
                    <a:cxn ang="0">
                      <a:pos x="439578" y="0"/>
                    </a:cxn>
                  </a:cxnLst>
                  <a:rect l="0" t="0" r="0" b="0"/>
                  <a:pathLst>
                    <a:path w="180" h="94">
                      <a:moveTo>
                        <a:pt x="117" y="0"/>
                      </a:moveTo>
                      <a:cubicBezTo>
                        <a:pt x="0" y="0"/>
                        <a:pt x="0" y="0"/>
                        <a:pt x="0" y="0"/>
                      </a:cubicBezTo>
                      <a:cubicBezTo>
                        <a:pt x="12" y="31"/>
                        <a:pt x="22" y="62"/>
                        <a:pt x="31" y="94"/>
                      </a:cubicBezTo>
                      <a:cubicBezTo>
                        <a:pt x="122" y="77"/>
                        <a:pt x="180" y="59"/>
                        <a:pt x="180" y="59"/>
                      </a:cubicBezTo>
                      <a:lnTo>
                        <a:pt x="117" y="0"/>
                      </a:lnTo>
                      <a:close/>
                    </a:path>
                  </a:pathLst>
                </a:custGeom>
                <a:solidFill>
                  <a:srgbClr val="F47A0C"/>
                </a:solidFill>
                <a:ln w="9525">
                  <a:noFill/>
                </a:ln>
              </p:spPr>
              <p:txBody>
                <a:bodyPr/>
                <a:lstStyle/>
                <a:p>
                  <a:endParaRPr lang="zh-CN" altLang="en-US"/>
                </a:p>
              </p:txBody>
            </p:sp>
            <p:sp>
              <p:nvSpPr>
                <p:cNvPr id="10256" name="îSliḓè"/>
                <p:cNvSpPr/>
                <p:nvPr/>
              </p:nvSpPr>
              <p:spPr>
                <a:xfrm>
                  <a:off x="4657726" y="4689476"/>
                  <a:ext cx="2624138" cy="371475"/>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257" name="îṩḷiḋè"/>
                <p:cNvSpPr/>
                <p:nvPr/>
              </p:nvSpPr>
              <p:spPr>
                <a:xfrm>
                  <a:off x="4846638" y="4711701"/>
                  <a:ext cx="2259013" cy="323850"/>
                </a:xfrm>
                <a:prstGeom prst="ellipse">
                  <a:avLst/>
                </a:prstGeom>
                <a:solidFill>
                  <a:srgbClr val="F6950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258" name="isḻíḑe"/>
                <p:cNvSpPr/>
                <p:nvPr/>
              </p:nvSpPr>
              <p:spPr>
                <a:xfrm>
                  <a:off x="5545138" y="1981201"/>
                  <a:ext cx="849313" cy="2997200"/>
                </a:xfrm>
                <a:custGeom>
                  <a:avLst/>
                  <a:gdLst/>
                  <a:ahLst/>
                  <a:cxnLst>
                    <a:cxn ang="0">
                      <a:pos x="849313" y="2940790"/>
                    </a:cxn>
                    <a:cxn ang="0">
                      <a:pos x="807974" y="2128500"/>
                    </a:cxn>
                    <a:cxn ang="0">
                      <a:pos x="518607" y="3760"/>
                    </a:cxn>
                    <a:cxn ang="0">
                      <a:pos x="447204" y="0"/>
                    </a:cxn>
                    <a:cxn ang="0">
                      <a:pos x="447204" y="0"/>
                    </a:cxn>
                    <a:cxn ang="0">
                      <a:pos x="424656" y="0"/>
                    </a:cxn>
                    <a:cxn ang="0">
                      <a:pos x="402108" y="0"/>
                    </a:cxn>
                    <a:cxn ang="0">
                      <a:pos x="402108" y="0"/>
                    </a:cxn>
                    <a:cxn ang="0">
                      <a:pos x="330705" y="3760"/>
                    </a:cxn>
                    <a:cxn ang="0">
                      <a:pos x="0" y="2940790"/>
                    </a:cxn>
                    <a:cxn ang="0">
                      <a:pos x="405866" y="2993439"/>
                    </a:cxn>
                    <a:cxn ang="0">
                      <a:pos x="849313" y="2940790"/>
                    </a:cxn>
                    <a:cxn ang="0">
                      <a:pos x="541155" y="1086814"/>
                    </a:cxn>
                    <a:cxn ang="0">
                      <a:pos x="695234" y="2816691"/>
                    </a:cxn>
                    <a:cxn ang="0">
                      <a:pos x="390834" y="2831733"/>
                    </a:cxn>
                    <a:cxn ang="0">
                      <a:pos x="154078" y="2816691"/>
                    </a:cxn>
                    <a:cxn ang="0">
                      <a:pos x="191659" y="2158585"/>
                    </a:cxn>
                    <a:cxn ang="0">
                      <a:pos x="308157" y="1086814"/>
                    </a:cxn>
                    <a:cxn ang="0">
                      <a:pos x="541155" y="1086814"/>
                    </a:cxn>
                  </a:cxnLst>
                  <a:rect l="0" t="0" r="0" b="0"/>
                  <a:pathLst>
                    <a:path w="226" h="797">
                      <a:moveTo>
                        <a:pt x="226" y="782"/>
                      </a:moveTo>
                      <a:cubicBezTo>
                        <a:pt x="224" y="712"/>
                        <a:pt x="221" y="640"/>
                        <a:pt x="215" y="566"/>
                      </a:cubicBezTo>
                      <a:cubicBezTo>
                        <a:pt x="203" y="426"/>
                        <a:pt x="181" y="229"/>
                        <a:pt x="138" y="1"/>
                      </a:cubicBezTo>
                      <a:cubicBezTo>
                        <a:pt x="119" y="0"/>
                        <a:pt x="119" y="0"/>
                        <a:pt x="119" y="0"/>
                      </a:cubicBezTo>
                      <a:cubicBezTo>
                        <a:pt x="119" y="0"/>
                        <a:pt x="119" y="0"/>
                        <a:pt x="119" y="0"/>
                      </a:cubicBezTo>
                      <a:cubicBezTo>
                        <a:pt x="113" y="0"/>
                        <a:pt x="113" y="0"/>
                        <a:pt x="113" y="0"/>
                      </a:cubicBezTo>
                      <a:cubicBezTo>
                        <a:pt x="107" y="0"/>
                        <a:pt x="107" y="0"/>
                        <a:pt x="107" y="0"/>
                      </a:cubicBezTo>
                      <a:cubicBezTo>
                        <a:pt x="107" y="0"/>
                        <a:pt x="107" y="0"/>
                        <a:pt x="107" y="0"/>
                      </a:cubicBezTo>
                      <a:cubicBezTo>
                        <a:pt x="88" y="1"/>
                        <a:pt x="88" y="1"/>
                        <a:pt x="88" y="1"/>
                      </a:cubicBezTo>
                      <a:cubicBezTo>
                        <a:pt x="10" y="417"/>
                        <a:pt x="1" y="730"/>
                        <a:pt x="0" y="782"/>
                      </a:cubicBezTo>
                      <a:cubicBezTo>
                        <a:pt x="27" y="789"/>
                        <a:pt x="64" y="795"/>
                        <a:pt x="108" y="796"/>
                      </a:cubicBezTo>
                      <a:cubicBezTo>
                        <a:pt x="156" y="797"/>
                        <a:pt x="197" y="789"/>
                        <a:pt x="226" y="782"/>
                      </a:cubicBezTo>
                      <a:close/>
                      <a:moveTo>
                        <a:pt x="144" y="289"/>
                      </a:moveTo>
                      <a:cubicBezTo>
                        <a:pt x="174" y="510"/>
                        <a:pt x="183" y="676"/>
                        <a:pt x="185" y="749"/>
                      </a:cubicBezTo>
                      <a:cubicBezTo>
                        <a:pt x="161" y="752"/>
                        <a:pt x="134" y="753"/>
                        <a:pt x="104" y="753"/>
                      </a:cubicBezTo>
                      <a:cubicBezTo>
                        <a:pt x="82" y="752"/>
                        <a:pt x="60" y="751"/>
                        <a:pt x="41" y="749"/>
                      </a:cubicBezTo>
                      <a:cubicBezTo>
                        <a:pt x="43" y="692"/>
                        <a:pt x="46" y="634"/>
                        <a:pt x="51" y="574"/>
                      </a:cubicBezTo>
                      <a:cubicBezTo>
                        <a:pt x="57" y="496"/>
                        <a:pt x="67" y="399"/>
                        <a:pt x="82" y="289"/>
                      </a:cubicBezTo>
                      <a:lnTo>
                        <a:pt x="144" y="289"/>
                      </a:lnTo>
                      <a:close/>
                    </a:path>
                  </a:pathLst>
                </a:custGeom>
                <a:solidFill>
                  <a:srgbClr val="F7B24A"/>
                </a:solidFill>
                <a:ln w="9525">
                  <a:noFill/>
                </a:ln>
              </p:spPr>
              <p:txBody>
                <a:bodyPr/>
                <a:lstStyle/>
                <a:p>
                  <a:endParaRPr lang="zh-CN" altLang="en-US"/>
                </a:p>
              </p:txBody>
            </p:sp>
            <p:sp>
              <p:nvSpPr>
                <p:cNvPr id="10259" name="íṩ1îďé"/>
                <p:cNvSpPr/>
                <p:nvPr/>
              </p:nvSpPr>
              <p:spPr>
                <a:xfrm>
                  <a:off x="5737226" y="1995488"/>
                  <a:ext cx="442913" cy="925513"/>
                </a:xfrm>
                <a:custGeom>
                  <a:avLst/>
                  <a:gdLst/>
                  <a:ahLst/>
                  <a:cxnLst>
                    <a:cxn ang="0">
                      <a:pos x="315294" y="3762"/>
                    </a:cxn>
                    <a:cxn ang="0">
                      <a:pos x="255238" y="0"/>
                    </a:cxn>
                    <a:cxn ang="0">
                      <a:pos x="247731" y="0"/>
                    </a:cxn>
                    <a:cxn ang="0">
                      <a:pos x="232717" y="0"/>
                    </a:cxn>
                    <a:cxn ang="0">
                      <a:pos x="225210" y="0"/>
                    </a:cxn>
                    <a:cxn ang="0">
                      <a:pos x="225210" y="0"/>
                    </a:cxn>
                    <a:cxn ang="0">
                      <a:pos x="150140" y="3762"/>
                    </a:cxn>
                    <a:cxn ang="0">
                      <a:pos x="0" y="925513"/>
                    </a:cxn>
                    <a:cxn ang="0">
                      <a:pos x="442913" y="767498"/>
                    </a:cxn>
                    <a:cxn ang="0">
                      <a:pos x="315294" y="3762"/>
                    </a:cxn>
                  </a:cxnLst>
                  <a:rect l="0" t="0" r="0" b="0"/>
                  <a:pathLst>
                    <a:path w="118" h="246">
                      <a:moveTo>
                        <a:pt x="84" y="1"/>
                      </a:moveTo>
                      <a:cubicBezTo>
                        <a:pt x="68" y="0"/>
                        <a:pt x="68" y="0"/>
                        <a:pt x="68" y="0"/>
                      </a:cubicBezTo>
                      <a:cubicBezTo>
                        <a:pt x="66" y="0"/>
                        <a:pt x="66" y="0"/>
                        <a:pt x="66" y="0"/>
                      </a:cubicBezTo>
                      <a:cubicBezTo>
                        <a:pt x="62" y="0"/>
                        <a:pt x="62" y="0"/>
                        <a:pt x="62" y="0"/>
                      </a:cubicBezTo>
                      <a:cubicBezTo>
                        <a:pt x="60" y="0"/>
                        <a:pt x="60" y="0"/>
                        <a:pt x="60" y="0"/>
                      </a:cubicBezTo>
                      <a:cubicBezTo>
                        <a:pt x="60" y="0"/>
                        <a:pt x="60" y="0"/>
                        <a:pt x="60" y="0"/>
                      </a:cubicBezTo>
                      <a:cubicBezTo>
                        <a:pt x="40" y="1"/>
                        <a:pt x="40" y="1"/>
                        <a:pt x="40" y="1"/>
                      </a:cubicBezTo>
                      <a:cubicBezTo>
                        <a:pt x="24" y="87"/>
                        <a:pt x="11" y="169"/>
                        <a:pt x="0" y="246"/>
                      </a:cubicBezTo>
                      <a:cubicBezTo>
                        <a:pt x="38" y="228"/>
                        <a:pt x="78" y="214"/>
                        <a:pt x="118" y="204"/>
                      </a:cubicBezTo>
                      <a:cubicBezTo>
                        <a:pt x="109" y="140"/>
                        <a:pt x="97" y="72"/>
                        <a:pt x="84" y="1"/>
                      </a:cubicBezTo>
                      <a:close/>
                    </a:path>
                  </a:pathLst>
                </a:custGeom>
                <a:solidFill>
                  <a:srgbClr val="F47A0C"/>
                </a:solidFill>
                <a:ln w="9525">
                  <a:noFill/>
                </a:ln>
              </p:spPr>
              <p:txBody>
                <a:bodyPr/>
                <a:lstStyle/>
                <a:p>
                  <a:endParaRPr lang="zh-CN" altLang="en-US"/>
                </a:p>
              </p:txBody>
            </p:sp>
            <p:sp>
              <p:nvSpPr>
                <p:cNvPr id="10260" name="îşľîḍè"/>
                <p:cNvSpPr/>
                <p:nvPr/>
              </p:nvSpPr>
              <p:spPr>
                <a:xfrm>
                  <a:off x="6094413" y="3052763"/>
                  <a:ext cx="179388" cy="474663"/>
                </a:xfrm>
                <a:custGeom>
                  <a:avLst/>
                  <a:gdLst/>
                  <a:ahLst/>
                  <a:cxnLst>
                    <a:cxn ang="0">
                      <a:pos x="179388" y="414388"/>
                    </a:cxn>
                    <a:cxn ang="0">
                      <a:pos x="127066" y="0"/>
                    </a:cxn>
                    <a:cxn ang="0">
                      <a:pos x="0" y="60274"/>
                    </a:cxn>
                    <a:cxn ang="0">
                      <a:pos x="48584" y="474663"/>
                    </a:cxn>
                    <a:cxn ang="0">
                      <a:pos x="179388" y="414388"/>
                    </a:cxn>
                  </a:cxnLst>
                  <a:rect l="0" t="0" r="0" b="0"/>
                  <a:pathLst>
                    <a:path w="48" h="126">
                      <a:moveTo>
                        <a:pt x="48" y="110"/>
                      </a:moveTo>
                      <a:cubicBezTo>
                        <a:pt x="44" y="76"/>
                        <a:pt x="39" y="39"/>
                        <a:pt x="34" y="0"/>
                      </a:cubicBezTo>
                      <a:cubicBezTo>
                        <a:pt x="23" y="5"/>
                        <a:pt x="11" y="11"/>
                        <a:pt x="0" y="16"/>
                      </a:cubicBezTo>
                      <a:cubicBezTo>
                        <a:pt x="5" y="55"/>
                        <a:pt x="9" y="91"/>
                        <a:pt x="13" y="126"/>
                      </a:cubicBezTo>
                      <a:cubicBezTo>
                        <a:pt x="25" y="120"/>
                        <a:pt x="36" y="115"/>
                        <a:pt x="48" y="110"/>
                      </a:cubicBezTo>
                      <a:close/>
                    </a:path>
                  </a:pathLst>
                </a:custGeom>
                <a:solidFill>
                  <a:srgbClr val="F6950A"/>
                </a:solidFill>
                <a:ln w="9525">
                  <a:noFill/>
                </a:ln>
              </p:spPr>
              <p:txBody>
                <a:bodyPr/>
                <a:lstStyle/>
                <a:p>
                  <a:endParaRPr lang="zh-CN" altLang="en-US"/>
                </a:p>
              </p:txBody>
            </p:sp>
            <p:sp>
              <p:nvSpPr>
                <p:cNvPr id="10261" name="íŝḷíḑè"/>
                <p:cNvSpPr/>
                <p:nvPr/>
              </p:nvSpPr>
              <p:spPr>
                <a:xfrm>
                  <a:off x="5630863" y="3263901"/>
                  <a:ext cx="196850" cy="538163"/>
                </a:xfrm>
                <a:custGeom>
                  <a:avLst/>
                  <a:gdLst/>
                  <a:ahLst/>
                  <a:cxnLst>
                    <a:cxn ang="0">
                      <a:pos x="196850" y="0"/>
                    </a:cxn>
                    <a:cxn ang="0">
                      <a:pos x="49212" y="94084"/>
                    </a:cxn>
                    <a:cxn ang="0">
                      <a:pos x="0" y="538163"/>
                    </a:cxn>
                    <a:cxn ang="0">
                      <a:pos x="147637" y="451605"/>
                    </a:cxn>
                    <a:cxn ang="0">
                      <a:pos x="196850" y="0"/>
                    </a:cxn>
                  </a:cxnLst>
                  <a:rect l="0" t="0" r="0" b="0"/>
                  <a:pathLst>
                    <a:path w="52" h="143">
                      <a:moveTo>
                        <a:pt x="52" y="0"/>
                      </a:moveTo>
                      <a:cubicBezTo>
                        <a:pt x="39" y="8"/>
                        <a:pt x="26" y="16"/>
                        <a:pt x="13" y="25"/>
                      </a:cubicBezTo>
                      <a:cubicBezTo>
                        <a:pt x="8" y="67"/>
                        <a:pt x="4" y="106"/>
                        <a:pt x="0" y="143"/>
                      </a:cubicBezTo>
                      <a:cubicBezTo>
                        <a:pt x="13" y="135"/>
                        <a:pt x="26" y="127"/>
                        <a:pt x="39" y="120"/>
                      </a:cubicBezTo>
                      <a:cubicBezTo>
                        <a:pt x="42" y="82"/>
                        <a:pt x="47" y="42"/>
                        <a:pt x="52" y="0"/>
                      </a:cubicBezTo>
                      <a:close/>
                    </a:path>
                  </a:pathLst>
                </a:custGeom>
                <a:solidFill>
                  <a:srgbClr val="F6950A"/>
                </a:solidFill>
                <a:ln w="9525">
                  <a:noFill/>
                </a:ln>
              </p:spPr>
              <p:txBody>
                <a:bodyPr/>
                <a:lstStyle/>
                <a:p>
                  <a:endParaRPr lang="zh-CN" altLang="en-US"/>
                </a:p>
              </p:txBody>
            </p:sp>
            <p:sp>
              <p:nvSpPr>
                <p:cNvPr id="10262" name="ïṡľïḋè"/>
                <p:cNvSpPr/>
                <p:nvPr/>
              </p:nvSpPr>
              <p:spPr>
                <a:xfrm>
                  <a:off x="6142038" y="3467101"/>
                  <a:ext cx="177800" cy="525463"/>
                </a:xfrm>
                <a:custGeom>
                  <a:avLst/>
                  <a:gdLst/>
                  <a:ahLst/>
                  <a:cxnLst>
                    <a:cxn ang="0">
                      <a:pos x="49178" y="525463"/>
                    </a:cxn>
                    <a:cxn ang="0">
                      <a:pos x="177800" y="465410"/>
                    </a:cxn>
                    <a:cxn ang="0">
                      <a:pos x="132404" y="0"/>
                    </a:cxn>
                    <a:cxn ang="0">
                      <a:pos x="0" y="60052"/>
                    </a:cxn>
                    <a:cxn ang="0">
                      <a:pos x="49178" y="525463"/>
                    </a:cxn>
                  </a:cxnLst>
                  <a:rect l="0" t="0" r="0" b="0"/>
                  <a:pathLst>
                    <a:path w="47" h="140">
                      <a:moveTo>
                        <a:pt x="13" y="140"/>
                      </a:moveTo>
                      <a:cubicBezTo>
                        <a:pt x="24" y="135"/>
                        <a:pt x="36" y="129"/>
                        <a:pt x="47" y="124"/>
                      </a:cubicBezTo>
                      <a:cubicBezTo>
                        <a:pt x="44" y="87"/>
                        <a:pt x="40" y="46"/>
                        <a:pt x="35" y="0"/>
                      </a:cubicBezTo>
                      <a:cubicBezTo>
                        <a:pt x="23" y="5"/>
                        <a:pt x="12" y="10"/>
                        <a:pt x="0" y="16"/>
                      </a:cubicBezTo>
                      <a:cubicBezTo>
                        <a:pt x="5" y="60"/>
                        <a:pt x="9" y="102"/>
                        <a:pt x="13" y="140"/>
                      </a:cubicBezTo>
                      <a:close/>
                    </a:path>
                  </a:pathLst>
                </a:custGeom>
                <a:solidFill>
                  <a:srgbClr val="F47A0C"/>
                </a:solidFill>
                <a:ln w="9525">
                  <a:noFill/>
                </a:ln>
              </p:spPr>
              <p:txBody>
                <a:bodyPr/>
                <a:lstStyle/>
                <a:p>
                  <a:endParaRPr lang="zh-CN" altLang="en-US"/>
                </a:p>
              </p:txBody>
            </p:sp>
            <p:sp>
              <p:nvSpPr>
                <p:cNvPr id="10263" name="iṩļíďe"/>
                <p:cNvSpPr/>
                <p:nvPr/>
              </p:nvSpPr>
              <p:spPr>
                <a:xfrm>
                  <a:off x="5586413" y="3714751"/>
                  <a:ext cx="192088" cy="609600"/>
                </a:xfrm>
                <a:custGeom>
                  <a:avLst/>
                  <a:gdLst/>
                  <a:ahLst/>
                  <a:cxnLst>
                    <a:cxn ang="0">
                      <a:pos x="45197" y="86548"/>
                    </a:cxn>
                    <a:cxn ang="0">
                      <a:pos x="0" y="609600"/>
                    </a:cxn>
                    <a:cxn ang="0">
                      <a:pos x="143124" y="523051"/>
                    </a:cxn>
                    <a:cxn ang="0">
                      <a:pos x="192088" y="0"/>
                    </a:cxn>
                    <a:cxn ang="0">
                      <a:pos x="45197" y="86548"/>
                    </a:cxn>
                  </a:cxnLst>
                  <a:rect l="0" t="0" r="0" b="0"/>
                  <a:pathLst>
                    <a:path w="51" h="162">
                      <a:moveTo>
                        <a:pt x="12" y="23"/>
                      </a:moveTo>
                      <a:cubicBezTo>
                        <a:pt x="7" y="75"/>
                        <a:pt x="3" y="122"/>
                        <a:pt x="0" y="162"/>
                      </a:cubicBezTo>
                      <a:cubicBezTo>
                        <a:pt x="13" y="154"/>
                        <a:pt x="25" y="146"/>
                        <a:pt x="38" y="139"/>
                      </a:cubicBezTo>
                      <a:cubicBezTo>
                        <a:pt x="41" y="98"/>
                        <a:pt x="45" y="51"/>
                        <a:pt x="51" y="0"/>
                      </a:cubicBezTo>
                      <a:cubicBezTo>
                        <a:pt x="38" y="7"/>
                        <a:pt x="25" y="15"/>
                        <a:pt x="12" y="23"/>
                      </a:cubicBezTo>
                      <a:close/>
                    </a:path>
                  </a:pathLst>
                </a:custGeom>
                <a:solidFill>
                  <a:srgbClr val="F47A0C"/>
                </a:solidFill>
                <a:ln w="9525">
                  <a:noFill/>
                </a:ln>
              </p:spPr>
              <p:txBody>
                <a:bodyPr/>
                <a:lstStyle/>
                <a:p>
                  <a:endParaRPr lang="zh-CN" altLang="en-US"/>
                </a:p>
              </p:txBody>
            </p:sp>
            <p:sp>
              <p:nvSpPr>
                <p:cNvPr id="10264" name="íṧḷîdè"/>
                <p:cNvSpPr/>
                <p:nvPr/>
              </p:nvSpPr>
              <p:spPr>
                <a:xfrm>
                  <a:off x="3910013" y="1778001"/>
                  <a:ext cx="1792288" cy="654050"/>
                </a:xfrm>
                <a:custGeom>
                  <a:avLst/>
                  <a:gdLst/>
                  <a:ahLst/>
                  <a:cxnLst>
                    <a:cxn ang="0">
                      <a:pos x="304350" y="545041"/>
                    </a:cxn>
                    <a:cxn ang="0">
                      <a:pos x="52603" y="443551"/>
                    </a:cxn>
                    <a:cxn ang="0">
                      <a:pos x="22544" y="436033"/>
                    </a:cxn>
                    <a:cxn ang="0">
                      <a:pos x="22544" y="436033"/>
                    </a:cxn>
                    <a:cxn ang="0">
                      <a:pos x="7514" y="477381"/>
                    </a:cxn>
                    <a:cxn ang="0">
                      <a:pos x="274291" y="631496"/>
                    </a:cxn>
                    <a:cxn ang="0">
                      <a:pos x="1792288" y="454827"/>
                    </a:cxn>
                    <a:cxn ang="0">
                      <a:pos x="1792288" y="0"/>
                    </a:cxn>
                    <a:cxn ang="0">
                      <a:pos x="304350" y="545041"/>
                    </a:cxn>
                    <a:cxn ang="0">
                      <a:pos x="1660778" y="342060"/>
                    </a:cxn>
                    <a:cxn ang="0">
                      <a:pos x="946869" y="443551"/>
                    </a:cxn>
                    <a:cxn ang="0">
                      <a:pos x="946869" y="436033"/>
                    </a:cxn>
                    <a:cxn ang="0">
                      <a:pos x="1660778" y="157874"/>
                    </a:cxn>
                    <a:cxn ang="0">
                      <a:pos x="1660778" y="342060"/>
                    </a:cxn>
                  </a:cxnLst>
                  <a:rect l="0" t="0" r="0" b="0"/>
                  <a:pathLst>
                    <a:path w="477" h="174">
                      <a:moveTo>
                        <a:pt x="81" y="145"/>
                      </a:moveTo>
                      <a:cubicBezTo>
                        <a:pt x="49" y="148"/>
                        <a:pt x="22" y="126"/>
                        <a:pt x="14" y="118"/>
                      </a:cubicBezTo>
                      <a:cubicBezTo>
                        <a:pt x="12" y="116"/>
                        <a:pt x="9" y="115"/>
                        <a:pt x="6" y="116"/>
                      </a:cubicBezTo>
                      <a:cubicBezTo>
                        <a:pt x="6" y="116"/>
                        <a:pt x="6" y="116"/>
                        <a:pt x="6" y="116"/>
                      </a:cubicBezTo>
                      <a:cubicBezTo>
                        <a:pt x="2" y="118"/>
                        <a:pt x="0" y="123"/>
                        <a:pt x="2" y="127"/>
                      </a:cubicBezTo>
                      <a:cubicBezTo>
                        <a:pt x="11" y="139"/>
                        <a:pt x="31" y="163"/>
                        <a:pt x="73" y="168"/>
                      </a:cubicBezTo>
                      <a:cubicBezTo>
                        <a:pt x="130" y="174"/>
                        <a:pt x="477" y="121"/>
                        <a:pt x="477" y="121"/>
                      </a:cubicBezTo>
                      <a:cubicBezTo>
                        <a:pt x="477" y="0"/>
                        <a:pt x="477" y="0"/>
                        <a:pt x="477" y="0"/>
                      </a:cubicBezTo>
                      <a:cubicBezTo>
                        <a:pt x="409" y="0"/>
                        <a:pt x="126" y="140"/>
                        <a:pt x="81" y="145"/>
                      </a:cubicBezTo>
                      <a:moveTo>
                        <a:pt x="442" y="91"/>
                      </a:moveTo>
                      <a:cubicBezTo>
                        <a:pt x="402" y="97"/>
                        <a:pt x="326" y="109"/>
                        <a:pt x="252" y="118"/>
                      </a:cubicBezTo>
                      <a:cubicBezTo>
                        <a:pt x="251" y="118"/>
                        <a:pt x="251" y="117"/>
                        <a:pt x="252" y="116"/>
                      </a:cubicBezTo>
                      <a:cubicBezTo>
                        <a:pt x="313" y="90"/>
                        <a:pt x="394" y="56"/>
                        <a:pt x="442" y="42"/>
                      </a:cubicBezTo>
                      <a:cubicBezTo>
                        <a:pt x="442" y="91"/>
                        <a:pt x="442" y="91"/>
                        <a:pt x="442" y="91"/>
                      </a:cubicBezTo>
                    </a:path>
                  </a:pathLst>
                </a:custGeom>
                <a:solidFill>
                  <a:srgbClr val="F7B24A"/>
                </a:solidFill>
                <a:ln w="9525">
                  <a:noFill/>
                </a:ln>
              </p:spPr>
              <p:txBody>
                <a:bodyPr/>
                <a:lstStyle/>
                <a:p>
                  <a:endParaRPr lang="zh-CN" altLang="en-US"/>
                </a:p>
              </p:txBody>
            </p:sp>
            <p:sp>
              <p:nvSpPr>
                <p:cNvPr id="10265" name="ïş1îḍé"/>
                <p:cNvSpPr/>
                <p:nvPr/>
              </p:nvSpPr>
              <p:spPr>
                <a:xfrm>
                  <a:off x="3925888" y="1792288"/>
                  <a:ext cx="1762125" cy="606425"/>
                </a:xfrm>
                <a:custGeom>
                  <a:avLst/>
                  <a:gdLst/>
                  <a:ahLst/>
                  <a:cxnLst>
                    <a:cxn ang="0">
                      <a:pos x="308090" y="606425"/>
                    </a:cxn>
                    <a:cxn ang="0">
                      <a:pos x="259246" y="602658"/>
                    </a:cxn>
                    <a:cxn ang="0">
                      <a:pos x="3757" y="455760"/>
                    </a:cxn>
                    <a:cxn ang="0">
                      <a:pos x="3757" y="444460"/>
                    </a:cxn>
                    <a:cxn ang="0">
                      <a:pos x="11271" y="436927"/>
                    </a:cxn>
                    <a:cxn ang="0">
                      <a:pos x="18785" y="433160"/>
                    </a:cxn>
                    <a:cxn ang="0">
                      <a:pos x="26300" y="436927"/>
                    </a:cxn>
                    <a:cxn ang="0">
                      <a:pos x="263003" y="546159"/>
                    </a:cxn>
                    <a:cxn ang="0">
                      <a:pos x="289304" y="546159"/>
                    </a:cxn>
                    <a:cxn ang="0">
                      <a:pos x="845369" y="331462"/>
                    </a:cxn>
                    <a:cxn ang="0">
                      <a:pos x="1762125" y="0"/>
                    </a:cxn>
                    <a:cxn ang="0">
                      <a:pos x="1762125" y="429394"/>
                    </a:cxn>
                    <a:cxn ang="0">
                      <a:pos x="308090" y="606425"/>
                    </a:cxn>
                    <a:cxn ang="0">
                      <a:pos x="308090" y="606425"/>
                    </a:cxn>
                    <a:cxn ang="0">
                      <a:pos x="1641894" y="131831"/>
                    </a:cxn>
                    <a:cxn ang="0">
                      <a:pos x="916755" y="414327"/>
                    </a:cxn>
                    <a:cxn ang="0">
                      <a:pos x="909241" y="433160"/>
                    </a:cxn>
                    <a:cxn ang="0">
                      <a:pos x="924270" y="444460"/>
                    </a:cxn>
                    <a:cxn ang="0">
                      <a:pos x="1649409" y="342761"/>
                    </a:cxn>
                    <a:cxn ang="0">
                      <a:pos x="1660680" y="338995"/>
                    </a:cxn>
                    <a:cxn ang="0">
                      <a:pos x="1660680" y="124298"/>
                    </a:cxn>
                    <a:cxn ang="0">
                      <a:pos x="1641894" y="131831"/>
                    </a:cxn>
                  </a:cxnLst>
                  <a:rect l="0" t="0" r="0" b="0"/>
                  <a:pathLst>
                    <a:path w="469" h="161">
                      <a:moveTo>
                        <a:pt x="82" y="161"/>
                      </a:moveTo>
                      <a:cubicBezTo>
                        <a:pt x="77" y="161"/>
                        <a:pt x="72" y="160"/>
                        <a:pt x="69" y="160"/>
                      </a:cubicBezTo>
                      <a:cubicBezTo>
                        <a:pt x="29" y="155"/>
                        <a:pt x="10" y="134"/>
                        <a:pt x="1" y="121"/>
                      </a:cubicBezTo>
                      <a:cubicBezTo>
                        <a:pt x="0" y="120"/>
                        <a:pt x="1" y="119"/>
                        <a:pt x="1" y="118"/>
                      </a:cubicBezTo>
                      <a:cubicBezTo>
                        <a:pt x="1" y="117"/>
                        <a:pt x="2" y="116"/>
                        <a:pt x="3" y="116"/>
                      </a:cubicBezTo>
                      <a:cubicBezTo>
                        <a:pt x="4" y="115"/>
                        <a:pt x="4" y="115"/>
                        <a:pt x="5" y="115"/>
                      </a:cubicBezTo>
                      <a:cubicBezTo>
                        <a:pt x="6" y="115"/>
                        <a:pt x="6" y="116"/>
                        <a:pt x="7" y="116"/>
                      </a:cubicBezTo>
                      <a:cubicBezTo>
                        <a:pt x="16" y="125"/>
                        <a:pt x="41" y="145"/>
                        <a:pt x="70" y="145"/>
                      </a:cubicBezTo>
                      <a:cubicBezTo>
                        <a:pt x="73" y="145"/>
                        <a:pt x="75" y="145"/>
                        <a:pt x="77" y="145"/>
                      </a:cubicBezTo>
                      <a:cubicBezTo>
                        <a:pt x="96" y="143"/>
                        <a:pt x="156" y="117"/>
                        <a:pt x="225" y="88"/>
                      </a:cubicBezTo>
                      <a:cubicBezTo>
                        <a:pt x="316" y="50"/>
                        <a:pt x="428" y="2"/>
                        <a:pt x="469" y="0"/>
                      </a:cubicBezTo>
                      <a:cubicBezTo>
                        <a:pt x="469" y="114"/>
                        <a:pt x="469" y="114"/>
                        <a:pt x="469" y="114"/>
                      </a:cubicBezTo>
                      <a:cubicBezTo>
                        <a:pt x="438" y="119"/>
                        <a:pt x="161" y="161"/>
                        <a:pt x="82" y="161"/>
                      </a:cubicBezTo>
                      <a:cubicBezTo>
                        <a:pt x="82" y="161"/>
                        <a:pt x="82" y="161"/>
                        <a:pt x="82" y="161"/>
                      </a:cubicBezTo>
                      <a:moveTo>
                        <a:pt x="437" y="35"/>
                      </a:moveTo>
                      <a:cubicBezTo>
                        <a:pt x="387" y="50"/>
                        <a:pt x="302" y="86"/>
                        <a:pt x="244" y="110"/>
                      </a:cubicBezTo>
                      <a:cubicBezTo>
                        <a:pt x="242" y="111"/>
                        <a:pt x="241" y="113"/>
                        <a:pt x="242" y="115"/>
                      </a:cubicBezTo>
                      <a:cubicBezTo>
                        <a:pt x="242" y="117"/>
                        <a:pt x="244" y="118"/>
                        <a:pt x="246" y="118"/>
                      </a:cubicBezTo>
                      <a:cubicBezTo>
                        <a:pt x="320" y="108"/>
                        <a:pt x="399" y="97"/>
                        <a:pt x="439" y="91"/>
                      </a:cubicBezTo>
                      <a:cubicBezTo>
                        <a:pt x="442" y="90"/>
                        <a:pt x="442" y="90"/>
                        <a:pt x="442" y="90"/>
                      </a:cubicBezTo>
                      <a:cubicBezTo>
                        <a:pt x="442" y="33"/>
                        <a:pt x="442" y="33"/>
                        <a:pt x="442" y="33"/>
                      </a:cubicBezTo>
                      <a:cubicBezTo>
                        <a:pt x="437" y="35"/>
                        <a:pt x="437" y="35"/>
                        <a:pt x="437" y="35"/>
                      </a:cubicBezTo>
                    </a:path>
                  </a:pathLst>
                </a:custGeom>
                <a:solidFill>
                  <a:srgbClr val="F6950A"/>
                </a:solidFill>
                <a:ln w="9525">
                  <a:noFill/>
                </a:ln>
              </p:spPr>
              <p:txBody>
                <a:bodyPr/>
                <a:lstStyle/>
                <a:p>
                  <a:endParaRPr lang="zh-CN" altLang="en-US"/>
                </a:p>
              </p:txBody>
            </p:sp>
            <p:sp>
              <p:nvSpPr>
                <p:cNvPr id="10266" name="ïş1iḓé"/>
                <p:cNvSpPr/>
                <p:nvPr/>
              </p:nvSpPr>
              <p:spPr>
                <a:xfrm>
                  <a:off x="5207001" y="1778001"/>
                  <a:ext cx="495300" cy="455613"/>
                </a:xfrm>
                <a:custGeom>
                  <a:avLst/>
                  <a:gdLst/>
                  <a:ahLst/>
                  <a:cxnLst>
                    <a:cxn ang="0">
                      <a:pos x="495300" y="455613"/>
                    </a:cxn>
                    <a:cxn ang="0">
                      <a:pos x="495300" y="455613"/>
                    </a:cxn>
                    <a:cxn ang="0">
                      <a:pos x="495300" y="455613"/>
                    </a:cxn>
                    <a:cxn ang="0">
                      <a:pos x="495300" y="455613"/>
                    </a:cxn>
                    <a:cxn ang="0">
                      <a:pos x="495300" y="455613"/>
                    </a:cxn>
                    <a:cxn ang="0">
                      <a:pos x="495300" y="455613"/>
                    </a:cxn>
                    <a:cxn ang="0">
                      <a:pos x="495300" y="455613"/>
                    </a:cxn>
                    <a:cxn ang="0">
                      <a:pos x="495300" y="455613"/>
                    </a:cxn>
                    <a:cxn ang="0">
                      <a:pos x="495300" y="455613"/>
                    </a:cxn>
                    <a:cxn ang="0">
                      <a:pos x="7504" y="395366"/>
                    </a:cxn>
                    <a:cxn ang="0">
                      <a:pos x="236393" y="361478"/>
                    </a:cxn>
                    <a:cxn ang="0">
                      <a:pos x="240145" y="361478"/>
                    </a:cxn>
                    <a:cxn ang="0">
                      <a:pos x="363970" y="158146"/>
                    </a:cxn>
                    <a:cxn ang="0">
                      <a:pos x="0" y="293700"/>
                    </a:cxn>
                    <a:cxn ang="0">
                      <a:pos x="217631" y="71542"/>
                    </a:cxn>
                    <a:cxn ang="0">
                      <a:pos x="217631" y="71542"/>
                    </a:cxn>
                    <a:cxn ang="0">
                      <a:pos x="217631" y="71542"/>
                    </a:cxn>
                    <a:cxn ang="0">
                      <a:pos x="217631" y="71542"/>
                    </a:cxn>
                    <a:cxn ang="0">
                      <a:pos x="217631" y="71542"/>
                    </a:cxn>
                    <a:cxn ang="0">
                      <a:pos x="217631" y="71542"/>
                    </a:cxn>
                    <a:cxn ang="0">
                      <a:pos x="221384" y="67777"/>
                    </a:cxn>
                    <a:cxn ang="0">
                      <a:pos x="221384" y="67777"/>
                    </a:cxn>
                    <a:cxn ang="0">
                      <a:pos x="221384" y="67777"/>
                    </a:cxn>
                    <a:cxn ang="0">
                      <a:pos x="491547" y="0"/>
                    </a:cxn>
                    <a:cxn ang="0">
                      <a:pos x="491547" y="0"/>
                    </a:cxn>
                    <a:cxn ang="0">
                      <a:pos x="491547" y="0"/>
                    </a:cxn>
                    <a:cxn ang="0">
                      <a:pos x="495300" y="0"/>
                    </a:cxn>
                    <a:cxn ang="0">
                      <a:pos x="495300" y="0"/>
                    </a:cxn>
                    <a:cxn ang="0">
                      <a:pos x="495300" y="0"/>
                    </a:cxn>
                    <a:cxn ang="0">
                      <a:pos x="495300" y="0"/>
                    </a:cxn>
                    <a:cxn ang="0">
                      <a:pos x="495300" y="455613"/>
                    </a:cxn>
                    <a:cxn ang="0">
                      <a:pos x="495300" y="0"/>
                    </a:cxn>
                  </a:cxnLst>
                  <a:rect l="0" t="0" r="0" b="0"/>
                  <a:pathLst>
                    <a:path w="132" h="121">
                      <a:moveTo>
                        <a:pt x="132" y="121"/>
                      </a:moveTo>
                      <a:cubicBezTo>
                        <a:pt x="132" y="121"/>
                        <a:pt x="132" y="121"/>
                        <a:pt x="132" y="121"/>
                      </a:cubicBezTo>
                      <a:cubicBezTo>
                        <a:pt x="132" y="121"/>
                        <a:pt x="132" y="121"/>
                        <a:pt x="132" y="121"/>
                      </a:cubicBezTo>
                      <a:moveTo>
                        <a:pt x="132" y="121"/>
                      </a:moveTo>
                      <a:cubicBezTo>
                        <a:pt x="132" y="121"/>
                        <a:pt x="132" y="121"/>
                        <a:pt x="132" y="121"/>
                      </a:cubicBezTo>
                      <a:cubicBezTo>
                        <a:pt x="132" y="121"/>
                        <a:pt x="132" y="121"/>
                        <a:pt x="132" y="121"/>
                      </a:cubicBezTo>
                      <a:moveTo>
                        <a:pt x="132" y="121"/>
                      </a:moveTo>
                      <a:cubicBezTo>
                        <a:pt x="132" y="121"/>
                        <a:pt x="132" y="121"/>
                        <a:pt x="132" y="121"/>
                      </a:cubicBezTo>
                      <a:cubicBezTo>
                        <a:pt x="132" y="121"/>
                        <a:pt x="132" y="121"/>
                        <a:pt x="132" y="121"/>
                      </a:cubicBezTo>
                      <a:moveTo>
                        <a:pt x="132" y="121"/>
                      </a:moveTo>
                      <a:cubicBezTo>
                        <a:pt x="132" y="121"/>
                        <a:pt x="132" y="121"/>
                        <a:pt x="132" y="121"/>
                      </a:cubicBezTo>
                      <a:cubicBezTo>
                        <a:pt x="132" y="121"/>
                        <a:pt x="132" y="121"/>
                        <a:pt x="132" y="121"/>
                      </a:cubicBezTo>
                      <a:moveTo>
                        <a:pt x="132" y="121"/>
                      </a:moveTo>
                      <a:cubicBezTo>
                        <a:pt x="132" y="121"/>
                        <a:pt x="132" y="121"/>
                        <a:pt x="132" y="121"/>
                      </a:cubicBezTo>
                      <a:cubicBezTo>
                        <a:pt x="132" y="121"/>
                        <a:pt x="132" y="121"/>
                        <a:pt x="132" y="121"/>
                      </a:cubicBezTo>
                      <a:moveTo>
                        <a:pt x="132" y="121"/>
                      </a:moveTo>
                      <a:cubicBezTo>
                        <a:pt x="132" y="121"/>
                        <a:pt x="132" y="121"/>
                        <a:pt x="132" y="121"/>
                      </a:cubicBezTo>
                      <a:cubicBezTo>
                        <a:pt x="132" y="121"/>
                        <a:pt x="132" y="121"/>
                        <a:pt x="132" y="121"/>
                      </a:cubicBezTo>
                      <a:moveTo>
                        <a:pt x="63" y="96"/>
                      </a:moveTo>
                      <a:cubicBezTo>
                        <a:pt x="45" y="99"/>
                        <a:pt x="24" y="102"/>
                        <a:pt x="2" y="105"/>
                      </a:cubicBezTo>
                      <a:cubicBezTo>
                        <a:pt x="2" y="105"/>
                        <a:pt x="2" y="105"/>
                        <a:pt x="2" y="105"/>
                      </a:cubicBezTo>
                      <a:cubicBezTo>
                        <a:pt x="24" y="102"/>
                        <a:pt x="45" y="99"/>
                        <a:pt x="63" y="96"/>
                      </a:cubicBezTo>
                      <a:moveTo>
                        <a:pt x="64" y="96"/>
                      </a:moveTo>
                      <a:cubicBezTo>
                        <a:pt x="64" y="96"/>
                        <a:pt x="64" y="96"/>
                        <a:pt x="64" y="96"/>
                      </a:cubicBezTo>
                      <a:cubicBezTo>
                        <a:pt x="64" y="96"/>
                        <a:pt x="64" y="96"/>
                        <a:pt x="64" y="96"/>
                      </a:cubicBezTo>
                      <a:moveTo>
                        <a:pt x="97" y="42"/>
                      </a:moveTo>
                      <a:cubicBezTo>
                        <a:pt x="71" y="50"/>
                        <a:pt x="36" y="63"/>
                        <a:pt x="0" y="78"/>
                      </a:cubicBezTo>
                      <a:cubicBezTo>
                        <a:pt x="0" y="78"/>
                        <a:pt x="0" y="78"/>
                        <a:pt x="0" y="78"/>
                      </a:cubicBezTo>
                      <a:cubicBezTo>
                        <a:pt x="36" y="63"/>
                        <a:pt x="71" y="50"/>
                        <a:pt x="97" y="42"/>
                      </a:cubicBezTo>
                      <a:moveTo>
                        <a:pt x="58" y="19"/>
                      </a:moveTo>
                      <a:cubicBezTo>
                        <a:pt x="58" y="19"/>
                        <a:pt x="58" y="19"/>
                        <a:pt x="58" y="19"/>
                      </a:cubicBezTo>
                      <a:cubicBezTo>
                        <a:pt x="58" y="19"/>
                        <a:pt x="58" y="19"/>
                        <a:pt x="58" y="19"/>
                      </a:cubicBezTo>
                      <a:moveTo>
                        <a:pt x="58" y="19"/>
                      </a:moveTo>
                      <a:cubicBezTo>
                        <a:pt x="58" y="19"/>
                        <a:pt x="58" y="19"/>
                        <a:pt x="58" y="19"/>
                      </a:cubicBezTo>
                      <a:cubicBezTo>
                        <a:pt x="58" y="19"/>
                        <a:pt x="58" y="19"/>
                        <a:pt x="58" y="19"/>
                      </a:cubicBezTo>
                      <a:moveTo>
                        <a:pt x="58" y="19"/>
                      </a:moveTo>
                      <a:cubicBezTo>
                        <a:pt x="58" y="19"/>
                        <a:pt x="58" y="19"/>
                        <a:pt x="58" y="19"/>
                      </a:cubicBezTo>
                      <a:cubicBezTo>
                        <a:pt x="58" y="19"/>
                        <a:pt x="58" y="19"/>
                        <a:pt x="58" y="19"/>
                      </a:cubicBezTo>
                      <a:moveTo>
                        <a:pt x="59" y="18"/>
                      </a:moveTo>
                      <a:cubicBezTo>
                        <a:pt x="59" y="18"/>
                        <a:pt x="59" y="19"/>
                        <a:pt x="58" y="19"/>
                      </a:cubicBezTo>
                      <a:cubicBezTo>
                        <a:pt x="59" y="19"/>
                        <a:pt x="59" y="18"/>
                        <a:pt x="59" y="18"/>
                      </a:cubicBezTo>
                      <a:moveTo>
                        <a:pt x="59" y="18"/>
                      </a:moveTo>
                      <a:cubicBezTo>
                        <a:pt x="59" y="18"/>
                        <a:pt x="59" y="18"/>
                        <a:pt x="59" y="18"/>
                      </a:cubicBezTo>
                      <a:cubicBezTo>
                        <a:pt x="59" y="18"/>
                        <a:pt x="59" y="18"/>
                        <a:pt x="59" y="18"/>
                      </a:cubicBezTo>
                      <a:moveTo>
                        <a:pt x="131" y="0"/>
                      </a:moveTo>
                      <a:cubicBezTo>
                        <a:pt x="116" y="1"/>
                        <a:pt x="90" y="8"/>
                        <a:pt x="59" y="18"/>
                      </a:cubicBezTo>
                      <a:cubicBezTo>
                        <a:pt x="90" y="8"/>
                        <a:pt x="116" y="1"/>
                        <a:pt x="131" y="0"/>
                      </a:cubicBezTo>
                      <a:moveTo>
                        <a:pt x="131" y="0"/>
                      </a:moveTo>
                      <a:cubicBezTo>
                        <a:pt x="131" y="0"/>
                        <a:pt x="131" y="0"/>
                        <a:pt x="131" y="0"/>
                      </a:cubicBezTo>
                      <a:cubicBezTo>
                        <a:pt x="131" y="0"/>
                        <a:pt x="131" y="0"/>
                        <a:pt x="131" y="0"/>
                      </a:cubicBezTo>
                      <a:moveTo>
                        <a:pt x="131" y="0"/>
                      </a:moveTo>
                      <a:cubicBezTo>
                        <a:pt x="131" y="0"/>
                        <a:pt x="131" y="0"/>
                        <a:pt x="131" y="0"/>
                      </a:cubicBezTo>
                      <a:cubicBezTo>
                        <a:pt x="131" y="0"/>
                        <a:pt x="131" y="0"/>
                        <a:pt x="131" y="0"/>
                      </a:cubicBezTo>
                      <a:moveTo>
                        <a:pt x="132" y="0"/>
                      </a:moveTo>
                      <a:cubicBezTo>
                        <a:pt x="131" y="0"/>
                        <a:pt x="131" y="0"/>
                        <a:pt x="131" y="0"/>
                      </a:cubicBezTo>
                      <a:cubicBezTo>
                        <a:pt x="131" y="0"/>
                        <a:pt x="131" y="0"/>
                        <a:pt x="132" y="0"/>
                      </a:cubicBezTo>
                      <a:moveTo>
                        <a:pt x="132" y="0"/>
                      </a:moveTo>
                      <a:cubicBezTo>
                        <a:pt x="132" y="0"/>
                        <a:pt x="132" y="0"/>
                        <a:pt x="132" y="0"/>
                      </a:cubicBezTo>
                      <a:cubicBezTo>
                        <a:pt x="132" y="0"/>
                        <a:pt x="132" y="0"/>
                        <a:pt x="132" y="0"/>
                      </a:cubicBezTo>
                      <a:cubicBezTo>
                        <a:pt x="132" y="0"/>
                        <a:pt x="132" y="0"/>
                        <a:pt x="132" y="0"/>
                      </a:cubicBezTo>
                      <a:cubicBezTo>
                        <a:pt x="132" y="121"/>
                        <a:pt x="132" y="121"/>
                        <a:pt x="132" y="121"/>
                      </a:cubicBezTo>
                      <a:cubicBezTo>
                        <a:pt x="132" y="121"/>
                        <a:pt x="132" y="121"/>
                        <a:pt x="132" y="121"/>
                      </a:cubicBezTo>
                      <a:cubicBezTo>
                        <a:pt x="132" y="0"/>
                        <a:pt x="132" y="0"/>
                        <a:pt x="132" y="0"/>
                      </a:cubicBezTo>
                      <a:cubicBezTo>
                        <a:pt x="132" y="0"/>
                        <a:pt x="132" y="0"/>
                        <a:pt x="132" y="0"/>
                      </a:cubicBezTo>
                    </a:path>
                  </a:pathLst>
                </a:custGeom>
                <a:solidFill>
                  <a:srgbClr val="F9BA80"/>
                </a:solidFill>
                <a:ln w="9525">
                  <a:noFill/>
                </a:ln>
              </p:spPr>
              <p:txBody>
                <a:bodyPr/>
                <a:lstStyle/>
                <a:p>
                  <a:endParaRPr lang="zh-CN" altLang="en-US"/>
                </a:p>
              </p:txBody>
            </p:sp>
            <p:sp>
              <p:nvSpPr>
                <p:cNvPr id="10267" name="îṧļîḑe"/>
                <p:cNvSpPr/>
                <p:nvPr/>
              </p:nvSpPr>
              <p:spPr>
                <a:xfrm>
                  <a:off x="5207001" y="1778001"/>
                  <a:ext cx="495300" cy="522288"/>
                </a:xfrm>
                <a:custGeom>
                  <a:avLst/>
                  <a:gdLst/>
                  <a:ahLst/>
                  <a:cxnLst>
                    <a:cxn ang="0">
                      <a:pos x="378979" y="139026"/>
                    </a:cxn>
                    <a:cxn ang="0">
                      <a:pos x="360218" y="146541"/>
                    </a:cxn>
                    <a:cxn ang="0">
                      <a:pos x="0" y="278052"/>
                    </a:cxn>
                    <a:cxn ang="0">
                      <a:pos x="0" y="293082"/>
                    </a:cxn>
                    <a:cxn ang="0">
                      <a:pos x="363970" y="157813"/>
                    </a:cxn>
                    <a:cxn ang="0">
                      <a:pos x="363970" y="157813"/>
                    </a:cxn>
                    <a:cxn ang="0">
                      <a:pos x="363970" y="341929"/>
                    </a:cxn>
                    <a:cxn ang="0">
                      <a:pos x="363970" y="341929"/>
                    </a:cxn>
                    <a:cxn ang="0">
                      <a:pos x="363970" y="341929"/>
                    </a:cxn>
                    <a:cxn ang="0">
                      <a:pos x="240145" y="360716"/>
                    </a:cxn>
                    <a:cxn ang="0">
                      <a:pos x="240145" y="360716"/>
                    </a:cxn>
                    <a:cxn ang="0">
                      <a:pos x="236393" y="360716"/>
                    </a:cxn>
                    <a:cxn ang="0">
                      <a:pos x="7504" y="394534"/>
                    </a:cxn>
                    <a:cxn ang="0">
                      <a:pos x="7504" y="409563"/>
                    </a:cxn>
                    <a:cxn ang="0">
                      <a:pos x="367722" y="356959"/>
                    </a:cxn>
                    <a:cxn ang="0">
                      <a:pos x="378979" y="353201"/>
                    </a:cxn>
                    <a:cxn ang="0">
                      <a:pos x="378979" y="139026"/>
                    </a:cxn>
                    <a:cxn ang="0">
                      <a:pos x="495300" y="0"/>
                    </a:cxn>
                    <a:cxn ang="0">
                      <a:pos x="495300" y="0"/>
                    </a:cxn>
                    <a:cxn ang="0">
                      <a:pos x="495300" y="0"/>
                    </a:cxn>
                    <a:cxn ang="0">
                      <a:pos x="491547" y="0"/>
                    </a:cxn>
                    <a:cxn ang="0">
                      <a:pos x="491547" y="0"/>
                    </a:cxn>
                    <a:cxn ang="0">
                      <a:pos x="491547" y="0"/>
                    </a:cxn>
                    <a:cxn ang="0">
                      <a:pos x="491547" y="0"/>
                    </a:cxn>
                    <a:cxn ang="0">
                      <a:pos x="491547" y="0"/>
                    </a:cxn>
                    <a:cxn ang="0">
                      <a:pos x="491547" y="0"/>
                    </a:cxn>
                    <a:cxn ang="0">
                      <a:pos x="221384" y="67634"/>
                    </a:cxn>
                    <a:cxn ang="0">
                      <a:pos x="221384" y="67634"/>
                    </a:cxn>
                    <a:cxn ang="0">
                      <a:pos x="221384" y="67634"/>
                    </a:cxn>
                    <a:cxn ang="0">
                      <a:pos x="221384" y="67634"/>
                    </a:cxn>
                    <a:cxn ang="0">
                      <a:pos x="217631" y="71391"/>
                    </a:cxn>
                    <a:cxn ang="0">
                      <a:pos x="217631" y="71391"/>
                    </a:cxn>
                    <a:cxn ang="0">
                      <a:pos x="217631" y="71391"/>
                    </a:cxn>
                    <a:cxn ang="0">
                      <a:pos x="217631" y="71391"/>
                    </a:cxn>
                    <a:cxn ang="0">
                      <a:pos x="217631" y="71391"/>
                    </a:cxn>
                    <a:cxn ang="0">
                      <a:pos x="217631" y="71391"/>
                    </a:cxn>
                    <a:cxn ang="0">
                      <a:pos x="217631" y="71391"/>
                    </a:cxn>
                    <a:cxn ang="0">
                      <a:pos x="0" y="154056"/>
                    </a:cxn>
                    <a:cxn ang="0">
                      <a:pos x="0" y="165328"/>
                    </a:cxn>
                    <a:cxn ang="0">
                      <a:pos x="480290" y="15029"/>
                    </a:cxn>
                    <a:cxn ang="0">
                      <a:pos x="480290" y="443381"/>
                    </a:cxn>
                    <a:cxn ang="0">
                      <a:pos x="22513" y="511015"/>
                    </a:cxn>
                    <a:cxn ang="0">
                      <a:pos x="26265" y="522288"/>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454653"/>
                    </a:cxn>
                    <a:cxn ang="0">
                      <a:pos x="495300" y="0"/>
                    </a:cxn>
                    <a:cxn ang="0">
                      <a:pos x="495300" y="0"/>
                    </a:cxn>
                  </a:cxnLst>
                  <a:rect l="0" t="0" r="0" b="0"/>
                  <a:pathLst>
                    <a:path w="132" h="139">
                      <a:moveTo>
                        <a:pt x="101" y="37"/>
                      </a:moveTo>
                      <a:cubicBezTo>
                        <a:pt x="96" y="39"/>
                        <a:pt x="96" y="39"/>
                        <a:pt x="96" y="39"/>
                      </a:cubicBezTo>
                      <a:cubicBezTo>
                        <a:pt x="70" y="46"/>
                        <a:pt x="35" y="60"/>
                        <a:pt x="0" y="74"/>
                      </a:cubicBezTo>
                      <a:cubicBezTo>
                        <a:pt x="0" y="75"/>
                        <a:pt x="0" y="76"/>
                        <a:pt x="0" y="78"/>
                      </a:cubicBezTo>
                      <a:cubicBezTo>
                        <a:pt x="36" y="63"/>
                        <a:pt x="71" y="50"/>
                        <a:pt x="97" y="42"/>
                      </a:cubicBezTo>
                      <a:cubicBezTo>
                        <a:pt x="97" y="42"/>
                        <a:pt x="97" y="42"/>
                        <a:pt x="97" y="42"/>
                      </a:cubicBezTo>
                      <a:cubicBezTo>
                        <a:pt x="97" y="91"/>
                        <a:pt x="97" y="91"/>
                        <a:pt x="97" y="91"/>
                      </a:cubicBezTo>
                      <a:cubicBezTo>
                        <a:pt x="97" y="91"/>
                        <a:pt x="97" y="91"/>
                        <a:pt x="97" y="91"/>
                      </a:cubicBezTo>
                      <a:cubicBezTo>
                        <a:pt x="97" y="91"/>
                        <a:pt x="97" y="91"/>
                        <a:pt x="97" y="91"/>
                      </a:cubicBezTo>
                      <a:cubicBezTo>
                        <a:pt x="88" y="93"/>
                        <a:pt x="76" y="94"/>
                        <a:pt x="64" y="96"/>
                      </a:cubicBezTo>
                      <a:cubicBezTo>
                        <a:pt x="64" y="96"/>
                        <a:pt x="64" y="96"/>
                        <a:pt x="64" y="96"/>
                      </a:cubicBezTo>
                      <a:cubicBezTo>
                        <a:pt x="63" y="96"/>
                        <a:pt x="63" y="96"/>
                        <a:pt x="63" y="96"/>
                      </a:cubicBezTo>
                      <a:cubicBezTo>
                        <a:pt x="45" y="99"/>
                        <a:pt x="24" y="102"/>
                        <a:pt x="2" y="105"/>
                      </a:cubicBezTo>
                      <a:cubicBezTo>
                        <a:pt x="2" y="106"/>
                        <a:pt x="2" y="107"/>
                        <a:pt x="2" y="109"/>
                      </a:cubicBezTo>
                      <a:cubicBezTo>
                        <a:pt x="41" y="103"/>
                        <a:pt x="75" y="98"/>
                        <a:pt x="98" y="95"/>
                      </a:cubicBezTo>
                      <a:cubicBezTo>
                        <a:pt x="101" y="94"/>
                        <a:pt x="101" y="94"/>
                        <a:pt x="101" y="94"/>
                      </a:cubicBezTo>
                      <a:cubicBezTo>
                        <a:pt x="101" y="37"/>
                        <a:pt x="101" y="37"/>
                        <a:pt x="101" y="37"/>
                      </a:cubicBezTo>
                      <a:moveTo>
                        <a:pt x="132" y="0"/>
                      </a:moveTo>
                      <a:cubicBezTo>
                        <a:pt x="132" y="0"/>
                        <a:pt x="132" y="0"/>
                        <a:pt x="132" y="0"/>
                      </a:cubicBezTo>
                      <a:cubicBezTo>
                        <a:pt x="132" y="0"/>
                        <a:pt x="132" y="0"/>
                        <a:pt x="132" y="0"/>
                      </a:cubicBezTo>
                      <a:cubicBezTo>
                        <a:pt x="131" y="0"/>
                        <a:pt x="131" y="0"/>
                        <a:pt x="131" y="0"/>
                      </a:cubicBezTo>
                      <a:cubicBezTo>
                        <a:pt x="131" y="0"/>
                        <a:pt x="131" y="0"/>
                        <a:pt x="131" y="0"/>
                      </a:cubicBezTo>
                      <a:cubicBezTo>
                        <a:pt x="131" y="0"/>
                        <a:pt x="131" y="0"/>
                        <a:pt x="131" y="0"/>
                      </a:cubicBezTo>
                      <a:cubicBezTo>
                        <a:pt x="131" y="0"/>
                        <a:pt x="131" y="0"/>
                        <a:pt x="131" y="0"/>
                      </a:cubicBezTo>
                      <a:cubicBezTo>
                        <a:pt x="131" y="0"/>
                        <a:pt x="131" y="0"/>
                        <a:pt x="131" y="0"/>
                      </a:cubicBezTo>
                      <a:cubicBezTo>
                        <a:pt x="131" y="0"/>
                        <a:pt x="131" y="0"/>
                        <a:pt x="131" y="0"/>
                      </a:cubicBezTo>
                      <a:cubicBezTo>
                        <a:pt x="116" y="1"/>
                        <a:pt x="90" y="8"/>
                        <a:pt x="59" y="18"/>
                      </a:cubicBezTo>
                      <a:cubicBezTo>
                        <a:pt x="59" y="18"/>
                        <a:pt x="59" y="18"/>
                        <a:pt x="59" y="18"/>
                      </a:cubicBezTo>
                      <a:cubicBezTo>
                        <a:pt x="59" y="18"/>
                        <a:pt x="59" y="18"/>
                        <a:pt x="59" y="18"/>
                      </a:cubicBezTo>
                      <a:cubicBezTo>
                        <a:pt x="59" y="18"/>
                        <a:pt x="59" y="18"/>
                        <a:pt x="59" y="18"/>
                      </a:cubicBezTo>
                      <a:cubicBezTo>
                        <a:pt x="59" y="18"/>
                        <a:pt x="59" y="19"/>
                        <a:pt x="58" y="19"/>
                      </a:cubicBezTo>
                      <a:cubicBezTo>
                        <a:pt x="58" y="19"/>
                        <a:pt x="58" y="19"/>
                        <a:pt x="58" y="19"/>
                      </a:cubicBezTo>
                      <a:cubicBezTo>
                        <a:pt x="58" y="19"/>
                        <a:pt x="58" y="19"/>
                        <a:pt x="58" y="19"/>
                      </a:cubicBezTo>
                      <a:cubicBezTo>
                        <a:pt x="58" y="19"/>
                        <a:pt x="58" y="19"/>
                        <a:pt x="58" y="19"/>
                      </a:cubicBezTo>
                      <a:cubicBezTo>
                        <a:pt x="58" y="19"/>
                        <a:pt x="58" y="19"/>
                        <a:pt x="58" y="19"/>
                      </a:cubicBezTo>
                      <a:cubicBezTo>
                        <a:pt x="58" y="19"/>
                        <a:pt x="58" y="19"/>
                        <a:pt x="58" y="19"/>
                      </a:cubicBezTo>
                      <a:cubicBezTo>
                        <a:pt x="58" y="19"/>
                        <a:pt x="58" y="19"/>
                        <a:pt x="58" y="19"/>
                      </a:cubicBezTo>
                      <a:cubicBezTo>
                        <a:pt x="40" y="25"/>
                        <a:pt x="20" y="32"/>
                        <a:pt x="0" y="41"/>
                      </a:cubicBezTo>
                      <a:cubicBezTo>
                        <a:pt x="0" y="42"/>
                        <a:pt x="0" y="43"/>
                        <a:pt x="0" y="44"/>
                      </a:cubicBezTo>
                      <a:cubicBezTo>
                        <a:pt x="54" y="23"/>
                        <a:pt x="104" y="5"/>
                        <a:pt x="128" y="4"/>
                      </a:cubicBezTo>
                      <a:cubicBezTo>
                        <a:pt x="128" y="118"/>
                        <a:pt x="128" y="118"/>
                        <a:pt x="128" y="118"/>
                      </a:cubicBezTo>
                      <a:cubicBezTo>
                        <a:pt x="116" y="120"/>
                        <a:pt x="67" y="127"/>
                        <a:pt x="6" y="136"/>
                      </a:cubicBezTo>
                      <a:cubicBezTo>
                        <a:pt x="6" y="137"/>
                        <a:pt x="7" y="138"/>
                        <a:pt x="7" y="139"/>
                      </a:cubicBezTo>
                      <a:cubicBezTo>
                        <a:pt x="75" y="130"/>
                        <a:pt x="128" y="122"/>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0"/>
                        <a:pt x="132" y="0"/>
                        <a:pt x="132" y="0"/>
                      </a:cubicBezTo>
                      <a:cubicBezTo>
                        <a:pt x="132" y="0"/>
                        <a:pt x="132" y="0"/>
                        <a:pt x="132" y="0"/>
                      </a:cubicBezTo>
                    </a:path>
                  </a:pathLst>
                </a:custGeom>
                <a:solidFill>
                  <a:srgbClr val="F5952A"/>
                </a:solidFill>
                <a:ln w="9525">
                  <a:noFill/>
                </a:ln>
              </p:spPr>
              <p:txBody>
                <a:bodyPr/>
                <a:lstStyle/>
                <a:p>
                  <a:endParaRPr lang="zh-CN" altLang="en-US"/>
                </a:p>
              </p:txBody>
            </p:sp>
            <p:sp>
              <p:nvSpPr>
                <p:cNvPr id="10268" name="îṣ1ïḑè"/>
                <p:cNvSpPr/>
                <p:nvPr/>
              </p:nvSpPr>
              <p:spPr>
                <a:xfrm>
                  <a:off x="5203826" y="1792288"/>
                  <a:ext cx="484188" cy="496888"/>
                </a:xfrm>
                <a:custGeom>
                  <a:avLst/>
                  <a:gdLst/>
                  <a:ahLst/>
                  <a:cxnLst>
                    <a:cxn ang="0">
                      <a:pos x="484188" y="0"/>
                    </a:cxn>
                    <a:cxn ang="0">
                      <a:pos x="3753" y="150572"/>
                    </a:cxn>
                    <a:cxn ang="0">
                      <a:pos x="3753" y="263501"/>
                    </a:cxn>
                    <a:cxn ang="0">
                      <a:pos x="364079" y="131750"/>
                    </a:cxn>
                    <a:cxn ang="0">
                      <a:pos x="382846" y="124222"/>
                    </a:cxn>
                    <a:cxn ang="0">
                      <a:pos x="382846" y="338787"/>
                    </a:cxn>
                    <a:cxn ang="0">
                      <a:pos x="371586" y="342551"/>
                    </a:cxn>
                    <a:cxn ang="0">
                      <a:pos x="11260" y="395251"/>
                    </a:cxn>
                    <a:cxn ang="0">
                      <a:pos x="26273" y="496888"/>
                    </a:cxn>
                    <a:cxn ang="0">
                      <a:pos x="484188" y="429130"/>
                    </a:cxn>
                    <a:cxn ang="0">
                      <a:pos x="484188" y="0"/>
                    </a:cxn>
                  </a:cxnLst>
                  <a:rect l="0" t="0" r="0" b="0"/>
                  <a:pathLst>
                    <a:path w="129" h="132">
                      <a:moveTo>
                        <a:pt x="129" y="0"/>
                      </a:moveTo>
                      <a:cubicBezTo>
                        <a:pt x="105" y="1"/>
                        <a:pt x="55" y="19"/>
                        <a:pt x="1" y="40"/>
                      </a:cubicBezTo>
                      <a:cubicBezTo>
                        <a:pt x="0" y="50"/>
                        <a:pt x="0" y="60"/>
                        <a:pt x="1" y="70"/>
                      </a:cubicBezTo>
                      <a:cubicBezTo>
                        <a:pt x="36" y="56"/>
                        <a:pt x="71" y="42"/>
                        <a:pt x="97" y="35"/>
                      </a:cubicBezTo>
                      <a:cubicBezTo>
                        <a:pt x="102" y="33"/>
                        <a:pt x="102" y="33"/>
                        <a:pt x="102" y="33"/>
                      </a:cubicBezTo>
                      <a:cubicBezTo>
                        <a:pt x="102" y="90"/>
                        <a:pt x="102" y="90"/>
                        <a:pt x="102" y="90"/>
                      </a:cubicBezTo>
                      <a:cubicBezTo>
                        <a:pt x="99" y="91"/>
                        <a:pt x="99" y="91"/>
                        <a:pt x="99" y="91"/>
                      </a:cubicBezTo>
                      <a:cubicBezTo>
                        <a:pt x="76" y="94"/>
                        <a:pt x="42" y="99"/>
                        <a:pt x="3" y="105"/>
                      </a:cubicBezTo>
                      <a:cubicBezTo>
                        <a:pt x="4" y="114"/>
                        <a:pt x="5" y="123"/>
                        <a:pt x="7" y="132"/>
                      </a:cubicBezTo>
                      <a:cubicBezTo>
                        <a:pt x="68" y="123"/>
                        <a:pt x="117" y="116"/>
                        <a:pt x="129" y="114"/>
                      </a:cubicBezTo>
                      <a:cubicBezTo>
                        <a:pt x="129" y="0"/>
                        <a:pt x="129" y="0"/>
                        <a:pt x="129" y="0"/>
                      </a:cubicBezTo>
                    </a:path>
                  </a:pathLst>
                </a:custGeom>
                <a:solidFill>
                  <a:srgbClr val="F5870B"/>
                </a:solidFill>
                <a:ln w="9525">
                  <a:noFill/>
                </a:ln>
              </p:spPr>
              <p:txBody>
                <a:bodyPr/>
                <a:lstStyle/>
                <a:p>
                  <a:endParaRPr lang="zh-CN" altLang="en-US"/>
                </a:p>
              </p:txBody>
            </p:sp>
            <p:sp>
              <p:nvSpPr>
                <p:cNvPr id="10269" name="i$1íḋé"/>
                <p:cNvSpPr/>
                <p:nvPr/>
              </p:nvSpPr>
              <p:spPr>
                <a:xfrm>
                  <a:off x="6248401" y="1778001"/>
                  <a:ext cx="1792288" cy="654050"/>
                </a:xfrm>
                <a:custGeom>
                  <a:avLst/>
                  <a:gdLst/>
                  <a:ahLst/>
                  <a:cxnLst>
                    <a:cxn ang="0">
                      <a:pos x="1769743" y="436033"/>
                    </a:cxn>
                    <a:cxn ang="0">
                      <a:pos x="1769743" y="436033"/>
                    </a:cxn>
                    <a:cxn ang="0">
                      <a:pos x="1743441" y="443551"/>
                    </a:cxn>
                    <a:cxn ang="0">
                      <a:pos x="1487937" y="545041"/>
                    </a:cxn>
                    <a:cxn ang="0">
                      <a:pos x="0" y="0"/>
                    </a:cxn>
                    <a:cxn ang="0">
                      <a:pos x="0" y="454827"/>
                    </a:cxn>
                    <a:cxn ang="0">
                      <a:pos x="1517996" y="631496"/>
                    </a:cxn>
                    <a:cxn ang="0">
                      <a:pos x="1784773" y="477381"/>
                    </a:cxn>
                    <a:cxn ang="0">
                      <a:pos x="1769743" y="436033"/>
                    </a:cxn>
                    <a:cxn ang="0">
                      <a:pos x="131509" y="342060"/>
                    </a:cxn>
                    <a:cxn ang="0">
                      <a:pos x="131509" y="157874"/>
                    </a:cxn>
                    <a:cxn ang="0">
                      <a:pos x="856691" y="439792"/>
                    </a:cxn>
                    <a:cxn ang="0">
                      <a:pos x="852933" y="443551"/>
                    </a:cxn>
                    <a:cxn ang="0">
                      <a:pos x="131509" y="342060"/>
                    </a:cxn>
                  </a:cxnLst>
                  <a:rect l="0" t="0" r="0" b="0"/>
                  <a:pathLst>
                    <a:path w="477" h="174">
                      <a:moveTo>
                        <a:pt x="471" y="116"/>
                      </a:moveTo>
                      <a:cubicBezTo>
                        <a:pt x="471" y="116"/>
                        <a:pt x="471" y="116"/>
                        <a:pt x="471" y="116"/>
                      </a:cubicBezTo>
                      <a:cubicBezTo>
                        <a:pt x="468" y="115"/>
                        <a:pt x="466" y="116"/>
                        <a:pt x="464" y="118"/>
                      </a:cubicBezTo>
                      <a:cubicBezTo>
                        <a:pt x="455" y="126"/>
                        <a:pt x="428" y="148"/>
                        <a:pt x="396" y="145"/>
                      </a:cubicBezTo>
                      <a:cubicBezTo>
                        <a:pt x="351" y="140"/>
                        <a:pt x="68" y="0"/>
                        <a:pt x="0" y="0"/>
                      </a:cubicBezTo>
                      <a:cubicBezTo>
                        <a:pt x="0" y="121"/>
                        <a:pt x="0" y="121"/>
                        <a:pt x="0" y="121"/>
                      </a:cubicBezTo>
                      <a:cubicBezTo>
                        <a:pt x="0" y="121"/>
                        <a:pt x="347" y="174"/>
                        <a:pt x="404" y="168"/>
                      </a:cubicBezTo>
                      <a:cubicBezTo>
                        <a:pt x="446" y="163"/>
                        <a:pt x="467" y="139"/>
                        <a:pt x="475" y="127"/>
                      </a:cubicBezTo>
                      <a:cubicBezTo>
                        <a:pt x="477" y="123"/>
                        <a:pt x="476" y="118"/>
                        <a:pt x="471" y="116"/>
                      </a:cubicBezTo>
                      <a:moveTo>
                        <a:pt x="35" y="91"/>
                      </a:moveTo>
                      <a:cubicBezTo>
                        <a:pt x="35" y="42"/>
                        <a:pt x="35" y="42"/>
                        <a:pt x="35" y="42"/>
                      </a:cubicBezTo>
                      <a:cubicBezTo>
                        <a:pt x="84" y="57"/>
                        <a:pt x="166" y="91"/>
                        <a:pt x="228" y="117"/>
                      </a:cubicBezTo>
                      <a:cubicBezTo>
                        <a:pt x="228" y="117"/>
                        <a:pt x="228" y="118"/>
                        <a:pt x="227" y="118"/>
                      </a:cubicBezTo>
                      <a:cubicBezTo>
                        <a:pt x="153" y="109"/>
                        <a:pt x="76" y="97"/>
                        <a:pt x="35" y="91"/>
                      </a:cubicBezTo>
                    </a:path>
                  </a:pathLst>
                </a:custGeom>
                <a:solidFill>
                  <a:srgbClr val="F7B24A"/>
                </a:solidFill>
                <a:ln w="9525">
                  <a:noFill/>
                </a:ln>
              </p:spPr>
              <p:txBody>
                <a:bodyPr/>
                <a:lstStyle/>
                <a:p>
                  <a:endParaRPr lang="zh-CN" altLang="en-US"/>
                </a:p>
              </p:txBody>
            </p:sp>
            <p:sp>
              <p:nvSpPr>
                <p:cNvPr id="10270" name="ïṧḷîḍé"/>
                <p:cNvSpPr/>
                <p:nvPr/>
              </p:nvSpPr>
              <p:spPr>
                <a:xfrm>
                  <a:off x="6262688" y="1792288"/>
                  <a:ext cx="1763713" cy="606425"/>
                </a:xfrm>
                <a:custGeom>
                  <a:avLst/>
                  <a:gdLst/>
                  <a:ahLst/>
                  <a:cxnLst>
                    <a:cxn ang="0">
                      <a:pos x="1455345" y="606425"/>
                    </a:cxn>
                    <a:cxn ang="0">
                      <a:pos x="11281" y="433160"/>
                    </a:cxn>
                    <a:cxn ang="0">
                      <a:pos x="0" y="418094"/>
                    </a:cxn>
                    <a:cxn ang="0">
                      <a:pos x="0" y="15066"/>
                    </a:cxn>
                    <a:cxn ang="0">
                      <a:pos x="15042" y="0"/>
                    </a:cxn>
                    <a:cxn ang="0">
                      <a:pos x="917582" y="331462"/>
                    </a:cxn>
                    <a:cxn ang="0">
                      <a:pos x="1474148" y="546159"/>
                    </a:cxn>
                    <a:cxn ang="0">
                      <a:pos x="1500472" y="546159"/>
                    </a:cxn>
                    <a:cxn ang="0">
                      <a:pos x="1737388" y="436927"/>
                    </a:cxn>
                    <a:cxn ang="0">
                      <a:pos x="1748670" y="433160"/>
                    </a:cxn>
                    <a:cxn ang="0">
                      <a:pos x="1752431" y="436927"/>
                    </a:cxn>
                    <a:cxn ang="0">
                      <a:pos x="1759952" y="444460"/>
                    </a:cxn>
                    <a:cxn ang="0">
                      <a:pos x="1759952" y="455760"/>
                    </a:cxn>
                    <a:cxn ang="0">
                      <a:pos x="1504232" y="602658"/>
                    </a:cxn>
                    <a:cxn ang="0">
                      <a:pos x="1455345" y="606425"/>
                    </a:cxn>
                    <a:cxn ang="0">
                      <a:pos x="101535" y="338995"/>
                    </a:cxn>
                    <a:cxn ang="0">
                      <a:pos x="112817" y="342761"/>
                    </a:cxn>
                    <a:cxn ang="0">
                      <a:pos x="838609" y="444460"/>
                    </a:cxn>
                    <a:cxn ang="0">
                      <a:pos x="857412" y="433160"/>
                    </a:cxn>
                    <a:cxn ang="0">
                      <a:pos x="846130" y="414327"/>
                    </a:cxn>
                    <a:cxn ang="0">
                      <a:pos x="120338" y="131831"/>
                    </a:cxn>
                    <a:cxn ang="0">
                      <a:pos x="101535" y="124298"/>
                    </a:cxn>
                    <a:cxn ang="0">
                      <a:pos x="101535" y="338995"/>
                    </a:cxn>
                  </a:cxnLst>
                  <a:rect l="0" t="0" r="0" b="0"/>
                  <a:pathLst>
                    <a:path w="469" h="161">
                      <a:moveTo>
                        <a:pt x="387" y="161"/>
                      </a:moveTo>
                      <a:cubicBezTo>
                        <a:pt x="310" y="161"/>
                        <a:pt x="47" y="121"/>
                        <a:pt x="3" y="115"/>
                      </a:cubicBezTo>
                      <a:cubicBezTo>
                        <a:pt x="1" y="114"/>
                        <a:pt x="0" y="113"/>
                        <a:pt x="0" y="111"/>
                      </a:cubicBezTo>
                      <a:cubicBezTo>
                        <a:pt x="0" y="4"/>
                        <a:pt x="0" y="4"/>
                        <a:pt x="0" y="4"/>
                      </a:cubicBezTo>
                      <a:cubicBezTo>
                        <a:pt x="0" y="2"/>
                        <a:pt x="2" y="0"/>
                        <a:pt x="4" y="0"/>
                      </a:cubicBezTo>
                      <a:cubicBezTo>
                        <a:pt x="49" y="6"/>
                        <a:pt x="157" y="51"/>
                        <a:pt x="244" y="88"/>
                      </a:cubicBezTo>
                      <a:cubicBezTo>
                        <a:pt x="313" y="117"/>
                        <a:pt x="373" y="143"/>
                        <a:pt x="392" y="145"/>
                      </a:cubicBezTo>
                      <a:cubicBezTo>
                        <a:pt x="394" y="145"/>
                        <a:pt x="396" y="145"/>
                        <a:pt x="399" y="145"/>
                      </a:cubicBezTo>
                      <a:cubicBezTo>
                        <a:pt x="429" y="145"/>
                        <a:pt x="453" y="125"/>
                        <a:pt x="462" y="116"/>
                      </a:cubicBezTo>
                      <a:cubicBezTo>
                        <a:pt x="463" y="116"/>
                        <a:pt x="464" y="115"/>
                        <a:pt x="465" y="115"/>
                      </a:cubicBezTo>
                      <a:cubicBezTo>
                        <a:pt x="465" y="115"/>
                        <a:pt x="465" y="115"/>
                        <a:pt x="466" y="116"/>
                      </a:cubicBezTo>
                      <a:cubicBezTo>
                        <a:pt x="467" y="116"/>
                        <a:pt x="468" y="117"/>
                        <a:pt x="468" y="118"/>
                      </a:cubicBezTo>
                      <a:cubicBezTo>
                        <a:pt x="468" y="119"/>
                        <a:pt x="469" y="120"/>
                        <a:pt x="468" y="121"/>
                      </a:cubicBezTo>
                      <a:cubicBezTo>
                        <a:pt x="460" y="134"/>
                        <a:pt x="440" y="155"/>
                        <a:pt x="400" y="160"/>
                      </a:cubicBezTo>
                      <a:cubicBezTo>
                        <a:pt x="397" y="160"/>
                        <a:pt x="392" y="161"/>
                        <a:pt x="387" y="161"/>
                      </a:cubicBezTo>
                      <a:moveTo>
                        <a:pt x="27" y="90"/>
                      </a:moveTo>
                      <a:cubicBezTo>
                        <a:pt x="30" y="91"/>
                        <a:pt x="30" y="91"/>
                        <a:pt x="30" y="91"/>
                      </a:cubicBezTo>
                      <a:cubicBezTo>
                        <a:pt x="71" y="97"/>
                        <a:pt x="149" y="108"/>
                        <a:pt x="223" y="118"/>
                      </a:cubicBezTo>
                      <a:cubicBezTo>
                        <a:pt x="225" y="118"/>
                        <a:pt x="227" y="117"/>
                        <a:pt x="228" y="115"/>
                      </a:cubicBezTo>
                      <a:cubicBezTo>
                        <a:pt x="228" y="113"/>
                        <a:pt x="227" y="111"/>
                        <a:pt x="225" y="110"/>
                      </a:cubicBezTo>
                      <a:cubicBezTo>
                        <a:pt x="168" y="86"/>
                        <a:pt x="82" y="50"/>
                        <a:pt x="32" y="35"/>
                      </a:cubicBezTo>
                      <a:cubicBezTo>
                        <a:pt x="27" y="33"/>
                        <a:pt x="27" y="33"/>
                        <a:pt x="27" y="33"/>
                      </a:cubicBezTo>
                      <a:cubicBezTo>
                        <a:pt x="27" y="90"/>
                        <a:pt x="27" y="90"/>
                        <a:pt x="27" y="90"/>
                      </a:cubicBezTo>
                    </a:path>
                  </a:pathLst>
                </a:custGeom>
                <a:solidFill>
                  <a:srgbClr val="F6950A"/>
                </a:solidFill>
                <a:ln w="9525">
                  <a:noFill/>
                </a:ln>
              </p:spPr>
              <p:txBody>
                <a:bodyPr/>
                <a:lstStyle/>
                <a:p>
                  <a:endParaRPr lang="zh-CN" altLang="en-US"/>
                </a:p>
              </p:txBody>
            </p:sp>
            <p:sp>
              <p:nvSpPr>
                <p:cNvPr id="10271" name="iśḻîďè"/>
                <p:cNvSpPr/>
                <p:nvPr/>
              </p:nvSpPr>
              <p:spPr>
                <a:xfrm>
                  <a:off x="6248401" y="1778001"/>
                  <a:ext cx="3175" cy="455613"/>
                </a:xfrm>
                <a:custGeom>
                  <a:avLst/>
                  <a:gdLst/>
                  <a:ahLst/>
                  <a:cxnLst>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0" y="455613"/>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3175" y="0"/>
                    </a:cxn>
                    <a:cxn ang="0">
                      <a:pos x="0" y="0"/>
                    </a:cxn>
                    <a:cxn ang="0">
                      <a:pos x="3175" y="0"/>
                    </a:cxn>
                    <a:cxn ang="0">
                      <a:pos x="0" y="0"/>
                    </a:cxn>
                  </a:cxnLst>
                  <a:rect l="0" t="0" r="0" b="0"/>
                  <a:pathLst>
                    <a:path w="1" h="121">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path>
                  </a:pathLst>
                </a:custGeom>
                <a:solidFill>
                  <a:srgbClr val="F9BA80"/>
                </a:solidFill>
                <a:ln w="9525">
                  <a:noFill/>
                </a:ln>
              </p:spPr>
              <p:txBody>
                <a:bodyPr/>
                <a:lstStyle/>
                <a:p>
                  <a:endParaRPr lang="zh-CN" altLang="en-US"/>
                </a:p>
              </p:txBody>
            </p:sp>
            <p:sp>
              <p:nvSpPr>
                <p:cNvPr id="10272" name="iṧḷïḓe"/>
                <p:cNvSpPr/>
                <p:nvPr/>
              </p:nvSpPr>
              <p:spPr>
                <a:xfrm>
                  <a:off x="6248401" y="1778001"/>
                  <a:ext cx="476250" cy="514350"/>
                </a:xfrm>
                <a:custGeom>
                  <a:avLst/>
                  <a:gdLst/>
                  <a:ahLst/>
                  <a:cxnLst>
                    <a:cxn ang="0">
                      <a:pos x="0" y="0"/>
                    </a:cxn>
                    <a:cxn ang="0">
                      <a:pos x="0" y="0"/>
                    </a:cxn>
                    <a:cxn ang="0">
                      <a:pos x="0" y="0"/>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0" y="454279"/>
                    </a:cxn>
                    <a:cxn ang="0">
                      <a:pos x="416250" y="514350"/>
                    </a:cxn>
                    <a:cxn ang="0">
                      <a:pos x="420000" y="503086"/>
                    </a:cxn>
                    <a:cxn ang="0">
                      <a:pos x="26250" y="446771"/>
                    </a:cxn>
                    <a:cxn ang="0">
                      <a:pos x="15000" y="431753"/>
                    </a:cxn>
                    <a:cxn ang="0">
                      <a:pos x="15000" y="30035"/>
                    </a:cxn>
                    <a:cxn ang="0">
                      <a:pos x="30000" y="15017"/>
                    </a:cxn>
                    <a:cxn ang="0">
                      <a:pos x="30000" y="15017"/>
                    </a:cxn>
                    <a:cxn ang="0">
                      <a:pos x="476250" y="157683"/>
                    </a:cxn>
                    <a:cxn ang="0">
                      <a:pos x="476250" y="146420"/>
                    </a:cxn>
                    <a:cxn ang="0">
                      <a:pos x="3750" y="0"/>
                    </a:cxn>
                    <a:cxn ang="0">
                      <a:pos x="3750" y="0"/>
                    </a:cxn>
                    <a:cxn ang="0">
                      <a:pos x="3750" y="0"/>
                    </a:cxn>
                    <a:cxn ang="0">
                      <a:pos x="3750" y="0"/>
                    </a:cxn>
                    <a:cxn ang="0">
                      <a:pos x="3750" y="0"/>
                    </a:cxn>
                    <a:cxn ang="0">
                      <a:pos x="3750" y="0"/>
                    </a:cxn>
                    <a:cxn ang="0">
                      <a:pos x="3750" y="0"/>
                    </a:cxn>
                    <a:cxn ang="0">
                      <a:pos x="3750" y="0"/>
                    </a:cxn>
                    <a:cxn ang="0">
                      <a:pos x="3750" y="0"/>
                    </a:cxn>
                    <a:cxn ang="0">
                      <a:pos x="3750" y="0"/>
                    </a:cxn>
                    <a:cxn ang="0">
                      <a:pos x="3750" y="0"/>
                    </a:cxn>
                    <a:cxn ang="0">
                      <a:pos x="0" y="0"/>
                    </a:cxn>
                    <a:cxn ang="0">
                      <a:pos x="0" y="0"/>
                    </a:cxn>
                  </a:cxnLst>
                  <a:rect l="0" t="0" r="0" b="0"/>
                  <a:pathLst>
                    <a:path w="127" h="137">
                      <a:moveTo>
                        <a:pt x="0" y="0"/>
                      </a:moveTo>
                      <a:cubicBezTo>
                        <a:pt x="0" y="0"/>
                        <a:pt x="0" y="0"/>
                        <a:pt x="0" y="0"/>
                      </a:cubicBezTo>
                      <a:cubicBezTo>
                        <a:pt x="0" y="0"/>
                        <a:pt x="0" y="0"/>
                        <a:pt x="0" y="0"/>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4" y="122"/>
                        <a:pt x="51" y="129"/>
                        <a:pt x="111" y="137"/>
                      </a:cubicBezTo>
                      <a:cubicBezTo>
                        <a:pt x="112" y="136"/>
                        <a:pt x="112" y="135"/>
                        <a:pt x="112" y="134"/>
                      </a:cubicBezTo>
                      <a:cubicBezTo>
                        <a:pt x="62" y="127"/>
                        <a:pt x="22" y="121"/>
                        <a:pt x="7" y="119"/>
                      </a:cubicBezTo>
                      <a:cubicBezTo>
                        <a:pt x="5" y="118"/>
                        <a:pt x="4" y="117"/>
                        <a:pt x="4" y="115"/>
                      </a:cubicBezTo>
                      <a:cubicBezTo>
                        <a:pt x="4" y="8"/>
                        <a:pt x="4" y="8"/>
                        <a:pt x="4" y="8"/>
                      </a:cubicBezTo>
                      <a:cubicBezTo>
                        <a:pt x="4" y="6"/>
                        <a:pt x="5" y="4"/>
                        <a:pt x="8" y="4"/>
                      </a:cubicBezTo>
                      <a:cubicBezTo>
                        <a:pt x="8" y="4"/>
                        <a:pt x="8" y="4"/>
                        <a:pt x="8" y="4"/>
                      </a:cubicBezTo>
                      <a:cubicBezTo>
                        <a:pt x="33" y="7"/>
                        <a:pt x="77" y="23"/>
                        <a:pt x="127" y="42"/>
                      </a:cubicBezTo>
                      <a:cubicBezTo>
                        <a:pt x="127" y="41"/>
                        <a:pt x="127" y="40"/>
                        <a:pt x="127" y="39"/>
                      </a:cubicBezTo>
                      <a:cubicBezTo>
                        <a:pt x="73" y="17"/>
                        <a:pt x="25" y="1"/>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path>
                  </a:pathLst>
                </a:custGeom>
                <a:solidFill>
                  <a:srgbClr val="F5952A"/>
                </a:solidFill>
                <a:ln w="9525">
                  <a:noFill/>
                </a:ln>
              </p:spPr>
              <p:txBody>
                <a:bodyPr/>
                <a:lstStyle/>
                <a:p>
                  <a:endParaRPr lang="zh-CN" altLang="en-US"/>
                </a:p>
              </p:txBody>
            </p:sp>
            <p:sp>
              <p:nvSpPr>
                <p:cNvPr id="10273" name="îŝlîďè"/>
                <p:cNvSpPr/>
                <p:nvPr/>
              </p:nvSpPr>
              <p:spPr>
                <a:xfrm>
                  <a:off x="6380163" y="1935163"/>
                  <a:ext cx="330200" cy="233363"/>
                </a:xfrm>
                <a:custGeom>
                  <a:avLst/>
                  <a:gdLst/>
                  <a:ahLst/>
                  <a:cxnLst>
                    <a:cxn ang="0">
                      <a:pos x="202622" y="71514"/>
                    </a:cxn>
                    <a:cxn ang="0">
                      <a:pos x="330200" y="120445"/>
                    </a:cxn>
                    <a:cxn ang="0">
                      <a:pos x="330200" y="120445"/>
                    </a:cxn>
                    <a:cxn ang="0">
                      <a:pos x="202622" y="71514"/>
                    </a:cxn>
                    <a:cxn ang="0">
                      <a:pos x="0" y="0"/>
                    </a:cxn>
                    <a:cxn ang="0">
                      <a:pos x="0" y="184432"/>
                    </a:cxn>
                    <a:cxn ang="0">
                      <a:pos x="311438" y="233363"/>
                    </a:cxn>
                    <a:cxn ang="0">
                      <a:pos x="311438" y="233363"/>
                    </a:cxn>
                    <a:cxn ang="0">
                      <a:pos x="0" y="184432"/>
                    </a:cxn>
                    <a:cxn ang="0">
                      <a:pos x="0" y="0"/>
                    </a:cxn>
                    <a:cxn ang="0">
                      <a:pos x="0" y="0"/>
                    </a:cxn>
                  </a:cxnLst>
                  <a:rect l="0" t="0" r="0" b="0"/>
                  <a:pathLst>
                    <a:path w="88" h="62">
                      <a:moveTo>
                        <a:pt x="54" y="19"/>
                      </a:moveTo>
                      <a:cubicBezTo>
                        <a:pt x="65" y="23"/>
                        <a:pt x="76" y="27"/>
                        <a:pt x="88" y="32"/>
                      </a:cubicBezTo>
                      <a:cubicBezTo>
                        <a:pt x="88" y="32"/>
                        <a:pt x="88" y="32"/>
                        <a:pt x="88" y="32"/>
                      </a:cubicBezTo>
                      <a:cubicBezTo>
                        <a:pt x="76" y="27"/>
                        <a:pt x="65" y="23"/>
                        <a:pt x="54" y="19"/>
                      </a:cubicBezTo>
                      <a:moveTo>
                        <a:pt x="0" y="0"/>
                      </a:moveTo>
                      <a:cubicBezTo>
                        <a:pt x="0" y="49"/>
                        <a:pt x="0" y="49"/>
                        <a:pt x="0" y="49"/>
                      </a:cubicBezTo>
                      <a:cubicBezTo>
                        <a:pt x="20" y="52"/>
                        <a:pt x="50" y="57"/>
                        <a:pt x="83" y="62"/>
                      </a:cubicBezTo>
                      <a:cubicBezTo>
                        <a:pt x="83" y="62"/>
                        <a:pt x="83" y="62"/>
                        <a:pt x="83" y="62"/>
                      </a:cubicBezTo>
                      <a:cubicBezTo>
                        <a:pt x="50" y="57"/>
                        <a:pt x="20" y="52"/>
                        <a:pt x="0" y="49"/>
                      </a:cubicBezTo>
                      <a:cubicBezTo>
                        <a:pt x="0" y="0"/>
                        <a:pt x="0" y="0"/>
                        <a:pt x="0" y="0"/>
                      </a:cubicBezTo>
                      <a:cubicBezTo>
                        <a:pt x="0" y="0"/>
                        <a:pt x="0" y="0"/>
                        <a:pt x="0" y="0"/>
                      </a:cubicBezTo>
                    </a:path>
                  </a:pathLst>
                </a:custGeom>
                <a:solidFill>
                  <a:srgbClr val="F9BA80"/>
                </a:solidFill>
                <a:ln w="9525">
                  <a:noFill/>
                </a:ln>
              </p:spPr>
              <p:txBody>
                <a:bodyPr/>
                <a:lstStyle/>
                <a:p>
                  <a:endParaRPr lang="zh-CN" altLang="en-US"/>
                </a:p>
              </p:txBody>
            </p:sp>
            <p:sp>
              <p:nvSpPr>
                <p:cNvPr id="10274" name="i$ľîḑe"/>
                <p:cNvSpPr/>
                <p:nvPr/>
              </p:nvSpPr>
              <p:spPr>
                <a:xfrm>
                  <a:off x="6364288" y="1917701"/>
                  <a:ext cx="349250" cy="261938"/>
                </a:xfrm>
                <a:custGeom>
                  <a:avLst/>
                  <a:gdLst/>
                  <a:ahLst/>
                  <a:cxnLst>
                    <a:cxn ang="0">
                      <a:pos x="0" y="0"/>
                    </a:cxn>
                    <a:cxn ang="0">
                      <a:pos x="0" y="213292"/>
                    </a:cxn>
                    <a:cxn ang="0">
                      <a:pos x="11266" y="217034"/>
                    </a:cxn>
                    <a:cxn ang="0">
                      <a:pos x="326717" y="261938"/>
                    </a:cxn>
                    <a:cxn ang="0">
                      <a:pos x="326717" y="250712"/>
                    </a:cxn>
                    <a:cxn ang="0">
                      <a:pos x="15021" y="202066"/>
                    </a:cxn>
                    <a:cxn ang="0">
                      <a:pos x="15021" y="18709"/>
                    </a:cxn>
                    <a:cxn ang="0">
                      <a:pos x="15021" y="18709"/>
                    </a:cxn>
                    <a:cxn ang="0">
                      <a:pos x="217811" y="89807"/>
                    </a:cxn>
                    <a:cxn ang="0">
                      <a:pos x="345494" y="138452"/>
                    </a:cxn>
                    <a:cxn ang="0">
                      <a:pos x="349250" y="123485"/>
                    </a:cxn>
                    <a:cxn ang="0">
                      <a:pos x="18776" y="7483"/>
                    </a:cxn>
                    <a:cxn ang="0">
                      <a:pos x="0" y="0"/>
                    </a:cxn>
                  </a:cxnLst>
                  <a:rect l="0" t="0" r="0" b="0"/>
                  <a:pathLst>
                    <a:path w="93" h="70">
                      <a:moveTo>
                        <a:pt x="0" y="0"/>
                      </a:moveTo>
                      <a:cubicBezTo>
                        <a:pt x="0" y="57"/>
                        <a:pt x="0" y="57"/>
                        <a:pt x="0" y="57"/>
                      </a:cubicBezTo>
                      <a:cubicBezTo>
                        <a:pt x="3" y="58"/>
                        <a:pt x="3" y="58"/>
                        <a:pt x="3" y="58"/>
                      </a:cubicBezTo>
                      <a:cubicBezTo>
                        <a:pt x="23" y="61"/>
                        <a:pt x="53" y="65"/>
                        <a:pt x="87" y="70"/>
                      </a:cubicBezTo>
                      <a:cubicBezTo>
                        <a:pt x="87" y="69"/>
                        <a:pt x="87" y="68"/>
                        <a:pt x="87" y="67"/>
                      </a:cubicBezTo>
                      <a:cubicBezTo>
                        <a:pt x="54" y="62"/>
                        <a:pt x="24" y="57"/>
                        <a:pt x="4" y="54"/>
                      </a:cubicBezTo>
                      <a:cubicBezTo>
                        <a:pt x="4" y="5"/>
                        <a:pt x="4" y="5"/>
                        <a:pt x="4" y="5"/>
                      </a:cubicBezTo>
                      <a:cubicBezTo>
                        <a:pt x="4" y="5"/>
                        <a:pt x="4" y="5"/>
                        <a:pt x="4" y="5"/>
                      </a:cubicBezTo>
                      <a:cubicBezTo>
                        <a:pt x="19" y="10"/>
                        <a:pt x="38" y="16"/>
                        <a:pt x="58" y="24"/>
                      </a:cubicBezTo>
                      <a:cubicBezTo>
                        <a:pt x="69" y="28"/>
                        <a:pt x="80" y="32"/>
                        <a:pt x="92" y="37"/>
                      </a:cubicBezTo>
                      <a:cubicBezTo>
                        <a:pt x="92" y="36"/>
                        <a:pt x="92" y="35"/>
                        <a:pt x="93" y="33"/>
                      </a:cubicBezTo>
                      <a:cubicBezTo>
                        <a:pt x="60" y="20"/>
                        <a:pt x="28" y="9"/>
                        <a:pt x="5" y="2"/>
                      </a:cubicBezTo>
                      <a:cubicBezTo>
                        <a:pt x="0" y="0"/>
                        <a:pt x="0" y="0"/>
                        <a:pt x="0" y="0"/>
                      </a:cubicBezTo>
                    </a:path>
                  </a:pathLst>
                </a:custGeom>
                <a:solidFill>
                  <a:srgbClr val="F5952A"/>
                </a:solidFill>
                <a:ln w="9525">
                  <a:noFill/>
                </a:ln>
              </p:spPr>
              <p:txBody>
                <a:bodyPr/>
                <a:lstStyle/>
                <a:p>
                  <a:endParaRPr lang="zh-CN" altLang="en-US"/>
                </a:p>
              </p:txBody>
            </p:sp>
            <p:sp>
              <p:nvSpPr>
                <p:cNvPr id="10275" name="îŝḷîḍê"/>
                <p:cNvSpPr/>
                <p:nvPr/>
              </p:nvSpPr>
              <p:spPr>
                <a:xfrm>
                  <a:off x="6262688" y="1792288"/>
                  <a:ext cx="461963" cy="488950"/>
                </a:xfrm>
                <a:custGeom>
                  <a:avLst/>
                  <a:gdLst/>
                  <a:ahLst/>
                  <a:cxnLst>
                    <a:cxn ang="0">
                      <a:pos x="15023" y="0"/>
                    </a:cxn>
                    <a:cxn ang="0">
                      <a:pos x="0" y="15044"/>
                    </a:cxn>
                    <a:cxn ang="0">
                      <a:pos x="0" y="417488"/>
                    </a:cxn>
                    <a:cxn ang="0">
                      <a:pos x="11267" y="432532"/>
                    </a:cxn>
                    <a:cxn ang="0">
                      <a:pos x="405626" y="488950"/>
                    </a:cxn>
                    <a:cxn ang="0">
                      <a:pos x="428160" y="387398"/>
                    </a:cxn>
                    <a:cxn ang="0">
                      <a:pos x="112673" y="342265"/>
                    </a:cxn>
                    <a:cxn ang="0">
                      <a:pos x="101406" y="338503"/>
                    </a:cxn>
                    <a:cxn ang="0">
                      <a:pos x="101406" y="124118"/>
                    </a:cxn>
                    <a:cxn ang="0">
                      <a:pos x="120185" y="131640"/>
                    </a:cxn>
                    <a:cxn ang="0">
                      <a:pos x="450695" y="248236"/>
                    </a:cxn>
                    <a:cxn ang="0">
                      <a:pos x="461963" y="142923"/>
                    </a:cxn>
                    <a:cxn ang="0">
                      <a:pos x="15023" y="0"/>
                    </a:cxn>
                    <a:cxn ang="0">
                      <a:pos x="15023" y="0"/>
                    </a:cxn>
                  </a:cxnLst>
                  <a:rect l="0" t="0" r="0" b="0"/>
                  <a:pathLst>
                    <a:path w="123" h="130">
                      <a:moveTo>
                        <a:pt x="4" y="0"/>
                      </a:moveTo>
                      <a:cubicBezTo>
                        <a:pt x="1" y="0"/>
                        <a:pt x="0" y="2"/>
                        <a:pt x="0" y="4"/>
                      </a:cubicBezTo>
                      <a:cubicBezTo>
                        <a:pt x="0" y="111"/>
                        <a:pt x="0" y="111"/>
                        <a:pt x="0" y="111"/>
                      </a:cubicBezTo>
                      <a:cubicBezTo>
                        <a:pt x="0" y="113"/>
                        <a:pt x="1" y="114"/>
                        <a:pt x="3" y="115"/>
                      </a:cubicBezTo>
                      <a:cubicBezTo>
                        <a:pt x="18" y="117"/>
                        <a:pt x="58" y="123"/>
                        <a:pt x="108" y="130"/>
                      </a:cubicBezTo>
                      <a:cubicBezTo>
                        <a:pt x="110" y="121"/>
                        <a:pt x="112" y="112"/>
                        <a:pt x="114" y="103"/>
                      </a:cubicBezTo>
                      <a:cubicBezTo>
                        <a:pt x="80" y="98"/>
                        <a:pt x="50" y="94"/>
                        <a:pt x="30" y="91"/>
                      </a:cubicBezTo>
                      <a:cubicBezTo>
                        <a:pt x="27" y="90"/>
                        <a:pt x="27" y="90"/>
                        <a:pt x="27" y="90"/>
                      </a:cubicBezTo>
                      <a:cubicBezTo>
                        <a:pt x="27" y="33"/>
                        <a:pt x="27" y="33"/>
                        <a:pt x="27" y="33"/>
                      </a:cubicBezTo>
                      <a:cubicBezTo>
                        <a:pt x="32" y="35"/>
                        <a:pt x="32" y="35"/>
                        <a:pt x="32" y="35"/>
                      </a:cubicBezTo>
                      <a:cubicBezTo>
                        <a:pt x="55" y="42"/>
                        <a:pt x="87" y="53"/>
                        <a:pt x="120" y="66"/>
                      </a:cubicBezTo>
                      <a:cubicBezTo>
                        <a:pt x="121" y="57"/>
                        <a:pt x="122" y="48"/>
                        <a:pt x="123" y="38"/>
                      </a:cubicBezTo>
                      <a:cubicBezTo>
                        <a:pt x="73" y="19"/>
                        <a:pt x="29" y="3"/>
                        <a:pt x="4" y="0"/>
                      </a:cubicBezTo>
                      <a:cubicBezTo>
                        <a:pt x="4" y="0"/>
                        <a:pt x="4" y="0"/>
                        <a:pt x="4" y="0"/>
                      </a:cubicBezTo>
                    </a:path>
                  </a:pathLst>
                </a:custGeom>
                <a:solidFill>
                  <a:srgbClr val="F5870B"/>
                </a:solidFill>
                <a:ln w="9525">
                  <a:noFill/>
                </a:ln>
              </p:spPr>
              <p:txBody>
                <a:bodyPr/>
                <a:lstStyle/>
                <a:p>
                  <a:endParaRPr lang="zh-CN" altLang="en-US"/>
                </a:p>
              </p:txBody>
            </p:sp>
            <p:sp>
              <p:nvSpPr>
                <p:cNvPr id="10276" name="ïsľiḍe"/>
                <p:cNvSpPr/>
                <p:nvPr/>
              </p:nvSpPr>
              <p:spPr>
                <a:xfrm>
                  <a:off x="5808663" y="1995488"/>
                  <a:ext cx="327025" cy="798513"/>
                </a:xfrm>
                <a:custGeom>
                  <a:avLst/>
                  <a:gdLst/>
                  <a:ahLst/>
                  <a:cxnLst>
                    <a:cxn ang="0">
                      <a:pos x="244329" y="3766"/>
                    </a:cxn>
                    <a:cxn ang="0">
                      <a:pos x="184186" y="0"/>
                    </a:cxn>
                    <a:cxn ang="0">
                      <a:pos x="176668" y="0"/>
                    </a:cxn>
                    <a:cxn ang="0">
                      <a:pos x="161633" y="0"/>
                    </a:cxn>
                    <a:cxn ang="0">
                      <a:pos x="154115" y="0"/>
                    </a:cxn>
                    <a:cxn ang="0">
                      <a:pos x="154115" y="0"/>
                    </a:cxn>
                    <a:cxn ang="0">
                      <a:pos x="78937" y="3766"/>
                    </a:cxn>
                    <a:cxn ang="0">
                      <a:pos x="0" y="463288"/>
                    </a:cxn>
                    <a:cxn ang="0">
                      <a:pos x="52624" y="474587"/>
                    </a:cxn>
                    <a:cxn ang="0">
                      <a:pos x="7517" y="662916"/>
                    </a:cxn>
                    <a:cxn ang="0">
                      <a:pos x="161633" y="798513"/>
                    </a:cxn>
                    <a:cxn ang="0">
                      <a:pos x="300712" y="640317"/>
                    </a:cxn>
                    <a:cxn ang="0">
                      <a:pos x="251846" y="485887"/>
                    </a:cxn>
                    <a:cxn ang="0">
                      <a:pos x="327025" y="474587"/>
                    </a:cxn>
                    <a:cxn ang="0">
                      <a:pos x="244329" y="3766"/>
                    </a:cxn>
                  </a:cxnLst>
                  <a:rect l="0" t="0" r="0" b="0"/>
                  <a:pathLst>
                    <a:path w="87" h="212">
                      <a:moveTo>
                        <a:pt x="65" y="1"/>
                      </a:moveTo>
                      <a:cubicBezTo>
                        <a:pt x="49" y="0"/>
                        <a:pt x="49" y="0"/>
                        <a:pt x="49" y="0"/>
                      </a:cubicBezTo>
                      <a:cubicBezTo>
                        <a:pt x="47" y="0"/>
                        <a:pt x="47" y="0"/>
                        <a:pt x="47" y="0"/>
                      </a:cubicBezTo>
                      <a:cubicBezTo>
                        <a:pt x="43" y="0"/>
                        <a:pt x="43" y="0"/>
                        <a:pt x="43" y="0"/>
                      </a:cubicBezTo>
                      <a:cubicBezTo>
                        <a:pt x="41" y="0"/>
                        <a:pt x="41" y="0"/>
                        <a:pt x="41" y="0"/>
                      </a:cubicBezTo>
                      <a:cubicBezTo>
                        <a:pt x="41" y="0"/>
                        <a:pt x="41" y="0"/>
                        <a:pt x="41" y="0"/>
                      </a:cubicBezTo>
                      <a:cubicBezTo>
                        <a:pt x="21" y="1"/>
                        <a:pt x="21" y="1"/>
                        <a:pt x="21" y="1"/>
                      </a:cubicBezTo>
                      <a:cubicBezTo>
                        <a:pt x="13" y="43"/>
                        <a:pt x="6" y="83"/>
                        <a:pt x="0" y="123"/>
                      </a:cubicBezTo>
                      <a:cubicBezTo>
                        <a:pt x="4" y="124"/>
                        <a:pt x="9" y="125"/>
                        <a:pt x="14" y="126"/>
                      </a:cubicBezTo>
                      <a:cubicBezTo>
                        <a:pt x="9" y="146"/>
                        <a:pt x="2" y="176"/>
                        <a:pt x="2" y="176"/>
                      </a:cubicBezTo>
                      <a:cubicBezTo>
                        <a:pt x="2" y="176"/>
                        <a:pt x="27" y="201"/>
                        <a:pt x="43" y="212"/>
                      </a:cubicBezTo>
                      <a:cubicBezTo>
                        <a:pt x="43" y="212"/>
                        <a:pt x="70" y="189"/>
                        <a:pt x="80" y="170"/>
                      </a:cubicBezTo>
                      <a:cubicBezTo>
                        <a:pt x="67" y="129"/>
                        <a:pt x="67" y="129"/>
                        <a:pt x="67" y="129"/>
                      </a:cubicBezTo>
                      <a:cubicBezTo>
                        <a:pt x="74" y="128"/>
                        <a:pt x="81" y="127"/>
                        <a:pt x="87" y="126"/>
                      </a:cubicBezTo>
                      <a:cubicBezTo>
                        <a:pt x="80" y="85"/>
                        <a:pt x="73" y="44"/>
                        <a:pt x="65" y="1"/>
                      </a:cubicBezTo>
                      <a:close/>
                    </a:path>
                  </a:pathLst>
                </a:custGeom>
                <a:solidFill>
                  <a:srgbClr val="F25B0F"/>
                </a:solidFill>
                <a:ln w="9525">
                  <a:noFill/>
                </a:ln>
              </p:spPr>
              <p:txBody>
                <a:bodyPr/>
                <a:lstStyle/>
                <a:p>
                  <a:endParaRPr lang="zh-CN" altLang="en-US"/>
                </a:p>
              </p:txBody>
            </p:sp>
            <p:sp>
              <p:nvSpPr>
                <p:cNvPr id="10277" name="íşļïḑê"/>
                <p:cNvSpPr/>
                <p:nvPr/>
              </p:nvSpPr>
              <p:spPr>
                <a:xfrm>
                  <a:off x="5465763" y="1544638"/>
                  <a:ext cx="1019175" cy="1219200"/>
                </a:xfrm>
                <a:custGeom>
                  <a:avLst/>
                  <a:gdLst/>
                  <a:ahLst/>
                  <a:cxnLst>
                    <a:cxn ang="0">
                      <a:pos x="500185" y="1219200"/>
                    </a:cxn>
                    <a:cxn ang="0">
                      <a:pos x="376079" y="1083733"/>
                    </a:cxn>
                    <a:cxn ang="0">
                      <a:pos x="413687" y="918162"/>
                    </a:cxn>
                    <a:cxn ang="0">
                      <a:pos x="417448" y="903111"/>
                    </a:cxn>
                    <a:cxn ang="0">
                      <a:pos x="406165" y="903111"/>
                    </a:cxn>
                    <a:cxn ang="0">
                      <a:pos x="0" y="462844"/>
                    </a:cxn>
                    <a:cxn ang="0">
                      <a:pos x="481381" y="0"/>
                    </a:cxn>
                    <a:cxn ang="0">
                      <a:pos x="1019175" y="413925"/>
                    </a:cxn>
                    <a:cxn ang="0">
                      <a:pos x="586683" y="910637"/>
                    </a:cxn>
                    <a:cxn ang="0">
                      <a:pos x="571640" y="910637"/>
                    </a:cxn>
                    <a:cxn ang="0">
                      <a:pos x="620530" y="1064918"/>
                    </a:cxn>
                    <a:cxn ang="0">
                      <a:pos x="500185" y="1219200"/>
                    </a:cxn>
                  </a:cxnLst>
                  <a:rect l="0" t="0" r="0" b="0"/>
                  <a:pathLst>
                    <a:path w="271" h="324">
                      <a:moveTo>
                        <a:pt x="133" y="324"/>
                      </a:moveTo>
                      <a:cubicBezTo>
                        <a:pt x="121" y="314"/>
                        <a:pt x="104" y="294"/>
                        <a:pt x="100" y="288"/>
                      </a:cubicBezTo>
                      <a:cubicBezTo>
                        <a:pt x="102" y="282"/>
                        <a:pt x="107" y="259"/>
                        <a:pt x="110" y="244"/>
                      </a:cubicBezTo>
                      <a:cubicBezTo>
                        <a:pt x="111" y="240"/>
                        <a:pt x="111" y="240"/>
                        <a:pt x="111" y="240"/>
                      </a:cubicBezTo>
                      <a:cubicBezTo>
                        <a:pt x="108" y="240"/>
                        <a:pt x="108" y="240"/>
                        <a:pt x="108" y="240"/>
                      </a:cubicBezTo>
                      <a:cubicBezTo>
                        <a:pt x="42" y="227"/>
                        <a:pt x="0" y="181"/>
                        <a:pt x="0" y="123"/>
                      </a:cubicBezTo>
                      <a:cubicBezTo>
                        <a:pt x="0" y="50"/>
                        <a:pt x="51" y="0"/>
                        <a:pt x="128" y="0"/>
                      </a:cubicBezTo>
                      <a:cubicBezTo>
                        <a:pt x="194" y="0"/>
                        <a:pt x="271" y="29"/>
                        <a:pt x="271" y="110"/>
                      </a:cubicBezTo>
                      <a:cubicBezTo>
                        <a:pt x="271" y="181"/>
                        <a:pt x="224" y="235"/>
                        <a:pt x="156" y="242"/>
                      </a:cubicBezTo>
                      <a:cubicBezTo>
                        <a:pt x="152" y="242"/>
                        <a:pt x="152" y="242"/>
                        <a:pt x="152" y="242"/>
                      </a:cubicBezTo>
                      <a:cubicBezTo>
                        <a:pt x="165" y="283"/>
                        <a:pt x="165" y="283"/>
                        <a:pt x="165" y="283"/>
                      </a:cubicBezTo>
                      <a:cubicBezTo>
                        <a:pt x="157" y="297"/>
                        <a:pt x="139" y="317"/>
                        <a:pt x="133" y="324"/>
                      </a:cubicBezTo>
                      <a:close/>
                    </a:path>
                  </a:pathLst>
                </a:custGeom>
                <a:solidFill>
                  <a:srgbClr val="F6950A"/>
                </a:solidFill>
                <a:ln w="9525">
                  <a:noFill/>
                </a:ln>
              </p:spPr>
              <p:txBody>
                <a:bodyPr/>
                <a:lstStyle/>
                <a:p>
                  <a:endParaRPr lang="zh-CN" altLang="en-US"/>
                </a:p>
              </p:txBody>
            </p:sp>
            <p:sp>
              <p:nvSpPr>
                <p:cNvPr id="10278" name="îsļiḓé"/>
                <p:cNvSpPr/>
                <p:nvPr/>
              </p:nvSpPr>
              <p:spPr>
                <a:xfrm>
                  <a:off x="5857876" y="2478088"/>
                  <a:ext cx="190500" cy="168275"/>
                </a:xfrm>
                <a:custGeom>
                  <a:avLst/>
                  <a:gdLst/>
                  <a:ahLst/>
                  <a:cxnLst>
                    <a:cxn ang="0">
                      <a:pos x="171823" y="0"/>
                    </a:cxn>
                    <a:cxn ang="0">
                      <a:pos x="18676" y="63570"/>
                    </a:cxn>
                    <a:cxn ang="0">
                      <a:pos x="0" y="145838"/>
                    </a:cxn>
                    <a:cxn ang="0">
                      <a:pos x="14941" y="168275"/>
                    </a:cxn>
                    <a:cxn ang="0">
                      <a:pos x="190500" y="56091"/>
                    </a:cxn>
                    <a:cxn ang="0">
                      <a:pos x="171823" y="0"/>
                    </a:cxn>
                  </a:cxnLst>
                  <a:rect l="0" t="0" r="0" b="0"/>
                  <a:pathLst>
                    <a:path w="51" h="45">
                      <a:moveTo>
                        <a:pt x="46" y="0"/>
                      </a:moveTo>
                      <a:cubicBezTo>
                        <a:pt x="5" y="17"/>
                        <a:pt x="5" y="17"/>
                        <a:pt x="5" y="17"/>
                      </a:cubicBezTo>
                      <a:cubicBezTo>
                        <a:pt x="3" y="27"/>
                        <a:pt x="1" y="35"/>
                        <a:pt x="0" y="39"/>
                      </a:cubicBezTo>
                      <a:cubicBezTo>
                        <a:pt x="1" y="41"/>
                        <a:pt x="2" y="42"/>
                        <a:pt x="4" y="45"/>
                      </a:cubicBezTo>
                      <a:cubicBezTo>
                        <a:pt x="51" y="15"/>
                        <a:pt x="51" y="15"/>
                        <a:pt x="51" y="15"/>
                      </a:cubicBezTo>
                      <a:lnTo>
                        <a:pt x="46" y="0"/>
                      </a:lnTo>
                      <a:close/>
                    </a:path>
                  </a:pathLst>
                </a:custGeom>
                <a:solidFill>
                  <a:srgbClr val="F7B24A"/>
                </a:solidFill>
                <a:ln w="9525">
                  <a:noFill/>
                </a:ln>
              </p:spPr>
              <p:txBody>
                <a:bodyPr/>
                <a:lstStyle/>
                <a:p>
                  <a:endParaRPr lang="zh-CN" altLang="en-US"/>
                </a:p>
              </p:txBody>
            </p:sp>
            <p:sp>
              <p:nvSpPr>
                <p:cNvPr id="10279" name="íśḻíḍe"/>
                <p:cNvSpPr/>
                <p:nvPr/>
              </p:nvSpPr>
              <p:spPr>
                <a:xfrm>
                  <a:off x="5905501" y="2560638"/>
                  <a:ext cx="158750" cy="165100"/>
                </a:xfrm>
                <a:custGeom>
                  <a:avLst/>
                  <a:gdLst/>
                  <a:ahLst/>
                  <a:cxnLst>
                    <a:cxn ang="0">
                      <a:pos x="151190" y="0"/>
                    </a:cxn>
                    <a:cxn ang="0">
                      <a:pos x="0" y="123825"/>
                    </a:cxn>
                    <a:cxn ang="0">
                      <a:pos x="41577" y="165100"/>
                    </a:cxn>
                    <a:cxn ang="0">
                      <a:pos x="158750" y="22513"/>
                    </a:cxn>
                    <a:cxn ang="0">
                      <a:pos x="151190" y="0"/>
                    </a:cxn>
                  </a:cxnLst>
                  <a:rect l="0" t="0" r="0" b="0"/>
                  <a:pathLst>
                    <a:path w="42" h="44">
                      <a:moveTo>
                        <a:pt x="40" y="0"/>
                      </a:moveTo>
                      <a:cubicBezTo>
                        <a:pt x="0" y="33"/>
                        <a:pt x="0" y="33"/>
                        <a:pt x="0" y="33"/>
                      </a:cubicBezTo>
                      <a:cubicBezTo>
                        <a:pt x="4" y="37"/>
                        <a:pt x="7" y="41"/>
                        <a:pt x="11" y="44"/>
                      </a:cubicBezTo>
                      <a:cubicBezTo>
                        <a:pt x="42" y="6"/>
                        <a:pt x="42" y="6"/>
                        <a:pt x="42" y="6"/>
                      </a:cubicBezTo>
                      <a:lnTo>
                        <a:pt x="40" y="0"/>
                      </a:lnTo>
                      <a:close/>
                    </a:path>
                  </a:pathLst>
                </a:custGeom>
                <a:solidFill>
                  <a:srgbClr val="F7B24A"/>
                </a:solidFill>
                <a:ln w="9525">
                  <a:noFill/>
                </a:ln>
              </p:spPr>
              <p:txBody>
                <a:bodyPr/>
                <a:lstStyle/>
                <a:p>
                  <a:endParaRPr lang="zh-CN" altLang="en-US"/>
                </a:p>
              </p:txBody>
            </p:sp>
            <p:sp>
              <p:nvSpPr>
                <p:cNvPr id="10280" name="iṣḷîdè"/>
                <p:cNvSpPr/>
                <p:nvPr/>
              </p:nvSpPr>
              <p:spPr>
                <a:xfrm>
                  <a:off x="5522913" y="1597026"/>
                  <a:ext cx="904875" cy="782638"/>
                </a:xfrm>
                <a:custGeom>
                  <a:avLst/>
                  <a:gdLst/>
                  <a:ahLst/>
                  <a:cxnLst>
                    <a:cxn ang="0">
                      <a:pos x="480597" y="782638"/>
                    </a:cxn>
                    <a:cxn ang="0">
                      <a:pos x="0" y="395081"/>
                    </a:cxn>
                    <a:cxn ang="0">
                      <a:pos x="420522" y="0"/>
                    </a:cxn>
                    <a:cxn ang="0">
                      <a:pos x="904875" y="342404"/>
                    </a:cxn>
                    <a:cxn ang="0">
                      <a:pos x="480597" y="782638"/>
                    </a:cxn>
                  </a:cxnLst>
                  <a:rect l="0" t="0" r="0" b="0"/>
                  <a:pathLst>
                    <a:path w="241" h="208">
                      <a:moveTo>
                        <a:pt x="128" y="208"/>
                      </a:moveTo>
                      <a:cubicBezTo>
                        <a:pt x="64" y="208"/>
                        <a:pt x="0" y="173"/>
                        <a:pt x="0" y="105"/>
                      </a:cubicBezTo>
                      <a:cubicBezTo>
                        <a:pt x="0" y="41"/>
                        <a:pt x="43" y="0"/>
                        <a:pt x="112" y="0"/>
                      </a:cubicBezTo>
                      <a:cubicBezTo>
                        <a:pt x="133" y="0"/>
                        <a:pt x="241" y="5"/>
                        <a:pt x="241" y="91"/>
                      </a:cubicBezTo>
                      <a:cubicBezTo>
                        <a:pt x="241" y="159"/>
                        <a:pt x="193" y="208"/>
                        <a:pt x="128" y="208"/>
                      </a:cubicBezTo>
                      <a:close/>
                    </a:path>
                  </a:pathLst>
                </a:custGeom>
                <a:solidFill>
                  <a:srgbClr val="F25B0F"/>
                </a:solidFill>
                <a:ln w="9525">
                  <a:noFill/>
                </a:ln>
              </p:spPr>
              <p:txBody>
                <a:bodyPr/>
                <a:lstStyle/>
                <a:p>
                  <a:endParaRPr lang="zh-CN" altLang="en-US"/>
                </a:p>
              </p:txBody>
            </p:sp>
            <p:sp>
              <p:nvSpPr>
                <p:cNvPr id="10281" name="îŝlïdé"/>
                <p:cNvSpPr/>
                <p:nvPr/>
              </p:nvSpPr>
              <p:spPr>
                <a:xfrm>
                  <a:off x="5583238" y="1660526"/>
                  <a:ext cx="785813" cy="681038"/>
                </a:xfrm>
                <a:custGeom>
                  <a:avLst/>
                  <a:gdLst/>
                  <a:ahLst/>
                  <a:cxnLst>
                    <a:cxn ang="0">
                      <a:pos x="417345" y="681038"/>
                    </a:cxn>
                    <a:cxn ang="0">
                      <a:pos x="0" y="346162"/>
                    </a:cxn>
                    <a:cxn ang="0">
                      <a:pos x="364707" y="0"/>
                    </a:cxn>
                    <a:cxn ang="0">
                      <a:pos x="785813" y="297248"/>
                    </a:cxn>
                    <a:cxn ang="0">
                      <a:pos x="417345" y="681038"/>
                    </a:cxn>
                  </a:cxnLst>
                  <a:rect l="0" t="0" r="0" b="0"/>
                  <a:pathLst>
                    <a:path w="209" h="181">
                      <a:moveTo>
                        <a:pt x="111" y="181"/>
                      </a:moveTo>
                      <a:cubicBezTo>
                        <a:pt x="56" y="181"/>
                        <a:pt x="0" y="150"/>
                        <a:pt x="0" y="92"/>
                      </a:cubicBezTo>
                      <a:cubicBezTo>
                        <a:pt x="0" y="35"/>
                        <a:pt x="37" y="0"/>
                        <a:pt x="97" y="0"/>
                      </a:cubicBezTo>
                      <a:cubicBezTo>
                        <a:pt x="116" y="0"/>
                        <a:pt x="209" y="4"/>
                        <a:pt x="209" y="79"/>
                      </a:cubicBezTo>
                      <a:cubicBezTo>
                        <a:pt x="209" y="138"/>
                        <a:pt x="168" y="181"/>
                        <a:pt x="111" y="181"/>
                      </a:cubicBezTo>
                      <a:close/>
                    </a:path>
                  </a:pathLst>
                </a:custGeom>
                <a:solidFill>
                  <a:srgbClr val="F6950A"/>
                </a:solidFill>
                <a:ln w="9525">
                  <a:noFill/>
                </a:ln>
              </p:spPr>
              <p:txBody>
                <a:bodyPr/>
                <a:lstStyle/>
                <a:p>
                  <a:endParaRPr lang="zh-CN" altLang="en-US"/>
                </a:p>
              </p:txBody>
            </p:sp>
            <p:sp>
              <p:nvSpPr>
                <p:cNvPr id="10282" name="îṩliḋê"/>
                <p:cNvSpPr/>
                <p:nvPr/>
              </p:nvSpPr>
              <p:spPr>
                <a:xfrm>
                  <a:off x="5594351" y="1665288"/>
                  <a:ext cx="541338" cy="598488"/>
                </a:xfrm>
                <a:custGeom>
                  <a:avLst/>
                  <a:gdLst/>
                  <a:ahLst/>
                  <a:cxnLst>
                    <a:cxn ang="0">
                      <a:pos x="424799" y="0"/>
                    </a:cxn>
                    <a:cxn ang="0">
                      <a:pos x="0" y="425340"/>
                    </a:cxn>
                    <a:cxn ang="0">
                      <a:pos x="127815" y="598488"/>
                    </a:cxn>
                    <a:cxn ang="0">
                      <a:pos x="541338" y="22584"/>
                    </a:cxn>
                    <a:cxn ang="0">
                      <a:pos x="424799" y="0"/>
                    </a:cxn>
                  </a:cxnLst>
                  <a:rect l="0" t="0" r="0" b="0"/>
                  <a:pathLst>
                    <a:path w="144" h="159">
                      <a:moveTo>
                        <a:pt x="113" y="0"/>
                      </a:moveTo>
                      <a:cubicBezTo>
                        <a:pt x="0" y="113"/>
                        <a:pt x="0" y="113"/>
                        <a:pt x="0" y="113"/>
                      </a:cubicBezTo>
                      <a:cubicBezTo>
                        <a:pt x="5" y="133"/>
                        <a:pt x="18" y="148"/>
                        <a:pt x="34" y="159"/>
                      </a:cubicBezTo>
                      <a:cubicBezTo>
                        <a:pt x="144" y="6"/>
                        <a:pt x="144" y="6"/>
                        <a:pt x="144" y="6"/>
                      </a:cubicBezTo>
                      <a:cubicBezTo>
                        <a:pt x="133" y="3"/>
                        <a:pt x="122" y="1"/>
                        <a:pt x="113" y="0"/>
                      </a:cubicBezTo>
                      <a:close/>
                    </a:path>
                  </a:pathLst>
                </a:custGeom>
                <a:solidFill>
                  <a:srgbClr val="F7B24A"/>
                </a:solidFill>
                <a:ln w="9525">
                  <a:noFill/>
                </a:ln>
              </p:spPr>
              <p:txBody>
                <a:bodyPr/>
                <a:lstStyle/>
                <a:p>
                  <a:endParaRPr lang="zh-CN" altLang="en-US"/>
                </a:p>
              </p:txBody>
            </p:sp>
            <p:sp>
              <p:nvSpPr>
                <p:cNvPr id="10283" name="ïṡḷîďè"/>
                <p:cNvSpPr/>
                <p:nvPr/>
              </p:nvSpPr>
              <p:spPr>
                <a:xfrm>
                  <a:off x="5946776" y="1739901"/>
                  <a:ext cx="395288" cy="601663"/>
                </a:xfrm>
                <a:custGeom>
                  <a:avLst/>
                  <a:gdLst/>
                  <a:ahLst/>
                  <a:cxnLst>
                    <a:cxn ang="0">
                      <a:pos x="308701" y="0"/>
                    </a:cxn>
                    <a:cxn ang="0">
                      <a:pos x="0" y="597902"/>
                    </a:cxn>
                    <a:cxn ang="0">
                      <a:pos x="52705" y="601663"/>
                    </a:cxn>
                    <a:cxn ang="0">
                      <a:pos x="237172" y="552777"/>
                    </a:cxn>
                    <a:cxn ang="0">
                      <a:pos x="395288" y="97770"/>
                    </a:cxn>
                    <a:cxn ang="0">
                      <a:pos x="308701" y="0"/>
                    </a:cxn>
                  </a:cxnLst>
                  <a:rect l="0" t="0" r="0" b="0"/>
                  <a:pathLst>
                    <a:path w="105" h="160">
                      <a:moveTo>
                        <a:pt x="82" y="0"/>
                      </a:moveTo>
                      <a:cubicBezTo>
                        <a:pt x="0" y="159"/>
                        <a:pt x="0" y="159"/>
                        <a:pt x="0" y="159"/>
                      </a:cubicBezTo>
                      <a:cubicBezTo>
                        <a:pt x="5" y="159"/>
                        <a:pt x="9" y="160"/>
                        <a:pt x="14" y="160"/>
                      </a:cubicBezTo>
                      <a:cubicBezTo>
                        <a:pt x="32" y="160"/>
                        <a:pt x="49" y="155"/>
                        <a:pt x="63" y="147"/>
                      </a:cubicBezTo>
                      <a:cubicBezTo>
                        <a:pt x="105" y="26"/>
                        <a:pt x="105" y="26"/>
                        <a:pt x="105" y="26"/>
                      </a:cubicBezTo>
                      <a:cubicBezTo>
                        <a:pt x="99" y="15"/>
                        <a:pt x="91" y="7"/>
                        <a:pt x="82" y="0"/>
                      </a:cubicBezTo>
                      <a:close/>
                    </a:path>
                  </a:pathLst>
                </a:custGeom>
                <a:solidFill>
                  <a:srgbClr val="F7B24A"/>
                </a:solidFill>
                <a:ln w="9525">
                  <a:noFill/>
                </a:ln>
              </p:spPr>
              <p:txBody>
                <a:bodyPr/>
                <a:lstStyle/>
                <a:p>
                  <a:endParaRPr lang="zh-CN" altLang="en-US"/>
                </a:p>
              </p:txBody>
            </p:sp>
            <p:sp>
              <p:nvSpPr>
                <p:cNvPr id="10284" name="îṣḻiḋe"/>
                <p:cNvSpPr/>
                <p:nvPr/>
              </p:nvSpPr>
              <p:spPr>
                <a:xfrm>
                  <a:off x="5773738" y="1857376"/>
                  <a:ext cx="403225" cy="288925"/>
                </a:xfrm>
                <a:custGeom>
                  <a:avLst/>
                  <a:gdLst/>
                  <a:ahLst/>
                  <a:cxnLst>
                    <a:cxn ang="0">
                      <a:pos x="226107" y="288925"/>
                    </a:cxn>
                    <a:cxn ang="0">
                      <a:pos x="0" y="150090"/>
                    </a:cxn>
                    <a:cxn ang="0">
                      <a:pos x="173349" y="0"/>
                    </a:cxn>
                    <a:cxn ang="0">
                      <a:pos x="339161" y="30018"/>
                    </a:cxn>
                    <a:cxn ang="0">
                      <a:pos x="403225" y="101311"/>
                    </a:cxn>
                    <a:cxn ang="0">
                      <a:pos x="226107" y="288925"/>
                    </a:cxn>
                  </a:cxnLst>
                  <a:rect l="0" t="0" r="0" b="0"/>
                  <a:pathLst>
                    <a:path w="107" h="77">
                      <a:moveTo>
                        <a:pt x="60" y="77"/>
                      </a:moveTo>
                      <a:cubicBezTo>
                        <a:pt x="43" y="77"/>
                        <a:pt x="0" y="70"/>
                        <a:pt x="0" y="40"/>
                      </a:cubicBezTo>
                      <a:cubicBezTo>
                        <a:pt x="0" y="21"/>
                        <a:pt x="6" y="0"/>
                        <a:pt x="46" y="0"/>
                      </a:cubicBezTo>
                      <a:cubicBezTo>
                        <a:pt x="58" y="0"/>
                        <a:pt x="76" y="2"/>
                        <a:pt x="90" y="8"/>
                      </a:cubicBezTo>
                      <a:cubicBezTo>
                        <a:pt x="107" y="14"/>
                        <a:pt x="107" y="21"/>
                        <a:pt x="107" y="27"/>
                      </a:cubicBezTo>
                      <a:cubicBezTo>
                        <a:pt x="107" y="58"/>
                        <a:pt x="88" y="77"/>
                        <a:pt x="60" y="77"/>
                      </a:cubicBezTo>
                      <a:close/>
                    </a:path>
                  </a:pathLst>
                </a:custGeom>
                <a:solidFill>
                  <a:srgbClr val="F47A0C"/>
                </a:solidFill>
                <a:ln w="9525">
                  <a:noFill/>
                </a:ln>
              </p:spPr>
              <p:txBody>
                <a:bodyPr/>
                <a:lstStyle/>
                <a:p>
                  <a:endParaRPr lang="zh-CN" altLang="en-US"/>
                </a:p>
              </p:txBody>
            </p:sp>
            <p:sp>
              <p:nvSpPr>
                <p:cNvPr id="10285" name="iṥḷiďê"/>
                <p:cNvSpPr/>
                <p:nvPr/>
              </p:nvSpPr>
              <p:spPr>
                <a:xfrm>
                  <a:off x="5827713" y="1917701"/>
                  <a:ext cx="296863" cy="214313"/>
                </a:xfrm>
                <a:custGeom>
                  <a:avLst/>
                  <a:gdLst/>
                  <a:ahLst/>
                  <a:cxnLst>
                    <a:cxn ang="0">
                      <a:pos x="165341" y="214313"/>
                    </a:cxn>
                    <a:cxn ang="0">
                      <a:pos x="0" y="109036"/>
                    </a:cxn>
                    <a:cxn ang="0">
                      <a:pos x="127763" y="0"/>
                    </a:cxn>
                    <a:cxn ang="0">
                      <a:pos x="248012" y="22559"/>
                    </a:cxn>
                    <a:cxn ang="0">
                      <a:pos x="296863" y="75197"/>
                    </a:cxn>
                    <a:cxn ang="0">
                      <a:pos x="165341" y="214313"/>
                    </a:cxn>
                  </a:cxnLst>
                  <a:rect l="0" t="0" r="0" b="0"/>
                  <a:pathLst>
                    <a:path w="79" h="57">
                      <a:moveTo>
                        <a:pt x="44" y="57"/>
                      </a:moveTo>
                      <a:cubicBezTo>
                        <a:pt x="32" y="57"/>
                        <a:pt x="0" y="52"/>
                        <a:pt x="0" y="29"/>
                      </a:cubicBezTo>
                      <a:cubicBezTo>
                        <a:pt x="0" y="16"/>
                        <a:pt x="4" y="0"/>
                        <a:pt x="34" y="0"/>
                      </a:cubicBezTo>
                      <a:cubicBezTo>
                        <a:pt x="43" y="0"/>
                        <a:pt x="56" y="1"/>
                        <a:pt x="66" y="6"/>
                      </a:cubicBezTo>
                      <a:cubicBezTo>
                        <a:pt x="79" y="11"/>
                        <a:pt x="79" y="15"/>
                        <a:pt x="79" y="20"/>
                      </a:cubicBezTo>
                      <a:cubicBezTo>
                        <a:pt x="79" y="42"/>
                        <a:pt x="65" y="57"/>
                        <a:pt x="44" y="57"/>
                      </a:cubicBezTo>
                      <a:close/>
                    </a:path>
                  </a:pathLst>
                </a:custGeom>
                <a:solidFill>
                  <a:srgbClr val="F7B24A"/>
                </a:solidFill>
                <a:ln w="9525">
                  <a:noFill/>
                </a:ln>
              </p:spPr>
              <p:txBody>
                <a:bodyPr/>
                <a:lstStyle/>
                <a:p>
                  <a:endParaRPr lang="zh-CN" altLang="en-US"/>
                </a:p>
              </p:txBody>
            </p:sp>
            <p:sp>
              <p:nvSpPr>
                <p:cNvPr id="10286" name="íṣḻídê"/>
                <p:cNvSpPr/>
                <p:nvPr/>
              </p:nvSpPr>
              <p:spPr>
                <a:xfrm>
                  <a:off x="7040563" y="3921126"/>
                  <a:ext cx="1568450" cy="430213"/>
                </a:xfrm>
                <a:custGeom>
                  <a:avLst/>
                  <a:gdLst/>
                  <a:ahLst/>
                  <a:cxnLst>
                    <a:cxn ang="0">
                      <a:pos x="300901" y="339641"/>
                    </a:cxn>
                    <a:cxn ang="0">
                      <a:pos x="786105" y="430213"/>
                    </a:cxn>
                    <a:cxn ang="0">
                      <a:pos x="1271309" y="339641"/>
                    </a:cxn>
                    <a:cxn ang="0">
                      <a:pos x="1568450" y="0"/>
                    </a:cxn>
                    <a:cxn ang="0">
                      <a:pos x="0" y="0"/>
                    </a:cxn>
                    <a:cxn ang="0">
                      <a:pos x="300901" y="339641"/>
                    </a:cxn>
                  </a:cxnLst>
                  <a:rect l="0" t="0" r="0" b="0"/>
                  <a:pathLst>
                    <a:path w="417" h="114">
                      <a:moveTo>
                        <a:pt x="80" y="90"/>
                      </a:moveTo>
                      <a:cubicBezTo>
                        <a:pt x="80" y="90"/>
                        <a:pt x="138" y="114"/>
                        <a:pt x="209" y="114"/>
                      </a:cubicBezTo>
                      <a:cubicBezTo>
                        <a:pt x="280" y="114"/>
                        <a:pt x="338" y="90"/>
                        <a:pt x="338" y="90"/>
                      </a:cubicBezTo>
                      <a:cubicBezTo>
                        <a:pt x="417" y="0"/>
                        <a:pt x="417" y="0"/>
                        <a:pt x="417" y="0"/>
                      </a:cubicBezTo>
                      <a:cubicBezTo>
                        <a:pt x="0" y="0"/>
                        <a:pt x="0" y="0"/>
                        <a:pt x="0" y="0"/>
                      </a:cubicBezTo>
                      <a:lnTo>
                        <a:pt x="80" y="90"/>
                      </a:lnTo>
                      <a:close/>
                    </a:path>
                  </a:pathLst>
                </a:custGeom>
                <a:solidFill>
                  <a:srgbClr val="F6950A"/>
                </a:solidFill>
                <a:ln w="9525">
                  <a:noFill/>
                </a:ln>
              </p:spPr>
              <p:txBody>
                <a:bodyPr/>
                <a:lstStyle/>
                <a:p>
                  <a:endParaRPr lang="zh-CN" altLang="en-US"/>
                </a:p>
              </p:txBody>
            </p:sp>
            <p:sp>
              <p:nvSpPr>
                <p:cNvPr id="10287" name="íš1ïḋè"/>
                <p:cNvSpPr/>
                <p:nvPr/>
              </p:nvSpPr>
              <p:spPr>
                <a:xfrm>
                  <a:off x="7040563" y="3921126"/>
                  <a:ext cx="522288" cy="403225"/>
                </a:xfrm>
                <a:custGeom>
                  <a:avLst/>
                  <a:gdLst/>
                  <a:ahLst/>
                  <a:cxnLst>
                    <a:cxn ang="0">
                      <a:pos x="0" y="0"/>
                    </a:cxn>
                    <a:cxn ang="0">
                      <a:pos x="300597" y="339161"/>
                    </a:cxn>
                    <a:cxn ang="0">
                      <a:pos x="522288" y="403225"/>
                    </a:cxn>
                    <a:cxn ang="0">
                      <a:pos x="326899" y="0"/>
                    </a:cxn>
                    <a:cxn ang="0">
                      <a:pos x="0" y="0"/>
                    </a:cxn>
                  </a:cxnLst>
                  <a:rect l="0" t="0" r="0" b="0"/>
                  <a:pathLst>
                    <a:path w="139" h="107">
                      <a:moveTo>
                        <a:pt x="0" y="0"/>
                      </a:moveTo>
                      <a:cubicBezTo>
                        <a:pt x="80" y="90"/>
                        <a:pt x="80" y="90"/>
                        <a:pt x="80" y="90"/>
                      </a:cubicBezTo>
                      <a:cubicBezTo>
                        <a:pt x="80" y="90"/>
                        <a:pt x="103" y="100"/>
                        <a:pt x="139" y="107"/>
                      </a:cubicBezTo>
                      <a:cubicBezTo>
                        <a:pt x="118" y="73"/>
                        <a:pt x="101" y="37"/>
                        <a:pt x="87" y="0"/>
                      </a:cubicBezTo>
                      <a:lnTo>
                        <a:pt x="0" y="0"/>
                      </a:lnTo>
                      <a:close/>
                    </a:path>
                  </a:pathLst>
                </a:custGeom>
                <a:solidFill>
                  <a:srgbClr val="F47A0C"/>
                </a:solidFill>
                <a:ln w="9525">
                  <a:noFill/>
                </a:ln>
              </p:spPr>
              <p:txBody>
                <a:bodyPr/>
                <a:lstStyle/>
                <a:p>
                  <a:endParaRPr lang="zh-CN" altLang="en-US"/>
                </a:p>
              </p:txBody>
            </p:sp>
            <p:sp>
              <p:nvSpPr>
                <p:cNvPr id="10288" name="í$1ïḑê"/>
                <p:cNvSpPr/>
                <p:nvPr/>
              </p:nvSpPr>
              <p:spPr>
                <a:xfrm>
                  <a:off x="7713663" y="3921126"/>
                  <a:ext cx="233363" cy="430213"/>
                </a:xfrm>
                <a:custGeom>
                  <a:avLst/>
                  <a:gdLst/>
                  <a:ahLst/>
                  <a:cxnLst>
                    <a:cxn ang="0">
                      <a:pos x="0" y="0"/>
                    </a:cxn>
                    <a:cxn ang="0">
                      <a:pos x="41403" y="430213"/>
                    </a:cxn>
                    <a:cxn ang="0">
                      <a:pos x="112917" y="430213"/>
                    </a:cxn>
                    <a:cxn ang="0">
                      <a:pos x="210779" y="426439"/>
                    </a:cxn>
                    <a:cxn ang="0">
                      <a:pos x="233363" y="0"/>
                    </a:cxn>
                    <a:cxn ang="0">
                      <a:pos x="0" y="0"/>
                    </a:cxn>
                  </a:cxnLst>
                  <a:rect l="0" t="0" r="0" b="0"/>
                  <a:pathLst>
                    <a:path w="62" h="114">
                      <a:moveTo>
                        <a:pt x="0" y="0"/>
                      </a:moveTo>
                      <a:cubicBezTo>
                        <a:pt x="1" y="38"/>
                        <a:pt x="4" y="76"/>
                        <a:pt x="11" y="114"/>
                      </a:cubicBezTo>
                      <a:cubicBezTo>
                        <a:pt x="17" y="114"/>
                        <a:pt x="24" y="114"/>
                        <a:pt x="30" y="114"/>
                      </a:cubicBezTo>
                      <a:cubicBezTo>
                        <a:pt x="39" y="114"/>
                        <a:pt x="48" y="114"/>
                        <a:pt x="56" y="113"/>
                      </a:cubicBezTo>
                      <a:cubicBezTo>
                        <a:pt x="59" y="75"/>
                        <a:pt x="61" y="38"/>
                        <a:pt x="62" y="0"/>
                      </a:cubicBezTo>
                      <a:lnTo>
                        <a:pt x="0" y="0"/>
                      </a:lnTo>
                      <a:close/>
                    </a:path>
                  </a:pathLst>
                </a:custGeom>
                <a:solidFill>
                  <a:srgbClr val="F7B24A"/>
                </a:solidFill>
                <a:ln w="9525">
                  <a:noFill/>
                </a:ln>
              </p:spPr>
              <p:txBody>
                <a:bodyPr/>
                <a:lstStyle/>
                <a:p>
                  <a:endParaRPr lang="zh-CN" altLang="en-US"/>
                </a:p>
              </p:txBody>
            </p:sp>
            <p:sp>
              <p:nvSpPr>
                <p:cNvPr id="10289" name="îṩḷíďé"/>
                <p:cNvSpPr/>
                <p:nvPr/>
              </p:nvSpPr>
              <p:spPr>
                <a:xfrm>
                  <a:off x="8145463" y="3921126"/>
                  <a:ext cx="463550" cy="387350"/>
                </a:xfrm>
                <a:custGeom>
                  <a:avLst/>
                  <a:gdLst/>
                  <a:ahLst/>
                  <a:cxnLst>
                    <a:cxn ang="0">
                      <a:pos x="463550" y="0"/>
                    </a:cxn>
                    <a:cxn ang="0">
                      <a:pos x="131904" y="0"/>
                    </a:cxn>
                    <a:cxn ang="0">
                      <a:pos x="0" y="387350"/>
                    </a:cxn>
                    <a:cxn ang="0">
                      <a:pos x="165822" y="338461"/>
                    </a:cxn>
                    <a:cxn ang="0">
                      <a:pos x="463550" y="0"/>
                    </a:cxn>
                  </a:cxnLst>
                  <a:rect l="0" t="0" r="0" b="0"/>
                  <a:pathLst>
                    <a:path w="123" h="103">
                      <a:moveTo>
                        <a:pt x="123" y="0"/>
                      </a:moveTo>
                      <a:cubicBezTo>
                        <a:pt x="35" y="0"/>
                        <a:pt x="35" y="0"/>
                        <a:pt x="35" y="0"/>
                      </a:cubicBezTo>
                      <a:cubicBezTo>
                        <a:pt x="26" y="35"/>
                        <a:pt x="14" y="70"/>
                        <a:pt x="0" y="103"/>
                      </a:cubicBezTo>
                      <a:cubicBezTo>
                        <a:pt x="27" y="97"/>
                        <a:pt x="44" y="90"/>
                        <a:pt x="44" y="90"/>
                      </a:cubicBezTo>
                      <a:lnTo>
                        <a:pt x="123" y="0"/>
                      </a:lnTo>
                      <a:close/>
                    </a:path>
                  </a:pathLst>
                </a:custGeom>
                <a:solidFill>
                  <a:srgbClr val="F47A0C"/>
                </a:solidFill>
                <a:ln w="9525">
                  <a:noFill/>
                </a:ln>
              </p:spPr>
              <p:txBody>
                <a:bodyPr/>
                <a:lstStyle/>
                <a:p>
                  <a:endParaRPr lang="zh-CN" altLang="en-US"/>
                </a:p>
              </p:txBody>
            </p:sp>
            <p:sp>
              <p:nvSpPr>
                <p:cNvPr id="10290" name="íṩľiḓé"/>
                <p:cNvSpPr/>
                <p:nvPr/>
              </p:nvSpPr>
              <p:spPr>
                <a:xfrm>
                  <a:off x="7040563" y="3771901"/>
                  <a:ext cx="1568450" cy="300038"/>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291" name="ïṥľíḑé"/>
                <p:cNvSpPr/>
                <p:nvPr/>
              </p:nvSpPr>
              <p:spPr>
                <a:xfrm>
                  <a:off x="7232651" y="3808413"/>
                  <a:ext cx="1184275" cy="225425"/>
                </a:xfrm>
                <a:prstGeom prst="ellipse">
                  <a:avLst/>
                </a:prstGeom>
                <a:solidFill>
                  <a:srgbClr val="F6950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292" name="iṡlïde"/>
                <p:cNvSpPr/>
                <p:nvPr/>
              </p:nvSpPr>
              <p:spPr>
                <a:xfrm>
                  <a:off x="7485063" y="3933826"/>
                  <a:ext cx="687388" cy="100013"/>
                </a:xfrm>
                <a:custGeom>
                  <a:avLst/>
                  <a:gdLst/>
                  <a:ahLst/>
                  <a:cxnLst>
                    <a:cxn ang="0">
                      <a:pos x="341815" y="100013"/>
                    </a:cxn>
                    <a:cxn ang="0">
                      <a:pos x="687388" y="59266"/>
                    </a:cxn>
                    <a:cxn ang="0">
                      <a:pos x="345572" y="0"/>
                    </a:cxn>
                    <a:cxn ang="0">
                      <a:pos x="0" y="62971"/>
                    </a:cxn>
                    <a:cxn ang="0">
                      <a:pos x="341815" y="100013"/>
                    </a:cxn>
                  </a:cxnLst>
                  <a:rect l="0" t="0" r="0" b="0"/>
                  <a:pathLst>
                    <a:path w="183" h="27">
                      <a:moveTo>
                        <a:pt x="91" y="27"/>
                      </a:moveTo>
                      <a:cubicBezTo>
                        <a:pt x="125" y="27"/>
                        <a:pt x="157" y="22"/>
                        <a:pt x="183" y="16"/>
                      </a:cubicBezTo>
                      <a:cubicBezTo>
                        <a:pt x="171" y="12"/>
                        <a:pt x="135" y="0"/>
                        <a:pt x="92" y="0"/>
                      </a:cubicBezTo>
                      <a:cubicBezTo>
                        <a:pt x="48" y="0"/>
                        <a:pt x="12" y="12"/>
                        <a:pt x="0" y="17"/>
                      </a:cubicBezTo>
                      <a:cubicBezTo>
                        <a:pt x="25" y="22"/>
                        <a:pt x="57" y="27"/>
                        <a:pt x="91" y="27"/>
                      </a:cubicBezTo>
                      <a:close/>
                    </a:path>
                  </a:pathLst>
                </a:custGeom>
                <a:solidFill>
                  <a:srgbClr val="F47A0C"/>
                </a:solidFill>
                <a:ln w="9525">
                  <a:noFill/>
                </a:ln>
              </p:spPr>
              <p:txBody>
                <a:bodyPr/>
                <a:lstStyle/>
                <a:p>
                  <a:endParaRPr lang="zh-CN" altLang="en-US"/>
                </a:p>
              </p:txBody>
            </p:sp>
            <p:sp>
              <p:nvSpPr>
                <p:cNvPr id="10293" name="íŝlîďe"/>
                <p:cNvSpPr/>
                <p:nvPr/>
              </p:nvSpPr>
              <p:spPr>
                <a:xfrm>
                  <a:off x="7105651" y="3760788"/>
                  <a:ext cx="119063" cy="173038"/>
                </a:xfrm>
                <a:custGeom>
                  <a:avLst/>
                  <a:gdLst/>
                  <a:ahLst/>
                  <a:cxnLst>
                    <a:cxn ang="0">
                      <a:pos x="59531" y="0"/>
                    </a:cxn>
                    <a:cxn ang="0">
                      <a:pos x="0" y="15046"/>
                    </a:cxn>
                    <a:cxn ang="0">
                      <a:pos x="0" y="48902"/>
                    </a:cxn>
                    <a:cxn ang="0">
                      <a:pos x="0" y="124135"/>
                    </a:cxn>
                    <a:cxn ang="0">
                      <a:pos x="0" y="154229"/>
                    </a:cxn>
                    <a:cxn ang="0">
                      <a:pos x="59531" y="173038"/>
                    </a:cxn>
                    <a:cxn ang="0">
                      <a:pos x="119063" y="154229"/>
                    </a:cxn>
                    <a:cxn ang="0">
                      <a:pos x="119063" y="124135"/>
                    </a:cxn>
                    <a:cxn ang="0">
                      <a:pos x="119063" y="48902"/>
                    </a:cxn>
                    <a:cxn ang="0">
                      <a:pos x="119063" y="15046"/>
                    </a:cxn>
                    <a:cxn ang="0">
                      <a:pos x="59531" y="0"/>
                    </a:cxn>
                  </a:cxnLst>
                  <a:rect l="0" t="0" r="0" b="0"/>
                  <a:pathLst>
                    <a:path w="32" h="46">
                      <a:moveTo>
                        <a:pt x="16" y="0"/>
                      </a:moveTo>
                      <a:cubicBezTo>
                        <a:pt x="7" y="0"/>
                        <a:pt x="0" y="4"/>
                        <a:pt x="0" y="4"/>
                      </a:cubicBezTo>
                      <a:cubicBezTo>
                        <a:pt x="0" y="13"/>
                        <a:pt x="0" y="13"/>
                        <a:pt x="0" y="13"/>
                      </a:cubicBezTo>
                      <a:cubicBezTo>
                        <a:pt x="0" y="33"/>
                        <a:pt x="0" y="33"/>
                        <a:pt x="0" y="33"/>
                      </a:cubicBezTo>
                      <a:cubicBezTo>
                        <a:pt x="0" y="41"/>
                        <a:pt x="0" y="41"/>
                        <a:pt x="0" y="41"/>
                      </a:cubicBezTo>
                      <a:cubicBezTo>
                        <a:pt x="0" y="41"/>
                        <a:pt x="7" y="46"/>
                        <a:pt x="16" y="46"/>
                      </a:cubicBezTo>
                      <a:cubicBezTo>
                        <a:pt x="24" y="46"/>
                        <a:pt x="32" y="41"/>
                        <a:pt x="32" y="41"/>
                      </a:cubicBezTo>
                      <a:cubicBezTo>
                        <a:pt x="32" y="33"/>
                        <a:pt x="32" y="33"/>
                        <a:pt x="32" y="33"/>
                      </a:cubicBezTo>
                      <a:cubicBezTo>
                        <a:pt x="32" y="13"/>
                        <a:pt x="32" y="13"/>
                        <a:pt x="32" y="13"/>
                      </a:cubicBezTo>
                      <a:cubicBezTo>
                        <a:pt x="32" y="4"/>
                        <a:pt x="32" y="4"/>
                        <a:pt x="32" y="4"/>
                      </a:cubicBezTo>
                      <a:cubicBezTo>
                        <a:pt x="32" y="4"/>
                        <a:pt x="24" y="0"/>
                        <a:pt x="16" y="0"/>
                      </a:cubicBezTo>
                      <a:close/>
                    </a:path>
                  </a:pathLst>
                </a:custGeom>
                <a:solidFill>
                  <a:srgbClr val="F47A0C"/>
                </a:solidFill>
                <a:ln w="9525">
                  <a:noFill/>
                </a:ln>
              </p:spPr>
              <p:txBody>
                <a:bodyPr/>
                <a:lstStyle/>
                <a:p>
                  <a:endParaRPr lang="zh-CN" altLang="en-US"/>
                </a:p>
              </p:txBody>
            </p:sp>
            <p:sp>
              <p:nvSpPr>
                <p:cNvPr id="10294" name="iS1ïḑè"/>
                <p:cNvSpPr/>
                <p:nvPr/>
              </p:nvSpPr>
              <p:spPr>
                <a:xfrm>
                  <a:off x="7180263" y="3760788"/>
                  <a:ext cx="44450" cy="173038"/>
                </a:xfrm>
                <a:custGeom>
                  <a:avLst/>
                  <a:gdLst/>
                  <a:ahLst/>
                  <a:cxnLst>
                    <a:cxn ang="0">
                      <a:pos x="3704" y="0"/>
                    </a:cxn>
                    <a:cxn ang="0">
                      <a:pos x="0" y="173038"/>
                    </a:cxn>
                    <a:cxn ang="0">
                      <a:pos x="44450" y="154229"/>
                    </a:cxn>
                    <a:cxn ang="0">
                      <a:pos x="44450" y="124135"/>
                    </a:cxn>
                    <a:cxn ang="0">
                      <a:pos x="44450" y="48902"/>
                    </a:cxn>
                    <a:cxn ang="0">
                      <a:pos x="44450" y="15046"/>
                    </a:cxn>
                    <a:cxn ang="0">
                      <a:pos x="3704" y="0"/>
                    </a:cxn>
                  </a:cxnLst>
                  <a:rect l="0" t="0" r="0" b="0"/>
                  <a:pathLst>
                    <a:path w="12" h="46">
                      <a:moveTo>
                        <a:pt x="1" y="0"/>
                      </a:moveTo>
                      <a:cubicBezTo>
                        <a:pt x="0" y="46"/>
                        <a:pt x="0" y="46"/>
                        <a:pt x="0" y="46"/>
                      </a:cubicBezTo>
                      <a:cubicBezTo>
                        <a:pt x="6" y="45"/>
                        <a:pt x="12" y="41"/>
                        <a:pt x="12" y="41"/>
                      </a:cubicBezTo>
                      <a:cubicBezTo>
                        <a:pt x="12" y="33"/>
                        <a:pt x="12" y="33"/>
                        <a:pt x="12" y="33"/>
                      </a:cubicBezTo>
                      <a:cubicBezTo>
                        <a:pt x="12" y="13"/>
                        <a:pt x="12" y="13"/>
                        <a:pt x="12" y="13"/>
                      </a:cubicBezTo>
                      <a:cubicBezTo>
                        <a:pt x="12" y="4"/>
                        <a:pt x="12" y="4"/>
                        <a:pt x="12" y="4"/>
                      </a:cubicBezTo>
                      <a:cubicBezTo>
                        <a:pt x="12" y="4"/>
                        <a:pt x="7" y="2"/>
                        <a:pt x="1" y="0"/>
                      </a:cubicBezTo>
                      <a:close/>
                    </a:path>
                  </a:pathLst>
                </a:custGeom>
                <a:solidFill>
                  <a:srgbClr val="F47A0C"/>
                </a:solidFill>
                <a:ln w="9525">
                  <a:noFill/>
                </a:ln>
              </p:spPr>
              <p:txBody>
                <a:bodyPr/>
                <a:lstStyle/>
                <a:p>
                  <a:endParaRPr lang="zh-CN" altLang="en-US"/>
                </a:p>
              </p:txBody>
            </p:sp>
            <p:sp>
              <p:nvSpPr>
                <p:cNvPr id="10295" name="iSļídé"/>
                <p:cNvSpPr/>
                <p:nvPr/>
              </p:nvSpPr>
              <p:spPr>
                <a:xfrm>
                  <a:off x="7105651" y="3760788"/>
                  <a:ext cx="77788" cy="173038"/>
                </a:xfrm>
                <a:custGeom>
                  <a:avLst/>
                  <a:gdLst/>
                  <a:ahLst/>
                  <a:cxnLst>
                    <a:cxn ang="0">
                      <a:pos x="59267" y="0"/>
                    </a:cxn>
                    <a:cxn ang="0">
                      <a:pos x="0" y="15046"/>
                    </a:cxn>
                    <a:cxn ang="0">
                      <a:pos x="0" y="48902"/>
                    </a:cxn>
                    <a:cxn ang="0">
                      <a:pos x="0" y="124135"/>
                    </a:cxn>
                    <a:cxn ang="0">
                      <a:pos x="0" y="154229"/>
                    </a:cxn>
                    <a:cxn ang="0">
                      <a:pos x="59267" y="173038"/>
                    </a:cxn>
                    <a:cxn ang="0">
                      <a:pos x="74083" y="173038"/>
                    </a:cxn>
                    <a:cxn ang="0">
                      <a:pos x="77788" y="0"/>
                    </a:cxn>
                    <a:cxn ang="0">
                      <a:pos x="59267" y="0"/>
                    </a:cxn>
                  </a:cxnLst>
                  <a:rect l="0" t="0" r="0" b="0"/>
                  <a:pathLst>
                    <a:path w="21" h="46">
                      <a:moveTo>
                        <a:pt x="16" y="0"/>
                      </a:moveTo>
                      <a:cubicBezTo>
                        <a:pt x="7" y="0"/>
                        <a:pt x="0" y="4"/>
                        <a:pt x="0" y="4"/>
                      </a:cubicBezTo>
                      <a:cubicBezTo>
                        <a:pt x="0" y="13"/>
                        <a:pt x="0" y="13"/>
                        <a:pt x="0" y="13"/>
                      </a:cubicBezTo>
                      <a:cubicBezTo>
                        <a:pt x="0" y="33"/>
                        <a:pt x="0" y="33"/>
                        <a:pt x="0" y="33"/>
                      </a:cubicBezTo>
                      <a:cubicBezTo>
                        <a:pt x="0" y="41"/>
                        <a:pt x="0" y="41"/>
                        <a:pt x="0" y="41"/>
                      </a:cubicBezTo>
                      <a:cubicBezTo>
                        <a:pt x="0" y="41"/>
                        <a:pt x="7" y="46"/>
                        <a:pt x="16" y="46"/>
                      </a:cubicBezTo>
                      <a:cubicBezTo>
                        <a:pt x="17" y="46"/>
                        <a:pt x="18" y="46"/>
                        <a:pt x="20" y="46"/>
                      </a:cubicBezTo>
                      <a:cubicBezTo>
                        <a:pt x="21" y="0"/>
                        <a:pt x="21" y="0"/>
                        <a:pt x="21" y="0"/>
                      </a:cubicBezTo>
                      <a:cubicBezTo>
                        <a:pt x="19" y="0"/>
                        <a:pt x="18" y="0"/>
                        <a:pt x="16" y="0"/>
                      </a:cubicBezTo>
                      <a:close/>
                    </a:path>
                  </a:pathLst>
                </a:custGeom>
                <a:solidFill>
                  <a:srgbClr val="F6950A"/>
                </a:solidFill>
                <a:ln w="9525">
                  <a:noFill/>
                </a:ln>
              </p:spPr>
              <p:txBody>
                <a:bodyPr/>
                <a:lstStyle/>
                <a:p>
                  <a:endParaRPr lang="zh-CN" altLang="en-US"/>
                </a:p>
              </p:txBody>
            </p:sp>
            <p:sp>
              <p:nvSpPr>
                <p:cNvPr id="10296" name="íś1íḋé"/>
                <p:cNvSpPr/>
                <p:nvPr/>
              </p:nvSpPr>
              <p:spPr>
                <a:xfrm>
                  <a:off x="7116763" y="3763963"/>
                  <a:ext cx="96838" cy="33338"/>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297" name="ïšļíďe"/>
                <p:cNvSpPr/>
                <p:nvPr/>
              </p:nvSpPr>
              <p:spPr>
                <a:xfrm>
                  <a:off x="7094538" y="3665538"/>
                  <a:ext cx="123825" cy="117475"/>
                </a:xfrm>
                <a:custGeom>
                  <a:avLst/>
                  <a:gdLst/>
                  <a:ahLst/>
                  <a:cxnLst>
                    <a:cxn ang="0">
                      <a:pos x="52531" y="113685"/>
                    </a:cxn>
                    <a:cxn ang="0">
                      <a:pos x="11256" y="49263"/>
                    </a:cxn>
                    <a:cxn ang="0">
                      <a:pos x="93806" y="11368"/>
                    </a:cxn>
                    <a:cxn ang="0">
                      <a:pos x="90054" y="113685"/>
                    </a:cxn>
                    <a:cxn ang="0">
                      <a:pos x="78797" y="30316"/>
                    </a:cxn>
                    <a:cxn ang="0">
                      <a:pos x="37522" y="72000"/>
                    </a:cxn>
                    <a:cxn ang="0">
                      <a:pos x="52531" y="113685"/>
                    </a:cxn>
                  </a:cxnLst>
                  <a:rect l="0" t="0" r="0" b="0"/>
                  <a:pathLst>
                    <a:path w="33" h="31">
                      <a:moveTo>
                        <a:pt x="14" y="30"/>
                      </a:moveTo>
                      <a:cubicBezTo>
                        <a:pt x="14" y="30"/>
                        <a:pt x="0" y="20"/>
                        <a:pt x="3" y="13"/>
                      </a:cubicBezTo>
                      <a:cubicBezTo>
                        <a:pt x="7" y="5"/>
                        <a:pt x="16" y="0"/>
                        <a:pt x="25" y="3"/>
                      </a:cubicBezTo>
                      <a:cubicBezTo>
                        <a:pt x="33" y="5"/>
                        <a:pt x="26" y="29"/>
                        <a:pt x="24" y="30"/>
                      </a:cubicBezTo>
                      <a:cubicBezTo>
                        <a:pt x="22" y="31"/>
                        <a:pt x="27" y="9"/>
                        <a:pt x="21" y="8"/>
                      </a:cubicBezTo>
                      <a:cubicBezTo>
                        <a:pt x="15" y="8"/>
                        <a:pt x="7" y="14"/>
                        <a:pt x="10" y="19"/>
                      </a:cubicBezTo>
                      <a:cubicBezTo>
                        <a:pt x="12" y="23"/>
                        <a:pt x="18" y="31"/>
                        <a:pt x="14" y="30"/>
                      </a:cubicBezTo>
                      <a:close/>
                    </a:path>
                  </a:pathLst>
                </a:custGeom>
                <a:solidFill>
                  <a:srgbClr val="F6950A"/>
                </a:solidFill>
                <a:ln w="9525">
                  <a:noFill/>
                </a:ln>
              </p:spPr>
              <p:txBody>
                <a:bodyPr/>
                <a:lstStyle/>
                <a:p>
                  <a:endParaRPr lang="zh-CN" altLang="en-US"/>
                </a:p>
              </p:txBody>
            </p:sp>
            <p:sp>
              <p:nvSpPr>
                <p:cNvPr id="10298" name="îŝľîďe"/>
                <p:cNvSpPr/>
                <p:nvPr/>
              </p:nvSpPr>
              <p:spPr>
                <a:xfrm>
                  <a:off x="7751763" y="2503488"/>
                  <a:ext cx="120650" cy="177800"/>
                </a:xfrm>
                <a:custGeom>
                  <a:avLst/>
                  <a:gdLst/>
                  <a:ahLst/>
                  <a:cxnLst>
                    <a:cxn ang="0">
                      <a:pos x="60325" y="0"/>
                    </a:cxn>
                    <a:cxn ang="0">
                      <a:pos x="0" y="18914"/>
                    </a:cxn>
                    <a:cxn ang="0">
                      <a:pos x="0" y="52961"/>
                    </a:cxn>
                    <a:cxn ang="0">
                      <a:pos x="0" y="124838"/>
                    </a:cxn>
                    <a:cxn ang="0">
                      <a:pos x="0" y="158885"/>
                    </a:cxn>
                    <a:cxn ang="0">
                      <a:pos x="60325" y="177800"/>
                    </a:cxn>
                    <a:cxn ang="0">
                      <a:pos x="120650" y="158885"/>
                    </a:cxn>
                    <a:cxn ang="0">
                      <a:pos x="120650" y="124838"/>
                    </a:cxn>
                    <a:cxn ang="0">
                      <a:pos x="120650" y="52961"/>
                    </a:cxn>
                    <a:cxn ang="0">
                      <a:pos x="120650" y="18914"/>
                    </a:cxn>
                    <a:cxn ang="0">
                      <a:pos x="60325" y="0"/>
                    </a:cxn>
                  </a:cxnLst>
                  <a:rect l="0" t="0" r="0" b="0"/>
                  <a:pathLst>
                    <a:path w="32" h="47">
                      <a:moveTo>
                        <a:pt x="16" y="0"/>
                      </a:moveTo>
                      <a:cubicBezTo>
                        <a:pt x="7" y="0"/>
                        <a:pt x="0" y="5"/>
                        <a:pt x="0" y="5"/>
                      </a:cubicBezTo>
                      <a:cubicBezTo>
                        <a:pt x="0" y="14"/>
                        <a:pt x="0" y="14"/>
                        <a:pt x="0" y="14"/>
                      </a:cubicBezTo>
                      <a:cubicBezTo>
                        <a:pt x="0" y="33"/>
                        <a:pt x="0" y="33"/>
                        <a:pt x="0" y="33"/>
                      </a:cubicBezTo>
                      <a:cubicBezTo>
                        <a:pt x="0" y="42"/>
                        <a:pt x="0" y="42"/>
                        <a:pt x="0" y="42"/>
                      </a:cubicBezTo>
                      <a:cubicBezTo>
                        <a:pt x="0" y="42"/>
                        <a:pt x="7" y="47"/>
                        <a:pt x="16" y="47"/>
                      </a:cubicBezTo>
                      <a:cubicBezTo>
                        <a:pt x="25" y="47"/>
                        <a:pt x="32" y="42"/>
                        <a:pt x="32" y="42"/>
                      </a:cubicBezTo>
                      <a:cubicBezTo>
                        <a:pt x="32" y="33"/>
                        <a:pt x="32" y="33"/>
                        <a:pt x="32" y="33"/>
                      </a:cubicBezTo>
                      <a:cubicBezTo>
                        <a:pt x="32" y="14"/>
                        <a:pt x="32" y="14"/>
                        <a:pt x="32" y="14"/>
                      </a:cubicBezTo>
                      <a:cubicBezTo>
                        <a:pt x="32" y="5"/>
                        <a:pt x="32" y="5"/>
                        <a:pt x="32" y="5"/>
                      </a:cubicBezTo>
                      <a:cubicBezTo>
                        <a:pt x="32" y="5"/>
                        <a:pt x="25" y="0"/>
                        <a:pt x="16" y="0"/>
                      </a:cubicBezTo>
                      <a:close/>
                    </a:path>
                  </a:pathLst>
                </a:custGeom>
                <a:solidFill>
                  <a:srgbClr val="F47A0C"/>
                </a:solidFill>
                <a:ln w="9525">
                  <a:noFill/>
                </a:ln>
              </p:spPr>
              <p:txBody>
                <a:bodyPr/>
                <a:lstStyle/>
                <a:p>
                  <a:endParaRPr lang="zh-CN" altLang="en-US"/>
                </a:p>
              </p:txBody>
            </p:sp>
            <p:sp>
              <p:nvSpPr>
                <p:cNvPr id="10299" name="íṣļídé"/>
                <p:cNvSpPr/>
                <p:nvPr/>
              </p:nvSpPr>
              <p:spPr>
                <a:xfrm>
                  <a:off x="7826376" y="2508251"/>
                  <a:ext cx="46038" cy="168275"/>
                </a:xfrm>
                <a:custGeom>
                  <a:avLst/>
                  <a:gdLst/>
                  <a:ahLst/>
                  <a:cxnLst>
                    <a:cxn ang="0">
                      <a:pos x="3836" y="0"/>
                    </a:cxn>
                    <a:cxn ang="0">
                      <a:pos x="0" y="168275"/>
                    </a:cxn>
                    <a:cxn ang="0">
                      <a:pos x="46038" y="153317"/>
                    </a:cxn>
                    <a:cxn ang="0">
                      <a:pos x="46038" y="119662"/>
                    </a:cxn>
                    <a:cxn ang="0">
                      <a:pos x="46038" y="48612"/>
                    </a:cxn>
                    <a:cxn ang="0">
                      <a:pos x="46038" y="14957"/>
                    </a:cxn>
                    <a:cxn ang="0">
                      <a:pos x="3836" y="0"/>
                    </a:cxn>
                  </a:cxnLst>
                  <a:rect l="0" t="0" r="0" b="0"/>
                  <a:pathLst>
                    <a:path w="12" h="45">
                      <a:moveTo>
                        <a:pt x="1" y="0"/>
                      </a:moveTo>
                      <a:cubicBezTo>
                        <a:pt x="0" y="45"/>
                        <a:pt x="0" y="45"/>
                        <a:pt x="0" y="45"/>
                      </a:cubicBezTo>
                      <a:cubicBezTo>
                        <a:pt x="7" y="44"/>
                        <a:pt x="12" y="41"/>
                        <a:pt x="12" y="41"/>
                      </a:cubicBezTo>
                      <a:cubicBezTo>
                        <a:pt x="12" y="32"/>
                        <a:pt x="12" y="32"/>
                        <a:pt x="12" y="32"/>
                      </a:cubicBezTo>
                      <a:cubicBezTo>
                        <a:pt x="12" y="13"/>
                        <a:pt x="12" y="13"/>
                        <a:pt x="12" y="13"/>
                      </a:cubicBezTo>
                      <a:cubicBezTo>
                        <a:pt x="12" y="4"/>
                        <a:pt x="12" y="4"/>
                        <a:pt x="12" y="4"/>
                      </a:cubicBezTo>
                      <a:cubicBezTo>
                        <a:pt x="12" y="4"/>
                        <a:pt x="7" y="1"/>
                        <a:pt x="1" y="0"/>
                      </a:cubicBezTo>
                      <a:close/>
                    </a:path>
                  </a:pathLst>
                </a:custGeom>
                <a:solidFill>
                  <a:srgbClr val="F47A0C"/>
                </a:solidFill>
                <a:ln w="9525">
                  <a:noFill/>
                </a:ln>
              </p:spPr>
              <p:txBody>
                <a:bodyPr/>
                <a:lstStyle/>
                <a:p>
                  <a:endParaRPr lang="zh-CN" altLang="en-US"/>
                </a:p>
              </p:txBody>
            </p:sp>
            <p:sp>
              <p:nvSpPr>
                <p:cNvPr id="10300" name="íšḻiḍé"/>
                <p:cNvSpPr/>
                <p:nvPr/>
              </p:nvSpPr>
              <p:spPr>
                <a:xfrm>
                  <a:off x="7751763" y="2503488"/>
                  <a:ext cx="79375" cy="177800"/>
                </a:xfrm>
                <a:custGeom>
                  <a:avLst/>
                  <a:gdLst/>
                  <a:ahLst/>
                  <a:cxnLst>
                    <a:cxn ang="0">
                      <a:pos x="60476" y="0"/>
                    </a:cxn>
                    <a:cxn ang="0">
                      <a:pos x="0" y="18914"/>
                    </a:cxn>
                    <a:cxn ang="0">
                      <a:pos x="0" y="52961"/>
                    </a:cxn>
                    <a:cxn ang="0">
                      <a:pos x="0" y="124838"/>
                    </a:cxn>
                    <a:cxn ang="0">
                      <a:pos x="0" y="158885"/>
                    </a:cxn>
                    <a:cxn ang="0">
                      <a:pos x="60476" y="177800"/>
                    </a:cxn>
                    <a:cxn ang="0">
                      <a:pos x="75595" y="174017"/>
                    </a:cxn>
                    <a:cxn ang="0">
                      <a:pos x="79375" y="3782"/>
                    </a:cxn>
                    <a:cxn ang="0">
                      <a:pos x="60476" y="0"/>
                    </a:cxn>
                  </a:cxnLst>
                  <a:rect l="0" t="0" r="0" b="0"/>
                  <a:pathLst>
                    <a:path w="21" h="47">
                      <a:moveTo>
                        <a:pt x="16" y="0"/>
                      </a:moveTo>
                      <a:cubicBezTo>
                        <a:pt x="7" y="0"/>
                        <a:pt x="0" y="5"/>
                        <a:pt x="0" y="5"/>
                      </a:cubicBezTo>
                      <a:cubicBezTo>
                        <a:pt x="0" y="14"/>
                        <a:pt x="0" y="14"/>
                        <a:pt x="0" y="14"/>
                      </a:cubicBezTo>
                      <a:cubicBezTo>
                        <a:pt x="0" y="33"/>
                        <a:pt x="0" y="33"/>
                        <a:pt x="0" y="33"/>
                      </a:cubicBezTo>
                      <a:cubicBezTo>
                        <a:pt x="0" y="42"/>
                        <a:pt x="0" y="42"/>
                        <a:pt x="0" y="42"/>
                      </a:cubicBezTo>
                      <a:cubicBezTo>
                        <a:pt x="0" y="42"/>
                        <a:pt x="7" y="47"/>
                        <a:pt x="16" y="47"/>
                      </a:cubicBezTo>
                      <a:cubicBezTo>
                        <a:pt x="17" y="47"/>
                        <a:pt x="19" y="47"/>
                        <a:pt x="20" y="46"/>
                      </a:cubicBezTo>
                      <a:cubicBezTo>
                        <a:pt x="21" y="1"/>
                        <a:pt x="21" y="1"/>
                        <a:pt x="21" y="1"/>
                      </a:cubicBezTo>
                      <a:cubicBezTo>
                        <a:pt x="20" y="1"/>
                        <a:pt x="18" y="0"/>
                        <a:pt x="16" y="0"/>
                      </a:cubicBezTo>
                      <a:close/>
                    </a:path>
                  </a:pathLst>
                </a:custGeom>
                <a:solidFill>
                  <a:srgbClr val="F6950A"/>
                </a:solidFill>
                <a:ln w="9525">
                  <a:noFill/>
                </a:ln>
              </p:spPr>
              <p:txBody>
                <a:bodyPr/>
                <a:lstStyle/>
                <a:p>
                  <a:endParaRPr lang="zh-CN" altLang="en-US"/>
                </a:p>
              </p:txBody>
            </p:sp>
            <p:sp>
              <p:nvSpPr>
                <p:cNvPr id="10301" name="ïŝlîḍê"/>
                <p:cNvSpPr/>
                <p:nvPr/>
              </p:nvSpPr>
              <p:spPr>
                <a:xfrm>
                  <a:off x="7762876" y="2511426"/>
                  <a:ext cx="98425" cy="30163"/>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02" name="ïşļîďe"/>
                <p:cNvSpPr/>
                <p:nvPr/>
              </p:nvSpPr>
              <p:spPr>
                <a:xfrm>
                  <a:off x="7740651" y="2413000"/>
                  <a:ext cx="123825" cy="117475"/>
                </a:xfrm>
                <a:custGeom>
                  <a:avLst/>
                  <a:gdLst/>
                  <a:ahLst/>
                  <a:cxnLst>
                    <a:cxn ang="0">
                      <a:pos x="52531" y="113685"/>
                    </a:cxn>
                    <a:cxn ang="0">
                      <a:pos x="11256" y="45474"/>
                    </a:cxn>
                    <a:cxn ang="0">
                      <a:pos x="93806" y="7579"/>
                    </a:cxn>
                    <a:cxn ang="0">
                      <a:pos x="90054" y="109895"/>
                    </a:cxn>
                    <a:cxn ang="0">
                      <a:pos x="78797" y="30316"/>
                    </a:cxn>
                    <a:cxn ang="0">
                      <a:pos x="37522" y="68211"/>
                    </a:cxn>
                    <a:cxn ang="0">
                      <a:pos x="52531" y="113685"/>
                    </a:cxn>
                  </a:cxnLst>
                  <a:rect l="0" t="0" r="0" b="0"/>
                  <a:pathLst>
                    <a:path w="33" h="31">
                      <a:moveTo>
                        <a:pt x="14" y="30"/>
                      </a:moveTo>
                      <a:cubicBezTo>
                        <a:pt x="14" y="30"/>
                        <a:pt x="0" y="20"/>
                        <a:pt x="3" y="12"/>
                      </a:cubicBezTo>
                      <a:cubicBezTo>
                        <a:pt x="7" y="5"/>
                        <a:pt x="17" y="0"/>
                        <a:pt x="25" y="2"/>
                      </a:cubicBezTo>
                      <a:cubicBezTo>
                        <a:pt x="33" y="5"/>
                        <a:pt x="26" y="28"/>
                        <a:pt x="24" y="29"/>
                      </a:cubicBezTo>
                      <a:cubicBezTo>
                        <a:pt x="22" y="30"/>
                        <a:pt x="27" y="8"/>
                        <a:pt x="21" y="8"/>
                      </a:cubicBezTo>
                      <a:cubicBezTo>
                        <a:pt x="15" y="8"/>
                        <a:pt x="8" y="14"/>
                        <a:pt x="10" y="18"/>
                      </a:cubicBezTo>
                      <a:cubicBezTo>
                        <a:pt x="12" y="23"/>
                        <a:pt x="18" y="31"/>
                        <a:pt x="14" y="30"/>
                      </a:cubicBezTo>
                      <a:close/>
                    </a:path>
                  </a:pathLst>
                </a:custGeom>
                <a:solidFill>
                  <a:srgbClr val="F6950A"/>
                </a:solidFill>
                <a:ln w="9525">
                  <a:noFill/>
                </a:ln>
              </p:spPr>
              <p:txBody>
                <a:bodyPr/>
                <a:lstStyle/>
                <a:p>
                  <a:endParaRPr lang="zh-CN" altLang="en-US"/>
                </a:p>
              </p:txBody>
            </p:sp>
            <p:sp>
              <p:nvSpPr>
                <p:cNvPr id="10303" name="íṣ1ïḋê"/>
                <p:cNvSpPr/>
                <p:nvPr/>
              </p:nvSpPr>
              <p:spPr>
                <a:xfrm>
                  <a:off x="8431213" y="3775076"/>
                  <a:ext cx="120650" cy="173038"/>
                </a:xfrm>
                <a:custGeom>
                  <a:avLst/>
                  <a:gdLst/>
                  <a:ahLst/>
                  <a:cxnLst>
                    <a:cxn ang="0">
                      <a:pos x="60325" y="0"/>
                    </a:cxn>
                    <a:cxn ang="0">
                      <a:pos x="0" y="15046"/>
                    </a:cxn>
                    <a:cxn ang="0">
                      <a:pos x="0" y="48902"/>
                    </a:cxn>
                    <a:cxn ang="0">
                      <a:pos x="0" y="124135"/>
                    </a:cxn>
                    <a:cxn ang="0">
                      <a:pos x="0" y="157991"/>
                    </a:cxn>
                    <a:cxn ang="0">
                      <a:pos x="60325" y="173038"/>
                    </a:cxn>
                    <a:cxn ang="0">
                      <a:pos x="120650" y="157991"/>
                    </a:cxn>
                    <a:cxn ang="0">
                      <a:pos x="120650" y="124135"/>
                    </a:cxn>
                    <a:cxn ang="0">
                      <a:pos x="120650" y="48902"/>
                    </a:cxn>
                    <a:cxn ang="0">
                      <a:pos x="120650" y="15046"/>
                    </a:cxn>
                    <a:cxn ang="0">
                      <a:pos x="60325" y="0"/>
                    </a:cxn>
                  </a:cxnLst>
                  <a:rect l="0" t="0" r="0" b="0"/>
                  <a:pathLst>
                    <a:path w="32" h="46">
                      <a:moveTo>
                        <a:pt x="16" y="0"/>
                      </a:moveTo>
                      <a:cubicBezTo>
                        <a:pt x="7" y="0"/>
                        <a:pt x="0" y="4"/>
                        <a:pt x="0" y="4"/>
                      </a:cubicBezTo>
                      <a:cubicBezTo>
                        <a:pt x="0" y="13"/>
                        <a:pt x="0" y="13"/>
                        <a:pt x="0" y="13"/>
                      </a:cubicBezTo>
                      <a:cubicBezTo>
                        <a:pt x="0" y="33"/>
                        <a:pt x="0" y="33"/>
                        <a:pt x="0" y="33"/>
                      </a:cubicBezTo>
                      <a:cubicBezTo>
                        <a:pt x="0" y="42"/>
                        <a:pt x="0" y="42"/>
                        <a:pt x="0" y="42"/>
                      </a:cubicBezTo>
                      <a:cubicBezTo>
                        <a:pt x="0" y="42"/>
                        <a:pt x="7" y="46"/>
                        <a:pt x="16" y="46"/>
                      </a:cubicBezTo>
                      <a:cubicBezTo>
                        <a:pt x="25" y="46"/>
                        <a:pt x="32" y="42"/>
                        <a:pt x="32" y="42"/>
                      </a:cubicBezTo>
                      <a:cubicBezTo>
                        <a:pt x="32" y="33"/>
                        <a:pt x="32" y="33"/>
                        <a:pt x="32" y="33"/>
                      </a:cubicBezTo>
                      <a:cubicBezTo>
                        <a:pt x="32" y="13"/>
                        <a:pt x="32" y="13"/>
                        <a:pt x="32" y="13"/>
                      </a:cubicBezTo>
                      <a:cubicBezTo>
                        <a:pt x="32" y="4"/>
                        <a:pt x="32" y="4"/>
                        <a:pt x="32" y="4"/>
                      </a:cubicBezTo>
                      <a:cubicBezTo>
                        <a:pt x="32" y="4"/>
                        <a:pt x="25" y="0"/>
                        <a:pt x="16" y="0"/>
                      </a:cubicBezTo>
                      <a:close/>
                    </a:path>
                  </a:pathLst>
                </a:custGeom>
                <a:solidFill>
                  <a:srgbClr val="F47A0C"/>
                </a:solidFill>
                <a:ln w="9525">
                  <a:noFill/>
                </a:ln>
              </p:spPr>
              <p:txBody>
                <a:bodyPr/>
                <a:lstStyle/>
                <a:p>
                  <a:endParaRPr lang="zh-CN" altLang="en-US"/>
                </a:p>
              </p:txBody>
            </p:sp>
            <p:sp>
              <p:nvSpPr>
                <p:cNvPr id="10304" name="iś1ídè"/>
                <p:cNvSpPr/>
                <p:nvPr/>
              </p:nvSpPr>
              <p:spPr>
                <a:xfrm>
                  <a:off x="8507413" y="3775076"/>
                  <a:ext cx="44450" cy="173038"/>
                </a:xfrm>
                <a:custGeom>
                  <a:avLst/>
                  <a:gdLst/>
                  <a:ahLst/>
                  <a:cxnLst>
                    <a:cxn ang="0">
                      <a:pos x="3704" y="0"/>
                    </a:cxn>
                    <a:cxn ang="0">
                      <a:pos x="0" y="173038"/>
                    </a:cxn>
                    <a:cxn ang="0">
                      <a:pos x="44450" y="157991"/>
                    </a:cxn>
                    <a:cxn ang="0">
                      <a:pos x="44450" y="124135"/>
                    </a:cxn>
                    <a:cxn ang="0">
                      <a:pos x="44450" y="48902"/>
                    </a:cxn>
                    <a:cxn ang="0">
                      <a:pos x="44450" y="15046"/>
                    </a:cxn>
                    <a:cxn ang="0">
                      <a:pos x="3704" y="0"/>
                    </a:cxn>
                  </a:cxnLst>
                  <a:rect l="0" t="0" r="0" b="0"/>
                  <a:pathLst>
                    <a:path w="12" h="46">
                      <a:moveTo>
                        <a:pt x="1" y="0"/>
                      </a:moveTo>
                      <a:cubicBezTo>
                        <a:pt x="0" y="46"/>
                        <a:pt x="0" y="46"/>
                        <a:pt x="0" y="46"/>
                      </a:cubicBezTo>
                      <a:cubicBezTo>
                        <a:pt x="7" y="45"/>
                        <a:pt x="12" y="42"/>
                        <a:pt x="12" y="42"/>
                      </a:cubicBezTo>
                      <a:cubicBezTo>
                        <a:pt x="12" y="33"/>
                        <a:pt x="12" y="33"/>
                        <a:pt x="12" y="33"/>
                      </a:cubicBezTo>
                      <a:cubicBezTo>
                        <a:pt x="12" y="13"/>
                        <a:pt x="12" y="13"/>
                        <a:pt x="12" y="13"/>
                      </a:cubicBezTo>
                      <a:cubicBezTo>
                        <a:pt x="12" y="4"/>
                        <a:pt x="12" y="4"/>
                        <a:pt x="12" y="4"/>
                      </a:cubicBezTo>
                      <a:cubicBezTo>
                        <a:pt x="12" y="4"/>
                        <a:pt x="8" y="2"/>
                        <a:pt x="1" y="0"/>
                      </a:cubicBezTo>
                      <a:close/>
                    </a:path>
                  </a:pathLst>
                </a:custGeom>
                <a:solidFill>
                  <a:srgbClr val="F47A0C"/>
                </a:solidFill>
                <a:ln w="9525">
                  <a:noFill/>
                </a:ln>
              </p:spPr>
              <p:txBody>
                <a:bodyPr/>
                <a:lstStyle/>
                <a:p>
                  <a:endParaRPr lang="zh-CN" altLang="en-US"/>
                </a:p>
              </p:txBody>
            </p:sp>
            <p:sp>
              <p:nvSpPr>
                <p:cNvPr id="10305" name="iS1íďè"/>
                <p:cNvSpPr/>
                <p:nvPr/>
              </p:nvSpPr>
              <p:spPr>
                <a:xfrm>
                  <a:off x="8431213" y="3775076"/>
                  <a:ext cx="79375" cy="173038"/>
                </a:xfrm>
                <a:custGeom>
                  <a:avLst/>
                  <a:gdLst/>
                  <a:ahLst/>
                  <a:cxnLst>
                    <a:cxn ang="0">
                      <a:pos x="60476" y="0"/>
                    </a:cxn>
                    <a:cxn ang="0">
                      <a:pos x="0" y="15046"/>
                    </a:cxn>
                    <a:cxn ang="0">
                      <a:pos x="0" y="48902"/>
                    </a:cxn>
                    <a:cxn ang="0">
                      <a:pos x="0" y="124135"/>
                    </a:cxn>
                    <a:cxn ang="0">
                      <a:pos x="0" y="157991"/>
                    </a:cxn>
                    <a:cxn ang="0">
                      <a:pos x="60476" y="173038"/>
                    </a:cxn>
                    <a:cxn ang="0">
                      <a:pos x="75595" y="173038"/>
                    </a:cxn>
                    <a:cxn ang="0">
                      <a:pos x="79375" y="0"/>
                    </a:cxn>
                    <a:cxn ang="0">
                      <a:pos x="60476" y="0"/>
                    </a:cxn>
                  </a:cxnLst>
                  <a:rect l="0" t="0" r="0" b="0"/>
                  <a:pathLst>
                    <a:path w="21" h="46">
                      <a:moveTo>
                        <a:pt x="16" y="0"/>
                      </a:moveTo>
                      <a:cubicBezTo>
                        <a:pt x="7" y="0"/>
                        <a:pt x="0" y="4"/>
                        <a:pt x="0" y="4"/>
                      </a:cubicBezTo>
                      <a:cubicBezTo>
                        <a:pt x="0" y="13"/>
                        <a:pt x="0" y="13"/>
                        <a:pt x="0" y="13"/>
                      </a:cubicBezTo>
                      <a:cubicBezTo>
                        <a:pt x="0" y="33"/>
                        <a:pt x="0" y="33"/>
                        <a:pt x="0" y="33"/>
                      </a:cubicBezTo>
                      <a:cubicBezTo>
                        <a:pt x="0" y="42"/>
                        <a:pt x="0" y="42"/>
                        <a:pt x="0" y="42"/>
                      </a:cubicBezTo>
                      <a:cubicBezTo>
                        <a:pt x="0" y="42"/>
                        <a:pt x="7" y="46"/>
                        <a:pt x="16" y="46"/>
                      </a:cubicBezTo>
                      <a:cubicBezTo>
                        <a:pt x="17" y="46"/>
                        <a:pt x="19" y="46"/>
                        <a:pt x="20" y="46"/>
                      </a:cubicBezTo>
                      <a:cubicBezTo>
                        <a:pt x="21" y="0"/>
                        <a:pt x="21" y="0"/>
                        <a:pt x="21" y="0"/>
                      </a:cubicBezTo>
                      <a:cubicBezTo>
                        <a:pt x="20" y="0"/>
                        <a:pt x="18" y="0"/>
                        <a:pt x="16" y="0"/>
                      </a:cubicBezTo>
                      <a:close/>
                    </a:path>
                  </a:pathLst>
                </a:custGeom>
                <a:solidFill>
                  <a:srgbClr val="F6950A"/>
                </a:solidFill>
                <a:ln w="9525">
                  <a:noFill/>
                </a:ln>
              </p:spPr>
              <p:txBody>
                <a:bodyPr/>
                <a:lstStyle/>
                <a:p>
                  <a:endParaRPr lang="zh-CN" altLang="en-US"/>
                </a:p>
              </p:txBody>
            </p:sp>
            <p:sp>
              <p:nvSpPr>
                <p:cNvPr id="10306" name="ïṧļiḑe"/>
                <p:cNvSpPr/>
                <p:nvPr/>
              </p:nvSpPr>
              <p:spPr>
                <a:xfrm>
                  <a:off x="8443913" y="3778251"/>
                  <a:ext cx="96838" cy="34925"/>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07" name="ïslîḓe"/>
                <p:cNvSpPr/>
                <p:nvPr/>
              </p:nvSpPr>
              <p:spPr>
                <a:xfrm>
                  <a:off x="8420101" y="3681413"/>
                  <a:ext cx="123825" cy="115888"/>
                </a:xfrm>
                <a:custGeom>
                  <a:avLst/>
                  <a:gdLst/>
                  <a:ahLst/>
                  <a:cxnLst>
                    <a:cxn ang="0">
                      <a:pos x="52531" y="112149"/>
                    </a:cxn>
                    <a:cxn ang="0">
                      <a:pos x="15009" y="48598"/>
                    </a:cxn>
                    <a:cxn ang="0">
                      <a:pos x="93806" y="11214"/>
                    </a:cxn>
                    <a:cxn ang="0">
                      <a:pos x="90054" y="112149"/>
                    </a:cxn>
                    <a:cxn ang="0">
                      <a:pos x="78797" y="33644"/>
                    </a:cxn>
                    <a:cxn ang="0">
                      <a:pos x="37522" y="71028"/>
                    </a:cxn>
                    <a:cxn ang="0">
                      <a:pos x="52531" y="112149"/>
                    </a:cxn>
                  </a:cxnLst>
                  <a:rect l="0" t="0" r="0" b="0"/>
                  <a:pathLst>
                    <a:path w="33" h="31">
                      <a:moveTo>
                        <a:pt x="14" y="30"/>
                      </a:moveTo>
                      <a:cubicBezTo>
                        <a:pt x="14" y="30"/>
                        <a:pt x="0" y="20"/>
                        <a:pt x="4" y="13"/>
                      </a:cubicBezTo>
                      <a:cubicBezTo>
                        <a:pt x="7" y="5"/>
                        <a:pt x="17" y="0"/>
                        <a:pt x="25" y="3"/>
                      </a:cubicBezTo>
                      <a:cubicBezTo>
                        <a:pt x="33" y="5"/>
                        <a:pt x="26" y="29"/>
                        <a:pt x="24" y="30"/>
                      </a:cubicBezTo>
                      <a:cubicBezTo>
                        <a:pt x="22" y="31"/>
                        <a:pt x="27" y="9"/>
                        <a:pt x="21" y="9"/>
                      </a:cubicBezTo>
                      <a:cubicBezTo>
                        <a:pt x="15" y="8"/>
                        <a:pt x="8" y="14"/>
                        <a:pt x="10" y="19"/>
                      </a:cubicBezTo>
                      <a:cubicBezTo>
                        <a:pt x="12" y="23"/>
                        <a:pt x="18" y="31"/>
                        <a:pt x="14" y="30"/>
                      </a:cubicBezTo>
                      <a:close/>
                    </a:path>
                  </a:pathLst>
                </a:custGeom>
                <a:solidFill>
                  <a:srgbClr val="F6950A"/>
                </a:solidFill>
                <a:ln w="9525">
                  <a:noFill/>
                </a:ln>
              </p:spPr>
              <p:txBody>
                <a:bodyPr/>
                <a:lstStyle/>
                <a:p>
                  <a:endParaRPr lang="zh-CN" altLang="en-US"/>
                </a:p>
              </p:txBody>
            </p:sp>
            <p:sp>
              <p:nvSpPr>
                <p:cNvPr id="10308" name="îŝḷíďé"/>
                <p:cNvSpPr/>
                <p:nvPr/>
              </p:nvSpPr>
              <p:spPr>
                <a:xfrm>
                  <a:off x="7586663" y="2722563"/>
                  <a:ext cx="138113" cy="168275"/>
                </a:xfrm>
                <a:custGeom>
                  <a:avLst/>
                  <a:gdLst/>
                  <a:ahLst/>
                  <a:cxnLst>
                    <a:cxn ang="0">
                      <a:pos x="123181" y="71049"/>
                    </a:cxn>
                    <a:cxn ang="0">
                      <a:pos x="134380" y="37394"/>
                    </a:cxn>
                    <a:cxn ang="0">
                      <a:pos x="104517" y="7478"/>
                    </a:cxn>
                    <a:cxn ang="0">
                      <a:pos x="67190" y="7478"/>
                    </a:cxn>
                    <a:cxn ang="0">
                      <a:pos x="26129" y="59831"/>
                    </a:cxn>
                    <a:cxn ang="0">
                      <a:pos x="7465" y="119662"/>
                    </a:cxn>
                    <a:cxn ang="0">
                      <a:pos x="37327" y="153317"/>
                    </a:cxn>
                    <a:cxn ang="0">
                      <a:pos x="78388" y="149577"/>
                    </a:cxn>
                    <a:cxn ang="0">
                      <a:pos x="123181" y="71049"/>
                    </a:cxn>
                    <a:cxn ang="0">
                      <a:pos x="78388" y="112183"/>
                    </a:cxn>
                    <a:cxn ang="0">
                      <a:pos x="52258" y="115922"/>
                    </a:cxn>
                    <a:cxn ang="0">
                      <a:pos x="37327" y="97225"/>
                    </a:cxn>
                    <a:cxn ang="0">
                      <a:pos x="48526" y="59831"/>
                    </a:cxn>
                    <a:cxn ang="0">
                      <a:pos x="70922" y="29915"/>
                    </a:cxn>
                    <a:cxn ang="0">
                      <a:pos x="93319" y="29915"/>
                    </a:cxn>
                    <a:cxn ang="0">
                      <a:pos x="111983" y="48612"/>
                    </a:cxn>
                    <a:cxn ang="0">
                      <a:pos x="104517" y="67310"/>
                    </a:cxn>
                    <a:cxn ang="0">
                      <a:pos x="78388" y="112183"/>
                    </a:cxn>
                  </a:cxnLst>
                  <a:rect l="0" t="0" r="0" b="0"/>
                  <a:pathLst>
                    <a:path w="37" h="45">
                      <a:moveTo>
                        <a:pt x="33" y="19"/>
                      </a:moveTo>
                      <a:cubicBezTo>
                        <a:pt x="35" y="17"/>
                        <a:pt x="37" y="13"/>
                        <a:pt x="36" y="10"/>
                      </a:cubicBezTo>
                      <a:cubicBezTo>
                        <a:pt x="36" y="7"/>
                        <a:pt x="31" y="3"/>
                        <a:pt x="28" y="2"/>
                      </a:cubicBezTo>
                      <a:cubicBezTo>
                        <a:pt x="25" y="0"/>
                        <a:pt x="21" y="0"/>
                        <a:pt x="18" y="2"/>
                      </a:cubicBezTo>
                      <a:cubicBezTo>
                        <a:pt x="13" y="6"/>
                        <a:pt x="10" y="11"/>
                        <a:pt x="7" y="16"/>
                      </a:cubicBezTo>
                      <a:cubicBezTo>
                        <a:pt x="5" y="20"/>
                        <a:pt x="0" y="27"/>
                        <a:pt x="2" y="32"/>
                      </a:cubicBezTo>
                      <a:cubicBezTo>
                        <a:pt x="3" y="36"/>
                        <a:pt x="7" y="39"/>
                        <a:pt x="10" y="41"/>
                      </a:cubicBezTo>
                      <a:cubicBezTo>
                        <a:pt x="14" y="44"/>
                        <a:pt x="18" y="45"/>
                        <a:pt x="21" y="40"/>
                      </a:cubicBezTo>
                      <a:cubicBezTo>
                        <a:pt x="26" y="34"/>
                        <a:pt x="30" y="27"/>
                        <a:pt x="33" y="19"/>
                      </a:cubicBezTo>
                      <a:close/>
                      <a:moveTo>
                        <a:pt x="21" y="30"/>
                      </a:moveTo>
                      <a:cubicBezTo>
                        <a:pt x="19" y="33"/>
                        <a:pt x="17" y="33"/>
                        <a:pt x="14" y="31"/>
                      </a:cubicBezTo>
                      <a:cubicBezTo>
                        <a:pt x="13" y="30"/>
                        <a:pt x="10" y="28"/>
                        <a:pt x="10" y="26"/>
                      </a:cubicBezTo>
                      <a:cubicBezTo>
                        <a:pt x="9" y="23"/>
                        <a:pt x="11" y="19"/>
                        <a:pt x="13" y="16"/>
                      </a:cubicBezTo>
                      <a:cubicBezTo>
                        <a:pt x="14" y="13"/>
                        <a:pt x="16" y="10"/>
                        <a:pt x="19" y="8"/>
                      </a:cubicBezTo>
                      <a:cubicBezTo>
                        <a:pt x="21" y="7"/>
                        <a:pt x="23" y="7"/>
                        <a:pt x="25" y="8"/>
                      </a:cubicBezTo>
                      <a:cubicBezTo>
                        <a:pt x="27" y="9"/>
                        <a:pt x="30" y="11"/>
                        <a:pt x="30" y="13"/>
                      </a:cubicBezTo>
                      <a:cubicBezTo>
                        <a:pt x="30" y="14"/>
                        <a:pt x="29" y="17"/>
                        <a:pt x="28" y="18"/>
                      </a:cubicBezTo>
                      <a:cubicBezTo>
                        <a:pt x="26" y="22"/>
                        <a:pt x="24" y="27"/>
                        <a:pt x="21" y="30"/>
                      </a:cubicBezTo>
                      <a:close/>
                    </a:path>
                  </a:pathLst>
                </a:custGeom>
                <a:solidFill>
                  <a:srgbClr val="F7B24A"/>
                </a:solidFill>
                <a:ln w="9525">
                  <a:noFill/>
                </a:ln>
              </p:spPr>
              <p:txBody>
                <a:bodyPr/>
                <a:lstStyle/>
                <a:p>
                  <a:endParaRPr lang="zh-CN" altLang="en-US"/>
                </a:p>
              </p:txBody>
            </p:sp>
            <p:sp>
              <p:nvSpPr>
                <p:cNvPr id="10309" name="îṥḷiďe"/>
                <p:cNvSpPr/>
                <p:nvPr/>
              </p:nvSpPr>
              <p:spPr>
                <a:xfrm>
                  <a:off x="7586663" y="2774951"/>
                  <a:ext cx="96838" cy="115888"/>
                </a:xfrm>
                <a:custGeom>
                  <a:avLst/>
                  <a:gdLst/>
                  <a:ahLst/>
                  <a:cxnLst>
                    <a:cxn ang="0">
                      <a:pos x="81939" y="56074"/>
                    </a:cxn>
                    <a:cxn ang="0">
                      <a:pos x="78215" y="59813"/>
                    </a:cxn>
                    <a:cxn ang="0">
                      <a:pos x="52143" y="63551"/>
                    </a:cxn>
                    <a:cxn ang="0">
                      <a:pos x="37245" y="44859"/>
                    </a:cxn>
                    <a:cxn ang="0">
                      <a:pos x="44694" y="14953"/>
                    </a:cxn>
                    <a:cxn ang="0">
                      <a:pos x="29796" y="0"/>
                    </a:cxn>
                    <a:cxn ang="0">
                      <a:pos x="26071" y="7476"/>
                    </a:cxn>
                    <a:cxn ang="0">
                      <a:pos x="7449" y="67289"/>
                    </a:cxn>
                    <a:cxn ang="0">
                      <a:pos x="37245" y="100934"/>
                    </a:cxn>
                    <a:cxn ang="0">
                      <a:pos x="78215" y="97196"/>
                    </a:cxn>
                    <a:cxn ang="0">
                      <a:pos x="96838" y="74766"/>
                    </a:cxn>
                    <a:cxn ang="0">
                      <a:pos x="81939" y="56074"/>
                    </a:cxn>
                  </a:cxnLst>
                  <a:rect l="0" t="0" r="0" b="0"/>
                  <a:pathLst>
                    <a:path w="26" h="31">
                      <a:moveTo>
                        <a:pt x="22" y="15"/>
                      </a:moveTo>
                      <a:cubicBezTo>
                        <a:pt x="21" y="16"/>
                        <a:pt x="21" y="16"/>
                        <a:pt x="21" y="16"/>
                      </a:cubicBezTo>
                      <a:cubicBezTo>
                        <a:pt x="19" y="19"/>
                        <a:pt x="17" y="19"/>
                        <a:pt x="14" y="17"/>
                      </a:cubicBezTo>
                      <a:cubicBezTo>
                        <a:pt x="13" y="16"/>
                        <a:pt x="10" y="14"/>
                        <a:pt x="10" y="12"/>
                      </a:cubicBezTo>
                      <a:cubicBezTo>
                        <a:pt x="9" y="9"/>
                        <a:pt x="10" y="6"/>
                        <a:pt x="12" y="4"/>
                      </a:cubicBezTo>
                      <a:cubicBezTo>
                        <a:pt x="11" y="3"/>
                        <a:pt x="9" y="1"/>
                        <a:pt x="8" y="0"/>
                      </a:cubicBezTo>
                      <a:cubicBezTo>
                        <a:pt x="8" y="1"/>
                        <a:pt x="7" y="1"/>
                        <a:pt x="7" y="2"/>
                      </a:cubicBezTo>
                      <a:cubicBezTo>
                        <a:pt x="5" y="6"/>
                        <a:pt x="0" y="13"/>
                        <a:pt x="2" y="18"/>
                      </a:cubicBezTo>
                      <a:cubicBezTo>
                        <a:pt x="3" y="22"/>
                        <a:pt x="7" y="25"/>
                        <a:pt x="10" y="27"/>
                      </a:cubicBezTo>
                      <a:cubicBezTo>
                        <a:pt x="14" y="30"/>
                        <a:pt x="18" y="31"/>
                        <a:pt x="21" y="26"/>
                      </a:cubicBezTo>
                      <a:cubicBezTo>
                        <a:pt x="23" y="24"/>
                        <a:pt x="24" y="22"/>
                        <a:pt x="26" y="20"/>
                      </a:cubicBezTo>
                      <a:cubicBezTo>
                        <a:pt x="24" y="18"/>
                        <a:pt x="23" y="17"/>
                        <a:pt x="22" y="15"/>
                      </a:cubicBezTo>
                      <a:close/>
                    </a:path>
                  </a:pathLst>
                </a:custGeom>
                <a:solidFill>
                  <a:srgbClr val="F6950A"/>
                </a:solidFill>
                <a:ln w="9525">
                  <a:noFill/>
                </a:ln>
              </p:spPr>
              <p:txBody>
                <a:bodyPr/>
                <a:lstStyle/>
                <a:p>
                  <a:endParaRPr lang="zh-CN" altLang="en-US"/>
                </a:p>
              </p:txBody>
            </p:sp>
            <p:sp>
              <p:nvSpPr>
                <p:cNvPr id="10310" name="îṥḷïḋè"/>
                <p:cNvSpPr/>
                <p:nvPr/>
              </p:nvSpPr>
              <p:spPr>
                <a:xfrm>
                  <a:off x="7677151" y="2632076"/>
                  <a:ext cx="127000" cy="168275"/>
                </a:xfrm>
                <a:custGeom>
                  <a:avLst/>
                  <a:gdLst/>
                  <a:ahLst/>
                  <a:cxnLst>
                    <a:cxn ang="0">
                      <a:pos x="0" y="123401"/>
                    </a:cxn>
                    <a:cxn ang="0">
                      <a:pos x="3735" y="130880"/>
                    </a:cxn>
                    <a:cxn ang="0">
                      <a:pos x="78441" y="3739"/>
                    </a:cxn>
                    <a:cxn ang="0">
                      <a:pos x="48558" y="26176"/>
                    </a:cxn>
                    <a:cxn ang="0">
                      <a:pos x="22411" y="67310"/>
                    </a:cxn>
                    <a:cxn ang="0">
                      <a:pos x="7470" y="97225"/>
                    </a:cxn>
                    <a:cxn ang="0">
                      <a:pos x="0" y="115922"/>
                    </a:cxn>
                    <a:cxn ang="0">
                      <a:pos x="0" y="123401"/>
                    </a:cxn>
                  </a:cxnLst>
                  <a:rect l="0" t="0" r="0" b="0"/>
                  <a:pathLst>
                    <a:path w="34" h="45">
                      <a:moveTo>
                        <a:pt x="0" y="33"/>
                      </a:moveTo>
                      <a:cubicBezTo>
                        <a:pt x="0" y="33"/>
                        <a:pt x="0" y="34"/>
                        <a:pt x="1" y="35"/>
                      </a:cubicBezTo>
                      <a:cubicBezTo>
                        <a:pt x="9" y="45"/>
                        <a:pt x="34" y="0"/>
                        <a:pt x="21" y="1"/>
                      </a:cubicBezTo>
                      <a:cubicBezTo>
                        <a:pt x="17" y="1"/>
                        <a:pt x="15" y="5"/>
                        <a:pt x="13" y="7"/>
                      </a:cubicBezTo>
                      <a:cubicBezTo>
                        <a:pt x="11" y="11"/>
                        <a:pt x="8" y="14"/>
                        <a:pt x="6" y="18"/>
                      </a:cubicBezTo>
                      <a:cubicBezTo>
                        <a:pt x="5" y="20"/>
                        <a:pt x="3" y="23"/>
                        <a:pt x="2" y="26"/>
                      </a:cubicBezTo>
                      <a:cubicBezTo>
                        <a:pt x="1" y="28"/>
                        <a:pt x="0" y="29"/>
                        <a:pt x="0" y="31"/>
                      </a:cubicBezTo>
                      <a:cubicBezTo>
                        <a:pt x="0" y="31"/>
                        <a:pt x="0" y="32"/>
                        <a:pt x="0" y="33"/>
                      </a:cubicBezTo>
                      <a:close/>
                    </a:path>
                  </a:pathLst>
                </a:custGeom>
                <a:solidFill>
                  <a:srgbClr val="F7B24A"/>
                </a:solidFill>
                <a:ln w="9525">
                  <a:noFill/>
                </a:ln>
              </p:spPr>
              <p:txBody>
                <a:bodyPr/>
                <a:lstStyle/>
                <a:p>
                  <a:endParaRPr lang="zh-CN" altLang="en-US"/>
                </a:p>
              </p:txBody>
            </p:sp>
            <p:sp>
              <p:nvSpPr>
                <p:cNvPr id="10311" name="îṣḻíḓe"/>
                <p:cNvSpPr/>
                <p:nvPr/>
              </p:nvSpPr>
              <p:spPr>
                <a:xfrm>
                  <a:off x="7677151" y="2717801"/>
                  <a:ext cx="58738" cy="60325"/>
                </a:xfrm>
                <a:custGeom>
                  <a:avLst/>
                  <a:gdLst/>
                  <a:ahLst/>
                  <a:cxnLst>
                    <a:cxn ang="0">
                      <a:pos x="14684" y="0"/>
                    </a:cxn>
                    <a:cxn ang="0">
                      <a:pos x="7342" y="11310"/>
                    </a:cxn>
                    <a:cxn ang="0">
                      <a:pos x="0" y="30162"/>
                    </a:cxn>
                    <a:cxn ang="0">
                      <a:pos x="0" y="37703"/>
                    </a:cxn>
                    <a:cxn ang="0">
                      <a:pos x="3671" y="45243"/>
                    </a:cxn>
                    <a:cxn ang="0">
                      <a:pos x="58738" y="11310"/>
                    </a:cxn>
                    <a:cxn ang="0">
                      <a:pos x="14684" y="0"/>
                    </a:cxn>
                  </a:cxnLst>
                  <a:rect l="0" t="0" r="0" b="0"/>
                  <a:pathLst>
                    <a:path w="16" h="16">
                      <a:moveTo>
                        <a:pt x="4" y="0"/>
                      </a:moveTo>
                      <a:cubicBezTo>
                        <a:pt x="3" y="1"/>
                        <a:pt x="2" y="2"/>
                        <a:pt x="2" y="3"/>
                      </a:cubicBezTo>
                      <a:cubicBezTo>
                        <a:pt x="1" y="5"/>
                        <a:pt x="0" y="6"/>
                        <a:pt x="0" y="8"/>
                      </a:cubicBezTo>
                      <a:cubicBezTo>
                        <a:pt x="0" y="8"/>
                        <a:pt x="0" y="9"/>
                        <a:pt x="0" y="10"/>
                      </a:cubicBezTo>
                      <a:cubicBezTo>
                        <a:pt x="0" y="10"/>
                        <a:pt x="0" y="11"/>
                        <a:pt x="1" y="12"/>
                      </a:cubicBezTo>
                      <a:cubicBezTo>
                        <a:pt x="5" y="16"/>
                        <a:pt x="11" y="11"/>
                        <a:pt x="16" y="3"/>
                      </a:cubicBezTo>
                      <a:cubicBezTo>
                        <a:pt x="12" y="2"/>
                        <a:pt x="8" y="1"/>
                        <a:pt x="4" y="0"/>
                      </a:cubicBezTo>
                      <a:close/>
                    </a:path>
                  </a:pathLst>
                </a:custGeom>
                <a:solidFill>
                  <a:srgbClr val="F6950A"/>
                </a:solidFill>
                <a:ln w="9525">
                  <a:noFill/>
                </a:ln>
              </p:spPr>
              <p:txBody>
                <a:bodyPr/>
                <a:lstStyle/>
                <a:p>
                  <a:endParaRPr lang="zh-CN" altLang="en-US"/>
                </a:p>
              </p:txBody>
            </p:sp>
            <p:sp>
              <p:nvSpPr>
                <p:cNvPr id="10312" name="îṡ1ïde"/>
                <p:cNvSpPr/>
                <p:nvPr/>
              </p:nvSpPr>
              <p:spPr>
                <a:xfrm>
                  <a:off x="7469188" y="2913063"/>
                  <a:ext cx="136525" cy="169863"/>
                </a:xfrm>
                <a:custGeom>
                  <a:avLst/>
                  <a:gdLst/>
                  <a:ahLst/>
                  <a:cxnLst>
                    <a:cxn ang="0">
                      <a:pos x="125147" y="75494"/>
                    </a:cxn>
                    <a:cxn ang="0">
                      <a:pos x="136525" y="41522"/>
                    </a:cxn>
                    <a:cxn ang="0">
                      <a:pos x="106186" y="7549"/>
                    </a:cxn>
                    <a:cxn ang="0">
                      <a:pos x="64470" y="11324"/>
                    </a:cxn>
                    <a:cxn ang="0">
                      <a:pos x="22754" y="64170"/>
                    </a:cxn>
                    <a:cxn ang="0">
                      <a:pos x="3792" y="124566"/>
                    </a:cxn>
                    <a:cxn ang="0">
                      <a:pos x="34131" y="158538"/>
                    </a:cxn>
                    <a:cxn ang="0">
                      <a:pos x="79639" y="154764"/>
                    </a:cxn>
                    <a:cxn ang="0">
                      <a:pos x="125147" y="75494"/>
                    </a:cxn>
                    <a:cxn ang="0">
                      <a:pos x="79639" y="117016"/>
                    </a:cxn>
                    <a:cxn ang="0">
                      <a:pos x="53093" y="117016"/>
                    </a:cxn>
                    <a:cxn ang="0">
                      <a:pos x="34131" y="98143"/>
                    </a:cxn>
                    <a:cxn ang="0">
                      <a:pos x="45508" y="64170"/>
                    </a:cxn>
                    <a:cxn ang="0">
                      <a:pos x="72054" y="30197"/>
                    </a:cxn>
                    <a:cxn ang="0">
                      <a:pos x="94809" y="30197"/>
                    </a:cxn>
                    <a:cxn ang="0">
                      <a:pos x="109978" y="49071"/>
                    </a:cxn>
                    <a:cxn ang="0">
                      <a:pos x="106186" y="67945"/>
                    </a:cxn>
                    <a:cxn ang="0">
                      <a:pos x="79639" y="117016"/>
                    </a:cxn>
                  </a:cxnLst>
                  <a:rect l="0" t="0" r="0" b="0"/>
                  <a:pathLst>
                    <a:path w="36" h="45">
                      <a:moveTo>
                        <a:pt x="33" y="20"/>
                      </a:moveTo>
                      <a:cubicBezTo>
                        <a:pt x="34" y="17"/>
                        <a:pt x="36" y="13"/>
                        <a:pt x="36" y="11"/>
                      </a:cubicBezTo>
                      <a:cubicBezTo>
                        <a:pt x="35" y="7"/>
                        <a:pt x="30" y="4"/>
                        <a:pt x="28" y="2"/>
                      </a:cubicBezTo>
                      <a:cubicBezTo>
                        <a:pt x="24" y="0"/>
                        <a:pt x="20" y="0"/>
                        <a:pt x="17" y="3"/>
                      </a:cubicBezTo>
                      <a:cubicBezTo>
                        <a:pt x="13" y="6"/>
                        <a:pt x="9" y="12"/>
                        <a:pt x="6" y="17"/>
                      </a:cubicBezTo>
                      <a:cubicBezTo>
                        <a:pt x="4" y="21"/>
                        <a:pt x="0" y="28"/>
                        <a:pt x="1" y="33"/>
                      </a:cubicBezTo>
                      <a:cubicBezTo>
                        <a:pt x="2" y="36"/>
                        <a:pt x="6" y="40"/>
                        <a:pt x="9" y="42"/>
                      </a:cubicBezTo>
                      <a:cubicBezTo>
                        <a:pt x="13" y="45"/>
                        <a:pt x="17" y="45"/>
                        <a:pt x="21" y="41"/>
                      </a:cubicBezTo>
                      <a:cubicBezTo>
                        <a:pt x="25" y="34"/>
                        <a:pt x="29" y="27"/>
                        <a:pt x="33" y="20"/>
                      </a:cubicBezTo>
                      <a:close/>
                      <a:moveTo>
                        <a:pt x="21" y="31"/>
                      </a:moveTo>
                      <a:cubicBezTo>
                        <a:pt x="19" y="33"/>
                        <a:pt x="16" y="33"/>
                        <a:pt x="14" y="31"/>
                      </a:cubicBezTo>
                      <a:cubicBezTo>
                        <a:pt x="12" y="30"/>
                        <a:pt x="10" y="28"/>
                        <a:pt x="9" y="26"/>
                      </a:cubicBezTo>
                      <a:cubicBezTo>
                        <a:pt x="8" y="23"/>
                        <a:pt x="11" y="19"/>
                        <a:pt x="12" y="17"/>
                      </a:cubicBezTo>
                      <a:cubicBezTo>
                        <a:pt x="14" y="14"/>
                        <a:pt x="16" y="11"/>
                        <a:pt x="19" y="8"/>
                      </a:cubicBezTo>
                      <a:cubicBezTo>
                        <a:pt x="20" y="7"/>
                        <a:pt x="23" y="7"/>
                        <a:pt x="25" y="8"/>
                      </a:cubicBezTo>
                      <a:cubicBezTo>
                        <a:pt x="26" y="9"/>
                        <a:pt x="29" y="11"/>
                        <a:pt x="29" y="13"/>
                      </a:cubicBezTo>
                      <a:cubicBezTo>
                        <a:pt x="30" y="15"/>
                        <a:pt x="28" y="17"/>
                        <a:pt x="28" y="18"/>
                      </a:cubicBezTo>
                      <a:cubicBezTo>
                        <a:pt x="26" y="23"/>
                        <a:pt x="23" y="27"/>
                        <a:pt x="21" y="31"/>
                      </a:cubicBezTo>
                      <a:close/>
                    </a:path>
                  </a:pathLst>
                </a:custGeom>
                <a:solidFill>
                  <a:srgbClr val="F7B24A"/>
                </a:solidFill>
                <a:ln w="9525">
                  <a:noFill/>
                </a:ln>
              </p:spPr>
              <p:txBody>
                <a:bodyPr/>
                <a:lstStyle/>
                <a:p>
                  <a:endParaRPr lang="zh-CN" altLang="en-US"/>
                </a:p>
              </p:txBody>
            </p:sp>
            <p:sp>
              <p:nvSpPr>
                <p:cNvPr id="10313" name="îṣļiḓè"/>
                <p:cNvSpPr/>
                <p:nvPr/>
              </p:nvSpPr>
              <p:spPr>
                <a:xfrm>
                  <a:off x="7469188" y="2967038"/>
                  <a:ext cx="93663" cy="115888"/>
                </a:xfrm>
                <a:custGeom>
                  <a:avLst/>
                  <a:gdLst/>
                  <a:ahLst/>
                  <a:cxnLst>
                    <a:cxn ang="0">
                      <a:pos x="78676" y="59813"/>
                    </a:cxn>
                    <a:cxn ang="0">
                      <a:pos x="78676" y="63551"/>
                    </a:cxn>
                    <a:cxn ang="0">
                      <a:pos x="52451" y="63551"/>
                    </a:cxn>
                    <a:cxn ang="0">
                      <a:pos x="33718" y="44859"/>
                    </a:cxn>
                    <a:cxn ang="0">
                      <a:pos x="41211" y="14953"/>
                    </a:cxn>
                    <a:cxn ang="0">
                      <a:pos x="29972" y="0"/>
                    </a:cxn>
                    <a:cxn ang="0">
                      <a:pos x="22479" y="11214"/>
                    </a:cxn>
                    <a:cxn ang="0">
                      <a:pos x="3746" y="71028"/>
                    </a:cxn>
                    <a:cxn ang="0">
                      <a:pos x="33718" y="104673"/>
                    </a:cxn>
                    <a:cxn ang="0">
                      <a:pos x="78676" y="100934"/>
                    </a:cxn>
                    <a:cxn ang="0">
                      <a:pos x="93663" y="74766"/>
                    </a:cxn>
                    <a:cxn ang="0">
                      <a:pos x="78676" y="59813"/>
                    </a:cxn>
                  </a:cxnLst>
                  <a:rect l="0" t="0" r="0" b="0"/>
                  <a:pathLst>
                    <a:path w="25" h="31">
                      <a:moveTo>
                        <a:pt x="21" y="16"/>
                      </a:moveTo>
                      <a:cubicBezTo>
                        <a:pt x="21" y="17"/>
                        <a:pt x="21" y="17"/>
                        <a:pt x="21" y="17"/>
                      </a:cubicBezTo>
                      <a:cubicBezTo>
                        <a:pt x="19" y="19"/>
                        <a:pt x="16" y="19"/>
                        <a:pt x="14" y="17"/>
                      </a:cubicBezTo>
                      <a:cubicBezTo>
                        <a:pt x="12" y="16"/>
                        <a:pt x="10" y="14"/>
                        <a:pt x="9" y="12"/>
                      </a:cubicBezTo>
                      <a:cubicBezTo>
                        <a:pt x="9" y="10"/>
                        <a:pt x="10" y="7"/>
                        <a:pt x="11" y="4"/>
                      </a:cubicBezTo>
                      <a:cubicBezTo>
                        <a:pt x="10" y="3"/>
                        <a:pt x="9" y="2"/>
                        <a:pt x="8" y="0"/>
                      </a:cubicBezTo>
                      <a:cubicBezTo>
                        <a:pt x="7" y="1"/>
                        <a:pt x="7" y="2"/>
                        <a:pt x="6" y="3"/>
                      </a:cubicBezTo>
                      <a:cubicBezTo>
                        <a:pt x="4" y="7"/>
                        <a:pt x="0" y="14"/>
                        <a:pt x="1" y="19"/>
                      </a:cubicBezTo>
                      <a:cubicBezTo>
                        <a:pt x="2" y="22"/>
                        <a:pt x="6" y="26"/>
                        <a:pt x="9" y="28"/>
                      </a:cubicBezTo>
                      <a:cubicBezTo>
                        <a:pt x="13" y="31"/>
                        <a:pt x="17" y="31"/>
                        <a:pt x="21" y="27"/>
                      </a:cubicBezTo>
                      <a:cubicBezTo>
                        <a:pt x="22" y="25"/>
                        <a:pt x="24" y="22"/>
                        <a:pt x="25" y="20"/>
                      </a:cubicBezTo>
                      <a:cubicBezTo>
                        <a:pt x="24" y="19"/>
                        <a:pt x="22" y="17"/>
                        <a:pt x="21" y="16"/>
                      </a:cubicBezTo>
                      <a:close/>
                    </a:path>
                  </a:pathLst>
                </a:custGeom>
                <a:solidFill>
                  <a:srgbClr val="F6950A"/>
                </a:solidFill>
                <a:ln w="9525">
                  <a:noFill/>
                </a:ln>
              </p:spPr>
              <p:txBody>
                <a:bodyPr/>
                <a:lstStyle/>
                <a:p>
                  <a:endParaRPr lang="zh-CN" altLang="en-US"/>
                </a:p>
              </p:txBody>
            </p:sp>
            <p:sp>
              <p:nvSpPr>
                <p:cNvPr id="10314" name="îṧ1îḓè"/>
                <p:cNvSpPr/>
                <p:nvPr/>
              </p:nvSpPr>
              <p:spPr>
                <a:xfrm>
                  <a:off x="7559676" y="2827338"/>
                  <a:ext cx="128588" cy="165100"/>
                </a:xfrm>
                <a:custGeom>
                  <a:avLst/>
                  <a:gdLst/>
                  <a:ahLst/>
                  <a:cxnLst>
                    <a:cxn ang="0">
                      <a:pos x="0" y="120072"/>
                    </a:cxn>
                    <a:cxn ang="0">
                      <a:pos x="3782" y="127577"/>
                    </a:cxn>
                    <a:cxn ang="0">
                      <a:pos x="75640" y="0"/>
                    </a:cxn>
                    <a:cxn ang="0">
                      <a:pos x="49166" y="26265"/>
                    </a:cxn>
                    <a:cxn ang="0">
                      <a:pos x="22692" y="63788"/>
                    </a:cxn>
                    <a:cxn ang="0">
                      <a:pos x="3782" y="97559"/>
                    </a:cxn>
                    <a:cxn ang="0">
                      <a:pos x="0" y="112568"/>
                    </a:cxn>
                    <a:cxn ang="0">
                      <a:pos x="0" y="120072"/>
                    </a:cxn>
                  </a:cxnLst>
                  <a:rect l="0" t="0" r="0" b="0"/>
                  <a:pathLst>
                    <a:path w="34" h="44">
                      <a:moveTo>
                        <a:pt x="0" y="32"/>
                      </a:moveTo>
                      <a:cubicBezTo>
                        <a:pt x="0" y="33"/>
                        <a:pt x="0" y="34"/>
                        <a:pt x="1" y="34"/>
                      </a:cubicBezTo>
                      <a:cubicBezTo>
                        <a:pt x="9" y="44"/>
                        <a:pt x="34" y="0"/>
                        <a:pt x="20" y="0"/>
                      </a:cubicBezTo>
                      <a:cubicBezTo>
                        <a:pt x="17" y="1"/>
                        <a:pt x="15" y="4"/>
                        <a:pt x="13" y="7"/>
                      </a:cubicBezTo>
                      <a:cubicBezTo>
                        <a:pt x="10" y="10"/>
                        <a:pt x="8" y="13"/>
                        <a:pt x="6" y="17"/>
                      </a:cubicBezTo>
                      <a:cubicBezTo>
                        <a:pt x="4" y="20"/>
                        <a:pt x="3" y="23"/>
                        <a:pt x="1" y="26"/>
                      </a:cubicBezTo>
                      <a:cubicBezTo>
                        <a:pt x="1" y="27"/>
                        <a:pt x="0" y="29"/>
                        <a:pt x="0" y="30"/>
                      </a:cubicBezTo>
                      <a:cubicBezTo>
                        <a:pt x="0" y="31"/>
                        <a:pt x="0" y="31"/>
                        <a:pt x="0" y="32"/>
                      </a:cubicBezTo>
                      <a:close/>
                    </a:path>
                  </a:pathLst>
                </a:custGeom>
                <a:solidFill>
                  <a:srgbClr val="F7B24A"/>
                </a:solidFill>
                <a:ln w="9525">
                  <a:noFill/>
                </a:ln>
              </p:spPr>
              <p:txBody>
                <a:bodyPr/>
                <a:lstStyle/>
                <a:p>
                  <a:endParaRPr lang="zh-CN" altLang="en-US"/>
                </a:p>
              </p:txBody>
            </p:sp>
            <p:sp>
              <p:nvSpPr>
                <p:cNvPr id="10315" name="îŝḻíḑê"/>
                <p:cNvSpPr/>
                <p:nvPr/>
              </p:nvSpPr>
              <p:spPr>
                <a:xfrm>
                  <a:off x="7559676" y="2909888"/>
                  <a:ext cx="60325" cy="60325"/>
                </a:xfrm>
                <a:custGeom>
                  <a:avLst/>
                  <a:gdLst/>
                  <a:ahLst/>
                  <a:cxnLst>
                    <a:cxn ang="0">
                      <a:pos x="11310" y="0"/>
                    </a:cxn>
                    <a:cxn ang="0">
                      <a:pos x="3770" y="15081"/>
                    </a:cxn>
                    <a:cxn ang="0">
                      <a:pos x="0" y="30162"/>
                    </a:cxn>
                    <a:cxn ang="0">
                      <a:pos x="0" y="37703"/>
                    </a:cxn>
                    <a:cxn ang="0">
                      <a:pos x="3770" y="45243"/>
                    </a:cxn>
                    <a:cxn ang="0">
                      <a:pos x="60325" y="11310"/>
                    </a:cxn>
                    <a:cxn ang="0">
                      <a:pos x="11310" y="0"/>
                    </a:cxn>
                  </a:cxnLst>
                  <a:rect l="0" t="0" r="0" b="0"/>
                  <a:pathLst>
                    <a:path w="16" h="16">
                      <a:moveTo>
                        <a:pt x="3" y="0"/>
                      </a:moveTo>
                      <a:cubicBezTo>
                        <a:pt x="3" y="1"/>
                        <a:pt x="2" y="3"/>
                        <a:pt x="1" y="4"/>
                      </a:cubicBezTo>
                      <a:cubicBezTo>
                        <a:pt x="1" y="5"/>
                        <a:pt x="0" y="7"/>
                        <a:pt x="0" y="8"/>
                      </a:cubicBezTo>
                      <a:cubicBezTo>
                        <a:pt x="0" y="9"/>
                        <a:pt x="0" y="9"/>
                        <a:pt x="0" y="10"/>
                      </a:cubicBezTo>
                      <a:cubicBezTo>
                        <a:pt x="0" y="11"/>
                        <a:pt x="0" y="12"/>
                        <a:pt x="1" y="12"/>
                      </a:cubicBezTo>
                      <a:cubicBezTo>
                        <a:pt x="4" y="16"/>
                        <a:pt x="11" y="11"/>
                        <a:pt x="16" y="3"/>
                      </a:cubicBezTo>
                      <a:cubicBezTo>
                        <a:pt x="12" y="2"/>
                        <a:pt x="7" y="1"/>
                        <a:pt x="3" y="0"/>
                      </a:cubicBezTo>
                      <a:close/>
                    </a:path>
                  </a:pathLst>
                </a:custGeom>
                <a:solidFill>
                  <a:srgbClr val="F6950A"/>
                </a:solidFill>
                <a:ln w="9525">
                  <a:noFill/>
                </a:ln>
              </p:spPr>
              <p:txBody>
                <a:bodyPr/>
                <a:lstStyle/>
                <a:p>
                  <a:endParaRPr lang="zh-CN" altLang="en-US"/>
                </a:p>
              </p:txBody>
            </p:sp>
            <p:sp>
              <p:nvSpPr>
                <p:cNvPr id="10316" name="îşḻïḓe"/>
                <p:cNvSpPr/>
                <p:nvPr/>
              </p:nvSpPr>
              <p:spPr>
                <a:xfrm>
                  <a:off x="7364413" y="3109913"/>
                  <a:ext cx="139700" cy="160338"/>
                </a:xfrm>
                <a:custGeom>
                  <a:avLst/>
                  <a:gdLst/>
                  <a:ahLst/>
                  <a:cxnLst>
                    <a:cxn ang="0">
                      <a:pos x="7551" y="111863"/>
                    </a:cxn>
                    <a:cxn ang="0">
                      <a:pos x="26429" y="149151"/>
                    </a:cxn>
                    <a:cxn ang="0">
                      <a:pos x="71737" y="156609"/>
                    </a:cxn>
                    <a:cxn ang="0">
                      <a:pos x="113270" y="111863"/>
                    </a:cxn>
                    <a:cxn ang="0">
                      <a:pos x="139700" y="48474"/>
                    </a:cxn>
                    <a:cxn ang="0">
                      <a:pos x="120821" y="14915"/>
                    </a:cxn>
                    <a:cxn ang="0">
                      <a:pos x="75513" y="3728"/>
                    </a:cxn>
                    <a:cxn ang="0">
                      <a:pos x="52859" y="29830"/>
                    </a:cxn>
                    <a:cxn ang="0">
                      <a:pos x="7551" y="111863"/>
                    </a:cxn>
                    <a:cxn ang="0">
                      <a:pos x="67962" y="44745"/>
                    </a:cxn>
                    <a:cxn ang="0">
                      <a:pos x="83064" y="29830"/>
                    </a:cxn>
                    <a:cxn ang="0">
                      <a:pos x="105718" y="37287"/>
                    </a:cxn>
                    <a:cxn ang="0">
                      <a:pos x="117045" y="55931"/>
                    </a:cxn>
                    <a:cxn ang="0">
                      <a:pos x="101943" y="93219"/>
                    </a:cxn>
                    <a:cxn ang="0">
                      <a:pos x="75513" y="119321"/>
                    </a:cxn>
                    <a:cxn ang="0">
                      <a:pos x="52859" y="115592"/>
                    </a:cxn>
                    <a:cxn ang="0">
                      <a:pos x="41532" y="93219"/>
                    </a:cxn>
                    <a:cxn ang="0">
                      <a:pos x="67962" y="44745"/>
                    </a:cxn>
                  </a:cxnLst>
                  <a:rect l="0" t="0" r="0" b="0"/>
                  <a:pathLst>
                    <a:path w="37" h="43">
                      <a:moveTo>
                        <a:pt x="2" y="30"/>
                      </a:moveTo>
                      <a:cubicBezTo>
                        <a:pt x="0" y="35"/>
                        <a:pt x="2" y="38"/>
                        <a:pt x="7" y="40"/>
                      </a:cubicBezTo>
                      <a:cubicBezTo>
                        <a:pt x="10" y="42"/>
                        <a:pt x="15" y="43"/>
                        <a:pt x="19" y="42"/>
                      </a:cubicBezTo>
                      <a:cubicBezTo>
                        <a:pt x="24" y="41"/>
                        <a:pt x="28" y="34"/>
                        <a:pt x="30" y="30"/>
                      </a:cubicBezTo>
                      <a:cubicBezTo>
                        <a:pt x="33" y="25"/>
                        <a:pt x="36" y="19"/>
                        <a:pt x="37" y="13"/>
                      </a:cubicBezTo>
                      <a:cubicBezTo>
                        <a:pt x="37" y="9"/>
                        <a:pt x="35" y="6"/>
                        <a:pt x="32" y="4"/>
                      </a:cubicBezTo>
                      <a:cubicBezTo>
                        <a:pt x="29" y="3"/>
                        <a:pt x="24" y="0"/>
                        <a:pt x="20" y="1"/>
                      </a:cubicBezTo>
                      <a:cubicBezTo>
                        <a:pt x="18" y="2"/>
                        <a:pt x="16" y="6"/>
                        <a:pt x="14" y="8"/>
                      </a:cubicBezTo>
                      <a:cubicBezTo>
                        <a:pt x="9" y="15"/>
                        <a:pt x="5" y="22"/>
                        <a:pt x="2" y="30"/>
                      </a:cubicBezTo>
                      <a:close/>
                      <a:moveTo>
                        <a:pt x="18" y="12"/>
                      </a:moveTo>
                      <a:cubicBezTo>
                        <a:pt x="19" y="11"/>
                        <a:pt x="20" y="9"/>
                        <a:pt x="22" y="8"/>
                      </a:cubicBezTo>
                      <a:cubicBezTo>
                        <a:pt x="23" y="7"/>
                        <a:pt x="27" y="9"/>
                        <a:pt x="28" y="10"/>
                      </a:cubicBezTo>
                      <a:cubicBezTo>
                        <a:pt x="30" y="11"/>
                        <a:pt x="31" y="13"/>
                        <a:pt x="31" y="15"/>
                      </a:cubicBezTo>
                      <a:cubicBezTo>
                        <a:pt x="30" y="19"/>
                        <a:pt x="29" y="22"/>
                        <a:pt x="27" y="25"/>
                      </a:cubicBezTo>
                      <a:cubicBezTo>
                        <a:pt x="26" y="27"/>
                        <a:pt x="23" y="31"/>
                        <a:pt x="20" y="32"/>
                      </a:cubicBezTo>
                      <a:cubicBezTo>
                        <a:pt x="18" y="33"/>
                        <a:pt x="15" y="32"/>
                        <a:pt x="14" y="31"/>
                      </a:cubicBezTo>
                      <a:cubicBezTo>
                        <a:pt x="11" y="29"/>
                        <a:pt x="9" y="28"/>
                        <a:pt x="11" y="25"/>
                      </a:cubicBezTo>
                      <a:cubicBezTo>
                        <a:pt x="13" y="20"/>
                        <a:pt x="15" y="16"/>
                        <a:pt x="18" y="12"/>
                      </a:cubicBezTo>
                      <a:close/>
                    </a:path>
                  </a:pathLst>
                </a:custGeom>
                <a:solidFill>
                  <a:srgbClr val="F7B24A"/>
                </a:solidFill>
                <a:ln w="9525">
                  <a:noFill/>
                </a:ln>
              </p:spPr>
              <p:txBody>
                <a:bodyPr/>
                <a:lstStyle/>
                <a:p>
                  <a:endParaRPr lang="zh-CN" altLang="en-US"/>
                </a:p>
              </p:txBody>
            </p:sp>
            <p:sp>
              <p:nvSpPr>
                <p:cNvPr id="10317" name="iṡḻîďé"/>
                <p:cNvSpPr/>
                <p:nvPr/>
              </p:nvSpPr>
              <p:spPr>
                <a:xfrm>
                  <a:off x="7364413" y="3192463"/>
                  <a:ext cx="115888" cy="77788"/>
                </a:xfrm>
                <a:custGeom>
                  <a:avLst/>
                  <a:gdLst/>
                  <a:ahLst/>
                  <a:cxnLst>
                    <a:cxn ang="0">
                      <a:pos x="41121" y="7408"/>
                    </a:cxn>
                    <a:cxn ang="0">
                      <a:pos x="41121" y="11112"/>
                    </a:cxn>
                    <a:cxn ang="0">
                      <a:pos x="52336" y="33337"/>
                    </a:cxn>
                    <a:cxn ang="0">
                      <a:pos x="74766" y="37041"/>
                    </a:cxn>
                    <a:cxn ang="0">
                      <a:pos x="97196" y="18520"/>
                    </a:cxn>
                    <a:cxn ang="0">
                      <a:pos x="115888" y="18520"/>
                    </a:cxn>
                    <a:cxn ang="0">
                      <a:pos x="112149" y="29633"/>
                    </a:cxn>
                    <a:cxn ang="0">
                      <a:pos x="71028" y="74083"/>
                    </a:cxn>
                    <a:cxn ang="0">
                      <a:pos x="26168" y="66675"/>
                    </a:cxn>
                    <a:cxn ang="0">
                      <a:pos x="7476" y="29633"/>
                    </a:cxn>
                    <a:cxn ang="0">
                      <a:pos x="22429" y="0"/>
                    </a:cxn>
                    <a:cxn ang="0">
                      <a:pos x="41121" y="7408"/>
                    </a:cxn>
                  </a:cxnLst>
                  <a:rect l="0" t="0" r="0" b="0"/>
                  <a:pathLst>
                    <a:path w="31" h="21">
                      <a:moveTo>
                        <a:pt x="11" y="2"/>
                      </a:moveTo>
                      <a:cubicBezTo>
                        <a:pt x="11" y="3"/>
                        <a:pt x="11" y="3"/>
                        <a:pt x="11" y="3"/>
                      </a:cubicBezTo>
                      <a:cubicBezTo>
                        <a:pt x="9" y="6"/>
                        <a:pt x="11" y="7"/>
                        <a:pt x="14" y="9"/>
                      </a:cubicBezTo>
                      <a:cubicBezTo>
                        <a:pt x="15" y="10"/>
                        <a:pt x="18" y="11"/>
                        <a:pt x="20" y="10"/>
                      </a:cubicBezTo>
                      <a:cubicBezTo>
                        <a:pt x="23" y="10"/>
                        <a:pt x="25" y="7"/>
                        <a:pt x="26" y="5"/>
                      </a:cubicBezTo>
                      <a:cubicBezTo>
                        <a:pt x="28" y="5"/>
                        <a:pt x="30" y="5"/>
                        <a:pt x="31" y="5"/>
                      </a:cubicBezTo>
                      <a:cubicBezTo>
                        <a:pt x="31" y="6"/>
                        <a:pt x="30" y="7"/>
                        <a:pt x="30" y="8"/>
                      </a:cubicBezTo>
                      <a:cubicBezTo>
                        <a:pt x="28" y="12"/>
                        <a:pt x="24" y="19"/>
                        <a:pt x="19" y="20"/>
                      </a:cubicBezTo>
                      <a:cubicBezTo>
                        <a:pt x="15" y="21"/>
                        <a:pt x="10" y="20"/>
                        <a:pt x="7" y="18"/>
                      </a:cubicBezTo>
                      <a:cubicBezTo>
                        <a:pt x="2" y="16"/>
                        <a:pt x="0" y="13"/>
                        <a:pt x="2" y="8"/>
                      </a:cubicBezTo>
                      <a:cubicBezTo>
                        <a:pt x="3" y="5"/>
                        <a:pt x="4" y="3"/>
                        <a:pt x="6" y="0"/>
                      </a:cubicBezTo>
                      <a:cubicBezTo>
                        <a:pt x="7" y="1"/>
                        <a:pt x="9" y="1"/>
                        <a:pt x="11" y="2"/>
                      </a:cubicBezTo>
                      <a:close/>
                    </a:path>
                  </a:pathLst>
                </a:custGeom>
                <a:solidFill>
                  <a:srgbClr val="F6950A"/>
                </a:solidFill>
                <a:ln w="9525">
                  <a:noFill/>
                </a:ln>
              </p:spPr>
              <p:txBody>
                <a:bodyPr/>
                <a:lstStyle/>
                <a:p>
                  <a:endParaRPr lang="zh-CN" altLang="en-US"/>
                </a:p>
              </p:txBody>
            </p:sp>
            <p:sp>
              <p:nvSpPr>
                <p:cNvPr id="10318" name="íṧľîḑè"/>
                <p:cNvSpPr/>
                <p:nvPr/>
              </p:nvSpPr>
              <p:spPr>
                <a:xfrm>
                  <a:off x="7413626" y="2978151"/>
                  <a:ext cx="123825" cy="176213"/>
                </a:xfrm>
                <a:custGeom>
                  <a:avLst/>
                  <a:gdLst/>
                  <a:ahLst/>
                  <a:cxnLst>
                    <a:cxn ang="0">
                      <a:pos x="56284" y="172463"/>
                    </a:cxn>
                    <a:cxn ang="0">
                      <a:pos x="45027" y="172463"/>
                    </a:cxn>
                    <a:cxn ang="0">
                      <a:pos x="120072" y="44990"/>
                    </a:cxn>
                    <a:cxn ang="0">
                      <a:pos x="112568" y="82482"/>
                    </a:cxn>
                    <a:cxn ang="0">
                      <a:pos x="93806" y="123724"/>
                    </a:cxn>
                    <a:cxn ang="0">
                      <a:pos x="71293" y="157466"/>
                    </a:cxn>
                    <a:cxn ang="0">
                      <a:pos x="63788" y="168714"/>
                    </a:cxn>
                    <a:cxn ang="0">
                      <a:pos x="56284" y="172463"/>
                    </a:cxn>
                  </a:cxnLst>
                  <a:rect l="0" t="0" r="0" b="0"/>
                  <a:pathLst>
                    <a:path w="33" h="47">
                      <a:moveTo>
                        <a:pt x="15" y="46"/>
                      </a:moveTo>
                      <a:cubicBezTo>
                        <a:pt x="14" y="46"/>
                        <a:pt x="13" y="47"/>
                        <a:pt x="12" y="46"/>
                      </a:cubicBezTo>
                      <a:cubicBezTo>
                        <a:pt x="0" y="44"/>
                        <a:pt x="26" y="0"/>
                        <a:pt x="32" y="12"/>
                      </a:cubicBezTo>
                      <a:cubicBezTo>
                        <a:pt x="33" y="15"/>
                        <a:pt x="31" y="19"/>
                        <a:pt x="30" y="22"/>
                      </a:cubicBezTo>
                      <a:cubicBezTo>
                        <a:pt x="29" y="26"/>
                        <a:pt x="27" y="30"/>
                        <a:pt x="25" y="33"/>
                      </a:cubicBezTo>
                      <a:cubicBezTo>
                        <a:pt x="23" y="36"/>
                        <a:pt x="21" y="39"/>
                        <a:pt x="19" y="42"/>
                      </a:cubicBezTo>
                      <a:cubicBezTo>
                        <a:pt x="19" y="43"/>
                        <a:pt x="18" y="44"/>
                        <a:pt x="17" y="45"/>
                      </a:cubicBezTo>
                      <a:cubicBezTo>
                        <a:pt x="16" y="45"/>
                        <a:pt x="16" y="46"/>
                        <a:pt x="15" y="46"/>
                      </a:cubicBezTo>
                      <a:close/>
                    </a:path>
                  </a:pathLst>
                </a:custGeom>
                <a:solidFill>
                  <a:srgbClr val="F7B24A"/>
                </a:solidFill>
                <a:ln w="9525">
                  <a:noFill/>
                </a:ln>
              </p:spPr>
              <p:txBody>
                <a:bodyPr/>
                <a:lstStyle/>
                <a:p>
                  <a:endParaRPr lang="zh-CN" altLang="en-US"/>
                </a:p>
              </p:txBody>
            </p:sp>
            <p:sp>
              <p:nvSpPr>
                <p:cNvPr id="10319" name="íṥḷídé"/>
                <p:cNvSpPr/>
                <p:nvPr/>
              </p:nvSpPr>
              <p:spPr>
                <a:xfrm>
                  <a:off x="7439026" y="3086101"/>
                  <a:ext cx="57150" cy="68263"/>
                </a:xfrm>
                <a:custGeom>
                  <a:avLst/>
                  <a:gdLst/>
                  <a:ahLst/>
                  <a:cxnLst>
                    <a:cxn ang="0">
                      <a:pos x="57150" y="34131"/>
                    </a:cxn>
                    <a:cxn ang="0">
                      <a:pos x="45720" y="49301"/>
                    </a:cxn>
                    <a:cxn ang="0">
                      <a:pos x="38100" y="60678"/>
                    </a:cxn>
                    <a:cxn ang="0">
                      <a:pos x="30480" y="64470"/>
                    </a:cxn>
                    <a:cxn ang="0">
                      <a:pos x="19050" y="64470"/>
                    </a:cxn>
                    <a:cxn ang="0">
                      <a:pos x="22860" y="0"/>
                    </a:cxn>
                    <a:cxn ang="0">
                      <a:pos x="57150" y="34131"/>
                    </a:cxn>
                  </a:cxnLst>
                  <a:rect l="0" t="0" r="0" b="0"/>
                  <a:pathLst>
                    <a:path w="15" h="18">
                      <a:moveTo>
                        <a:pt x="15" y="9"/>
                      </a:moveTo>
                      <a:cubicBezTo>
                        <a:pt x="14" y="10"/>
                        <a:pt x="13" y="11"/>
                        <a:pt x="12" y="13"/>
                      </a:cubicBezTo>
                      <a:cubicBezTo>
                        <a:pt x="12" y="14"/>
                        <a:pt x="11" y="15"/>
                        <a:pt x="10" y="16"/>
                      </a:cubicBezTo>
                      <a:cubicBezTo>
                        <a:pt x="9" y="16"/>
                        <a:pt x="9" y="17"/>
                        <a:pt x="8" y="17"/>
                      </a:cubicBezTo>
                      <a:cubicBezTo>
                        <a:pt x="7" y="17"/>
                        <a:pt x="6" y="18"/>
                        <a:pt x="5" y="17"/>
                      </a:cubicBezTo>
                      <a:cubicBezTo>
                        <a:pt x="0" y="16"/>
                        <a:pt x="2" y="8"/>
                        <a:pt x="6" y="0"/>
                      </a:cubicBezTo>
                      <a:cubicBezTo>
                        <a:pt x="9" y="3"/>
                        <a:pt x="12" y="6"/>
                        <a:pt x="15" y="9"/>
                      </a:cubicBezTo>
                      <a:close/>
                    </a:path>
                  </a:pathLst>
                </a:custGeom>
                <a:solidFill>
                  <a:srgbClr val="F6950A"/>
                </a:solidFill>
                <a:ln w="9525">
                  <a:noFill/>
                </a:ln>
              </p:spPr>
              <p:txBody>
                <a:bodyPr/>
                <a:lstStyle/>
                <a:p>
                  <a:endParaRPr lang="zh-CN" altLang="en-US"/>
                </a:p>
              </p:txBody>
            </p:sp>
            <p:sp>
              <p:nvSpPr>
                <p:cNvPr id="10320" name="ísḻîḓe"/>
                <p:cNvSpPr/>
                <p:nvPr/>
              </p:nvSpPr>
              <p:spPr>
                <a:xfrm>
                  <a:off x="7262813" y="3294063"/>
                  <a:ext cx="134938" cy="168275"/>
                </a:xfrm>
                <a:custGeom>
                  <a:avLst/>
                  <a:gdLst/>
                  <a:ahLst/>
                  <a:cxnLst>
                    <a:cxn ang="0">
                      <a:pos x="123693" y="74788"/>
                    </a:cxn>
                    <a:cxn ang="0">
                      <a:pos x="134938" y="37394"/>
                    </a:cxn>
                    <a:cxn ang="0">
                      <a:pos x="104951" y="7478"/>
                    </a:cxn>
                    <a:cxn ang="0">
                      <a:pos x="63720" y="11218"/>
                    </a:cxn>
                    <a:cxn ang="0">
                      <a:pos x="22489" y="63570"/>
                    </a:cxn>
                    <a:cxn ang="0">
                      <a:pos x="3748" y="123401"/>
                    </a:cxn>
                    <a:cxn ang="0">
                      <a:pos x="33734" y="157056"/>
                    </a:cxn>
                    <a:cxn ang="0">
                      <a:pos x="74965" y="153317"/>
                    </a:cxn>
                    <a:cxn ang="0">
                      <a:pos x="123693" y="74788"/>
                    </a:cxn>
                    <a:cxn ang="0">
                      <a:pos x="74965" y="115922"/>
                    </a:cxn>
                    <a:cxn ang="0">
                      <a:pos x="52475" y="115922"/>
                    </a:cxn>
                    <a:cxn ang="0">
                      <a:pos x="33734" y="97225"/>
                    </a:cxn>
                    <a:cxn ang="0">
                      <a:pos x="44979" y="59831"/>
                    </a:cxn>
                    <a:cxn ang="0">
                      <a:pos x="67469" y="29915"/>
                    </a:cxn>
                    <a:cxn ang="0">
                      <a:pos x="93706" y="29915"/>
                    </a:cxn>
                    <a:cxn ang="0">
                      <a:pos x="108700" y="48612"/>
                    </a:cxn>
                    <a:cxn ang="0">
                      <a:pos x="104951" y="67310"/>
                    </a:cxn>
                    <a:cxn ang="0">
                      <a:pos x="74965" y="115922"/>
                    </a:cxn>
                  </a:cxnLst>
                  <a:rect l="0" t="0" r="0" b="0"/>
                  <a:pathLst>
                    <a:path w="36" h="45">
                      <a:moveTo>
                        <a:pt x="33" y="20"/>
                      </a:moveTo>
                      <a:cubicBezTo>
                        <a:pt x="34" y="17"/>
                        <a:pt x="36" y="13"/>
                        <a:pt x="36" y="10"/>
                      </a:cubicBezTo>
                      <a:cubicBezTo>
                        <a:pt x="35" y="7"/>
                        <a:pt x="30" y="4"/>
                        <a:pt x="28" y="2"/>
                      </a:cubicBezTo>
                      <a:cubicBezTo>
                        <a:pt x="24" y="0"/>
                        <a:pt x="20" y="0"/>
                        <a:pt x="17" y="3"/>
                      </a:cubicBezTo>
                      <a:cubicBezTo>
                        <a:pt x="13" y="6"/>
                        <a:pt x="9" y="11"/>
                        <a:pt x="6" y="17"/>
                      </a:cubicBezTo>
                      <a:cubicBezTo>
                        <a:pt x="4" y="21"/>
                        <a:pt x="0" y="28"/>
                        <a:pt x="1" y="33"/>
                      </a:cubicBezTo>
                      <a:cubicBezTo>
                        <a:pt x="2" y="36"/>
                        <a:pt x="6" y="40"/>
                        <a:pt x="9" y="42"/>
                      </a:cubicBezTo>
                      <a:cubicBezTo>
                        <a:pt x="13" y="44"/>
                        <a:pt x="17" y="45"/>
                        <a:pt x="20" y="41"/>
                      </a:cubicBezTo>
                      <a:cubicBezTo>
                        <a:pt x="25" y="34"/>
                        <a:pt x="29" y="27"/>
                        <a:pt x="33" y="20"/>
                      </a:cubicBezTo>
                      <a:close/>
                      <a:moveTo>
                        <a:pt x="20" y="31"/>
                      </a:moveTo>
                      <a:cubicBezTo>
                        <a:pt x="18" y="33"/>
                        <a:pt x="16" y="33"/>
                        <a:pt x="14" y="31"/>
                      </a:cubicBezTo>
                      <a:cubicBezTo>
                        <a:pt x="12" y="30"/>
                        <a:pt x="10" y="28"/>
                        <a:pt x="9" y="26"/>
                      </a:cubicBezTo>
                      <a:cubicBezTo>
                        <a:pt x="8" y="23"/>
                        <a:pt x="11" y="19"/>
                        <a:pt x="12" y="16"/>
                      </a:cubicBezTo>
                      <a:cubicBezTo>
                        <a:pt x="14" y="13"/>
                        <a:pt x="16" y="10"/>
                        <a:pt x="18" y="8"/>
                      </a:cubicBezTo>
                      <a:cubicBezTo>
                        <a:pt x="20" y="7"/>
                        <a:pt x="23" y="7"/>
                        <a:pt x="25" y="8"/>
                      </a:cubicBezTo>
                      <a:cubicBezTo>
                        <a:pt x="26" y="9"/>
                        <a:pt x="29" y="11"/>
                        <a:pt x="29" y="13"/>
                      </a:cubicBezTo>
                      <a:cubicBezTo>
                        <a:pt x="30" y="15"/>
                        <a:pt x="28" y="17"/>
                        <a:pt x="28" y="18"/>
                      </a:cubicBezTo>
                      <a:cubicBezTo>
                        <a:pt x="26" y="23"/>
                        <a:pt x="23" y="27"/>
                        <a:pt x="20" y="31"/>
                      </a:cubicBezTo>
                      <a:close/>
                    </a:path>
                  </a:pathLst>
                </a:custGeom>
                <a:solidFill>
                  <a:srgbClr val="F7B24A"/>
                </a:solidFill>
                <a:ln w="9525">
                  <a:noFill/>
                </a:ln>
              </p:spPr>
              <p:txBody>
                <a:bodyPr/>
                <a:lstStyle/>
                <a:p>
                  <a:endParaRPr lang="zh-CN" altLang="en-US"/>
                </a:p>
              </p:txBody>
            </p:sp>
            <p:sp>
              <p:nvSpPr>
                <p:cNvPr id="10321" name="íSḻiḋe"/>
                <p:cNvSpPr/>
                <p:nvPr/>
              </p:nvSpPr>
              <p:spPr>
                <a:xfrm>
                  <a:off x="7262813" y="3346451"/>
                  <a:ext cx="93663" cy="115888"/>
                </a:xfrm>
                <a:custGeom>
                  <a:avLst/>
                  <a:gdLst/>
                  <a:ahLst/>
                  <a:cxnLst>
                    <a:cxn ang="0">
                      <a:pos x="78676" y="59813"/>
                    </a:cxn>
                    <a:cxn ang="0">
                      <a:pos x="74930" y="63551"/>
                    </a:cxn>
                    <a:cxn ang="0">
                      <a:pos x="52451" y="63551"/>
                    </a:cxn>
                    <a:cxn ang="0">
                      <a:pos x="33718" y="44859"/>
                    </a:cxn>
                    <a:cxn ang="0">
                      <a:pos x="41211" y="14953"/>
                    </a:cxn>
                    <a:cxn ang="0">
                      <a:pos x="29972" y="0"/>
                    </a:cxn>
                    <a:cxn ang="0">
                      <a:pos x="22479" y="11214"/>
                    </a:cxn>
                    <a:cxn ang="0">
                      <a:pos x="3746" y="71028"/>
                    </a:cxn>
                    <a:cxn ang="0">
                      <a:pos x="33718" y="104673"/>
                    </a:cxn>
                    <a:cxn ang="0">
                      <a:pos x="74930" y="100934"/>
                    </a:cxn>
                    <a:cxn ang="0">
                      <a:pos x="93663" y="74766"/>
                    </a:cxn>
                    <a:cxn ang="0">
                      <a:pos x="78676" y="59813"/>
                    </a:cxn>
                  </a:cxnLst>
                  <a:rect l="0" t="0" r="0" b="0"/>
                  <a:pathLst>
                    <a:path w="25" h="31">
                      <a:moveTo>
                        <a:pt x="21" y="16"/>
                      </a:moveTo>
                      <a:cubicBezTo>
                        <a:pt x="20" y="17"/>
                        <a:pt x="20" y="17"/>
                        <a:pt x="20" y="17"/>
                      </a:cubicBezTo>
                      <a:cubicBezTo>
                        <a:pt x="18" y="19"/>
                        <a:pt x="16" y="19"/>
                        <a:pt x="14" y="17"/>
                      </a:cubicBezTo>
                      <a:cubicBezTo>
                        <a:pt x="12" y="16"/>
                        <a:pt x="10" y="14"/>
                        <a:pt x="9" y="12"/>
                      </a:cubicBezTo>
                      <a:cubicBezTo>
                        <a:pt x="8" y="10"/>
                        <a:pt x="10" y="7"/>
                        <a:pt x="11" y="4"/>
                      </a:cubicBezTo>
                      <a:cubicBezTo>
                        <a:pt x="10" y="3"/>
                        <a:pt x="9" y="1"/>
                        <a:pt x="8" y="0"/>
                      </a:cubicBezTo>
                      <a:cubicBezTo>
                        <a:pt x="7" y="1"/>
                        <a:pt x="7" y="2"/>
                        <a:pt x="6" y="3"/>
                      </a:cubicBezTo>
                      <a:cubicBezTo>
                        <a:pt x="4" y="7"/>
                        <a:pt x="0" y="14"/>
                        <a:pt x="1" y="19"/>
                      </a:cubicBezTo>
                      <a:cubicBezTo>
                        <a:pt x="2" y="22"/>
                        <a:pt x="6" y="26"/>
                        <a:pt x="9" y="28"/>
                      </a:cubicBezTo>
                      <a:cubicBezTo>
                        <a:pt x="13" y="30"/>
                        <a:pt x="17" y="31"/>
                        <a:pt x="20" y="27"/>
                      </a:cubicBezTo>
                      <a:cubicBezTo>
                        <a:pt x="22" y="24"/>
                        <a:pt x="24" y="22"/>
                        <a:pt x="25" y="20"/>
                      </a:cubicBezTo>
                      <a:cubicBezTo>
                        <a:pt x="24" y="18"/>
                        <a:pt x="22" y="17"/>
                        <a:pt x="21" y="16"/>
                      </a:cubicBezTo>
                      <a:close/>
                    </a:path>
                  </a:pathLst>
                </a:custGeom>
                <a:solidFill>
                  <a:srgbClr val="F6950A"/>
                </a:solidFill>
                <a:ln w="9525">
                  <a:noFill/>
                </a:ln>
              </p:spPr>
              <p:txBody>
                <a:bodyPr/>
                <a:lstStyle/>
                <a:p>
                  <a:endParaRPr lang="zh-CN" altLang="en-US"/>
                </a:p>
              </p:txBody>
            </p:sp>
            <p:sp>
              <p:nvSpPr>
                <p:cNvPr id="10322" name="iŝḷíďè"/>
                <p:cNvSpPr/>
                <p:nvPr/>
              </p:nvSpPr>
              <p:spPr>
                <a:xfrm>
                  <a:off x="7350126" y="3206751"/>
                  <a:ext cx="130175" cy="165100"/>
                </a:xfrm>
                <a:custGeom>
                  <a:avLst/>
                  <a:gdLst/>
                  <a:ahLst/>
                  <a:cxnLst>
                    <a:cxn ang="0">
                      <a:pos x="0" y="120072"/>
                    </a:cxn>
                    <a:cxn ang="0">
                      <a:pos x="7438" y="127577"/>
                    </a:cxn>
                    <a:cxn ang="0">
                      <a:pos x="78105" y="0"/>
                    </a:cxn>
                    <a:cxn ang="0">
                      <a:pos x="52070" y="26265"/>
                    </a:cxn>
                    <a:cxn ang="0">
                      <a:pos x="26035" y="63788"/>
                    </a:cxn>
                    <a:cxn ang="0">
                      <a:pos x="7438" y="97559"/>
                    </a:cxn>
                    <a:cxn ang="0">
                      <a:pos x="3719" y="112568"/>
                    </a:cxn>
                    <a:cxn ang="0">
                      <a:pos x="0" y="120072"/>
                    </a:cxn>
                  </a:cxnLst>
                  <a:rect l="0" t="0" r="0" b="0"/>
                  <a:pathLst>
                    <a:path w="35" h="44">
                      <a:moveTo>
                        <a:pt x="0" y="32"/>
                      </a:moveTo>
                      <a:cubicBezTo>
                        <a:pt x="1" y="33"/>
                        <a:pt x="1" y="34"/>
                        <a:pt x="2" y="34"/>
                      </a:cubicBezTo>
                      <a:cubicBezTo>
                        <a:pt x="10" y="44"/>
                        <a:pt x="35" y="0"/>
                        <a:pt x="21" y="0"/>
                      </a:cubicBezTo>
                      <a:cubicBezTo>
                        <a:pt x="18" y="0"/>
                        <a:pt x="16" y="4"/>
                        <a:pt x="14" y="7"/>
                      </a:cubicBezTo>
                      <a:cubicBezTo>
                        <a:pt x="11" y="10"/>
                        <a:pt x="9" y="13"/>
                        <a:pt x="7" y="17"/>
                      </a:cubicBezTo>
                      <a:cubicBezTo>
                        <a:pt x="5" y="20"/>
                        <a:pt x="4" y="23"/>
                        <a:pt x="2" y="26"/>
                      </a:cubicBezTo>
                      <a:cubicBezTo>
                        <a:pt x="1" y="27"/>
                        <a:pt x="1" y="28"/>
                        <a:pt x="1" y="30"/>
                      </a:cubicBezTo>
                      <a:cubicBezTo>
                        <a:pt x="0" y="31"/>
                        <a:pt x="0" y="31"/>
                        <a:pt x="0" y="32"/>
                      </a:cubicBezTo>
                      <a:close/>
                    </a:path>
                  </a:pathLst>
                </a:custGeom>
                <a:solidFill>
                  <a:srgbClr val="F7B24A"/>
                </a:solidFill>
                <a:ln w="9525">
                  <a:noFill/>
                </a:ln>
              </p:spPr>
              <p:txBody>
                <a:bodyPr/>
                <a:lstStyle/>
                <a:p>
                  <a:endParaRPr lang="zh-CN" altLang="en-US"/>
                </a:p>
              </p:txBody>
            </p:sp>
            <p:sp>
              <p:nvSpPr>
                <p:cNvPr id="10323" name="í$ḻídê"/>
                <p:cNvSpPr/>
                <p:nvPr/>
              </p:nvSpPr>
              <p:spPr>
                <a:xfrm>
                  <a:off x="7350126" y="3289301"/>
                  <a:ext cx="63500" cy="60325"/>
                </a:xfrm>
                <a:custGeom>
                  <a:avLst/>
                  <a:gdLst/>
                  <a:ahLst/>
                  <a:cxnLst>
                    <a:cxn ang="0">
                      <a:pos x="14941" y="0"/>
                    </a:cxn>
                    <a:cxn ang="0">
                      <a:pos x="7470" y="15081"/>
                    </a:cxn>
                    <a:cxn ang="0">
                      <a:pos x="3735" y="30162"/>
                    </a:cxn>
                    <a:cxn ang="0">
                      <a:pos x="0" y="37703"/>
                    </a:cxn>
                    <a:cxn ang="0">
                      <a:pos x="7470" y="45243"/>
                    </a:cxn>
                    <a:cxn ang="0">
                      <a:pos x="63500" y="11310"/>
                    </a:cxn>
                    <a:cxn ang="0">
                      <a:pos x="14941" y="0"/>
                    </a:cxn>
                  </a:cxnLst>
                  <a:rect l="0" t="0" r="0" b="0"/>
                  <a:pathLst>
                    <a:path w="17" h="16">
                      <a:moveTo>
                        <a:pt x="4" y="0"/>
                      </a:moveTo>
                      <a:cubicBezTo>
                        <a:pt x="3" y="1"/>
                        <a:pt x="3" y="2"/>
                        <a:pt x="2" y="4"/>
                      </a:cubicBezTo>
                      <a:cubicBezTo>
                        <a:pt x="1" y="5"/>
                        <a:pt x="1" y="6"/>
                        <a:pt x="1" y="8"/>
                      </a:cubicBezTo>
                      <a:cubicBezTo>
                        <a:pt x="0" y="9"/>
                        <a:pt x="0" y="9"/>
                        <a:pt x="0" y="10"/>
                      </a:cubicBezTo>
                      <a:cubicBezTo>
                        <a:pt x="1" y="11"/>
                        <a:pt x="1" y="12"/>
                        <a:pt x="2" y="12"/>
                      </a:cubicBezTo>
                      <a:cubicBezTo>
                        <a:pt x="5" y="16"/>
                        <a:pt x="11" y="11"/>
                        <a:pt x="17" y="3"/>
                      </a:cubicBezTo>
                      <a:cubicBezTo>
                        <a:pt x="12" y="2"/>
                        <a:pt x="8" y="1"/>
                        <a:pt x="4" y="0"/>
                      </a:cubicBezTo>
                      <a:close/>
                    </a:path>
                  </a:pathLst>
                </a:custGeom>
                <a:solidFill>
                  <a:srgbClr val="F6950A"/>
                </a:solidFill>
                <a:ln w="9525">
                  <a:noFill/>
                </a:ln>
              </p:spPr>
              <p:txBody>
                <a:bodyPr/>
                <a:lstStyle/>
                <a:p>
                  <a:endParaRPr lang="zh-CN" altLang="en-US"/>
                </a:p>
              </p:txBody>
            </p:sp>
            <p:sp>
              <p:nvSpPr>
                <p:cNvPr id="10324" name="ïṧ1îďê"/>
                <p:cNvSpPr/>
                <p:nvPr/>
              </p:nvSpPr>
              <p:spPr>
                <a:xfrm>
                  <a:off x="7158038" y="3489326"/>
                  <a:ext cx="138113" cy="161925"/>
                </a:xfrm>
                <a:custGeom>
                  <a:avLst/>
                  <a:gdLst/>
                  <a:ahLst/>
                  <a:cxnLst>
                    <a:cxn ang="0">
                      <a:pos x="7465" y="109205"/>
                    </a:cxn>
                    <a:cxn ang="0">
                      <a:pos x="26129" y="150627"/>
                    </a:cxn>
                    <a:cxn ang="0">
                      <a:pos x="67190" y="158159"/>
                    </a:cxn>
                    <a:cxn ang="0">
                      <a:pos x="111983" y="112970"/>
                    </a:cxn>
                    <a:cxn ang="0">
                      <a:pos x="134380" y="48954"/>
                    </a:cxn>
                    <a:cxn ang="0">
                      <a:pos x="119449" y="15062"/>
                    </a:cxn>
                    <a:cxn ang="0">
                      <a:pos x="74655" y="3765"/>
                    </a:cxn>
                    <a:cxn ang="0">
                      <a:pos x="52258" y="30125"/>
                    </a:cxn>
                    <a:cxn ang="0">
                      <a:pos x="7465" y="109205"/>
                    </a:cxn>
                    <a:cxn ang="0">
                      <a:pos x="67190" y="45188"/>
                    </a:cxn>
                    <a:cxn ang="0">
                      <a:pos x="78388" y="30125"/>
                    </a:cxn>
                    <a:cxn ang="0">
                      <a:pos x="104517" y="37656"/>
                    </a:cxn>
                    <a:cxn ang="0">
                      <a:pos x="115716" y="56485"/>
                    </a:cxn>
                    <a:cxn ang="0">
                      <a:pos x="100785" y="94142"/>
                    </a:cxn>
                    <a:cxn ang="0">
                      <a:pos x="74655" y="120502"/>
                    </a:cxn>
                    <a:cxn ang="0">
                      <a:pos x="48526" y="116736"/>
                    </a:cxn>
                    <a:cxn ang="0">
                      <a:pos x="41060" y="94142"/>
                    </a:cxn>
                    <a:cxn ang="0">
                      <a:pos x="67190" y="45188"/>
                    </a:cxn>
                  </a:cxnLst>
                  <a:rect l="0" t="0" r="0" b="0"/>
                  <a:pathLst>
                    <a:path w="37" h="43">
                      <a:moveTo>
                        <a:pt x="2" y="29"/>
                      </a:moveTo>
                      <a:cubicBezTo>
                        <a:pt x="0" y="34"/>
                        <a:pt x="2" y="38"/>
                        <a:pt x="7" y="40"/>
                      </a:cubicBezTo>
                      <a:cubicBezTo>
                        <a:pt x="10" y="41"/>
                        <a:pt x="15" y="43"/>
                        <a:pt x="18" y="42"/>
                      </a:cubicBezTo>
                      <a:cubicBezTo>
                        <a:pt x="23" y="41"/>
                        <a:pt x="27" y="34"/>
                        <a:pt x="30" y="30"/>
                      </a:cubicBezTo>
                      <a:cubicBezTo>
                        <a:pt x="33" y="25"/>
                        <a:pt x="36" y="19"/>
                        <a:pt x="36" y="13"/>
                      </a:cubicBezTo>
                      <a:cubicBezTo>
                        <a:pt x="37" y="9"/>
                        <a:pt x="35" y="6"/>
                        <a:pt x="32" y="4"/>
                      </a:cubicBezTo>
                      <a:cubicBezTo>
                        <a:pt x="29" y="2"/>
                        <a:pt x="24" y="0"/>
                        <a:pt x="20" y="1"/>
                      </a:cubicBezTo>
                      <a:cubicBezTo>
                        <a:pt x="18" y="2"/>
                        <a:pt x="16" y="6"/>
                        <a:pt x="14" y="8"/>
                      </a:cubicBezTo>
                      <a:cubicBezTo>
                        <a:pt x="9" y="15"/>
                        <a:pt x="5" y="22"/>
                        <a:pt x="2" y="29"/>
                      </a:cubicBezTo>
                      <a:close/>
                      <a:moveTo>
                        <a:pt x="18" y="12"/>
                      </a:moveTo>
                      <a:cubicBezTo>
                        <a:pt x="19" y="11"/>
                        <a:pt x="20" y="8"/>
                        <a:pt x="21" y="8"/>
                      </a:cubicBezTo>
                      <a:cubicBezTo>
                        <a:pt x="23" y="7"/>
                        <a:pt x="26" y="9"/>
                        <a:pt x="28" y="10"/>
                      </a:cubicBezTo>
                      <a:cubicBezTo>
                        <a:pt x="30" y="11"/>
                        <a:pt x="31" y="13"/>
                        <a:pt x="31" y="15"/>
                      </a:cubicBezTo>
                      <a:cubicBezTo>
                        <a:pt x="30" y="18"/>
                        <a:pt x="29" y="22"/>
                        <a:pt x="27" y="25"/>
                      </a:cubicBezTo>
                      <a:cubicBezTo>
                        <a:pt x="26" y="27"/>
                        <a:pt x="23" y="31"/>
                        <a:pt x="20" y="32"/>
                      </a:cubicBezTo>
                      <a:cubicBezTo>
                        <a:pt x="18" y="32"/>
                        <a:pt x="15" y="32"/>
                        <a:pt x="13" y="31"/>
                      </a:cubicBezTo>
                      <a:cubicBezTo>
                        <a:pt x="11" y="29"/>
                        <a:pt x="9" y="27"/>
                        <a:pt x="11" y="25"/>
                      </a:cubicBezTo>
                      <a:cubicBezTo>
                        <a:pt x="12" y="20"/>
                        <a:pt x="15" y="16"/>
                        <a:pt x="18" y="12"/>
                      </a:cubicBezTo>
                      <a:close/>
                    </a:path>
                  </a:pathLst>
                </a:custGeom>
                <a:solidFill>
                  <a:srgbClr val="F7B24A"/>
                </a:solidFill>
                <a:ln w="9525">
                  <a:noFill/>
                </a:ln>
              </p:spPr>
              <p:txBody>
                <a:bodyPr/>
                <a:lstStyle/>
                <a:p>
                  <a:endParaRPr lang="zh-CN" altLang="en-US"/>
                </a:p>
              </p:txBody>
            </p:sp>
            <p:sp>
              <p:nvSpPr>
                <p:cNvPr id="10325" name="isḻíḍé"/>
                <p:cNvSpPr/>
                <p:nvPr/>
              </p:nvSpPr>
              <p:spPr>
                <a:xfrm>
                  <a:off x="7158038" y="3571876"/>
                  <a:ext cx="115888" cy="79375"/>
                </a:xfrm>
                <a:custGeom>
                  <a:avLst/>
                  <a:gdLst/>
                  <a:ahLst/>
                  <a:cxnLst>
                    <a:cxn ang="0">
                      <a:pos x="41121" y="3779"/>
                    </a:cxn>
                    <a:cxn ang="0">
                      <a:pos x="41121" y="11339"/>
                    </a:cxn>
                    <a:cxn ang="0">
                      <a:pos x="48598" y="34017"/>
                    </a:cxn>
                    <a:cxn ang="0">
                      <a:pos x="74766" y="37797"/>
                    </a:cxn>
                    <a:cxn ang="0">
                      <a:pos x="97196" y="15119"/>
                    </a:cxn>
                    <a:cxn ang="0">
                      <a:pos x="115888" y="18898"/>
                    </a:cxn>
                    <a:cxn ang="0">
                      <a:pos x="112149" y="30238"/>
                    </a:cxn>
                    <a:cxn ang="0">
                      <a:pos x="67289" y="75595"/>
                    </a:cxn>
                    <a:cxn ang="0">
                      <a:pos x="26168" y="68035"/>
                    </a:cxn>
                    <a:cxn ang="0">
                      <a:pos x="7476" y="26458"/>
                    </a:cxn>
                    <a:cxn ang="0">
                      <a:pos x="22429" y="0"/>
                    </a:cxn>
                    <a:cxn ang="0">
                      <a:pos x="41121" y="3779"/>
                    </a:cxn>
                  </a:cxnLst>
                  <a:rect l="0" t="0" r="0" b="0"/>
                  <a:pathLst>
                    <a:path w="31" h="21">
                      <a:moveTo>
                        <a:pt x="11" y="1"/>
                      </a:moveTo>
                      <a:cubicBezTo>
                        <a:pt x="11" y="2"/>
                        <a:pt x="11" y="2"/>
                        <a:pt x="11" y="3"/>
                      </a:cubicBezTo>
                      <a:cubicBezTo>
                        <a:pt x="9" y="5"/>
                        <a:pt x="11" y="7"/>
                        <a:pt x="13" y="9"/>
                      </a:cubicBezTo>
                      <a:cubicBezTo>
                        <a:pt x="15" y="10"/>
                        <a:pt x="18" y="10"/>
                        <a:pt x="20" y="10"/>
                      </a:cubicBezTo>
                      <a:cubicBezTo>
                        <a:pt x="23" y="9"/>
                        <a:pt x="25" y="7"/>
                        <a:pt x="26" y="4"/>
                      </a:cubicBezTo>
                      <a:cubicBezTo>
                        <a:pt x="28" y="5"/>
                        <a:pt x="30" y="5"/>
                        <a:pt x="31" y="5"/>
                      </a:cubicBezTo>
                      <a:cubicBezTo>
                        <a:pt x="31" y="6"/>
                        <a:pt x="30" y="7"/>
                        <a:pt x="30" y="8"/>
                      </a:cubicBezTo>
                      <a:cubicBezTo>
                        <a:pt x="27" y="12"/>
                        <a:pt x="23" y="19"/>
                        <a:pt x="18" y="20"/>
                      </a:cubicBezTo>
                      <a:cubicBezTo>
                        <a:pt x="15" y="21"/>
                        <a:pt x="10" y="19"/>
                        <a:pt x="7" y="18"/>
                      </a:cubicBezTo>
                      <a:cubicBezTo>
                        <a:pt x="2" y="16"/>
                        <a:pt x="0" y="12"/>
                        <a:pt x="2" y="7"/>
                      </a:cubicBezTo>
                      <a:cubicBezTo>
                        <a:pt x="3" y="5"/>
                        <a:pt x="4" y="3"/>
                        <a:pt x="6" y="0"/>
                      </a:cubicBezTo>
                      <a:cubicBezTo>
                        <a:pt x="7" y="1"/>
                        <a:pt x="9" y="1"/>
                        <a:pt x="11" y="1"/>
                      </a:cubicBezTo>
                      <a:close/>
                    </a:path>
                  </a:pathLst>
                </a:custGeom>
                <a:solidFill>
                  <a:srgbClr val="F6950A"/>
                </a:solidFill>
                <a:ln w="9525">
                  <a:noFill/>
                </a:ln>
              </p:spPr>
              <p:txBody>
                <a:bodyPr/>
                <a:lstStyle/>
                <a:p>
                  <a:endParaRPr lang="zh-CN" altLang="en-US"/>
                </a:p>
              </p:txBody>
            </p:sp>
            <p:sp>
              <p:nvSpPr>
                <p:cNvPr id="10326" name="íṩḷïḋê"/>
                <p:cNvSpPr/>
                <p:nvPr/>
              </p:nvSpPr>
              <p:spPr>
                <a:xfrm>
                  <a:off x="7207251" y="3357563"/>
                  <a:ext cx="123825" cy="173038"/>
                </a:xfrm>
                <a:custGeom>
                  <a:avLst/>
                  <a:gdLst/>
                  <a:ahLst/>
                  <a:cxnLst>
                    <a:cxn ang="0">
                      <a:pos x="56284" y="173038"/>
                    </a:cxn>
                    <a:cxn ang="0">
                      <a:pos x="45027" y="173038"/>
                    </a:cxn>
                    <a:cxn ang="0">
                      <a:pos x="120072" y="45140"/>
                    </a:cxn>
                    <a:cxn ang="0">
                      <a:pos x="112568" y="82757"/>
                    </a:cxn>
                    <a:cxn ang="0">
                      <a:pos x="93806" y="124135"/>
                    </a:cxn>
                    <a:cxn ang="0">
                      <a:pos x="71293" y="154229"/>
                    </a:cxn>
                    <a:cxn ang="0">
                      <a:pos x="63788" y="169276"/>
                    </a:cxn>
                    <a:cxn ang="0">
                      <a:pos x="56284" y="173038"/>
                    </a:cxn>
                  </a:cxnLst>
                  <a:rect l="0" t="0" r="0" b="0"/>
                  <a:pathLst>
                    <a:path w="33" h="46">
                      <a:moveTo>
                        <a:pt x="15" y="46"/>
                      </a:moveTo>
                      <a:cubicBezTo>
                        <a:pt x="14" y="46"/>
                        <a:pt x="13" y="46"/>
                        <a:pt x="12" y="46"/>
                      </a:cubicBezTo>
                      <a:cubicBezTo>
                        <a:pt x="0" y="44"/>
                        <a:pt x="25" y="0"/>
                        <a:pt x="32" y="12"/>
                      </a:cubicBezTo>
                      <a:cubicBezTo>
                        <a:pt x="33" y="15"/>
                        <a:pt x="31" y="19"/>
                        <a:pt x="30" y="22"/>
                      </a:cubicBezTo>
                      <a:cubicBezTo>
                        <a:pt x="29" y="26"/>
                        <a:pt x="27" y="29"/>
                        <a:pt x="25" y="33"/>
                      </a:cubicBezTo>
                      <a:cubicBezTo>
                        <a:pt x="23" y="36"/>
                        <a:pt x="21" y="38"/>
                        <a:pt x="19" y="41"/>
                      </a:cubicBezTo>
                      <a:cubicBezTo>
                        <a:pt x="19" y="43"/>
                        <a:pt x="18" y="44"/>
                        <a:pt x="17" y="45"/>
                      </a:cubicBezTo>
                      <a:cubicBezTo>
                        <a:pt x="16" y="45"/>
                        <a:pt x="15" y="46"/>
                        <a:pt x="15" y="46"/>
                      </a:cubicBezTo>
                      <a:close/>
                    </a:path>
                  </a:pathLst>
                </a:custGeom>
                <a:solidFill>
                  <a:srgbClr val="F7B24A"/>
                </a:solidFill>
                <a:ln w="9525">
                  <a:noFill/>
                </a:ln>
              </p:spPr>
              <p:txBody>
                <a:bodyPr/>
                <a:lstStyle/>
                <a:p>
                  <a:endParaRPr lang="zh-CN" altLang="en-US"/>
                </a:p>
              </p:txBody>
            </p:sp>
            <p:sp>
              <p:nvSpPr>
                <p:cNvPr id="10327" name="îṡľíḑê"/>
                <p:cNvSpPr/>
                <p:nvPr/>
              </p:nvSpPr>
              <p:spPr>
                <a:xfrm>
                  <a:off x="7232651" y="3467101"/>
                  <a:ext cx="57150" cy="63500"/>
                </a:xfrm>
                <a:custGeom>
                  <a:avLst/>
                  <a:gdLst/>
                  <a:ahLst/>
                  <a:cxnLst>
                    <a:cxn ang="0">
                      <a:pos x="57150" y="33617"/>
                    </a:cxn>
                    <a:cxn ang="0">
                      <a:pos x="45720" y="44823"/>
                    </a:cxn>
                    <a:cxn ang="0">
                      <a:pos x="38100" y="59764"/>
                    </a:cxn>
                    <a:cxn ang="0">
                      <a:pos x="30480" y="63500"/>
                    </a:cxn>
                    <a:cxn ang="0">
                      <a:pos x="19050" y="63500"/>
                    </a:cxn>
                    <a:cxn ang="0">
                      <a:pos x="19050" y="0"/>
                    </a:cxn>
                    <a:cxn ang="0">
                      <a:pos x="57150" y="33617"/>
                    </a:cxn>
                  </a:cxnLst>
                  <a:rect l="0" t="0" r="0" b="0"/>
                  <a:pathLst>
                    <a:path w="15" h="17">
                      <a:moveTo>
                        <a:pt x="15" y="9"/>
                      </a:moveTo>
                      <a:cubicBezTo>
                        <a:pt x="14" y="10"/>
                        <a:pt x="13" y="11"/>
                        <a:pt x="12" y="12"/>
                      </a:cubicBezTo>
                      <a:cubicBezTo>
                        <a:pt x="12" y="14"/>
                        <a:pt x="11" y="15"/>
                        <a:pt x="10" y="16"/>
                      </a:cubicBezTo>
                      <a:cubicBezTo>
                        <a:pt x="9" y="16"/>
                        <a:pt x="8" y="17"/>
                        <a:pt x="8" y="17"/>
                      </a:cubicBezTo>
                      <a:cubicBezTo>
                        <a:pt x="7" y="17"/>
                        <a:pt x="6" y="17"/>
                        <a:pt x="5" y="17"/>
                      </a:cubicBezTo>
                      <a:cubicBezTo>
                        <a:pt x="0" y="16"/>
                        <a:pt x="1" y="8"/>
                        <a:pt x="5" y="0"/>
                      </a:cubicBezTo>
                      <a:cubicBezTo>
                        <a:pt x="8" y="3"/>
                        <a:pt x="12" y="6"/>
                        <a:pt x="15" y="9"/>
                      </a:cubicBezTo>
                      <a:close/>
                    </a:path>
                  </a:pathLst>
                </a:custGeom>
                <a:solidFill>
                  <a:srgbClr val="F6950A"/>
                </a:solidFill>
                <a:ln w="9525">
                  <a:noFill/>
                </a:ln>
              </p:spPr>
              <p:txBody>
                <a:bodyPr/>
                <a:lstStyle/>
                <a:p>
                  <a:endParaRPr lang="zh-CN" altLang="en-US"/>
                </a:p>
              </p:txBody>
            </p:sp>
            <p:sp>
              <p:nvSpPr>
                <p:cNvPr id="10328" name="ísļídê"/>
                <p:cNvSpPr/>
                <p:nvPr/>
              </p:nvSpPr>
              <p:spPr>
                <a:xfrm>
                  <a:off x="7105651" y="3549651"/>
                  <a:ext cx="123825" cy="176213"/>
                </a:xfrm>
                <a:custGeom>
                  <a:avLst/>
                  <a:gdLst/>
                  <a:ahLst/>
                  <a:cxnLst>
                    <a:cxn ang="0">
                      <a:pos x="56284" y="172463"/>
                    </a:cxn>
                    <a:cxn ang="0">
                      <a:pos x="45027" y="176213"/>
                    </a:cxn>
                    <a:cxn ang="0">
                      <a:pos x="116320" y="44990"/>
                    </a:cxn>
                    <a:cxn ang="0">
                      <a:pos x="112568" y="82482"/>
                    </a:cxn>
                    <a:cxn ang="0">
                      <a:pos x="93806" y="123724"/>
                    </a:cxn>
                    <a:cxn ang="0">
                      <a:pos x="71293" y="157466"/>
                    </a:cxn>
                    <a:cxn ang="0">
                      <a:pos x="60036" y="168714"/>
                    </a:cxn>
                    <a:cxn ang="0">
                      <a:pos x="56284" y="172463"/>
                    </a:cxn>
                  </a:cxnLst>
                  <a:rect l="0" t="0" r="0" b="0"/>
                  <a:pathLst>
                    <a:path w="33" h="47">
                      <a:moveTo>
                        <a:pt x="15" y="46"/>
                      </a:moveTo>
                      <a:cubicBezTo>
                        <a:pt x="14" y="47"/>
                        <a:pt x="13" y="47"/>
                        <a:pt x="12" y="47"/>
                      </a:cubicBezTo>
                      <a:cubicBezTo>
                        <a:pt x="0" y="44"/>
                        <a:pt x="25" y="0"/>
                        <a:pt x="31" y="12"/>
                      </a:cubicBezTo>
                      <a:cubicBezTo>
                        <a:pt x="33" y="16"/>
                        <a:pt x="31" y="19"/>
                        <a:pt x="30" y="22"/>
                      </a:cubicBezTo>
                      <a:cubicBezTo>
                        <a:pt x="28" y="26"/>
                        <a:pt x="27" y="30"/>
                        <a:pt x="25" y="33"/>
                      </a:cubicBezTo>
                      <a:cubicBezTo>
                        <a:pt x="23" y="36"/>
                        <a:pt x="21" y="39"/>
                        <a:pt x="19" y="42"/>
                      </a:cubicBezTo>
                      <a:cubicBezTo>
                        <a:pt x="18" y="43"/>
                        <a:pt x="17" y="44"/>
                        <a:pt x="16" y="45"/>
                      </a:cubicBezTo>
                      <a:cubicBezTo>
                        <a:pt x="16" y="46"/>
                        <a:pt x="15" y="46"/>
                        <a:pt x="15" y="46"/>
                      </a:cubicBezTo>
                      <a:close/>
                    </a:path>
                  </a:pathLst>
                </a:custGeom>
                <a:solidFill>
                  <a:srgbClr val="F7B24A"/>
                </a:solidFill>
                <a:ln w="9525">
                  <a:noFill/>
                </a:ln>
              </p:spPr>
              <p:txBody>
                <a:bodyPr/>
                <a:lstStyle/>
                <a:p>
                  <a:endParaRPr lang="zh-CN" altLang="en-US"/>
                </a:p>
              </p:txBody>
            </p:sp>
            <p:sp>
              <p:nvSpPr>
                <p:cNvPr id="10329" name="îşḻïḑê"/>
                <p:cNvSpPr/>
                <p:nvPr/>
              </p:nvSpPr>
              <p:spPr>
                <a:xfrm>
                  <a:off x="7131051" y="3659188"/>
                  <a:ext cx="52388" cy="66675"/>
                </a:xfrm>
                <a:custGeom>
                  <a:avLst/>
                  <a:gdLst/>
                  <a:ahLst/>
                  <a:cxnLst>
                    <a:cxn ang="0">
                      <a:pos x="52388" y="33337"/>
                    </a:cxn>
                    <a:cxn ang="0">
                      <a:pos x="44904" y="48154"/>
                    </a:cxn>
                    <a:cxn ang="0">
                      <a:pos x="33678" y="59266"/>
                    </a:cxn>
                    <a:cxn ang="0">
                      <a:pos x="29936" y="62970"/>
                    </a:cxn>
                    <a:cxn ang="0">
                      <a:pos x="18710" y="66675"/>
                    </a:cxn>
                    <a:cxn ang="0">
                      <a:pos x="18710" y="0"/>
                    </a:cxn>
                    <a:cxn ang="0">
                      <a:pos x="52388" y="33337"/>
                    </a:cxn>
                  </a:cxnLst>
                  <a:rect l="0" t="0" r="0" b="0"/>
                  <a:pathLst>
                    <a:path w="14" h="18">
                      <a:moveTo>
                        <a:pt x="14" y="9"/>
                      </a:moveTo>
                      <a:cubicBezTo>
                        <a:pt x="14" y="10"/>
                        <a:pt x="13" y="11"/>
                        <a:pt x="12" y="13"/>
                      </a:cubicBezTo>
                      <a:cubicBezTo>
                        <a:pt x="11" y="14"/>
                        <a:pt x="10" y="15"/>
                        <a:pt x="9" y="16"/>
                      </a:cubicBezTo>
                      <a:cubicBezTo>
                        <a:pt x="9" y="17"/>
                        <a:pt x="8" y="17"/>
                        <a:pt x="8" y="17"/>
                      </a:cubicBezTo>
                      <a:cubicBezTo>
                        <a:pt x="7" y="18"/>
                        <a:pt x="6" y="18"/>
                        <a:pt x="5" y="18"/>
                      </a:cubicBezTo>
                      <a:cubicBezTo>
                        <a:pt x="0" y="17"/>
                        <a:pt x="1" y="8"/>
                        <a:pt x="5" y="0"/>
                      </a:cubicBezTo>
                      <a:cubicBezTo>
                        <a:pt x="8" y="3"/>
                        <a:pt x="11" y="6"/>
                        <a:pt x="14" y="9"/>
                      </a:cubicBezTo>
                      <a:close/>
                    </a:path>
                  </a:pathLst>
                </a:custGeom>
                <a:solidFill>
                  <a:srgbClr val="F6950A"/>
                </a:solidFill>
                <a:ln w="9525">
                  <a:noFill/>
                </a:ln>
              </p:spPr>
              <p:txBody>
                <a:bodyPr/>
                <a:lstStyle/>
                <a:p>
                  <a:endParaRPr lang="zh-CN" altLang="en-US"/>
                </a:p>
              </p:txBody>
            </p:sp>
            <p:sp>
              <p:nvSpPr>
                <p:cNvPr id="10330" name="ïṣ1ïďe"/>
                <p:cNvSpPr/>
                <p:nvPr/>
              </p:nvSpPr>
              <p:spPr>
                <a:xfrm>
                  <a:off x="7897813" y="2717801"/>
                  <a:ext cx="134938" cy="169863"/>
                </a:xfrm>
                <a:custGeom>
                  <a:avLst/>
                  <a:gdLst/>
                  <a:ahLst/>
                  <a:cxnLst>
                    <a:cxn ang="0">
                      <a:pos x="59972" y="154764"/>
                    </a:cxn>
                    <a:cxn ang="0">
                      <a:pos x="101203" y="158538"/>
                    </a:cxn>
                    <a:cxn ang="0">
                      <a:pos x="131189" y="124566"/>
                    </a:cxn>
                    <a:cxn ang="0">
                      <a:pos x="112448" y="64170"/>
                    </a:cxn>
                    <a:cxn ang="0">
                      <a:pos x="71217" y="11324"/>
                    </a:cxn>
                    <a:cxn ang="0">
                      <a:pos x="33734" y="7549"/>
                    </a:cxn>
                    <a:cxn ang="0">
                      <a:pos x="3748" y="37747"/>
                    </a:cxn>
                    <a:cxn ang="0">
                      <a:pos x="11244" y="75494"/>
                    </a:cxn>
                    <a:cxn ang="0">
                      <a:pos x="59972" y="154764"/>
                    </a:cxn>
                    <a:cxn ang="0">
                      <a:pos x="33734" y="67945"/>
                    </a:cxn>
                    <a:cxn ang="0">
                      <a:pos x="26237" y="49071"/>
                    </a:cxn>
                    <a:cxn ang="0">
                      <a:pos x="44979" y="30197"/>
                    </a:cxn>
                    <a:cxn ang="0">
                      <a:pos x="67469" y="30197"/>
                    </a:cxn>
                    <a:cxn ang="0">
                      <a:pos x="89958" y="64170"/>
                    </a:cxn>
                    <a:cxn ang="0">
                      <a:pos x="101203" y="98143"/>
                    </a:cxn>
                    <a:cxn ang="0">
                      <a:pos x="86210" y="117016"/>
                    </a:cxn>
                    <a:cxn ang="0">
                      <a:pos x="59972" y="117016"/>
                    </a:cxn>
                    <a:cxn ang="0">
                      <a:pos x="33734" y="67945"/>
                    </a:cxn>
                  </a:cxnLst>
                  <a:rect l="0" t="0" r="0" b="0"/>
                  <a:pathLst>
                    <a:path w="36" h="45">
                      <a:moveTo>
                        <a:pt x="16" y="41"/>
                      </a:moveTo>
                      <a:cubicBezTo>
                        <a:pt x="19" y="45"/>
                        <a:pt x="23" y="45"/>
                        <a:pt x="27" y="42"/>
                      </a:cubicBezTo>
                      <a:cubicBezTo>
                        <a:pt x="30" y="40"/>
                        <a:pt x="34" y="37"/>
                        <a:pt x="35" y="33"/>
                      </a:cubicBezTo>
                      <a:cubicBezTo>
                        <a:pt x="36" y="28"/>
                        <a:pt x="32" y="21"/>
                        <a:pt x="30" y="17"/>
                      </a:cubicBezTo>
                      <a:cubicBezTo>
                        <a:pt x="27" y="12"/>
                        <a:pt x="24" y="6"/>
                        <a:pt x="19" y="3"/>
                      </a:cubicBezTo>
                      <a:cubicBezTo>
                        <a:pt x="16" y="0"/>
                        <a:pt x="12" y="0"/>
                        <a:pt x="9" y="2"/>
                      </a:cubicBezTo>
                      <a:cubicBezTo>
                        <a:pt x="6" y="4"/>
                        <a:pt x="1" y="7"/>
                        <a:pt x="1" y="10"/>
                      </a:cubicBezTo>
                      <a:cubicBezTo>
                        <a:pt x="0" y="13"/>
                        <a:pt x="2" y="17"/>
                        <a:pt x="3" y="20"/>
                      </a:cubicBezTo>
                      <a:cubicBezTo>
                        <a:pt x="7" y="27"/>
                        <a:pt x="11" y="34"/>
                        <a:pt x="16" y="41"/>
                      </a:cubicBezTo>
                      <a:close/>
                      <a:moveTo>
                        <a:pt x="9" y="18"/>
                      </a:moveTo>
                      <a:cubicBezTo>
                        <a:pt x="8" y="17"/>
                        <a:pt x="7" y="15"/>
                        <a:pt x="7" y="13"/>
                      </a:cubicBezTo>
                      <a:cubicBezTo>
                        <a:pt x="7" y="11"/>
                        <a:pt x="10" y="9"/>
                        <a:pt x="12" y="8"/>
                      </a:cubicBezTo>
                      <a:cubicBezTo>
                        <a:pt x="14" y="7"/>
                        <a:pt x="16" y="7"/>
                        <a:pt x="18" y="8"/>
                      </a:cubicBezTo>
                      <a:cubicBezTo>
                        <a:pt x="21" y="11"/>
                        <a:pt x="23" y="14"/>
                        <a:pt x="24" y="17"/>
                      </a:cubicBezTo>
                      <a:cubicBezTo>
                        <a:pt x="26" y="19"/>
                        <a:pt x="28" y="23"/>
                        <a:pt x="27" y="26"/>
                      </a:cubicBezTo>
                      <a:cubicBezTo>
                        <a:pt x="27" y="28"/>
                        <a:pt x="24" y="30"/>
                        <a:pt x="23" y="31"/>
                      </a:cubicBezTo>
                      <a:cubicBezTo>
                        <a:pt x="20" y="33"/>
                        <a:pt x="18" y="33"/>
                        <a:pt x="16" y="31"/>
                      </a:cubicBezTo>
                      <a:cubicBezTo>
                        <a:pt x="13" y="27"/>
                        <a:pt x="11" y="23"/>
                        <a:pt x="9" y="18"/>
                      </a:cubicBezTo>
                      <a:close/>
                    </a:path>
                  </a:pathLst>
                </a:custGeom>
                <a:solidFill>
                  <a:srgbClr val="F7B24A"/>
                </a:solidFill>
                <a:ln w="9525">
                  <a:noFill/>
                </a:ln>
              </p:spPr>
              <p:txBody>
                <a:bodyPr/>
                <a:lstStyle/>
                <a:p>
                  <a:endParaRPr lang="zh-CN" altLang="en-US"/>
                </a:p>
              </p:txBody>
            </p:sp>
            <p:sp>
              <p:nvSpPr>
                <p:cNvPr id="10331" name="íṧlidè"/>
                <p:cNvSpPr/>
                <p:nvPr/>
              </p:nvSpPr>
              <p:spPr>
                <a:xfrm>
                  <a:off x="7939088" y="2770188"/>
                  <a:ext cx="93663" cy="117475"/>
                </a:xfrm>
                <a:custGeom>
                  <a:avLst/>
                  <a:gdLst/>
                  <a:ahLst/>
                  <a:cxnLst>
                    <a:cxn ang="0">
                      <a:pos x="14986" y="60632"/>
                    </a:cxn>
                    <a:cxn ang="0">
                      <a:pos x="18732" y="64421"/>
                    </a:cxn>
                    <a:cxn ang="0">
                      <a:pos x="44958" y="64421"/>
                    </a:cxn>
                    <a:cxn ang="0">
                      <a:pos x="59944" y="45474"/>
                    </a:cxn>
                    <a:cxn ang="0">
                      <a:pos x="52451" y="15158"/>
                    </a:cxn>
                    <a:cxn ang="0">
                      <a:pos x="63690" y="0"/>
                    </a:cxn>
                    <a:cxn ang="0">
                      <a:pos x="71183" y="11368"/>
                    </a:cxn>
                    <a:cxn ang="0">
                      <a:pos x="89916" y="72000"/>
                    </a:cxn>
                    <a:cxn ang="0">
                      <a:pos x="59944" y="106106"/>
                    </a:cxn>
                    <a:cxn ang="0">
                      <a:pos x="18732" y="102316"/>
                    </a:cxn>
                    <a:cxn ang="0">
                      <a:pos x="0" y="75790"/>
                    </a:cxn>
                    <a:cxn ang="0">
                      <a:pos x="14986" y="60632"/>
                    </a:cxn>
                  </a:cxnLst>
                  <a:rect l="0" t="0" r="0" b="0"/>
                  <a:pathLst>
                    <a:path w="25" h="31">
                      <a:moveTo>
                        <a:pt x="4" y="16"/>
                      </a:moveTo>
                      <a:cubicBezTo>
                        <a:pt x="5" y="17"/>
                        <a:pt x="5" y="17"/>
                        <a:pt x="5" y="17"/>
                      </a:cubicBezTo>
                      <a:cubicBezTo>
                        <a:pt x="7" y="19"/>
                        <a:pt x="9" y="19"/>
                        <a:pt x="12" y="17"/>
                      </a:cubicBezTo>
                      <a:cubicBezTo>
                        <a:pt x="13" y="16"/>
                        <a:pt x="16" y="14"/>
                        <a:pt x="16" y="12"/>
                      </a:cubicBezTo>
                      <a:cubicBezTo>
                        <a:pt x="17" y="10"/>
                        <a:pt x="15" y="7"/>
                        <a:pt x="14" y="4"/>
                      </a:cubicBezTo>
                      <a:cubicBezTo>
                        <a:pt x="15" y="3"/>
                        <a:pt x="16" y="2"/>
                        <a:pt x="17" y="0"/>
                      </a:cubicBezTo>
                      <a:cubicBezTo>
                        <a:pt x="18" y="1"/>
                        <a:pt x="19" y="2"/>
                        <a:pt x="19" y="3"/>
                      </a:cubicBezTo>
                      <a:cubicBezTo>
                        <a:pt x="21" y="7"/>
                        <a:pt x="25" y="14"/>
                        <a:pt x="24" y="19"/>
                      </a:cubicBezTo>
                      <a:cubicBezTo>
                        <a:pt x="23" y="23"/>
                        <a:pt x="19" y="26"/>
                        <a:pt x="16" y="28"/>
                      </a:cubicBezTo>
                      <a:cubicBezTo>
                        <a:pt x="12" y="31"/>
                        <a:pt x="8" y="31"/>
                        <a:pt x="5" y="27"/>
                      </a:cubicBezTo>
                      <a:cubicBezTo>
                        <a:pt x="3" y="25"/>
                        <a:pt x="2" y="22"/>
                        <a:pt x="0" y="20"/>
                      </a:cubicBezTo>
                      <a:cubicBezTo>
                        <a:pt x="2" y="19"/>
                        <a:pt x="3" y="17"/>
                        <a:pt x="4" y="16"/>
                      </a:cubicBezTo>
                      <a:close/>
                    </a:path>
                  </a:pathLst>
                </a:custGeom>
                <a:solidFill>
                  <a:srgbClr val="F6950A"/>
                </a:solidFill>
                <a:ln w="9525">
                  <a:noFill/>
                </a:ln>
              </p:spPr>
              <p:txBody>
                <a:bodyPr/>
                <a:lstStyle/>
                <a:p>
                  <a:endParaRPr lang="zh-CN" altLang="en-US"/>
                </a:p>
              </p:txBody>
            </p:sp>
            <p:sp>
              <p:nvSpPr>
                <p:cNvPr id="10332" name="îṡḻiḓê"/>
                <p:cNvSpPr/>
                <p:nvPr/>
              </p:nvSpPr>
              <p:spPr>
                <a:xfrm>
                  <a:off x="7818438" y="2632076"/>
                  <a:ext cx="128588" cy="165100"/>
                </a:xfrm>
                <a:custGeom>
                  <a:avLst/>
                  <a:gdLst/>
                  <a:ahLst/>
                  <a:cxnLst>
                    <a:cxn ang="0">
                      <a:pos x="128588" y="120072"/>
                    </a:cxn>
                    <a:cxn ang="0">
                      <a:pos x="124806" y="127577"/>
                    </a:cxn>
                    <a:cxn ang="0">
                      <a:pos x="49166" y="0"/>
                    </a:cxn>
                    <a:cxn ang="0">
                      <a:pos x="79422" y="26265"/>
                    </a:cxn>
                    <a:cxn ang="0">
                      <a:pos x="105896" y="63788"/>
                    </a:cxn>
                    <a:cxn ang="0">
                      <a:pos x="121024" y="97559"/>
                    </a:cxn>
                    <a:cxn ang="0">
                      <a:pos x="128588" y="112568"/>
                    </a:cxn>
                    <a:cxn ang="0">
                      <a:pos x="128588" y="120072"/>
                    </a:cxn>
                  </a:cxnLst>
                  <a:rect l="0" t="0" r="0" b="0"/>
                  <a:pathLst>
                    <a:path w="34" h="44">
                      <a:moveTo>
                        <a:pt x="34" y="32"/>
                      </a:moveTo>
                      <a:cubicBezTo>
                        <a:pt x="34" y="33"/>
                        <a:pt x="33" y="34"/>
                        <a:pt x="33" y="34"/>
                      </a:cubicBezTo>
                      <a:cubicBezTo>
                        <a:pt x="24" y="44"/>
                        <a:pt x="0" y="0"/>
                        <a:pt x="13" y="0"/>
                      </a:cubicBezTo>
                      <a:cubicBezTo>
                        <a:pt x="17" y="0"/>
                        <a:pt x="19" y="4"/>
                        <a:pt x="21" y="7"/>
                      </a:cubicBezTo>
                      <a:cubicBezTo>
                        <a:pt x="23" y="10"/>
                        <a:pt x="26" y="13"/>
                        <a:pt x="28" y="17"/>
                      </a:cubicBezTo>
                      <a:cubicBezTo>
                        <a:pt x="29" y="20"/>
                        <a:pt x="31" y="23"/>
                        <a:pt x="32" y="26"/>
                      </a:cubicBezTo>
                      <a:cubicBezTo>
                        <a:pt x="33" y="27"/>
                        <a:pt x="34" y="29"/>
                        <a:pt x="34" y="30"/>
                      </a:cubicBezTo>
                      <a:cubicBezTo>
                        <a:pt x="34" y="31"/>
                        <a:pt x="34" y="31"/>
                        <a:pt x="34" y="32"/>
                      </a:cubicBezTo>
                      <a:close/>
                    </a:path>
                  </a:pathLst>
                </a:custGeom>
                <a:solidFill>
                  <a:srgbClr val="F7B24A"/>
                </a:solidFill>
                <a:ln w="9525">
                  <a:noFill/>
                </a:ln>
              </p:spPr>
              <p:txBody>
                <a:bodyPr/>
                <a:lstStyle/>
                <a:p>
                  <a:endParaRPr lang="zh-CN" altLang="en-US"/>
                </a:p>
              </p:txBody>
            </p:sp>
            <p:sp>
              <p:nvSpPr>
                <p:cNvPr id="10333" name="îŝlíḋê"/>
                <p:cNvSpPr/>
                <p:nvPr/>
              </p:nvSpPr>
              <p:spPr>
                <a:xfrm>
                  <a:off x="7886701" y="2714626"/>
                  <a:ext cx="60325" cy="60325"/>
                </a:xfrm>
                <a:custGeom>
                  <a:avLst/>
                  <a:gdLst/>
                  <a:ahLst/>
                  <a:cxnLst>
                    <a:cxn ang="0">
                      <a:pos x="45243" y="0"/>
                    </a:cxn>
                    <a:cxn ang="0">
                      <a:pos x="52784" y="15081"/>
                    </a:cxn>
                    <a:cxn ang="0">
                      <a:pos x="60325" y="30162"/>
                    </a:cxn>
                    <a:cxn ang="0">
                      <a:pos x="60325" y="37703"/>
                    </a:cxn>
                    <a:cxn ang="0">
                      <a:pos x="56554" y="45243"/>
                    </a:cxn>
                    <a:cxn ang="0">
                      <a:pos x="0" y="11310"/>
                    </a:cxn>
                    <a:cxn ang="0">
                      <a:pos x="45243" y="0"/>
                    </a:cxn>
                  </a:cxnLst>
                  <a:rect l="0" t="0" r="0" b="0"/>
                  <a:pathLst>
                    <a:path w="16" h="16">
                      <a:moveTo>
                        <a:pt x="12" y="0"/>
                      </a:moveTo>
                      <a:cubicBezTo>
                        <a:pt x="13" y="1"/>
                        <a:pt x="14" y="3"/>
                        <a:pt x="14" y="4"/>
                      </a:cubicBezTo>
                      <a:cubicBezTo>
                        <a:pt x="15" y="5"/>
                        <a:pt x="16" y="7"/>
                        <a:pt x="16" y="8"/>
                      </a:cubicBezTo>
                      <a:cubicBezTo>
                        <a:pt x="16" y="9"/>
                        <a:pt x="16" y="9"/>
                        <a:pt x="16" y="10"/>
                      </a:cubicBezTo>
                      <a:cubicBezTo>
                        <a:pt x="16" y="11"/>
                        <a:pt x="15" y="12"/>
                        <a:pt x="15" y="12"/>
                      </a:cubicBezTo>
                      <a:cubicBezTo>
                        <a:pt x="11" y="16"/>
                        <a:pt x="5" y="11"/>
                        <a:pt x="0" y="3"/>
                      </a:cubicBezTo>
                      <a:cubicBezTo>
                        <a:pt x="4" y="2"/>
                        <a:pt x="8" y="1"/>
                        <a:pt x="12" y="0"/>
                      </a:cubicBezTo>
                      <a:close/>
                    </a:path>
                  </a:pathLst>
                </a:custGeom>
                <a:solidFill>
                  <a:srgbClr val="F6950A"/>
                </a:solidFill>
                <a:ln w="9525">
                  <a:noFill/>
                </a:ln>
              </p:spPr>
              <p:txBody>
                <a:bodyPr/>
                <a:lstStyle/>
                <a:p>
                  <a:endParaRPr lang="zh-CN" altLang="en-US"/>
                </a:p>
              </p:txBody>
            </p:sp>
            <p:sp>
              <p:nvSpPr>
                <p:cNvPr id="10334" name="íŝḻïḓé"/>
                <p:cNvSpPr/>
                <p:nvPr/>
              </p:nvSpPr>
              <p:spPr>
                <a:xfrm>
                  <a:off x="8015288" y="2913063"/>
                  <a:ext cx="138113" cy="169863"/>
                </a:xfrm>
                <a:custGeom>
                  <a:avLst/>
                  <a:gdLst/>
                  <a:ahLst/>
                  <a:cxnLst>
                    <a:cxn ang="0">
                      <a:pos x="59724" y="150989"/>
                    </a:cxn>
                    <a:cxn ang="0">
                      <a:pos x="100785" y="154764"/>
                    </a:cxn>
                    <a:cxn ang="0">
                      <a:pos x="130647" y="120791"/>
                    </a:cxn>
                    <a:cxn ang="0">
                      <a:pos x="111983" y="60395"/>
                    </a:cxn>
                    <a:cxn ang="0">
                      <a:pos x="70922" y="7549"/>
                    </a:cxn>
                    <a:cxn ang="0">
                      <a:pos x="33595" y="7549"/>
                    </a:cxn>
                    <a:cxn ang="0">
                      <a:pos x="3732" y="37747"/>
                    </a:cxn>
                    <a:cxn ang="0">
                      <a:pos x="14931" y="71719"/>
                    </a:cxn>
                    <a:cxn ang="0">
                      <a:pos x="59724" y="150989"/>
                    </a:cxn>
                    <a:cxn ang="0">
                      <a:pos x="33595" y="67945"/>
                    </a:cxn>
                    <a:cxn ang="0">
                      <a:pos x="26129" y="49071"/>
                    </a:cxn>
                    <a:cxn ang="0">
                      <a:pos x="44793" y="30197"/>
                    </a:cxn>
                    <a:cxn ang="0">
                      <a:pos x="67190" y="30197"/>
                    </a:cxn>
                    <a:cxn ang="0">
                      <a:pos x="89586" y="60395"/>
                    </a:cxn>
                    <a:cxn ang="0">
                      <a:pos x="100785" y="98143"/>
                    </a:cxn>
                    <a:cxn ang="0">
                      <a:pos x="85854" y="117016"/>
                    </a:cxn>
                    <a:cxn ang="0">
                      <a:pos x="59724" y="113242"/>
                    </a:cxn>
                    <a:cxn ang="0">
                      <a:pos x="33595" y="67945"/>
                    </a:cxn>
                  </a:cxnLst>
                  <a:rect l="0" t="0" r="0" b="0"/>
                  <a:pathLst>
                    <a:path w="37" h="45">
                      <a:moveTo>
                        <a:pt x="16" y="40"/>
                      </a:moveTo>
                      <a:cubicBezTo>
                        <a:pt x="19" y="45"/>
                        <a:pt x="23" y="44"/>
                        <a:pt x="27" y="41"/>
                      </a:cubicBezTo>
                      <a:cubicBezTo>
                        <a:pt x="30" y="39"/>
                        <a:pt x="34" y="36"/>
                        <a:pt x="35" y="32"/>
                      </a:cubicBezTo>
                      <a:cubicBezTo>
                        <a:pt x="37" y="27"/>
                        <a:pt x="32" y="20"/>
                        <a:pt x="30" y="16"/>
                      </a:cubicBezTo>
                      <a:cubicBezTo>
                        <a:pt x="27" y="11"/>
                        <a:pt x="24" y="6"/>
                        <a:pt x="19" y="2"/>
                      </a:cubicBezTo>
                      <a:cubicBezTo>
                        <a:pt x="16" y="0"/>
                        <a:pt x="12" y="0"/>
                        <a:pt x="9" y="2"/>
                      </a:cubicBezTo>
                      <a:cubicBezTo>
                        <a:pt x="6" y="3"/>
                        <a:pt x="1" y="7"/>
                        <a:pt x="1" y="10"/>
                      </a:cubicBezTo>
                      <a:cubicBezTo>
                        <a:pt x="0" y="13"/>
                        <a:pt x="3" y="17"/>
                        <a:pt x="4" y="19"/>
                      </a:cubicBezTo>
                      <a:cubicBezTo>
                        <a:pt x="7" y="27"/>
                        <a:pt x="11" y="34"/>
                        <a:pt x="16" y="40"/>
                      </a:cubicBezTo>
                      <a:close/>
                      <a:moveTo>
                        <a:pt x="9" y="18"/>
                      </a:moveTo>
                      <a:cubicBezTo>
                        <a:pt x="8" y="16"/>
                        <a:pt x="7" y="14"/>
                        <a:pt x="7" y="13"/>
                      </a:cubicBezTo>
                      <a:cubicBezTo>
                        <a:pt x="8" y="11"/>
                        <a:pt x="10" y="9"/>
                        <a:pt x="12" y="8"/>
                      </a:cubicBezTo>
                      <a:cubicBezTo>
                        <a:pt x="14" y="7"/>
                        <a:pt x="16" y="6"/>
                        <a:pt x="18" y="8"/>
                      </a:cubicBezTo>
                      <a:cubicBezTo>
                        <a:pt x="21" y="10"/>
                        <a:pt x="23" y="13"/>
                        <a:pt x="24" y="16"/>
                      </a:cubicBezTo>
                      <a:cubicBezTo>
                        <a:pt x="26" y="19"/>
                        <a:pt x="28" y="23"/>
                        <a:pt x="27" y="26"/>
                      </a:cubicBezTo>
                      <a:cubicBezTo>
                        <a:pt x="27" y="28"/>
                        <a:pt x="24" y="30"/>
                        <a:pt x="23" y="31"/>
                      </a:cubicBezTo>
                      <a:cubicBezTo>
                        <a:pt x="20" y="33"/>
                        <a:pt x="18" y="33"/>
                        <a:pt x="16" y="30"/>
                      </a:cubicBezTo>
                      <a:cubicBezTo>
                        <a:pt x="13" y="27"/>
                        <a:pt x="11" y="22"/>
                        <a:pt x="9" y="18"/>
                      </a:cubicBezTo>
                      <a:close/>
                    </a:path>
                  </a:pathLst>
                </a:custGeom>
                <a:solidFill>
                  <a:srgbClr val="F7B24A"/>
                </a:solidFill>
                <a:ln w="9525">
                  <a:noFill/>
                </a:ln>
              </p:spPr>
              <p:txBody>
                <a:bodyPr/>
                <a:lstStyle/>
                <a:p>
                  <a:endParaRPr lang="zh-CN" altLang="en-US"/>
                </a:p>
              </p:txBody>
            </p:sp>
            <p:sp>
              <p:nvSpPr>
                <p:cNvPr id="10335" name="ïṡḷïďé"/>
                <p:cNvSpPr/>
                <p:nvPr/>
              </p:nvSpPr>
              <p:spPr>
                <a:xfrm>
                  <a:off x="8056563" y="2967038"/>
                  <a:ext cx="96838" cy="115888"/>
                </a:xfrm>
                <a:custGeom>
                  <a:avLst/>
                  <a:gdLst/>
                  <a:ahLst/>
                  <a:cxnLst>
                    <a:cxn ang="0">
                      <a:pos x="14898" y="56074"/>
                    </a:cxn>
                    <a:cxn ang="0">
                      <a:pos x="18622" y="59813"/>
                    </a:cxn>
                    <a:cxn ang="0">
                      <a:pos x="44694" y="63551"/>
                    </a:cxn>
                    <a:cxn ang="0">
                      <a:pos x="59592" y="44859"/>
                    </a:cxn>
                    <a:cxn ang="0">
                      <a:pos x="52143" y="14953"/>
                    </a:cxn>
                    <a:cxn ang="0">
                      <a:pos x="67041" y="0"/>
                    </a:cxn>
                    <a:cxn ang="0">
                      <a:pos x="70766" y="7476"/>
                    </a:cxn>
                    <a:cxn ang="0">
                      <a:pos x="89388" y="67289"/>
                    </a:cxn>
                    <a:cxn ang="0">
                      <a:pos x="59592" y="100934"/>
                    </a:cxn>
                    <a:cxn ang="0">
                      <a:pos x="18622" y="97196"/>
                    </a:cxn>
                    <a:cxn ang="0">
                      <a:pos x="0" y="71028"/>
                    </a:cxn>
                    <a:cxn ang="0">
                      <a:pos x="14898" y="56074"/>
                    </a:cxn>
                  </a:cxnLst>
                  <a:rect l="0" t="0" r="0" b="0"/>
                  <a:pathLst>
                    <a:path w="26" h="31">
                      <a:moveTo>
                        <a:pt x="4" y="15"/>
                      </a:moveTo>
                      <a:cubicBezTo>
                        <a:pt x="5" y="16"/>
                        <a:pt x="5" y="16"/>
                        <a:pt x="5" y="16"/>
                      </a:cubicBezTo>
                      <a:cubicBezTo>
                        <a:pt x="7" y="19"/>
                        <a:pt x="9" y="19"/>
                        <a:pt x="12" y="17"/>
                      </a:cubicBezTo>
                      <a:cubicBezTo>
                        <a:pt x="13" y="16"/>
                        <a:pt x="16" y="14"/>
                        <a:pt x="16" y="12"/>
                      </a:cubicBezTo>
                      <a:cubicBezTo>
                        <a:pt x="17" y="9"/>
                        <a:pt x="16" y="6"/>
                        <a:pt x="14" y="4"/>
                      </a:cubicBezTo>
                      <a:cubicBezTo>
                        <a:pt x="16" y="3"/>
                        <a:pt x="17" y="1"/>
                        <a:pt x="18" y="0"/>
                      </a:cubicBezTo>
                      <a:cubicBezTo>
                        <a:pt x="18" y="1"/>
                        <a:pt x="19" y="1"/>
                        <a:pt x="19" y="2"/>
                      </a:cubicBezTo>
                      <a:cubicBezTo>
                        <a:pt x="21" y="6"/>
                        <a:pt x="26" y="13"/>
                        <a:pt x="24" y="18"/>
                      </a:cubicBezTo>
                      <a:cubicBezTo>
                        <a:pt x="23" y="22"/>
                        <a:pt x="19" y="25"/>
                        <a:pt x="16" y="27"/>
                      </a:cubicBezTo>
                      <a:cubicBezTo>
                        <a:pt x="12" y="30"/>
                        <a:pt x="8" y="31"/>
                        <a:pt x="5" y="26"/>
                      </a:cubicBezTo>
                      <a:cubicBezTo>
                        <a:pt x="3" y="24"/>
                        <a:pt x="2" y="22"/>
                        <a:pt x="0" y="19"/>
                      </a:cubicBezTo>
                      <a:cubicBezTo>
                        <a:pt x="2" y="18"/>
                        <a:pt x="3" y="17"/>
                        <a:pt x="4" y="15"/>
                      </a:cubicBezTo>
                      <a:close/>
                    </a:path>
                  </a:pathLst>
                </a:custGeom>
                <a:solidFill>
                  <a:srgbClr val="F6950A"/>
                </a:solidFill>
                <a:ln w="9525">
                  <a:noFill/>
                </a:ln>
              </p:spPr>
              <p:txBody>
                <a:bodyPr/>
                <a:lstStyle/>
                <a:p>
                  <a:endParaRPr lang="zh-CN" altLang="en-US"/>
                </a:p>
              </p:txBody>
            </p:sp>
            <p:sp>
              <p:nvSpPr>
                <p:cNvPr id="10336" name="ïṧľiďê"/>
                <p:cNvSpPr/>
                <p:nvPr/>
              </p:nvSpPr>
              <p:spPr>
                <a:xfrm>
                  <a:off x="7935913" y="2824163"/>
                  <a:ext cx="127000" cy="168275"/>
                </a:xfrm>
                <a:custGeom>
                  <a:avLst/>
                  <a:gdLst/>
                  <a:ahLst/>
                  <a:cxnLst>
                    <a:cxn ang="0">
                      <a:pos x="127000" y="123401"/>
                    </a:cxn>
                    <a:cxn ang="0">
                      <a:pos x="123264" y="130880"/>
                    </a:cxn>
                    <a:cxn ang="0">
                      <a:pos x="48558" y="3739"/>
                    </a:cxn>
                    <a:cxn ang="0">
                      <a:pos x="78441" y="26176"/>
                    </a:cxn>
                    <a:cxn ang="0">
                      <a:pos x="104588" y="63570"/>
                    </a:cxn>
                    <a:cxn ang="0">
                      <a:pos x="119529" y="97225"/>
                    </a:cxn>
                    <a:cxn ang="0">
                      <a:pos x="127000" y="115922"/>
                    </a:cxn>
                    <a:cxn ang="0">
                      <a:pos x="127000" y="123401"/>
                    </a:cxn>
                  </a:cxnLst>
                  <a:rect l="0" t="0" r="0" b="0"/>
                  <a:pathLst>
                    <a:path w="34" h="45">
                      <a:moveTo>
                        <a:pt x="34" y="33"/>
                      </a:moveTo>
                      <a:cubicBezTo>
                        <a:pt x="34" y="33"/>
                        <a:pt x="34" y="34"/>
                        <a:pt x="33" y="35"/>
                      </a:cubicBezTo>
                      <a:cubicBezTo>
                        <a:pt x="25" y="45"/>
                        <a:pt x="0" y="0"/>
                        <a:pt x="13" y="1"/>
                      </a:cubicBezTo>
                      <a:cubicBezTo>
                        <a:pt x="17" y="1"/>
                        <a:pt x="19" y="5"/>
                        <a:pt x="21" y="7"/>
                      </a:cubicBezTo>
                      <a:cubicBezTo>
                        <a:pt x="24" y="10"/>
                        <a:pt x="26" y="14"/>
                        <a:pt x="28" y="17"/>
                      </a:cubicBezTo>
                      <a:cubicBezTo>
                        <a:pt x="30" y="20"/>
                        <a:pt x="31" y="23"/>
                        <a:pt x="32" y="26"/>
                      </a:cubicBezTo>
                      <a:cubicBezTo>
                        <a:pt x="33" y="28"/>
                        <a:pt x="34" y="29"/>
                        <a:pt x="34" y="31"/>
                      </a:cubicBezTo>
                      <a:cubicBezTo>
                        <a:pt x="34" y="31"/>
                        <a:pt x="34" y="32"/>
                        <a:pt x="34" y="33"/>
                      </a:cubicBezTo>
                      <a:close/>
                    </a:path>
                  </a:pathLst>
                </a:custGeom>
                <a:solidFill>
                  <a:srgbClr val="F7B24A"/>
                </a:solidFill>
                <a:ln w="9525">
                  <a:noFill/>
                </a:ln>
              </p:spPr>
              <p:txBody>
                <a:bodyPr/>
                <a:lstStyle/>
                <a:p>
                  <a:endParaRPr lang="zh-CN" altLang="en-US"/>
                </a:p>
              </p:txBody>
            </p:sp>
            <p:sp>
              <p:nvSpPr>
                <p:cNvPr id="10337" name="îṡ1iḓé"/>
                <p:cNvSpPr/>
                <p:nvPr/>
              </p:nvSpPr>
              <p:spPr>
                <a:xfrm>
                  <a:off x="8002588" y="2909888"/>
                  <a:ext cx="60325" cy="60325"/>
                </a:xfrm>
                <a:custGeom>
                  <a:avLst/>
                  <a:gdLst/>
                  <a:ahLst/>
                  <a:cxnLst>
                    <a:cxn ang="0">
                      <a:pos x="49014" y="0"/>
                    </a:cxn>
                    <a:cxn ang="0">
                      <a:pos x="52784" y="11310"/>
                    </a:cxn>
                    <a:cxn ang="0">
                      <a:pos x="60325" y="30162"/>
                    </a:cxn>
                    <a:cxn ang="0">
                      <a:pos x="60325" y="37703"/>
                    </a:cxn>
                    <a:cxn ang="0">
                      <a:pos x="56554" y="45243"/>
                    </a:cxn>
                    <a:cxn ang="0">
                      <a:pos x="0" y="11310"/>
                    </a:cxn>
                    <a:cxn ang="0">
                      <a:pos x="49014" y="0"/>
                    </a:cxn>
                  </a:cxnLst>
                  <a:rect l="0" t="0" r="0" b="0"/>
                  <a:pathLst>
                    <a:path w="16" h="16">
                      <a:moveTo>
                        <a:pt x="13" y="0"/>
                      </a:moveTo>
                      <a:cubicBezTo>
                        <a:pt x="13" y="1"/>
                        <a:pt x="14" y="2"/>
                        <a:pt x="14" y="3"/>
                      </a:cubicBezTo>
                      <a:cubicBezTo>
                        <a:pt x="15" y="5"/>
                        <a:pt x="16" y="6"/>
                        <a:pt x="16" y="8"/>
                      </a:cubicBezTo>
                      <a:cubicBezTo>
                        <a:pt x="16" y="8"/>
                        <a:pt x="16" y="9"/>
                        <a:pt x="16" y="10"/>
                      </a:cubicBezTo>
                      <a:cubicBezTo>
                        <a:pt x="16" y="10"/>
                        <a:pt x="16" y="11"/>
                        <a:pt x="15" y="12"/>
                      </a:cubicBezTo>
                      <a:cubicBezTo>
                        <a:pt x="12" y="16"/>
                        <a:pt x="5" y="11"/>
                        <a:pt x="0" y="3"/>
                      </a:cubicBezTo>
                      <a:cubicBezTo>
                        <a:pt x="4" y="2"/>
                        <a:pt x="8" y="1"/>
                        <a:pt x="13" y="0"/>
                      </a:cubicBezTo>
                      <a:close/>
                    </a:path>
                  </a:pathLst>
                </a:custGeom>
                <a:solidFill>
                  <a:srgbClr val="F6950A"/>
                </a:solidFill>
                <a:ln w="9525">
                  <a:noFill/>
                </a:ln>
              </p:spPr>
              <p:txBody>
                <a:bodyPr/>
                <a:lstStyle/>
                <a:p>
                  <a:endParaRPr lang="zh-CN" altLang="en-US"/>
                </a:p>
              </p:txBody>
            </p:sp>
            <p:sp>
              <p:nvSpPr>
                <p:cNvPr id="10338" name="iṣliḍê"/>
                <p:cNvSpPr/>
                <p:nvPr/>
              </p:nvSpPr>
              <p:spPr>
                <a:xfrm>
                  <a:off x="8116888" y="3109913"/>
                  <a:ext cx="138113" cy="160338"/>
                </a:xfrm>
                <a:custGeom>
                  <a:avLst/>
                  <a:gdLst/>
                  <a:ahLst/>
                  <a:cxnLst>
                    <a:cxn ang="0">
                      <a:pos x="85854" y="29830"/>
                    </a:cxn>
                    <a:cxn ang="0">
                      <a:pos x="63457" y="3728"/>
                    </a:cxn>
                    <a:cxn ang="0">
                      <a:pos x="22396" y="14915"/>
                    </a:cxn>
                    <a:cxn ang="0">
                      <a:pos x="3732" y="48474"/>
                    </a:cxn>
                    <a:cxn ang="0">
                      <a:pos x="26129" y="108134"/>
                    </a:cxn>
                    <a:cxn ang="0">
                      <a:pos x="70922" y="156609"/>
                    </a:cxn>
                    <a:cxn ang="0">
                      <a:pos x="111983" y="149151"/>
                    </a:cxn>
                    <a:cxn ang="0">
                      <a:pos x="130647" y="108134"/>
                    </a:cxn>
                    <a:cxn ang="0">
                      <a:pos x="85854" y="29830"/>
                    </a:cxn>
                    <a:cxn ang="0">
                      <a:pos x="100785" y="89490"/>
                    </a:cxn>
                    <a:cxn ang="0">
                      <a:pos x="89586" y="111863"/>
                    </a:cxn>
                    <a:cxn ang="0">
                      <a:pos x="63457" y="119321"/>
                    </a:cxn>
                    <a:cxn ang="0">
                      <a:pos x="37327" y="89490"/>
                    </a:cxn>
                    <a:cxn ang="0">
                      <a:pos x="22396" y="55931"/>
                    </a:cxn>
                    <a:cxn ang="0">
                      <a:pos x="33595" y="33559"/>
                    </a:cxn>
                    <a:cxn ang="0">
                      <a:pos x="59724" y="29830"/>
                    </a:cxn>
                    <a:cxn ang="0">
                      <a:pos x="74655" y="44745"/>
                    </a:cxn>
                    <a:cxn ang="0">
                      <a:pos x="100785" y="89490"/>
                    </a:cxn>
                  </a:cxnLst>
                  <a:rect l="0" t="0" r="0" b="0"/>
                  <a:pathLst>
                    <a:path w="37" h="43">
                      <a:moveTo>
                        <a:pt x="23" y="8"/>
                      </a:moveTo>
                      <a:cubicBezTo>
                        <a:pt x="22" y="6"/>
                        <a:pt x="20" y="2"/>
                        <a:pt x="17" y="1"/>
                      </a:cubicBezTo>
                      <a:cubicBezTo>
                        <a:pt x="14" y="0"/>
                        <a:pt x="8" y="2"/>
                        <a:pt x="6" y="4"/>
                      </a:cubicBezTo>
                      <a:cubicBezTo>
                        <a:pt x="2" y="6"/>
                        <a:pt x="0" y="9"/>
                        <a:pt x="1" y="13"/>
                      </a:cubicBezTo>
                      <a:cubicBezTo>
                        <a:pt x="2" y="19"/>
                        <a:pt x="4" y="24"/>
                        <a:pt x="7" y="29"/>
                      </a:cubicBezTo>
                      <a:cubicBezTo>
                        <a:pt x="10" y="33"/>
                        <a:pt x="14" y="41"/>
                        <a:pt x="19" y="42"/>
                      </a:cubicBezTo>
                      <a:cubicBezTo>
                        <a:pt x="22" y="43"/>
                        <a:pt x="27" y="41"/>
                        <a:pt x="30" y="40"/>
                      </a:cubicBezTo>
                      <a:cubicBezTo>
                        <a:pt x="35" y="37"/>
                        <a:pt x="37" y="34"/>
                        <a:pt x="35" y="29"/>
                      </a:cubicBezTo>
                      <a:cubicBezTo>
                        <a:pt x="32" y="22"/>
                        <a:pt x="28" y="15"/>
                        <a:pt x="23" y="8"/>
                      </a:cubicBezTo>
                      <a:close/>
                      <a:moveTo>
                        <a:pt x="27" y="24"/>
                      </a:moveTo>
                      <a:cubicBezTo>
                        <a:pt x="28" y="27"/>
                        <a:pt x="26" y="29"/>
                        <a:pt x="24" y="30"/>
                      </a:cubicBezTo>
                      <a:cubicBezTo>
                        <a:pt x="22" y="31"/>
                        <a:pt x="19" y="32"/>
                        <a:pt x="17" y="32"/>
                      </a:cubicBezTo>
                      <a:cubicBezTo>
                        <a:pt x="14" y="31"/>
                        <a:pt x="12" y="27"/>
                        <a:pt x="10" y="24"/>
                      </a:cubicBezTo>
                      <a:cubicBezTo>
                        <a:pt x="9" y="21"/>
                        <a:pt x="7" y="18"/>
                        <a:pt x="6" y="15"/>
                      </a:cubicBezTo>
                      <a:cubicBezTo>
                        <a:pt x="6" y="12"/>
                        <a:pt x="7" y="11"/>
                        <a:pt x="9" y="9"/>
                      </a:cubicBezTo>
                      <a:cubicBezTo>
                        <a:pt x="11" y="8"/>
                        <a:pt x="14" y="7"/>
                        <a:pt x="16" y="8"/>
                      </a:cubicBezTo>
                      <a:cubicBezTo>
                        <a:pt x="17" y="8"/>
                        <a:pt x="19" y="11"/>
                        <a:pt x="20" y="12"/>
                      </a:cubicBezTo>
                      <a:cubicBezTo>
                        <a:pt x="22" y="16"/>
                        <a:pt x="25" y="20"/>
                        <a:pt x="27" y="24"/>
                      </a:cubicBezTo>
                      <a:close/>
                    </a:path>
                  </a:pathLst>
                </a:custGeom>
                <a:solidFill>
                  <a:srgbClr val="F7B24A"/>
                </a:solidFill>
                <a:ln w="9525">
                  <a:noFill/>
                </a:ln>
              </p:spPr>
              <p:txBody>
                <a:bodyPr/>
                <a:lstStyle/>
                <a:p>
                  <a:endParaRPr lang="zh-CN" altLang="en-US"/>
                </a:p>
              </p:txBody>
            </p:sp>
            <p:sp>
              <p:nvSpPr>
                <p:cNvPr id="10339" name="îṥľiḍe"/>
                <p:cNvSpPr/>
                <p:nvPr/>
              </p:nvSpPr>
              <p:spPr>
                <a:xfrm>
                  <a:off x="8139113" y="3192463"/>
                  <a:ext cx="115888" cy="77788"/>
                </a:xfrm>
                <a:custGeom>
                  <a:avLst/>
                  <a:gdLst/>
                  <a:ahLst/>
                  <a:cxnLst>
                    <a:cxn ang="0">
                      <a:pos x="74766" y="3704"/>
                    </a:cxn>
                    <a:cxn ang="0">
                      <a:pos x="78504" y="7408"/>
                    </a:cxn>
                    <a:cxn ang="0">
                      <a:pos x="67289" y="29633"/>
                    </a:cxn>
                    <a:cxn ang="0">
                      <a:pos x="41121" y="37041"/>
                    </a:cxn>
                    <a:cxn ang="0">
                      <a:pos x="18691" y="14816"/>
                    </a:cxn>
                    <a:cxn ang="0">
                      <a:pos x="0" y="18520"/>
                    </a:cxn>
                    <a:cxn ang="0">
                      <a:pos x="3738" y="25929"/>
                    </a:cxn>
                    <a:cxn ang="0">
                      <a:pos x="48598" y="74083"/>
                    </a:cxn>
                    <a:cxn ang="0">
                      <a:pos x="89719" y="66675"/>
                    </a:cxn>
                    <a:cxn ang="0">
                      <a:pos x="108411" y="25929"/>
                    </a:cxn>
                    <a:cxn ang="0">
                      <a:pos x="97196" y="0"/>
                    </a:cxn>
                    <a:cxn ang="0">
                      <a:pos x="74766" y="3704"/>
                    </a:cxn>
                  </a:cxnLst>
                  <a:rect l="0" t="0" r="0" b="0"/>
                  <a:pathLst>
                    <a:path w="31" h="21">
                      <a:moveTo>
                        <a:pt x="20" y="1"/>
                      </a:moveTo>
                      <a:cubicBezTo>
                        <a:pt x="20" y="2"/>
                        <a:pt x="21" y="2"/>
                        <a:pt x="21" y="2"/>
                      </a:cubicBezTo>
                      <a:cubicBezTo>
                        <a:pt x="22" y="5"/>
                        <a:pt x="20" y="7"/>
                        <a:pt x="18" y="8"/>
                      </a:cubicBezTo>
                      <a:cubicBezTo>
                        <a:pt x="16" y="9"/>
                        <a:pt x="13" y="10"/>
                        <a:pt x="11" y="10"/>
                      </a:cubicBezTo>
                      <a:cubicBezTo>
                        <a:pt x="9" y="9"/>
                        <a:pt x="7" y="6"/>
                        <a:pt x="5" y="4"/>
                      </a:cubicBezTo>
                      <a:cubicBezTo>
                        <a:pt x="3" y="4"/>
                        <a:pt x="2" y="5"/>
                        <a:pt x="0" y="5"/>
                      </a:cubicBezTo>
                      <a:cubicBezTo>
                        <a:pt x="0" y="6"/>
                        <a:pt x="1" y="7"/>
                        <a:pt x="1" y="7"/>
                      </a:cubicBezTo>
                      <a:cubicBezTo>
                        <a:pt x="4" y="11"/>
                        <a:pt x="8" y="19"/>
                        <a:pt x="13" y="20"/>
                      </a:cubicBezTo>
                      <a:cubicBezTo>
                        <a:pt x="16" y="21"/>
                        <a:pt x="21" y="19"/>
                        <a:pt x="24" y="18"/>
                      </a:cubicBezTo>
                      <a:cubicBezTo>
                        <a:pt x="29" y="15"/>
                        <a:pt x="31" y="12"/>
                        <a:pt x="29" y="7"/>
                      </a:cubicBezTo>
                      <a:cubicBezTo>
                        <a:pt x="28" y="5"/>
                        <a:pt x="27" y="2"/>
                        <a:pt x="26" y="0"/>
                      </a:cubicBezTo>
                      <a:cubicBezTo>
                        <a:pt x="24" y="0"/>
                        <a:pt x="22" y="1"/>
                        <a:pt x="20" y="1"/>
                      </a:cubicBezTo>
                      <a:close/>
                    </a:path>
                  </a:pathLst>
                </a:custGeom>
                <a:solidFill>
                  <a:srgbClr val="F6950A"/>
                </a:solidFill>
                <a:ln w="9525">
                  <a:noFill/>
                </a:ln>
              </p:spPr>
              <p:txBody>
                <a:bodyPr/>
                <a:lstStyle/>
                <a:p>
                  <a:endParaRPr lang="zh-CN" altLang="en-US"/>
                </a:p>
              </p:txBody>
            </p:sp>
            <p:sp>
              <p:nvSpPr>
                <p:cNvPr id="10340" name="iṩ1îḋé"/>
                <p:cNvSpPr/>
                <p:nvPr/>
              </p:nvSpPr>
              <p:spPr>
                <a:xfrm>
                  <a:off x="8081963" y="2978151"/>
                  <a:ext cx="128588" cy="173038"/>
                </a:xfrm>
                <a:custGeom>
                  <a:avLst/>
                  <a:gdLst/>
                  <a:ahLst/>
                  <a:cxnLst>
                    <a:cxn ang="0">
                      <a:pos x="68076" y="173038"/>
                    </a:cxn>
                    <a:cxn ang="0">
                      <a:pos x="79422" y="173038"/>
                    </a:cxn>
                    <a:cxn ang="0">
                      <a:pos x="7564" y="45140"/>
                    </a:cxn>
                    <a:cxn ang="0">
                      <a:pos x="11346" y="78995"/>
                    </a:cxn>
                    <a:cxn ang="0">
                      <a:pos x="34038" y="124135"/>
                    </a:cxn>
                    <a:cxn ang="0">
                      <a:pos x="52948" y="154229"/>
                    </a:cxn>
                    <a:cxn ang="0">
                      <a:pos x="64294" y="169276"/>
                    </a:cxn>
                    <a:cxn ang="0">
                      <a:pos x="68076" y="173038"/>
                    </a:cxn>
                  </a:cxnLst>
                  <a:rect l="0" t="0" r="0" b="0"/>
                  <a:pathLst>
                    <a:path w="34" h="46">
                      <a:moveTo>
                        <a:pt x="18" y="46"/>
                      </a:moveTo>
                      <a:cubicBezTo>
                        <a:pt x="19" y="46"/>
                        <a:pt x="20" y="46"/>
                        <a:pt x="21" y="46"/>
                      </a:cubicBezTo>
                      <a:cubicBezTo>
                        <a:pt x="34" y="44"/>
                        <a:pt x="8" y="0"/>
                        <a:pt x="2" y="12"/>
                      </a:cubicBezTo>
                      <a:cubicBezTo>
                        <a:pt x="0" y="15"/>
                        <a:pt x="2" y="18"/>
                        <a:pt x="3" y="21"/>
                      </a:cubicBezTo>
                      <a:cubicBezTo>
                        <a:pt x="5" y="25"/>
                        <a:pt x="7" y="29"/>
                        <a:pt x="9" y="33"/>
                      </a:cubicBezTo>
                      <a:cubicBezTo>
                        <a:pt x="10" y="36"/>
                        <a:pt x="12" y="38"/>
                        <a:pt x="14" y="41"/>
                      </a:cubicBezTo>
                      <a:cubicBezTo>
                        <a:pt x="15" y="42"/>
                        <a:pt x="16" y="44"/>
                        <a:pt x="17" y="45"/>
                      </a:cubicBezTo>
                      <a:cubicBezTo>
                        <a:pt x="17" y="45"/>
                        <a:pt x="18" y="45"/>
                        <a:pt x="18" y="46"/>
                      </a:cubicBezTo>
                      <a:close/>
                    </a:path>
                  </a:pathLst>
                </a:custGeom>
                <a:solidFill>
                  <a:srgbClr val="F7B24A"/>
                </a:solidFill>
                <a:ln w="9525">
                  <a:noFill/>
                </a:ln>
              </p:spPr>
              <p:txBody>
                <a:bodyPr/>
                <a:lstStyle/>
                <a:p>
                  <a:endParaRPr lang="zh-CN" altLang="en-US"/>
                </a:p>
              </p:txBody>
            </p:sp>
            <p:sp>
              <p:nvSpPr>
                <p:cNvPr id="10341" name="îšľiḋê"/>
                <p:cNvSpPr/>
                <p:nvPr/>
              </p:nvSpPr>
              <p:spPr>
                <a:xfrm>
                  <a:off x="8128001" y="3082926"/>
                  <a:ext cx="52388" cy="68263"/>
                </a:xfrm>
                <a:custGeom>
                  <a:avLst/>
                  <a:gdLst/>
                  <a:ahLst/>
                  <a:cxnLst>
                    <a:cxn ang="0">
                      <a:pos x="0" y="37923"/>
                    </a:cxn>
                    <a:cxn ang="0">
                      <a:pos x="7484" y="49301"/>
                    </a:cxn>
                    <a:cxn ang="0">
                      <a:pos x="18710" y="64470"/>
                    </a:cxn>
                    <a:cxn ang="0">
                      <a:pos x="22452" y="68263"/>
                    </a:cxn>
                    <a:cxn ang="0">
                      <a:pos x="33678" y="68263"/>
                    </a:cxn>
                    <a:cxn ang="0">
                      <a:pos x="33678" y="0"/>
                    </a:cxn>
                    <a:cxn ang="0">
                      <a:pos x="0" y="37923"/>
                    </a:cxn>
                  </a:cxnLst>
                  <a:rect l="0" t="0" r="0" b="0"/>
                  <a:pathLst>
                    <a:path w="14" h="18">
                      <a:moveTo>
                        <a:pt x="0" y="10"/>
                      </a:moveTo>
                      <a:cubicBezTo>
                        <a:pt x="0" y="11"/>
                        <a:pt x="1" y="12"/>
                        <a:pt x="2" y="13"/>
                      </a:cubicBezTo>
                      <a:cubicBezTo>
                        <a:pt x="3" y="14"/>
                        <a:pt x="4" y="16"/>
                        <a:pt x="5" y="17"/>
                      </a:cubicBezTo>
                      <a:cubicBezTo>
                        <a:pt x="5" y="17"/>
                        <a:pt x="6" y="17"/>
                        <a:pt x="6" y="18"/>
                      </a:cubicBezTo>
                      <a:cubicBezTo>
                        <a:pt x="7" y="18"/>
                        <a:pt x="8" y="18"/>
                        <a:pt x="9" y="18"/>
                      </a:cubicBezTo>
                      <a:cubicBezTo>
                        <a:pt x="14" y="17"/>
                        <a:pt x="13" y="9"/>
                        <a:pt x="9" y="0"/>
                      </a:cubicBezTo>
                      <a:cubicBezTo>
                        <a:pt x="6" y="4"/>
                        <a:pt x="3" y="7"/>
                        <a:pt x="0" y="10"/>
                      </a:cubicBezTo>
                      <a:close/>
                    </a:path>
                  </a:pathLst>
                </a:custGeom>
                <a:solidFill>
                  <a:srgbClr val="F6950A"/>
                </a:solidFill>
                <a:ln w="9525">
                  <a:noFill/>
                </a:ln>
              </p:spPr>
              <p:txBody>
                <a:bodyPr/>
                <a:lstStyle/>
                <a:p>
                  <a:endParaRPr lang="zh-CN" altLang="en-US"/>
                </a:p>
              </p:txBody>
            </p:sp>
            <p:sp>
              <p:nvSpPr>
                <p:cNvPr id="10342" name="íśḷíḓê"/>
                <p:cNvSpPr/>
                <p:nvPr/>
              </p:nvSpPr>
              <p:spPr>
                <a:xfrm>
                  <a:off x="8221663" y="3294063"/>
                  <a:ext cx="134938" cy="168275"/>
                </a:xfrm>
                <a:custGeom>
                  <a:avLst/>
                  <a:gdLst/>
                  <a:ahLst/>
                  <a:cxnLst>
                    <a:cxn ang="0">
                      <a:pos x="59972" y="149577"/>
                    </a:cxn>
                    <a:cxn ang="0">
                      <a:pos x="101203" y="153317"/>
                    </a:cxn>
                    <a:cxn ang="0">
                      <a:pos x="131189" y="123401"/>
                    </a:cxn>
                    <a:cxn ang="0">
                      <a:pos x="112448" y="59831"/>
                    </a:cxn>
                    <a:cxn ang="0">
                      <a:pos x="71217" y="7478"/>
                    </a:cxn>
                    <a:cxn ang="0">
                      <a:pos x="33734" y="7478"/>
                    </a:cxn>
                    <a:cxn ang="0">
                      <a:pos x="0" y="37394"/>
                    </a:cxn>
                    <a:cxn ang="0">
                      <a:pos x="11244" y="71049"/>
                    </a:cxn>
                    <a:cxn ang="0">
                      <a:pos x="59972" y="149577"/>
                    </a:cxn>
                    <a:cxn ang="0">
                      <a:pos x="33734" y="67310"/>
                    </a:cxn>
                    <a:cxn ang="0">
                      <a:pos x="26237" y="48612"/>
                    </a:cxn>
                    <a:cxn ang="0">
                      <a:pos x="44979" y="29915"/>
                    </a:cxn>
                    <a:cxn ang="0">
                      <a:pos x="67469" y="29915"/>
                    </a:cxn>
                    <a:cxn ang="0">
                      <a:pos x="89958" y="59831"/>
                    </a:cxn>
                    <a:cxn ang="0">
                      <a:pos x="101203" y="97225"/>
                    </a:cxn>
                    <a:cxn ang="0">
                      <a:pos x="82462" y="115922"/>
                    </a:cxn>
                    <a:cxn ang="0">
                      <a:pos x="59972" y="112183"/>
                    </a:cxn>
                    <a:cxn ang="0">
                      <a:pos x="33734" y="67310"/>
                    </a:cxn>
                  </a:cxnLst>
                  <a:rect l="0" t="0" r="0" b="0"/>
                  <a:pathLst>
                    <a:path w="36" h="45">
                      <a:moveTo>
                        <a:pt x="16" y="40"/>
                      </a:moveTo>
                      <a:cubicBezTo>
                        <a:pt x="19" y="45"/>
                        <a:pt x="23" y="44"/>
                        <a:pt x="27" y="41"/>
                      </a:cubicBezTo>
                      <a:cubicBezTo>
                        <a:pt x="30" y="39"/>
                        <a:pt x="34" y="36"/>
                        <a:pt x="35" y="33"/>
                      </a:cubicBezTo>
                      <a:cubicBezTo>
                        <a:pt x="36" y="28"/>
                        <a:pt x="32" y="21"/>
                        <a:pt x="30" y="16"/>
                      </a:cubicBezTo>
                      <a:cubicBezTo>
                        <a:pt x="27" y="11"/>
                        <a:pt x="24" y="6"/>
                        <a:pt x="19" y="2"/>
                      </a:cubicBezTo>
                      <a:cubicBezTo>
                        <a:pt x="16" y="0"/>
                        <a:pt x="12" y="0"/>
                        <a:pt x="9" y="2"/>
                      </a:cubicBezTo>
                      <a:cubicBezTo>
                        <a:pt x="6" y="3"/>
                        <a:pt x="1" y="7"/>
                        <a:pt x="0" y="10"/>
                      </a:cubicBezTo>
                      <a:cubicBezTo>
                        <a:pt x="0" y="13"/>
                        <a:pt x="2" y="17"/>
                        <a:pt x="3" y="19"/>
                      </a:cubicBezTo>
                      <a:cubicBezTo>
                        <a:pt x="7" y="27"/>
                        <a:pt x="11" y="34"/>
                        <a:pt x="16" y="40"/>
                      </a:cubicBezTo>
                      <a:close/>
                      <a:moveTo>
                        <a:pt x="9" y="18"/>
                      </a:moveTo>
                      <a:cubicBezTo>
                        <a:pt x="8" y="17"/>
                        <a:pt x="6" y="14"/>
                        <a:pt x="7" y="13"/>
                      </a:cubicBezTo>
                      <a:cubicBezTo>
                        <a:pt x="7" y="11"/>
                        <a:pt x="10" y="9"/>
                        <a:pt x="12" y="8"/>
                      </a:cubicBezTo>
                      <a:cubicBezTo>
                        <a:pt x="14" y="7"/>
                        <a:pt x="16" y="7"/>
                        <a:pt x="18" y="8"/>
                      </a:cubicBezTo>
                      <a:cubicBezTo>
                        <a:pt x="20" y="10"/>
                        <a:pt x="22" y="13"/>
                        <a:pt x="24" y="16"/>
                      </a:cubicBezTo>
                      <a:cubicBezTo>
                        <a:pt x="25" y="19"/>
                        <a:pt x="28" y="23"/>
                        <a:pt x="27" y="26"/>
                      </a:cubicBezTo>
                      <a:cubicBezTo>
                        <a:pt x="26" y="28"/>
                        <a:pt x="24" y="30"/>
                        <a:pt x="22" y="31"/>
                      </a:cubicBezTo>
                      <a:cubicBezTo>
                        <a:pt x="20" y="33"/>
                        <a:pt x="18" y="33"/>
                        <a:pt x="16" y="30"/>
                      </a:cubicBezTo>
                      <a:cubicBezTo>
                        <a:pt x="13" y="27"/>
                        <a:pt x="11" y="22"/>
                        <a:pt x="9" y="18"/>
                      </a:cubicBezTo>
                      <a:close/>
                    </a:path>
                  </a:pathLst>
                </a:custGeom>
                <a:solidFill>
                  <a:srgbClr val="F7B24A"/>
                </a:solidFill>
                <a:ln w="9525">
                  <a:noFill/>
                </a:ln>
              </p:spPr>
              <p:txBody>
                <a:bodyPr/>
                <a:lstStyle/>
                <a:p>
                  <a:endParaRPr lang="zh-CN" altLang="en-US"/>
                </a:p>
              </p:txBody>
            </p:sp>
            <p:sp>
              <p:nvSpPr>
                <p:cNvPr id="10343" name="ïśḻíďe"/>
                <p:cNvSpPr/>
                <p:nvPr/>
              </p:nvSpPr>
              <p:spPr>
                <a:xfrm>
                  <a:off x="8262938" y="3346451"/>
                  <a:ext cx="93663" cy="115888"/>
                </a:xfrm>
                <a:custGeom>
                  <a:avLst/>
                  <a:gdLst/>
                  <a:ahLst/>
                  <a:cxnLst>
                    <a:cxn ang="0">
                      <a:pos x="14986" y="56074"/>
                    </a:cxn>
                    <a:cxn ang="0">
                      <a:pos x="18732" y="59813"/>
                    </a:cxn>
                    <a:cxn ang="0">
                      <a:pos x="41211" y="63551"/>
                    </a:cxn>
                    <a:cxn ang="0">
                      <a:pos x="59944" y="44859"/>
                    </a:cxn>
                    <a:cxn ang="0">
                      <a:pos x="52451" y="14953"/>
                    </a:cxn>
                    <a:cxn ang="0">
                      <a:pos x="63690" y="0"/>
                    </a:cxn>
                    <a:cxn ang="0">
                      <a:pos x="71183" y="7476"/>
                    </a:cxn>
                    <a:cxn ang="0">
                      <a:pos x="89916" y="71028"/>
                    </a:cxn>
                    <a:cxn ang="0">
                      <a:pos x="59944" y="100934"/>
                    </a:cxn>
                    <a:cxn ang="0">
                      <a:pos x="18732" y="97196"/>
                    </a:cxn>
                    <a:cxn ang="0">
                      <a:pos x="0" y="74766"/>
                    </a:cxn>
                    <a:cxn ang="0">
                      <a:pos x="14986" y="56074"/>
                    </a:cxn>
                  </a:cxnLst>
                  <a:rect l="0" t="0" r="0" b="0"/>
                  <a:pathLst>
                    <a:path w="25" h="31">
                      <a:moveTo>
                        <a:pt x="4" y="15"/>
                      </a:moveTo>
                      <a:cubicBezTo>
                        <a:pt x="5" y="16"/>
                        <a:pt x="5" y="16"/>
                        <a:pt x="5" y="16"/>
                      </a:cubicBezTo>
                      <a:cubicBezTo>
                        <a:pt x="7" y="19"/>
                        <a:pt x="9" y="19"/>
                        <a:pt x="11" y="17"/>
                      </a:cubicBezTo>
                      <a:cubicBezTo>
                        <a:pt x="13" y="16"/>
                        <a:pt x="15" y="14"/>
                        <a:pt x="16" y="12"/>
                      </a:cubicBezTo>
                      <a:cubicBezTo>
                        <a:pt x="17" y="10"/>
                        <a:pt x="15" y="6"/>
                        <a:pt x="14" y="4"/>
                      </a:cubicBezTo>
                      <a:cubicBezTo>
                        <a:pt x="15" y="3"/>
                        <a:pt x="16" y="1"/>
                        <a:pt x="17" y="0"/>
                      </a:cubicBezTo>
                      <a:cubicBezTo>
                        <a:pt x="18" y="1"/>
                        <a:pt x="18" y="1"/>
                        <a:pt x="19" y="2"/>
                      </a:cubicBezTo>
                      <a:cubicBezTo>
                        <a:pt x="21" y="7"/>
                        <a:pt x="25" y="14"/>
                        <a:pt x="24" y="19"/>
                      </a:cubicBezTo>
                      <a:cubicBezTo>
                        <a:pt x="23" y="22"/>
                        <a:pt x="19" y="25"/>
                        <a:pt x="16" y="27"/>
                      </a:cubicBezTo>
                      <a:cubicBezTo>
                        <a:pt x="12" y="30"/>
                        <a:pt x="8" y="31"/>
                        <a:pt x="5" y="26"/>
                      </a:cubicBezTo>
                      <a:cubicBezTo>
                        <a:pt x="3" y="24"/>
                        <a:pt x="1" y="22"/>
                        <a:pt x="0" y="20"/>
                      </a:cubicBezTo>
                      <a:cubicBezTo>
                        <a:pt x="1" y="18"/>
                        <a:pt x="3" y="17"/>
                        <a:pt x="4" y="15"/>
                      </a:cubicBezTo>
                      <a:close/>
                    </a:path>
                  </a:pathLst>
                </a:custGeom>
                <a:solidFill>
                  <a:srgbClr val="F6950A"/>
                </a:solidFill>
                <a:ln w="9525">
                  <a:noFill/>
                </a:ln>
              </p:spPr>
              <p:txBody>
                <a:bodyPr/>
                <a:lstStyle/>
                <a:p>
                  <a:endParaRPr lang="zh-CN" altLang="en-US"/>
                </a:p>
              </p:txBody>
            </p:sp>
            <p:sp>
              <p:nvSpPr>
                <p:cNvPr id="10344" name="íṣḻïdè"/>
                <p:cNvSpPr/>
                <p:nvPr/>
              </p:nvSpPr>
              <p:spPr>
                <a:xfrm>
                  <a:off x="8139113" y="3203576"/>
                  <a:ext cx="131763" cy="168275"/>
                </a:xfrm>
                <a:custGeom>
                  <a:avLst/>
                  <a:gdLst/>
                  <a:ahLst/>
                  <a:cxnLst>
                    <a:cxn ang="0">
                      <a:pos x="131763" y="123401"/>
                    </a:cxn>
                    <a:cxn ang="0">
                      <a:pos x="127998" y="130880"/>
                    </a:cxn>
                    <a:cxn ang="0">
                      <a:pos x="52705" y="3739"/>
                    </a:cxn>
                    <a:cxn ang="0">
                      <a:pos x="82822" y="26176"/>
                    </a:cxn>
                    <a:cxn ang="0">
                      <a:pos x="109175" y="67310"/>
                    </a:cxn>
                    <a:cxn ang="0">
                      <a:pos x="124233" y="97225"/>
                    </a:cxn>
                    <a:cxn ang="0">
                      <a:pos x="131763" y="115922"/>
                    </a:cxn>
                    <a:cxn ang="0">
                      <a:pos x="131763" y="123401"/>
                    </a:cxn>
                  </a:cxnLst>
                  <a:rect l="0" t="0" r="0" b="0"/>
                  <a:pathLst>
                    <a:path w="35" h="45">
                      <a:moveTo>
                        <a:pt x="35" y="33"/>
                      </a:moveTo>
                      <a:cubicBezTo>
                        <a:pt x="35" y="33"/>
                        <a:pt x="34" y="34"/>
                        <a:pt x="34" y="35"/>
                      </a:cubicBezTo>
                      <a:cubicBezTo>
                        <a:pt x="25" y="45"/>
                        <a:pt x="0" y="0"/>
                        <a:pt x="14" y="1"/>
                      </a:cubicBezTo>
                      <a:cubicBezTo>
                        <a:pt x="18" y="1"/>
                        <a:pt x="20" y="5"/>
                        <a:pt x="22" y="7"/>
                      </a:cubicBezTo>
                      <a:cubicBezTo>
                        <a:pt x="24" y="11"/>
                        <a:pt x="26" y="14"/>
                        <a:pt x="29" y="18"/>
                      </a:cubicBezTo>
                      <a:cubicBezTo>
                        <a:pt x="30" y="20"/>
                        <a:pt x="31" y="23"/>
                        <a:pt x="33" y="26"/>
                      </a:cubicBezTo>
                      <a:cubicBezTo>
                        <a:pt x="34" y="28"/>
                        <a:pt x="34" y="29"/>
                        <a:pt x="35" y="31"/>
                      </a:cubicBezTo>
                      <a:cubicBezTo>
                        <a:pt x="35" y="31"/>
                        <a:pt x="35" y="32"/>
                        <a:pt x="35" y="33"/>
                      </a:cubicBezTo>
                      <a:close/>
                    </a:path>
                  </a:pathLst>
                </a:custGeom>
                <a:solidFill>
                  <a:srgbClr val="F7B24A"/>
                </a:solidFill>
                <a:ln w="9525">
                  <a:noFill/>
                </a:ln>
              </p:spPr>
              <p:txBody>
                <a:bodyPr/>
                <a:lstStyle/>
                <a:p>
                  <a:endParaRPr lang="zh-CN" altLang="en-US"/>
                </a:p>
              </p:txBody>
            </p:sp>
            <p:sp>
              <p:nvSpPr>
                <p:cNvPr id="10345" name="iṥľiďè"/>
                <p:cNvSpPr/>
                <p:nvPr/>
              </p:nvSpPr>
              <p:spPr>
                <a:xfrm>
                  <a:off x="8210551" y="3289301"/>
                  <a:ext cx="60325" cy="60325"/>
                </a:xfrm>
                <a:custGeom>
                  <a:avLst/>
                  <a:gdLst/>
                  <a:ahLst/>
                  <a:cxnLst>
                    <a:cxn ang="0">
                      <a:pos x="45243" y="0"/>
                    </a:cxn>
                    <a:cxn ang="0">
                      <a:pos x="52784" y="11310"/>
                    </a:cxn>
                    <a:cxn ang="0">
                      <a:pos x="60325" y="30162"/>
                    </a:cxn>
                    <a:cxn ang="0">
                      <a:pos x="60325" y="37703"/>
                    </a:cxn>
                    <a:cxn ang="0">
                      <a:pos x="56554" y="45243"/>
                    </a:cxn>
                    <a:cxn ang="0">
                      <a:pos x="0" y="11310"/>
                    </a:cxn>
                    <a:cxn ang="0">
                      <a:pos x="45243" y="0"/>
                    </a:cxn>
                  </a:cxnLst>
                  <a:rect l="0" t="0" r="0" b="0"/>
                  <a:pathLst>
                    <a:path w="16" h="16">
                      <a:moveTo>
                        <a:pt x="12" y="0"/>
                      </a:moveTo>
                      <a:cubicBezTo>
                        <a:pt x="13" y="1"/>
                        <a:pt x="13" y="2"/>
                        <a:pt x="14" y="3"/>
                      </a:cubicBezTo>
                      <a:cubicBezTo>
                        <a:pt x="15" y="5"/>
                        <a:pt x="15" y="6"/>
                        <a:pt x="16" y="8"/>
                      </a:cubicBezTo>
                      <a:cubicBezTo>
                        <a:pt x="16" y="8"/>
                        <a:pt x="16" y="9"/>
                        <a:pt x="16" y="10"/>
                      </a:cubicBezTo>
                      <a:cubicBezTo>
                        <a:pt x="16" y="10"/>
                        <a:pt x="15" y="11"/>
                        <a:pt x="15" y="12"/>
                      </a:cubicBezTo>
                      <a:cubicBezTo>
                        <a:pt x="11" y="16"/>
                        <a:pt x="5" y="11"/>
                        <a:pt x="0" y="3"/>
                      </a:cubicBezTo>
                      <a:cubicBezTo>
                        <a:pt x="4" y="2"/>
                        <a:pt x="8" y="1"/>
                        <a:pt x="12" y="0"/>
                      </a:cubicBezTo>
                      <a:close/>
                    </a:path>
                  </a:pathLst>
                </a:custGeom>
                <a:solidFill>
                  <a:srgbClr val="F6950A"/>
                </a:solidFill>
                <a:ln w="9525">
                  <a:noFill/>
                </a:ln>
              </p:spPr>
              <p:txBody>
                <a:bodyPr/>
                <a:lstStyle/>
                <a:p>
                  <a:endParaRPr lang="zh-CN" altLang="en-US"/>
                </a:p>
              </p:txBody>
            </p:sp>
            <p:sp>
              <p:nvSpPr>
                <p:cNvPr id="10346" name="ïš1íḍê"/>
                <p:cNvSpPr/>
                <p:nvPr/>
              </p:nvSpPr>
              <p:spPr>
                <a:xfrm>
                  <a:off x="8323263" y="3489326"/>
                  <a:ext cx="138113" cy="161925"/>
                </a:xfrm>
                <a:custGeom>
                  <a:avLst/>
                  <a:gdLst/>
                  <a:ahLst/>
                  <a:cxnLst>
                    <a:cxn ang="0">
                      <a:pos x="85854" y="30125"/>
                    </a:cxn>
                    <a:cxn ang="0">
                      <a:pos x="63457" y="3765"/>
                    </a:cxn>
                    <a:cxn ang="0">
                      <a:pos x="18663" y="15062"/>
                    </a:cxn>
                    <a:cxn ang="0">
                      <a:pos x="0" y="48954"/>
                    </a:cxn>
                    <a:cxn ang="0">
                      <a:pos x="26129" y="109205"/>
                    </a:cxn>
                    <a:cxn ang="0">
                      <a:pos x="67190" y="158159"/>
                    </a:cxn>
                    <a:cxn ang="0">
                      <a:pos x="111983" y="150627"/>
                    </a:cxn>
                    <a:cxn ang="0">
                      <a:pos x="130647" y="109205"/>
                    </a:cxn>
                    <a:cxn ang="0">
                      <a:pos x="85854" y="30125"/>
                    </a:cxn>
                    <a:cxn ang="0">
                      <a:pos x="97052" y="90376"/>
                    </a:cxn>
                    <a:cxn ang="0">
                      <a:pos x="85854" y="116736"/>
                    </a:cxn>
                    <a:cxn ang="0">
                      <a:pos x="63457" y="120502"/>
                    </a:cxn>
                    <a:cxn ang="0">
                      <a:pos x="37327" y="90376"/>
                    </a:cxn>
                    <a:cxn ang="0">
                      <a:pos x="22396" y="56485"/>
                    </a:cxn>
                    <a:cxn ang="0">
                      <a:pos x="33595" y="33891"/>
                    </a:cxn>
                    <a:cxn ang="0">
                      <a:pos x="59724" y="30125"/>
                    </a:cxn>
                    <a:cxn ang="0">
                      <a:pos x="70922" y="45188"/>
                    </a:cxn>
                    <a:cxn ang="0">
                      <a:pos x="97052" y="90376"/>
                    </a:cxn>
                  </a:cxnLst>
                  <a:rect l="0" t="0" r="0" b="0"/>
                  <a:pathLst>
                    <a:path w="37" h="43">
                      <a:moveTo>
                        <a:pt x="23" y="8"/>
                      </a:moveTo>
                      <a:cubicBezTo>
                        <a:pt x="21" y="6"/>
                        <a:pt x="19" y="2"/>
                        <a:pt x="17" y="1"/>
                      </a:cubicBezTo>
                      <a:cubicBezTo>
                        <a:pt x="13" y="0"/>
                        <a:pt x="8" y="2"/>
                        <a:pt x="5" y="4"/>
                      </a:cubicBezTo>
                      <a:cubicBezTo>
                        <a:pt x="2" y="6"/>
                        <a:pt x="0" y="9"/>
                        <a:pt x="0" y="13"/>
                      </a:cubicBezTo>
                      <a:cubicBezTo>
                        <a:pt x="1" y="19"/>
                        <a:pt x="4" y="24"/>
                        <a:pt x="7" y="29"/>
                      </a:cubicBezTo>
                      <a:cubicBezTo>
                        <a:pt x="9" y="34"/>
                        <a:pt x="13" y="41"/>
                        <a:pt x="18" y="42"/>
                      </a:cubicBezTo>
                      <a:cubicBezTo>
                        <a:pt x="22" y="43"/>
                        <a:pt x="27" y="41"/>
                        <a:pt x="30" y="40"/>
                      </a:cubicBezTo>
                      <a:cubicBezTo>
                        <a:pt x="35" y="38"/>
                        <a:pt x="37" y="34"/>
                        <a:pt x="35" y="29"/>
                      </a:cubicBezTo>
                      <a:cubicBezTo>
                        <a:pt x="32" y="22"/>
                        <a:pt x="28" y="15"/>
                        <a:pt x="23" y="8"/>
                      </a:cubicBezTo>
                      <a:close/>
                      <a:moveTo>
                        <a:pt x="26" y="24"/>
                      </a:moveTo>
                      <a:cubicBezTo>
                        <a:pt x="28" y="27"/>
                        <a:pt x="26" y="29"/>
                        <a:pt x="23" y="31"/>
                      </a:cubicBezTo>
                      <a:cubicBezTo>
                        <a:pt x="22" y="31"/>
                        <a:pt x="19" y="32"/>
                        <a:pt x="17" y="32"/>
                      </a:cubicBezTo>
                      <a:cubicBezTo>
                        <a:pt x="14" y="31"/>
                        <a:pt x="11" y="27"/>
                        <a:pt x="10" y="24"/>
                      </a:cubicBezTo>
                      <a:cubicBezTo>
                        <a:pt x="8" y="22"/>
                        <a:pt x="7" y="18"/>
                        <a:pt x="6" y="15"/>
                      </a:cubicBezTo>
                      <a:cubicBezTo>
                        <a:pt x="6" y="12"/>
                        <a:pt x="7" y="11"/>
                        <a:pt x="9" y="9"/>
                      </a:cubicBezTo>
                      <a:cubicBezTo>
                        <a:pt x="10" y="8"/>
                        <a:pt x="14" y="7"/>
                        <a:pt x="16" y="8"/>
                      </a:cubicBezTo>
                      <a:cubicBezTo>
                        <a:pt x="17" y="8"/>
                        <a:pt x="18" y="11"/>
                        <a:pt x="19" y="12"/>
                      </a:cubicBezTo>
                      <a:cubicBezTo>
                        <a:pt x="22" y="16"/>
                        <a:pt x="24" y="20"/>
                        <a:pt x="26" y="24"/>
                      </a:cubicBezTo>
                      <a:close/>
                    </a:path>
                  </a:pathLst>
                </a:custGeom>
                <a:solidFill>
                  <a:srgbClr val="F7B24A"/>
                </a:solidFill>
                <a:ln w="9525">
                  <a:noFill/>
                </a:ln>
              </p:spPr>
              <p:txBody>
                <a:bodyPr/>
                <a:lstStyle/>
                <a:p>
                  <a:endParaRPr lang="zh-CN" altLang="en-US"/>
                </a:p>
              </p:txBody>
            </p:sp>
            <p:sp>
              <p:nvSpPr>
                <p:cNvPr id="10347" name="íṧľíďe"/>
                <p:cNvSpPr/>
                <p:nvPr/>
              </p:nvSpPr>
              <p:spPr>
                <a:xfrm>
                  <a:off x="8345488" y="3571876"/>
                  <a:ext cx="115888" cy="79375"/>
                </a:xfrm>
                <a:custGeom>
                  <a:avLst/>
                  <a:gdLst/>
                  <a:ahLst/>
                  <a:cxnLst>
                    <a:cxn ang="0">
                      <a:pos x="74766" y="3779"/>
                    </a:cxn>
                    <a:cxn ang="0">
                      <a:pos x="74766" y="7559"/>
                    </a:cxn>
                    <a:cxn ang="0">
                      <a:pos x="63551" y="34017"/>
                    </a:cxn>
                    <a:cxn ang="0">
                      <a:pos x="41121" y="37797"/>
                    </a:cxn>
                    <a:cxn ang="0">
                      <a:pos x="18691" y="15119"/>
                    </a:cxn>
                    <a:cxn ang="0">
                      <a:pos x="0" y="18898"/>
                    </a:cxn>
                    <a:cxn ang="0">
                      <a:pos x="3738" y="26458"/>
                    </a:cxn>
                    <a:cxn ang="0">
                      <a:pos x="44859" y="75595"/>
                    </a:cxn>
                    <a:cxn ang="0">
                      <a:pos x="89719" y="68035"/>
                    </a:cxn>
                    <a:cxn ang="0">
                      <a:pos x="108411" y="26458"/>
                    </a:cxn>
                    <a:cxn ang="0">
                      <a:pos x="93458" y="0"/>
                    </a:cxn>
                    <a:cxn ang="0">
                      <a:pos x="74766" y="3779"/>
                    </a:cxn>
                  </a:cxnLst>
                  <a:rect l="0" t="0" r="0" b="0"/>
                  <a:pathLst>
                    <a:path w="31" h="21">
                      <a:moveTo>
                        <a:pt x="20" y="1"/>
                      </a:moveTo>
                      <a:cubicBezTo>
                        <a:pt x="20" y="2"/>
                        <a:pt x="20" y="2"/>
                        <a:pt x="20" y="2"/>
                      </a:cubicBezTo>
                      <a:cubicBezTo>
                        <a:pt x="22" y="5"/>
                        <a:pt x="20" y="7"/>
                        <a:pt x="17" y="9"/>
                      </a:cubicBezTo>
                      <a:cubicBezTo>
                        <a:pt x="16" y="9"/>
                        <a:pt x="13" y="10"/>
                        <a:pt x="11" y="10"/>
                      </a:cubicBezTo>
                      <a:cubicBezTo>
                        <a:pt x="8" y="9"/>
                        <a:pt x="6" y="7"/>
                        <a:pt x="5" y="4"/>
                      </a:cubicBezTo>
                      <a:cubicBezTo>
                        <a:pt x="3" y="4"/>
                        <a:pt x="1" y="5"/>
                        <a:pt x="0" y="5"/>
                      </a:cubicBezTo>
                      <a:cubicBezTo>
                        <a:pt x="0" y="6"/>
                        <a:pt x="0" y="7"/>
                        <a:pt x="1" y="7"/>
                      </a:cubicBezTo>
                      <a:cubicBezTo>
                        <a:pt x="3" y="12"/>
                        <a:pt x="7" y="19"/>
                        <a:pt x="12" y="20"/>
                      </a:cubicBezTo>
                      <a:cubicBezTo>
                        <a:pt x="16" y="21"/>
                        <a:pt x="21" y="19"/>
                        <a:pt x="24" y="18"/>
                      </a:cubicBezTo>
                      <a:cubicBezTo>
                        <a:pt x="29" y="16"/>
                        <a:pt x="31" y="12"/>
                        <a:pt x="29" y="7"/>
                      </a:cubicBezTo>
                      <a:cubicBezTo>
                        <a:pt x="28" y="5"/>
                        <a:pt x="27" y="2"/>
                        <a:pt x="25" y="0"/>
                      </a:cubicBezTo>
                      <a:cubicBezTo>
                        <a:pt x="24" y="1"/>
                        <a:pt x="22" y="1"/>
                        <a:pt x="20" y="1"/>
                      </a:cubicBezTo>
                      <a:close/>
                    </a:path>
                  </a:pathLst>
                </a:custGeom>
                <a:solidFill>
                  <a:srgbClr val="F6950A"/>
                </a:solidFill>
                <a:ln w="9525">
                  <a:noFill/>
                </a:ln>
              </p:spPr>
              <p:txBody>
                <a:bodyPr/>
                <a:lstStyle/>
                <a:p>
                  <a:endParaRPr lang="zh-CN" altLang="en-US"/>
                </a:p>
              </p:txBody>
            </p:sp>
            <p:sp>
              <p:nvSpPr>
                <p:cNvPr id="10348" name="i$ḷîḍe"/>
                <p:cNvSpPr/>
                <p:nvPr/>
              </p:nvSpPr>
              <p:spPr>
                <a:xfrm>
                  <a:off x="8288338" y="3357563"/>
                  <a:ext cx="125413" cy="173038"/>
                </a:xfrm>
                <a:custGeom>
                  <a:avLst/>
                  <a:gdLst/>
                  <a:ahLst/>
                  <a:cxnLst>
                    <a:cxn ang="0">
                      <a:pos x="68407" y="173038"/>
                    </a:cxn>
                    <a:cxn ang="0">
                      <a:pos x="79808" y="173038"/>
                    </a:cxn>
                    <a:cxn ang="0">
                      <a:pos x="3800" y="45140"/>
                    </a:cxn>
                    <a:cxn ang="0">
                      <a:pos x="11401" y="82757"/>
                    </a:cxn>
                    <a:cxn ang="0">
                      <a:pos x="30403" y="124135"/>
                    </a:cxn>
                    <a:cxn ang="0">
                      <a:pos x="53205" y="154229"/>
                    </a:cxn>
                    <a:cxn ang="0">
                      <a:pos x="60806" y="169276"/>
                    </a:cxn>
                    <a:cxn ang="0">
                      <a:pos x="68407" y="173038"/>
                    </a:cxn>
                  </a:cxnLst>
                  <a:rect l="0" t="0" r="0" b="0"/>
                  <a:pathLst>
                    <a:path w="33" h="46">
                      <a:moveTo>
                        <a:pt x="18" y="46"/>
                      </a:moveTo>
                      <a:cubicBezTo>
                        <a:pt x="19" y="46"/>
                        <a:pt x="20" y="46"/>
                        <a:pt x="21" y="46"/>
                      </a:cubicBezTo>
                      <a:cubicBezTo>
                        <a:pt x="33" y="44"/>
                        <a:pt x="8" y="0"/>
                        <a:pt x="1" y="12"/>
                      </a:cubicBezTo>
                      <a:cubicBezTo>
                        <a:pt x="0" y="15"/>
                        <a:pt x="2" y="18"/>
                        <a:pt x="3" y="22"/>
                      </a:cubicBezTo>
                      <a:cubicBezTo>
                        <a:pt x="4" y="25"/>
                        <a:pt x="6" y="29"/>
                        <a:pt x="8" y="33"/>
                      </a:cubicBezTo>
                      <a:cubicBezTo>
                        <a:pt x="10" y="36"/>
                        <a:pt x="12" y="38"/>
                        <a:pt x="14" y="41"/>
                      </a:cubicBezTo>
                      <a:cubicBezTo>
                        <a:pt x="14" y="42"/>
                        <a:pt x="15" y="44"/>
                        <a:pt x="16" y="45"/>
                      </a:cubicBezTo>
                      <a:cubicBezTo>
                        <a:pt x="17" y="45"/>
                        <a:pt x="17" y="46"/>
                        <a:pt x="18" y="46"/>
                      </a:cubicBezTo>
                      <a:close/>
                    </a:path>
                  </a:pathLst>
                </a:custGeom>
                <a:solidFill>
                  <a:srgbClr val="F7B24A"/>
                </a:solidFill>
                <a:ln w="9525">
                  <a:noFill/>
                </a:ln>
              </p:spPr>
              <p:txBody>
                <a:bodyPr/>
                <a:lstStyle/>
                <a:p>
                  <a:endParaRPr lang="zh-CN" altLang="en-US"/>
                </a:p>
              </p:txBody>
            </p:sp>
            <p:sp>
              <p:nvSpPr>
                <p:cNvPr id="10349" name="íşļïḍé"/>
                <p:cNvSpPr/>
                <p:nvPr/>
              </p:nvSpPr>
              <p:spPr>
                <a:xfrm>
                  <a:off x="8329613" y="3462338"/>
                  <a:ext cx="57150" cy="68263"/>
                </a:xfrm>
                <a:custGeom>
                  <a:avLst/>
                  <a:gdLst/>
                  <a:ahLst/>
                  <a:cxnLst>
                    <a:cxn ang="0">
                      <a:pos x="0" y="37923"/>
                    </a:cxn>
                    <a:cxn ang="0">
                      <a:pos x="11430" y="49301"/>
                    </a:cxn>
                    <a:cxn ang="0">
                      <a:pos x="19050" y="64470"/>
                    </a:cxn>
                    <a:cxn ang="0">
                      <a:pos x="26670" y="68263"/>
                    </a:cxn>
                    <a:cxn ang="0">
                      <a:pos x="38100" y="68263"/>
                    </a:cxn>
                    <a:cxn ang="0">
                      <a:pos x="38100" y="0"/>
                    </a:cxn>
                    <a:cxn ang="0">
                      <a:pos x="0" y="37923"/>
                    </a:cxn>
                  </a:cxnLst>
                  <a:rect l="0" t="0" r="0" b="0"/>
                  <a:pathLst>
                    <a:path w="15" h="18">
                      <a:moveTo>
                        <a:pt x="0" y="10"/>
                      </a:moveTo>
                      <a:cubicBezTo>
                        <a:pt x="1" y="11"/>
                        <a:pt x="2" y="12"/>
                        <a:pt x="3" y="13"/>
                      </a:cubicBezTo>
                      <a:cubicBezTo>
                        <a:pt x="3" y="14"/>
                        <a:pt x="4" y="16"/>
                        <a:pt x="5" y="17"/>
                      </a:cubicBezTo>
                      <a:cubicBezTo>
                        <a:pt x="6" y="17"/>
                        <a:pt x="6" y="18"/>
                        <a:pt x="7" y="18"/>
                      </a:cubicBezTo>
                      <a:cubicBezTo>
                        <a:pt x="8" y="18"/>
                        <a:pt x="9" y="18"/>
                        <a:pt x="10" y="18"/>
                      </a:cubicBezTo>
                      <a:cubicBezTo>
                        <a:pt x="15" y="17"/>
                        <a:pt x="13" y="9"/>
                        <a:pt x="10" y="0"/>
                      </a:cubicBezTo>
                      <a:cubicBezTo>
                        <a:pt x="7" y="4"/>
                        <a:pt x="3" y="7"/>
                        <a:pt x="0" y="10"/>
                      </a:cubicBezTo>
                      <a:close/>
                    </a:path>
                  </a:pathLst>
                </a:custGeom>
                <a:solidFill>
                  <a:srgbClr val="F6950A"/>
                </a:solidFill>
                <a:ln w="9525">
                  <a:noFill/>
                </a:ln>
              </p:spPr>
              <p:txBody>
                <a:bodyPr/>
                <a:lstStyle/>
                <a:p>
                  <a:endParaRPr lang="zh-CN" altLang="en-US"/>
                </a:p>
              </p:txBody>
            </p:sp>
            <p:sp>
              <p:nvSpPr>
                <p:cNvPr id="10350" name="îṧḷïdé"/>
                <p:cNvSpPr/>
                <p:nvPr/>
              </p:nvSpPr>
              <p:spPr>
                <a:xfrm>
                  <a:off x="8389938" y="3549651"/>
                  <a:ext cx="123825" cy="176213"/>
                </a:xfrm>
                <a:custGeom>
                  <a:avLst/>
                  <a:gdLst/>
                  <a:ahLst/>
                  <a:cxnLst>
                    <a:cxn ang="0">
                      <a:pos x="67540" y="172463"/>
                    </a:cxn>
                    <a:cxn ang="0">
                      <a:pos x="78797" y="176213"/>
                    </a:cxn>
                    <a:cxn ang="0">
                      <a:pos x="3752" y="44990"/>
                    </a:cxn>
                    <a:cxn ang="0">
                      <a:pos x="11256" y="82482"/>
                    </a:cxn>
                    <a:cxn ang="0">
                      <a:pos x="30018" y="123724"/>
                    </a:cxn>
                    <a:cxn ang="0">
                      <a:pos x="52531" y="157466"/>
                    </a:cxn>
                    <a:cxn ang="0">
                      <a:pos x="60036" y="168714"/>
                    </a:cxn>
                    <a:cxn ang="0">
                      <a:pos x="67540" y="172463"/>
                    </a:cxn>
                  </a:cxnLst>
                  <a:rect l="0" t="0" r="0" b="0"/>
                  <a:pathLst>
                    <a:path w="33" h="47">
                      <a:moveTo>
                        <a:pt x="18" y="46"/>
                      </a:moveTo>
                      <a:cubicBezTo>
                        <a:pt x="19" y="47"/>
                        <a:pt x="20" y="47"/>
                        <a:pt x="21" y="47"/>
                      </a:cubicBezTo>
                      <a:cubicBezTo>
                        <a:pt x="33" y="44"/>
                        <a:pt x="8" y="0"/>
                        <a:pt x="1" y="12"/>
                      </a:cubicBezTo>
                      <a:cubicBezTo>
                        <a:pt x="0" y="15"/>
                        <a:pt x="2" y="19"/>
                        <a:pt x="3" y="22"/>
                      </a:cubicBezTo>
                      <a:cubicBezTo>
                        <a:pt x="4" y="26"/>
                        <a:pt x="6" y="30"/>
                        <a:pt x="8" y="33"/>
                      </a:cubicBezTo>
                      <a:cubicBezTo>
                        <a:pt x="10" y="36"/>
                        <a:pt x="12" y="39"/>
                        <a:pt x="14" y="42"/>
                      </a:cubicBezTo>
                      <a:cubicBezTo>
                        <a:pt x="14" y="43"/>
                        <a:pt x="15" y="44"/>
                        <a:pt x="16" y="45"/>
                      </a:cubicBezTo>
                      <a:cubicBezTo>
                        <a:pt x="17" y="46"/>
                        <a:pt x="17" y="46"/>
                        <a:pt x="18" y="46"/>
                      </a:cubicBezTo>
                      <a:close/>
                    </a:path>
                  </a:pathLst>
                </a:custGeom>
                <a:solidFill>
                  <a:srgbClr val="F7B24A"/>
                </a:solidFill>
                <a:ln w="9525">
                  <a:noFill/>
                </a:ln>
              </p:spPr>
              <p:txBody>
                <a:bodyPr/>
                <a:lstStyle/>
                <a:p>
                  <a:endParaRPr lang="zh-CN" altLang="en-US"/>
                </a:p>
              </p:txBody>
            </p:sp>
            <p:sp>
              <p:nvSpPr>
                <p:cNvPr id="10351" name="îslíḓê"/>
                <p:cNvSpPr/>
                <p:nvPr/>
              </p:nvSpPr>
              <p:spPr>
                <a:xfrm>
                  <a:off x="8431213" y="3659188"/>
                  <a:ext cx="57150" cy="66675"/>
                </a:xfrm>
                <a:custGeom>
                  <a:avLst/>
                  <a:gdLst/>
                  <a:ahLst/>
                  <a:cxnLst>
                    <a:cxn ang="0">
                      <a:pos x="0" y="33337"/>
                    </a:cxn>
                    <a:cxn ang="0">
                      <a:pos x="11430" y="48154"/>
                    </a:cxn>
                    <a:cxn ang="0">
                      <a:pos x="19050" y="59266"/>
                    </a:cxn>
                    <a:cxn ang="0">
                      <a:pos x="26670" y="62970"/>
                    </a:cxn>
                    <a:cxn ang="0">
                      <a:pos x="38100" y="66675"/>
                    </a:cxn>
                    <a:cxn ang="0">
                      <a:pos x="38100" y="0"/>
                    </a:cxn>
                    <a:cxn ang="0">
                      <a:pos x="0" y="33337"/>
                    </a:cxn>
                  </a:cxnLst>
                  <a:rect l="0" t="0" r="0" b="0"/>
                  <a:pathLst>
                    <a:path w="15" h="18">
                      <a:moveTo>
                        <a:pt x="0" y="9"/>
                      </a:moveTo>
                      <a:cubicBezTo>
                        <a:pt x="1" y="10"/>
                        <a:pt x="2" y="11"/>
                        <a:pt x="3" y="13"/>
                      </a:cubicBezTo>
                      <a:cubicBezTo>
                        <a:pt x="3" y="14"/>
                        <a:pt x="4" y="15"/>
                        <a:pt x="5" y="16"/>
                      </a:cubicBezTo>
                      <a:cubicBezTo>
                        <a:pt x="6" y="17"/>
                        <a:pt x="6" y="17"/>
                        <a:pt x="7" y="17"/>
                      </a:cubicBezTo>
                      <a:cubicBezTo>
                        <a:pt x="8" y="18"/>
                        <a:pt x="9" y="18"/>
                        <a:pt x="10" y="18"/>
                      </a:cubicBezTo>
                      <a:cubicBezTo>
                        <a:pt x="15" y="17"/>
                        <a:pt x="13" y="8"/>
                        <a:pt x="10" y="0"/>
                      </a:cubicBezTo>
                      <a:cubicBezTo>
                        <a:pt x="7" y="3"/>
                        <a:pt x="3" y="6"/>
                        <a:pt x="0" y="9"/>
                      </a:cubicBezTo>
                      <a:close/>
                    </a:path>
                  </a:pathLst>
                </a:custGeom>
                <a:solidFill>
                  <a:srgbClr val="F6950A"/>
                </a:solidFill>
                <a:ln w="9525">
                  <a:noFill/>
                </a:ln>
              </p:spPr>
              <p:txBody>
                <a:bodyPr/>
                <a:lstStyle/>
                <a:p>
                  <a:endParaRPr lang="zh-CN" altLang="en-US"/>
                </a:p>
              </p:txBody>
            </p:sp>
            <p:sp>
              <p:nvSpPr>
                <p:cNvPr id="10352" name="îśḷïďe"/>
                <p:cNvSpPr/>
                <p:nvPr/>
              </p:nvSpPr>
              <p:spPr>
                <a:xfrm>
                  <a:off x="7751763" y="2289176"/>
                  <a:ext cx="90488" cy="184150"/>
                </a:xfrm>
                <a:custGeom>
                  <a:avLst/>
                  <a:gdLst/>
                  <a:ahLst/>
                  <a:cxnLst>
                    <a:cxn ang="0">
                      <a:pos x="41473" y="184150"/>
                    </a:cxn>
                    <a:cxn ang="0">
                      <a:pos x="0" y="18790"/>
                    </a:cxn>
                    <a:cxn ang="0">
                      <a:pos x="90488" y="3758"/>
                    </a:cxn>
                    <a:cxn ang="0">
                      <a:pos x="75406" y="172875"/>
                    </a:cxn>
                    <a:cxn ang="0">
                      <a:pos x="41473" y="184150"/>
                    </a:cxn>
                  </a:cxnLst>
                  <a:rect l="0" t="0" r="0" b="0"/>
                  <a:pathLst>
                    <a:path w="24" h="49">
                      <a:moveTo>
                        <a:pt x="11" y="49"/>
                      </a:moveTo>
                      <a:cubicBezTo>
                        <a:pt x="0" y="5"/>
                        <a:pt x="0" y="5"/>
                        <a:pt x="0" y="5"/>
                      </a:cubicBezTo>
                      <a:cubicBezTo>
                        <a:pt x="0" y="5"/>
                        <a:pt x="16" y="0"/>
                        <a:pt x="24" y="1"/>
                      </a:cubicBezTo>
                      <a:cubicBezTo>
                        <a:pt x="20" y="46"/>
                        <a:pt x="20" y="46"/>
                        <a:pt x="20" y="46"/>
                      </a:cubicBezTo>
                      <a:lnTo>
                        <a:pt x="11" y="49"/>
                      </a:lnTo>
                      <a:close/>
                    </a:path>
                  </a:pathLst>
                </a:custGeom>
                <a:solidFill>
                  <a:srgbClr val="F47A0C"/>
                </a:solidFill>
                <a:ln w="9525">
                  <a:noFill/>
                </a:ln>
              </p:spPr>
              <p:txBody>
                <a:bodyPr/>
                <a:lstStyle/>
                <a:p>
                  <a:endParaRPr lang="zh-CN" altLang="en-US"/>
                </a:p>
              </p:txBody>
            </p:sp>
            <p:sp>
              <p:nvSpPr>
                <p:cNvPr id="10353" name="ïSḷïḓê"/>
                <p:cNvSpPr/>
                <p:nvPr/>
              </p:nvSpPr>
              <p:spPr>
                <a:xfrm>
                  <a:off x="3421063" y="3921126"/>
                  <a:ext cx="1568450" cy="430213"/>
                </a:xfrm>
                <a:custGeom>
                  <a:avLst/>
                  <a:gdLst/>
                  <a:ahLst/>
                  <a:cxnLst>
                    <a:cxn ang="0">
                      <a:pos x="297140" y="339641"/>
                    </a:cxn>
                    <a:cxn ang="0">
                      <a:pos x="782344" y="430213"/>
                    </a:cxn>
                    <a:cxn ang="0">
                      <a:pos x="1267548" y="339641"/>
                    </a:cxn>
                    <a:cxn ang="0">
                      <a:pos x="1568450" y="0"/>
                    </a:cxn>
                    <a:cxn ang="0">
                      <a:pos x="0" y="0"/>
                    </a:cxn>
                    <a:cxn ang="0">
                      <a:pos x="297140" y="339641"/>
                    </a:cxn>
                  </a:cxnLst>
                  <a:rect l="0" t="0" r="0" b="0"/>
                  <a:pathLst>
                    <a:path w="417" h="114">
                      <a:moveTo>
                        <a:pt x="79" y="90"/>
                      </a:moveTo>
                      <a:cubicBezTo>
                        <a:pt x="79" y="90"/>
                        <a:pt x="137" y="114"/>
                        <a:pt x="208" y="114"/>
                      </a:cubicBezTo>
                      <a:cubicBezTo>
                        <a:pt x="279" y="114"/>
                        <a:pt x="337" y="90"/>
                        <a:pt x="337" y="90"/>
                      </a:cubicBezTo>
                      <a:cubicBezTo>
                        <a:pt x="417" y="0"/>
                        <a:pt x="417" y="0"/>
                        <a:pt x="417" y="0"/>
                      </a:cubicBezTo>
                      <a:cubicBezTo>
                        <a:pt x="0" y="0"/>
                        <a:pt x="0" y="0"/>
                        <a:pt x="0" y="0"/>
                      </a:cubicBezTo>
                      <a:lnTo>
                        <a:pt x="79" y="90"/>
                      </a:lnTo>
                      <a:close/>
                    </a:path>
                  </a:pathLst>
                </a:custGeom>
                <a:solidFill>
                  <a:srgbClr val="F6950A"/>
                </a:solidFill>
                <a:ln w="9525">
                  <a:noFill/>
                </a:ln>
              </p:spPr>
              <p:txBody>
                <a:bodyPr/>
                <a:lstStyle/>
                <a:p>
                  <a:endParaRPr lang="zh-CN" altLang="en-US"/>
                </a:p>
              </p:txBody>
            </p:sp>
            <p:sp>
              <p:nvSpPr>
                <p:cNvPr id="10354" name="îṥ1iďê"/>
                <p:cNvSpPr/>
                <p:nvPr/>
              </p:nvSpPr>
              <p:spPr>
                <a:xfrm>
                  <a:off x="3421063" y="3921126"/>
                  <a:ext cx="519113" cy="403225"/>
                </a:xfrm>
                <a:custGeom>
                  <a:avLst/>
                  <a:gdLst/>
                  <a:ahLst/>
                  <a:cxnLst>
                    <a:cxn ang="0">
                      <a:pos x="0" y="0"/>
                    </a:cxn>
                    <a:cxn ang="0">
                      <a:pos x="297173" y="339161"/>
                    </a:cxn>
                    <a:cxn ang="0">
                      <a:pos x="519113" y="403225"/>
                    </a:cxn>
                    <a:cxn ang="0">
                      <a:pos x="327266" y="0"/>
                    </a:cxn>
                    <a:cxn ang="0">
                      <a:pos x="0" y="0"/>
                    </a:cxn>
                  </a:cxnLst>
                  <a:rect l="0" t="0" r="0" b="0"/>
                  <a:pathLst>
                    <a:path w="138" h="107">
                      <a:moveTo>
                        <a:pt x="0" y="0"/>
                      </a:moveTo>
                      <a:cubicBezTo>
                        <a:pt x="79" y="90"/>
                        <a:pt x="79" y="90"/>
                        <a:pt x="79" y="90"/>
                      </a:cubicBezTo>
                      <a:cubicBezTo>
                        <a:pt x="79" y="90"/>
                        <a:pt x="103" y="100"/>
                        <a:pt x="138" y="107"/>
                      </a:cubicBezTo>
                      <a:cubicBezTo>
                        <a:pt x="118" y="73"/>
                        <a:pt x="101" y="37"/>
                        <a:pt x="87" y="0"/>
                      </a:cubicBezTo>
                      <a:lnTo>
                        <a:pt x="0" y="0"/>
                      </a:lnTo>
                      <a:close/>
                    </a:path>
                  </a:pathLst>
                </a:custGeom>
                <a:solidFill>
                  <a:srgbClr val="F47A0C"/>
                </a:solidFill>
                <a:ln w="9525">
                  <a:noFill/>
                </a:ln>
              </p:spPr>
              <p:txBody>
                <a:bodyPr/>
                <a:lstStyle/>
                <a:p>
                  <a:endParaRPr lang="zh-CN" altLang="en-US"/>
                </a:p>
              </p:txBody>
            </p:sp>
            <p:sp>
              <p:nvSpPr>
                <p:cNvPr id="10355" name="ïšļîḓé"/>
                <p:cNvSpPr/>
                <p:nvPr/>
              </p:nvSpPr>
              <p:spPr>
                <a:xfrm>
                  <a:off x="4090988" y="3921126"/>
                  <a:ext cx="236538" cy="430213"/>
                </a:xfrm>
                <a:custGeom>
                  <a:avLst/>
                  <a:gdLst/>
                  <a:ahLst/>
                  <a:cxnLst>
                    <a:cxn ang="0">
                      <a:pos x="0" y="0"/>
                    </a:cxn>
                    <a:cxn ang="0">
                      <a:pos x="45054" y="430213"/>
                    </a:cxn>
                    <a:cxn ang="0">
                      <a:pos x="112637" y="430213"/>
                    </a:cxn>
                    <a:cxn ang="0">
                      <a:pos x="214010" y="426439"/>
                    </a:cxn>
                    <a:cxn ang="0">
                      <a:pos x="236538" y="0"/>
                    </a:cxn>
                    <a:cxn ang="0">
                      <a:pos x="0" y="0"/>
                    </a:cxn>
                  </a:cxnLst>
                  <a:rect l="0" t="0" r="0" b="0"/>
                  <a:pathLst>
                    <a:path w="63" h="114">
                      <a:moveTo>
                        <a:pt x="0" y="0"/>
                      </a:moveTo>
                      <a:cubicBezTo>
                        <a:pt x="1" y="38"/>
                        <a:pt x="4" y="76"/>
                        <a:pt x="12" y="114"/>
                      </a:cubicBezTo>
                      <a:cubicBezTo>
                        <a:pt x="18" y="114"/>
                        <a:pt x="24" y="114"/>
                        <a:pt x="30" y="114"/>
                      </a:cubicBezTo>
                      <a:cubicBezTo>
                        <a:pt x="39" y="114"/>
                        <a:pt x="48" y="114"/>
                        <a:pt x="57" y="113"/>
                      </a:cubicBezTo>
                      <a:cubicBezTo>
                        <a:pt x="59" y="75"/>
                        <a:pt x="62" y="38"/>
                        <a:pt x="63" y="0"/>
                      </a:cubicBezTo>
                      <a:lnTo>
                        <a:pt x="0" y="0"/>
                      </a:lnTo>
                      <a:close/>
                    </a:path>
                  </a:pathLst>
                </a:custGeom>
                <a:solidFill>
                  <a:srgbClr val="F7B24A"/>
                </a:solidFill>
                <a:ln w="9525">
                  <a:noFill/>
                </a:ln>
              </p:spPr>
              <p:txBody>
                <a:bodyPr/>
                <a:lstStyle/>
                <a:p>
                  <a:endParaRPr lang="zh-CN" altLang="en-US"/>
                </a:p>
              </p:txBody>
            </p:sp>
            <p:sp>
              <p:nvSpPr>
                <p:cNvPr id="10356" name="iṡḷîḓé"/>
                <p:cNvSpPr/>
                <p:nvPr/>
              </p:nvSpPr>
              <p:spPr>
                <a:xfrm>
                  <a:off x="4525963" y="3921126"/>
                  <a:ext cx="463550" cy="387350"/>
                </a:xfrm>
                <a:custGeom>
                  <a:avLst/>
                  <a:gdLst/>
                  <a:ahLst/>
                  <a:cxnLst>
                    <a:cxn ang="0">
                      <a:pos x="463550" y="0"/>
                    </a:cxn>
                    <a:cxn ang="0">
                      <a:pos x="131904" y="0"/>
                    </a:cxn>
                    <a:cxn ang="0">
                      <a:pos x="0" y="387350"/>
                    </a:cxn>
                    <a:cxn ang="0">
                      <a:pos x="162054" y="338461"/>
                    </a:cxn>
                    <a:cxn ang="0">
                      <a:pos x="463550" y="0"/>
                    </a:cxn>
                  </a:cxnLst>
                  <a:rect l="0" t="0" r="0" b="0"/>
                  <a:pathLst>
                    <a:path w="123" h="103">
                      <a:moveTo>
                        <a:pt x="123" y="0"/>
                      </a:moveTo>
                      <a:cubicBezTo>
                        <a:pt x="35" y="0"/>
                        <a:pt x="35" y="0"/>
                        <a:pt x="35" y="0"/>
                      </a:cubicBezTo>
                      <a:cubicBezTo>
                        <a:pt x="25" y="35"/>
                        <a:pt x="14" y="70"/>
                        <a:pt x="0" y="103"/>
                      </a:cubicBezTo>
                      <a:cubicBezTo>
                        <a:pt x="26" y="97"/>
                        <a:pt x="43" y="90"/>
                        <a:pt x="43" y="90"/>
                      </a:cubicBezTo>
                      <a:lnTo>
                        <a:pt x="123" y="0"/>
                      </a:lnTo>
                      <a:close/>
                    </a:path>
                  </a:pathLst>
                </a:custGeom>
                <a:solidFill>
                  <a:srgbClr val="F47A0C"/>
                </a:solidFill>
                <a:ln w="9525">
                  <a:noFill/>
                </a:ln>
              </p:spPr>
              <p:txBody>
                <a:bodyPr/>
                <a:lstStyle/>
                <a:p>
                  <a:endParaRPr lang="zh-CN" altLang="en-US"/>
                </a:p>
              </p:txBody>
            </p:sp>
            <p:sp>
              <p:nvSpPr>
                <p:cNvPr id="10357" name="ïṧļïde"/>
                <p:cNvSpPr/>
                <p:nvPr/>
              </p:nvSpPr>
              <p:spPr>
                <a:xfrm>
                  <a:off x="3421063" y="3771901"/>
                  <a:ext cx="1568450" cy="300038"/>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58" name="íṡ1ídè"/>
                <p:cNvSpPr/>
                <p:nvPr/>
              </p:nvSpPr>
              <p:spPr>
                <a:xfrm>
                  <a:off x="3613151" y="3808413"/>
                  <a:ext cx="1184275" cy="225425"/>
                </a:xfrm>
                <a:prstGeom prst="ellipse">
                  <a:avLst/>
                </a:prstGeom>
                <a:solidFill>
                  <a:srgbClr val="F6950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59" name="ïš1ïḋè"/>
                <p:cNvSpPr/>
                <p:nvPr/>
              </p:nvSpPr>
              <p:spPr>
                <a:xfrm>
                  <a:off x="3481388" y="3760788"/>
                  <a:ext cx="120650" cy="173038"/>
                </a:xfrm>
                <a:custGeom>
                  <a:avLst/>
                  <a:gdLst/>
                  <a:ahLst/>
                  <a:cxnLst>
                    <a:cxn ang="0">
                      <a:pos x="60325" y="0"/>
                    </a:cxn>
                    <a:cxn ang="0">
                      <a:pos x="0" y="15046"/>
                    </a:cxn>
                    <a:cxn ang="0">
                      <a:pos x="0" y="48902"/>
                    </a:cxn>
                    <a:cxn ang="0">
                      <a:pos x="0" y="124135"/>
                    </a:cxn>
                    <a:cxn ang="0">
                      <a:pos x="0" y="154229"/>
                    </a:cxn>
                    <a:cxn ang="0">
                      <a:pos x="60325" y="173038"/>
                    </a:cxn>
                    <a:cxn ang="0">
                      <a:pos x="120650" y="154229"/>
                    </a:cxn>
                    <a:cxn ang="0">
                      <a:pos x="120650" y="124135"/>
                    </a:cxn>
                    <a:cxn ang="0">
                      <a:pos x="120650" y="48902"/>
                    </a:cxn>
                    <a:cxn ang="0">
                      <a:pos x="120650" y="15046"/>
                    </a:cxn>
                    <a:cxn ang="0">
                      <a:pos x="60325" y="0"/>
                    </a:cxn>
                  </a:cxnLst>
                  <a:rect l="0" t="0" r="0" b="0"/>
                  <a:pathLst>
                    <a:path w="32" h="46">
                      <a:moveTo>
                        <a:pt x="16" y="0"/>
                      </a:moveTo>
                      <a:cubicBezTo>
                        <a:pt x="7" y="0"/>
                        <a:pt x="0" y="4"/>
                        <a:pt x="0" y="4"/>
                      </a:cubicBezTo>
                      <a:cubicBezTo>
                        <a:pt x="0" y="13"/>
                        <a:pt x="0" y="13"/>
                        <a:pt x="0" y="13"/>
                      </a:cubicBezTo>
                      <a:cubicBezTo>
                        <a:pt x="0" y="33"/>
                        <a:pt x="0" y="33"/>
                        <a:pt x="0" y="33"/>
                      </a:cubicBezTo>
                      <a:cubicBezTo>
                        <a:pt x="0" y="41"/>
                        <a:pt x="0" y="41"/>
                        <a:pt x="0" y="41"/>
                      </a:cubicBezTo>
                      <a:cubicBezTo>
                        <a:pt x="0" y="41"/>
                        <a:pt x="7" y="46"/>
                        <a:pt x="16" y="46"/>
                      </a:cubicBezTo>
                      <a:cubicBezTo>
                        <a:pt x="25" y="46"/>
                        <a:pt x="32" y="41"/>
                        <a:pt x="32" y="41"/>
                      </a:cubicBezTo>
                      <a:cubicBezTo>
                        <a:pt x="32" y="33"/>
                        <a:pt x="32" y="33"/>
                        <a:pt x="32" y="33"/>
                      </a:cubicBezTo>
                      <a:cubicBezTo>
                        <a:pt x="32" y="13"/>
                        <a:pt x="32" y="13"/>
                        <a:pt x="32" y="13"/>
                      </a:cubicBezTo>
                      <a:cubicBezTo>
                        <a:pt x="32" y="4"/>
                        <a:pt x="32" y="4"/>
                        <a:pt x="32" y="4"/>
                      </a:cubicBezTo>
                      <a:cubicBezTo>
                        <a:pt x="32" y="4"/>
                        <a:pt x="25" y="0"/>
                        <a:pt x="16" y="0"/>
                      </a:cubicBezTo>
                      <a:close/>
                    </a:path>
                  </a:pathLst>
                </a:custGeom>
                <a:solidFill>
                  <a:srgbClr val="F47A0C"/>
                </a:solidFill>
                <a:ln w="9525">
                  <a:noFill/>
                </a:ln>
              </p:spPr>
              <p:txBody>
                <a:bodyPr/>
                <a:lstStyle/>
                <a:p>
                  <a:endParaRPr lang="zh-CN" altLang="en-US"/>
                </a:p>
              </p:txBody>
            </p:sp>
            <p:sp>
              <p:nvSpPr>
                <p:cNvPr id="10360" name="îṡlíḍê"/>
                <p:cNvSpPr/>
                <p:nvPr/>
              </p:nvSpPr>
              <p:spPr>
                <a:xfrm>
                  <a:off x="3557588" y="3760788"/>
                  <a:ext cx="44450" cy="173038"/>
                </a:xfrm>
                <a:custGeom>
                  <a:avLst/>
                  <a:gdLst/>
                  <a:ahLst/>
                  <a:cxnLst>
                    <a:cxn ang="0">
                      <a:pos x="7408" y="0"/>
                    </a:cxn>
                    <a:cxn ang="0">
                      <a:pos x="0" y="173038"/>
                    </a:cxn>
                    <a:cxn ang="0">
                      <a:pos x="44450" y="154229"/>
                    </a:cxn>
                    <a:cxn ang="0">
                      <a:pos x="44450" y="124135"/>
                    </a:cxn>
                    <a:cxn ang="0">
                      <a:pos x="44450" y="48902"/>
                    </a:cxn>
                    <a:cxn ang="0">
                      <a:pos x="44450" y="15046"/>
                    </a:cxn>
                    <a:cxn ang="0">
                      <a:pos x="7408" y="0"/>
                    </a:cxn>
                  </a:cxnLst>
                  <a:rect l="0" t="0" r="0" b="0"/>
                  <a:pathLst>
                    <a:path w="12" h="46">
                      <a:moveTo>
                        <a:pt x="2" y="0"/>
                      </a:moveTo>
                      <a:cubicBezTo>
                        <a:pt x="0" y="46"/>
                        <a:pt x="0" y="46"/>
                        <a:pt x="0" y="46"/>
                      </a:cubicBezTo>
                      <a:cubicBezTo>
                        <a:pt x="7" y="45"/>
                        <a:pt x="12" y="41"/>
                        <a:pt x="12" y="41"/>
                      </a:cubicBezTo>
                      <a:cubicBezTo>
                        <a:pt x="12" y="33"/>
                        <a:pt x="12" y="33"/>
                        <a:pt x="12" y="33"/>
                      </a:cubicBezTo>
                      <a:cubicBezTo>
                        <a:pt x="12" y="13"/>
                        <a:pt x="12" y="13"/>
                        <a:pt x="12" y="13"/>
                      </a:cubicBezTo>
                      <a:cubicBezTo>
                        <a:pt x="12" y="4"/>
                        <a:pt x="12" y="4"/>
                        <a:pt x="12" y="4"/>
                      </a:cubicBezTo>
                      <a:cubicBezTo>
                        <a:pt x="12" y="4"/>
                        <a:pt x="8" y="2"/>
                        <a:pt x="2" y="0"/>
                      </a:cubicBezTo>
                      <a:close/>
                    </a:path>
                  </a:pathLst>
                </a:custGeom>
                <a:solidFill>
                  <a:srgbClr val="F47A0C"/>
                </a:solidFill>
                <a:ln w="9525">
                  <a:noFill/>
                </a:ln>
              </p:spPr>
              <p:txBody>
                <a:bodyPr/>
                <a:lstStyle/>
                <a:p>
                  <a:endParaRPr lang="zh-CN" altLang="en-US"/>
                </a:p>
              </p:txBody>
            </p:sp>
            <p:sp>
              <p:nvSpPr>
                <p:cNvPr id="10361" name="ísļiḓé"/>
                <p:cNvSpPr/>
                <p:nvPr/>
              </p:nvSpPr>
              <p:spPr>
                <a:xfrm>
                  <a:off x="3481388" y="3760788"/>
                  <a:ext cx="82550" cy="173038"/>
                </a:xfrm>
                <a:custGeom>
                  <a:avLst/>
                  <a:gdLst/>
                  <a:ahLst/>
                  <a:cxnLst>
                    <a:cxn ang="0">
                      <a:pos x="60036" y="0"/>
                    </a:cxn>
                    <a:cxn ang="0">
                      <a:pos x="0" y="15046"/>
                    </a:cxn>
                    <a:cxn ang="0">
                      <a:pos x="0" y="48902"/>
                    </a:cxn>
                    <a:cxn ang="0">
                      <a:pos x="0" y="124135"/>
                    </a:cxn>
                    <a:cxn ang="0">
                      <a:pos x="0" y="154229"/>
                    </a:cxn>
                    <a:cxn ang="0">
                      <a:pos x="60036" y="173038"/>
                    </a:cxn>
                    <a:cxn ang="0">
                      <a:pos x="75045" y="173038"/>
                    </a:cxn>
                    <a:cxn ang="0">
                      <a:pos x="82550" y="0"/>
                    </a:cxn>
                    <a:cxn ang="0">
                      <a:pos x="60036" y="0"/>
                    </a:cxn>
                  </a:cxnLst>
                  <a:rect l="0" t="0" r="0" b="0"/>
                  <a:pathLst>
                    <a:path w="22" h="46">
                      <a:moveTo>
                        <a:pt x="16" y="0"/>
                      </a:moveTo>
                      <a:cubicBezTo>
                        <a:pt x="7" y="0"/>
                        <a:pt x="0" y="4"/>
                        <a:pt x="0" y="4"/>
                      </a:cubicBezTo>
                      <a:cubicBezTo>
                        <a:pt x="0" y="13"/>
                        <a:pt x="0" y="13"/>
                        <a:pt x="0" y="13"/>
                      </a:cubicBezTo>
                      <a:cubicBezTo>
                        <a:pt x="0" y="33"/>
                        <a:pt x="0" y="33"/>
                        <a:pt x="0" y="33"/>
                      </a:cubicBezTo>
                      <a:cubicBezTo>
                        <a:pt x="0" y="41"/>
                        <a:pt x="0" y="41"/>
                        <a:pt x="0" y="41"/>
                      </a:cubicBezTo>
                      <a:cubicBezTo>
                        <a:pt x="0" y="41"/>
                        <a:pt x="7" y="46"/>
                        <a:pt x="16" y="46"/>
                      </a:cubicBezTo>
                      <a:cubicBezTo>
                        <a:pt x="17" y="46"/>
                        <a:pt x="19" y="46"/>
                        <a:pt x="20" y="46"/>
                      </a:cubicBezTo>
                      <a:cubicBezTo>
                        <a:pt x="22" y="0"/>
                        <a:pt x="22" y="0"/>
                        <a:pt x="22" y="0"/>
                      </a:cubicBezTo>
                      <a:cubicBezTo>
                        <a:pt x="20" y="0"/>
                        <a:pt x="18" y="0"/>
                        <a:pt x="16" y="0"/>
                      </a:cubicBezTo>
                      <a:close/>
                    </a:path>
                  </a:pathLst>
                </a:custGeom>
                <a:solidFill>
                  <a:srgbClr val="F6950A"/>
                </a:solidFill>
                <a:ln w="9525">
                  <a:noFill/>
                </a:ln>
              </p:spPr>
              <p:txBody>
                <a:bodyPr/>
                <a:lstStyle/>
                <a:p>
                  <a:endParaRPr lang="zh-CN" altLang="en-US"/>
                </a:p>
              </p:txBody>
            </p:sp>
            <p:sp>
              <p:nvSpPr>
                <p:cNvPr id="10362" name="í$ľidê"/>
                <p:cNvSpPr/>
                <p:nvPr/>
              </p:nvSpPr>
              <p:spPr>
                <a:xfrm>
                  <a:off x="3492501" y="3763963"/>
                  <a:ext cx="98425" cy="33338"/>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63" name="íŝľïďè"/>
                <p:cNvSpPr/>
                <p:nvPr/>
              </p:nvSpPr>
              <p:spPr>
                <a:xfrm>
                  <a:off x="3470276" y="3665538"/>
                  <a:ext cx="123825" cy="117475"/>
                </a:xfrm>
                <a:custGeom>
                  <a:avLst/>
                  <a:gdLst/>
                  <a:ahLst/>
                  <a:cxnLst>
                    <a:cxn ang="0">
                      <a:pos x="52531" y="113685"/>
                    </a:cxn>
                    <a:cxn ang="0">
                      <a:pos x="15009" y="49263"/>
                    </a:cxn>
                    <a:cxn ang="0">
                      <a:pos x="93806" y="11368"/>
                    </a:cxn>
                    <a:cxn ang="0">
                      <a:pos x="90054" y="113685"/>
                    </a:cxn>
                    <a:cxn ang="0">
                      <a:pos x="78797" y="30316"/>
                    </a:cxn>
                    <a:cxn ang="0">
                      <a:pos x="37522" y="72000"/>
                    </a:cxn>
                    <a:cxn ang="0">
                      <a:pos x="52531" y="113685"/>
                    </a:cxn>
                  </a:cxnLst>
                  <a:rect l="0" t="0" r="0" b="0"/>
                  <a:pathLst>
                    <a:path w="33" h="31">
                      <a:moveTo>
                        <a:pt x="14" y="30"/>
                      </a:moveTo>
                      <a:cubicBezTo>
                        <a:pt x="14" y="30"/>
                        <a:pt x="0" y="20"/>
                        <a:pt x="4" y="13"/>
                      </a:cubicBezTo>
                      <a:cubicBezTo>
                        <a:pt x="7" y="5"/>
                        <a:pt x="17" y="0"/>
                        <a:pt x="25" y="3"/>
                      </a:cubicBezTo>
                      <a:cubicBezTo>
                        <a:pt x="33" y="5"/>
                        <a:pt x="26" y="29"/>
                        <a:pt x="24" y="30"/>
                      </a:cubicBezTo>
                      <a:cubicBezTo>
                        <a:pt x="22" y="31"/>
                        <a:pt x="27" y="9"/>
                        <a:pt x="21" y="8"/>
                      </a:cubicBezTo>
                      <a:cubicBezTo>
                        <a:pt x="15" y="8"/>
                        <a:pt x="8" y="14"/>
                        <a:pt x="10" y="19"/>
                      </a:cubicBezTo>
                      <a:cubicBezTo>
                        <a:pt x="12" y="23"/>
                        <a:pt x="18" y="31"/>
                        <a:pt x="14" y="30"/>
                      </a:cubicBezTo>
                      <a:close/>
                    </a:path>
                  </a:pathLst>
                </a:custGeom>
                <a:solidFill>
                  <a:srgbClr val="F6950A"/>
                </a:solidFill>
                <a:ln w="9525">
                  <a:noFill/>
                </a:ln>
              </p:spPr>
              <p:txBody>
                <a:bodyPr/>
                <a:lstStyle/>
                <a:p>
                  <a:endParaRPr lang="zh-CN" altLang="en-US"/>
                </a:p>
              </p:txBody>
            </p:sp>
            <p:sp>
              <p:nvSpPr>
                <p:cNvPr id="10364" name="ïṥḷiḑê"/>
                <p:cNvSpPr/>
                <p:nvPr/>
              </p:nvSpPr>
              <p:spPr>
                <a:xfrm>
                  <a:off x="4127501" y="2503488"/>
                  <a:ext cx="120650" cy="177800"/>
                </a:xfrm>
                <a:custGeom>
                  <a:avLst/>
                  <a:gdLst/>
                  <a:ahLst/>
                  <a:cxnLst>
                    <a:cxn ang="0">
                      <a:pos x="60325" y="0"/>
                    </a:cxn>
                    <a:cxn ang="0">
                      <a:pos x="0" y="18914"/>
                    </a:cxn>
                    <a:cxn ang="0">
                      <a:pos x="0" y="52961"/>
                    </a:cxn>
                    <a:cxn ang="0">
                      <a:pos x="0" y="124838"/>
                    </a:cxn>
                    <a:cxn ang="0">
                      <a:pos x="0" y="158885"/>
                    </a:cxn>
                    <a:cxn ang="0">
                      <a:pos x="60325" y="177800"/>
                    </a:cxn>
                    <a:cxn ang="0">
                      <a:pos x="120650" y="158885"/>
                    </a:cxn>
                    <a:cxn ang="0">
                      <a:pos x="120650" y="124838"/>
                    </a:cxn>
                    <a:cxn ang="0">
                      <a:pos x="120650" y="52961"/>
                    </a:cxn>
                    <a:cxn ang="0">
                      <a:pos x="120650" y="18914"/>
                    </a:cxn>
                    <a:cxn ang="0">
                      <a:pos x="60325" y="0"/>
                    </a:cxn>
                  </a:cxnLst>
                  <a:rect l="0" t="0" r="0" b="0"/>
                  <a:pathLst>
                    <a:path w="32" h="47">
                      <a:moveTo>
                        <a:pt x="16" y="0"/>
                      </a:moveTo>
                      <a:cubicBezTo>
                        <a:pt x="7" y="0"/>
                        <a:pt x="0" y="5"/>
                        <a:pt x="0" y="5"/>
                      </a:cubicBezTo>
                      <a:cubicBezTo>
                        <a:pt x="0" y="14"/>
                        <a:pt x="0" y="14"/>
                        <a:pt x="0" y="14"/>
                      </a:cubicBezTo>
                      <a:cubicBezTo>
                        <a:pt x="0" y="33"/>
                        <a:pt x="0" y="33"/>
                        <a:pt x="0" y="33"/>
                      </a:cubicBezTo>
                      <a:cubicBezTo>
                        <a:pt x="0" y="42"/>
                        <a:pt x="0" y="42"/>
                        <a:pt x="0" y="42"/>
                      </a:cubicBezTo>
                      <a:cubicBezTo>
                        <a:pt x="0" y="42"/>
                        <a:pt x="7" y="47"/>
                        <a:pt x="16" y="47"/>
                      </a:cubicBezTo>
                      <a:cubicBezTo>
                        <a:pt x="25" y="47"/>
                        <a:pt x="32" y="42"/>
                        <a:pt x="32" y="42"/>
                      </a:cubicBezTo>
                      <a:cubicBezTo>
                        <a:pt x="32" y="33"/>
                        <a:pt x="32" y="33"/>
                        <a:pt x="32" y="33"/>
                      </a:cubicBezTo>
                      <a:cubicBezTo>
                        <a:pt x="32" y="14"/>
                        <a:pt x="32" y="14"/>
                        <a:pt x="32" y="14"/>
                      </a:cubicBezTo>
                      <a:cubicBezTo>
                        <a:pt x="32" y="5"/>
                        <a:pt x="32" y="5"/>
                        <a:pt x="32" y="5"/>
                      </a:cubicBezTo>
                      <a:cubicBezTo>
                        <a:pt x="32" y="5"/>
                        <a:pt x="25" y="0"/>
                        <a:pt x="16" y="0"/>
                      </a:cubicBezTo>
                      <a:close/>
                    </a:path>
                  </a:pathLst>
                </a:custGeom>
                <a:solidFill>
                  <a:srgbClr val="F47A0C"/>
                </a:solidFill>
                <a:ln w="9525">
                  <a:noFill/>
                </a:ln>
              </p:spPr>
              <p:txBody>
                <a:bodyPr/>
                <a:lstStyle/>
                <a:p>
                  <a:endParaRPr lang="zh-CN" altLang="en-US"/>
                </a:p>
              </p:txBody>
            </p:sp>
            <p:sp>
              <p:nvSpPr>
                <p:cNvPr id="10365" name="îś1iďè"/>
                <p:cNvSpPr/>
                <p:nvPr/>
              </p:nvSpPr>
              <p:spPr>
                <a:xfrm>
                  <a:off x="4203701" y="2508251"/>
                  <a:ext cx="44450" cy="168275"/>
                </a:xfrm>
                <a:custGeom>
                  <a:avLst/>
                  <a:gdLst/>
                  <a:ahLst/>
                  <a:cxnLst>
                    <a:cxn ang="0">
                      <a:pos x="7408" y="0"/>
                    </a:cxn>
                    <a:cxn ang="0">
                      <a:pos x="0" y="168275"/>
                    </a:cxn>
                    <a:cxn ang="0">
                      <a:pos x="44450" y="153317"/>
                    </a:cxn>
                    <a:cxn ang="0">
                      <a:pos x="44450" y="119662"/>
                    </a:cxn>
                    <a:cxn ang="0">
                      <a:pos x="44450" y="48612"/>
                    </a:cxn>
                    <a:cxn ang="0">
                      <a:pos x="44450" y="14957"/>
                    </a:cxn>
                    <a:cxn ang="0">
                      <a:pos x="7408" y="0"/>
                    </a:cxn>
                  </a:cxnLst>
                  <a:rect l="0" t="0" r="0" b="0"/>
                  <a:pathLst>
                    <a:path w="12" h="45">
                      <a:moveTo>
                        <a:pt x="2" y="0"/>
                      </a:moveTo>
                      <a:cubicBezTo>
                        <a:pt x="0" y="45"/>
                        <a:pt x="0" y="45"/>
                        <a:pt x="0" y="45"/>
                      </a:cubicBezTo>
                      <a:cubicBezTo>
                        <a:pt x="7" y="44"/>
                        <a:pt x="12" y="41"/>
                        <a:pt x="12" y="41"/>
                      </a:cubicBezTo>
                      <a:cubicBezTo>
                        <a:pt x="12" y="32"/>
                        <a:pt x="12" y="32"/>
                        <a:pt x="12" y="32"/>
                      </a:cubicBezTo>
                      <a:cubicBezTo>
                        <a:pt x="12" y="13"/>
                        <a:pt x="12" y="13"/>
                        <a:pt x="12" y="13"/>
                      </a:cubicBezTo>
                      <a:cubicBezTo>
                        <a:pt x="12" y="4"/>
                        <a:pt x="12" y="4"/>
                        <a:pt x="12" y="4"/>
                      </a:cubicBezTo>
                      <a:cubicBezTo>
                        <a:pt x="12" y="4"/>
                        <a:pt x="8" y="1"/>
                        <a:pt x="2" y="0"/>
                      </a:cubicBezTo>
                      <a:close/>
                    </a:path>
                  </a:pathLst>
                </a:custGeom>
                <a:solidFill>
                  <a:srgbClr val="F47A0C"/>
                </a:solidFill>
                <a:ln w="9525">
                  <a:noFill/>
                </a:ln>
              </p:spPr>
              <p:txBody>
                <a:bodyPr/>
                <a:lstStyle/>
                <a:p>
                  <a:endParaRPr lang="zh-CN" altLang="en-US"/>
                </a:p>
              </p:txBody>
            </p:sp>
            <p:sp>
              <p:nvSpPr>
                <p:cNvPr id="10366" name="íṩľîḑê"/>
                <p:cNvSpPr/>
                <p:nvPr/>
              </p:nvSpPr>
              <p:spPr>
                <a:xfrm>
                  <a:off x="4127501" y="2503488"/>
                  <a:ext cx="84138" cy="177800"/>
                </a:xfrm>
                <a:custGeom>
                  <a:avLst/>
                  <a:gdLst/>
                  <a:ahLst/>
                  <a:cxnLst>
                    <a:cxn ang="0">
                      <a:pos x="61191" y="0"/>
                    </a:cxn>
                    <a:cxn ang="0">
                      <a:pos x="0" y="18914"/>
                    </a:cxn>
                    <a:cxn ang="0">
                      <a:pos x="0" y="52961"/>
                    </a:cxn>
                    <a:cxn ang="0">
                      <a:pos x="0" y="124838"/>
                    </a:cxn>
                    <a:cxn ang="0">
                      <a:pos x="0" y="158885"/>
                    </a:cxn>
                    <a:cxn ang="0">
                      <a:pos x="61191" y="177800"/>
                    </a:cxn>
                    <a:cxn ang="0">
                      <a:pos x="76489" y="174017"/>
                    </a:cxn>
                    <a:cxn ang="0">
                      <a:pos x="84138" y="3782"/>
                    </a:cxn>
                    <a:cxn ang="0">
                      <a:pos x="61191" y="0"/>
                    </a:cxn>
                  </a:cxnLst>
                  <a:rect l="0" t="0" r="0" b="0"/>
                  <a:pathLst>
                    <a:path w="22" h="47">
                      <a:moveTo>
                        <a:pt x="16" y="0"/>
                      </a:moveTo>
                      <a:cubicBezTo>
                        <a:pt x="7" y="0"/>
                        <a:pt x="0" y="5"/>
                        <a:pt x="0" y="5"/>
                      </a:cubicBezTo>
                      <a:cubicBezTo>
                        <a:pt x="0" y="14"/>
                        <a:pt x="0" y="14"/>
                        <a:pt x="0" y="14"/>
                      </a:cubicBezTo>
                      <a:cubicBezTo>
                        <a:pt x="0" y="33"/>
                        <a:pt x="0" y="33"/>
                        <a:pt x="0" y="33"/>
                      </a:cubicBezTo>
                      <a:cubicBezTo>
                        <a:pt x="0" y="42"/>
                        <a:pt x="0" y="42"/>
                        <a:pt x="0" y="42"/>
                      </a:cubicBezTo>
                      <a:cubicBezTo>
                        <a:pt x="0" y="42"/>
                        <a:pt x="7" y="47"/>
                        <a:pt x="16" y="47"/>
                      </a:cubicBezTo>
                      <a:cubicBezTo>
                        <a:pt x="18" y="47"/>
                        <a:pt x="19" y="47"/>
                        <a:pt x="20" y="46"/>
                      </a:cubicBezTo>
                      <a:cubicBezTo>
                        <a:pt x="22" y="1"/>
                        <a:pt x="22" y="1"/>
                        <a:pt x="22" y="1"/>
                      </a:cubicBezTo>
                      <a:cubicBezTo>
                        <a:pt x="20" y="1"/>
                        <a:pt x="18" y="0"/>
                        <a:pt x="16" y="0"/>
                      </a:cubicBezTo>
                      <a:close/>
                    </a:path>
                  </a:pathLst>
                </a:custGeom>
                <a:solidFill>
                  <a:srgbClr val="F6950A"/>
                </a:solidFill>
                <a:ln w="9525">
                  <a:noFill/>
                </a:ln>
              </p:spPr>
              <p:txBody>
                <a:bodyPr/>
                <a:lstStyle/>
                <a:p>
                  <a:endParaRPr lang="zh-CN" altLang="en-US"/>
                </a:p>
              </p:txBody>
            </p:sp>
            <p:sp>
              <p:nvSpPr>
                <p:cNvPr id="10367" name="î$ļíďê"/>
                <p:cNvSpPr/>
                <p:nvPr/>
              </p:nvSpPr>
              <p:spPr>
                <a:xfrm>
                  <a:off x="4140201" y="2511426"/>
                  <a:ext cx="96838" cy="30163"/>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68" name="ïṧḻiḑé"/>
                <p:cNvSpPr/>
                <p:nvPr/>
              </p:nvSpPr>
              <p:spPr>
                <a:xfrm>
                  <a:off x="4116388" y="2413001"/>
                  <a:ext cx="128588" cy="117475"/>
                </a:xfrm>
                <a:custGeom>
                  <a:avLst/>
                  <a:gdLst/>
                  <a:ahLst/>
                  <a:cxnLst>
                    <a:cxn ang="0">
                      <a:pos x="56730" y="113685"/>
                    </a:cxn>
                    <a:cxn ang="0">
                      <a:pos x="15128" y="45474"/>
                    </a:cxn>
                    <a:cxn ang="0">
                      <a:pos x="94550" y="7579"/>
                    </a:cxn>
                    <a:cxn ang="0">
                      <a:pos x="94550" y="109895"/>
                    </a:cxn>
                    <a:cxn ang="0">
                      <a:pos x="83204" y="30316"/>
                    </a:cxn>
                    <a:cxn ang="0">
                      <a:pos x="37820" y="68211"/>
                    </a:cxn>
                    <a:cxn ang="0">
                      <a:pos x="56730" y="113685"/>
                    </a:cxn>
                  </a:cxnLst>
                  <a:rect l="0" t="0" r="0" b="0"/>
                  <a:pathLst>
                    <a:path w="34" h="31">
                      <a:moveTo>
                        <a:pt x="15" y="30"/>
                      </a:moveTo>
                      <a:cubicBezTo>
                        <a:pt x="15" y="30"/>
                        <a:pt x="0" y="20"/>
                        <a:pt x="4" y="12"/>
                      </a:cubicBezTo>
                      <a:cubicBezTo>
                        <a:pt x="7" y="5"/>
                        <a:pt x="17" y="0"/>
                        <a:pt x="25" y="2"/>
                      </a:cubicBezTo>
                      <a:cubicBezTo>
                        <a:pt x="34" y="5"/>
                        <a:pt x="27" y="28"/>
                        <a:pt x="25" y="29"/>
                      </a:cubicBezTo>
                      <a:cubicBezTo>
                        <a:pt x="23" y="30"/>
                        <a:pt x="28" y="8"/>
                        <a:pt x="22" y="8"/>
                      </a:cubicBezTo>
                      <a:cubicBezTo>
                        <a:pt x="16" y="8"/>
                        <a:pt x="8" y="14"/>
                        <a:pt x="10" y="18"/>
                      </a:cubicBezTo>
                      <a:cubicBezTo>
                        <a:pt x="13" y="23"/>
                        <a:pt x="18" y="31"/>
                        <a:pt x="15" y="30"/>
                      </a:cubicBezTo>
                      <a:close/>
                    </a:path>
                  </a:pathLst>
                </a:custGeom>
                <a:solidFill>
                  <a:srgbClr val="F6950A"/>
                </a:solidFill>
                <a:ln w="9525">
                  <a:noFill/>
                </a:ln>
              </p:spPr>
              <p:txBody>
                <a:bodyPr/>
                <a:lstStyle/>
                <a:p>
                  <a:endParaRPr lang="zh-CN" altLang="en-US"/>
                </a:p>
              </p:txBody>
            </p:sp>
            <p:sp>
              <p:nvSpPr>
                <p:cNvPr id="10369" name="iŝļïḍê"/>
                <p:cNvSpPr/>
                <p:nvPr/>
              </p:nvSpPr>
              <p:spPr>
                <a:xfrm>
                  <a:off x="4811713" y="3775076"/>
                  <a:ext cx="117475" cy="173038"/>
                </a:xfrm>
                <a:custGeom>
                  <a:avLst/>
                  <a:gdLst/>
                  <a:ahLst/>
                  <a:cxnLst>
                    <a:cxn ang="0">
                      <a:pos x="56842" y="0"/>
                    </a:cxn>
                    <a:cxn ang="0">
                      <a:pos x="0" y="15046"/>
                    </a:cxn>
                    <a:cxn ang="0">
                      <a:pos x="0" y="48902"/>
                    </a:cxn>
                    <a:cxn ang="0">
                      <a:pos x="0" y="124135"/>
                    </a:cxn>
                    <a:cxn ang="0">
                      <a:pos x="0" y="157991"/>
                    </a:cxn>
                    <a:cxn ang="0">
                      <a:pos x="56842" y="173038"/>
                    </a:cxn>
                    <a:cxn ang="0">
                      <a:pos x="117475" y="157991"/>
                    </a:cxn>
                    <a:cxn ang="0">
                      <a:pos x="117475" y="124135"/>
                    </a:cxn>
                    <a:cxn ang="0">
                      <a:pos x="117475" y="48902"/>
                    </a:cxn>
                    <a:cxn ang="0">
                      <a:pos x="117475" y="15046"/>
                    </a:cxn>
                    <a:cxn ang="0">
                      <a:pos x="56842" y="0"/>
                    </a:cxn>
                  </a:cxnLst>
                  <a:rect l="0" t="0" r="0" b="0"/>
                  <a:pathLst>
                    <a:path w="31" h="46">
                      <a:moveTo>
                        <a:pt x="15" y="0"/>
                      </a:moveTo>
                      <a:cubicBezTo>
                        <a:pt x="7" y="0"/>
                        <a:pt x="0" y="4"/>
                        <a:pt x="0" y="4"/>
                      </a:cubicBezTo>
                      <a:cubicBezTo>
                        <a:pt x="0" y="13"/>
                        <a:pt x="0" y="13"/>
                        <a:pt x="0" y="13"/>
                      </a:cubicBezTo>
                      <a:cubicBezTo>
                        <a:pt x="0" y="33"/>
                        <a:pt x="0" y="33"/>
                        <a:pt x="0" y="33"/>
                      </a:cubicBezTo>
                      <a:cubicBezTo>
                        <a:pt x="0" y="42"/>
                        <a:pt x="0" y="42"/>
                        <a:pt x="0" y="42"/>
                      </a:cubicBezTo>
                      <a:cubicBezTo>
                        <a:pt x="0" y="42"/>
                        <a:pt x="7" y="46"/>
                        <a:pt x="15" y="46"/>
                      </a:cubicBezTo>
                      <a:cubicBezTo>
                        <a:pt x="24" y="46"/>
                        <a:pt x="31" y="42"/>
                        <a:pt x="31" y="42"/>
                      </a:cubicBezTo>
                      <a:cubicBezTo>
                        <a:pt x="31" y="33"/>
                        <a:pt x="31" y="33"/>
                        <a:pt x="31" y="33"/>
                      </a:cubicBezTo>
                      <a:cubicBezTo>
                        <a:pt x="31" y="13"/>
                        <a:pt x="31" y="13"/>
                        <a:pt x="31" y="13"/>
                      </a:cubicBezTo>
                      <a:cubicBezTo>
                        <a:pt x="31" y="4"/>
                        <a:pt x="31" y="4"/>
                        <a:pt x="31" y="4"/>
                      </a:cubicBezTo>
                      <a:cubicBezTo>
                        <a:pt x="31" y="4"/>
                        <a:pt x="24" y="0"/>
                        <a:pt x="15" y="0"/>
                      </a:cubicBezTo>
                      <a:close/>
                    </a:path>
                  </a:pathLst>
                </a:custGeom>
                <a:solidFill>
                  <a:srgbClr val="F47A0C"/>
                </a:solidFill>
                <a:ln w="9525">
                  <a:noFill/>
                </a:ln>
              </p:spPr>
              <p:txBody>
                <a:bodyPr/>
                <a:lstStyle/>
                <a:p>
                  <a:endParaRPr lang="zh-CN" altLang="en-US"/>
                </a:p>
              </p:txBody>
            </p:sp>
            <p:sp>
              <p:nvSpPr>
                <p:cNvPr id="10370" name="iSľïḍè"/>
                <p:cNvSpPr/>
                <p:nvPr/>
              </p:nvSpPr>
              <p:spPr>
                <a:xfrm>
                  <a:off x="4883151" y="3775076"/>
                  <a:ext cx="46038" cy="173038"/>
                </a:xfrm>
                <a:custGeom>
                  <a:avLst/>
                  <a:gdLst/>
                  <a:ahLst/>
                  <a:cxnLst>
                    <a:cxn ang="0">
                      <a:pos x="7673" y="0"/>
                    </a:cxn>
                    <a:cxn ang="0">
                      <a:pos x="0" y="173038"/>
                    </a:cxn>
                    <a:cxn ang="0">
                      <a:pos x="46038" y="157991"/>
                    </a:cxn>
                    <a:cxn ang="0">
                      <a:pos x="46038" y="124135"/>
                    </a:cxn>
                    <a:cxn ang="0">
                      <a:pos x="46038" y="48902"/>
                    </a:cxn>
                    <a:cxn ang="0">
                      <a:pos x="46038" y="15046"/>
                    </a:cxn>
                    <a:cxn ang="0">
                      <a:pos x="7673" y="0"/>
                    </a:cxn>
                  </a:cxnLst>
                  <a:rect l="0" t="0" r="0" b="0"/>
                  <a:pathLst>
                    <a:path w="12" h="46">
                      <a:moveTo>
                        <a:pt x="2" y="0"/>
                      </a:moveTo>
                      <a:cubicBezTo>
                        <a:pt x="0" y="46"/>
                        <a:pt x="0" y="46"/>
                        <a:pt x="0" y="46"/>
                      </a:cubicBezTo>
                      <a:cubicBezTo>
                        <a:pt x="7" y="45"/>
                        <a:pt x="12" y="42"/>
                        <a:pt x="12" y="42"/>
                      </a:cubicBezTo>
                      <a:cubicBezTo>
                        <a:pt x="12" y="33"/>
                        <a:pt x="12" y="33"/>
                        <a:pt x="12" y="33"/>
                      </a:cubicBezTo>
                      <a:cubicBezTo>
                        <a:pt x="12" y="13"/>
                        <a:pt x="12" y="13"/>
                        <a:pt x="12" y="13"/>
                      </a:cubicBezTo>
                      <a:cubicBezTo>
                        <a:pt x="12" y="4"/>
                        <a:pt x="12" y="4"/>
                        <a:pt x="12" y="4"/>
                      </a:cubicBezTo>
                      <a:cubicBezTo>
                        <a:pt x="12" y="4"/>
                        <a:pt x="8" y="2"/>
                        <a:pt x="2" y="0"/>
                      </a:cubicBezTo>
                      <a:close/>
                    </a:path>
                  </a:pathLst>
                </a:custGeom>
                <a:solidFill>
                  <a:srgbClr val="F47A0C"/>
                </a:solidFill>
                <a:ln w="9525">
                  <a:noFill/>
                </a:ln>
              </p:spPr>
              <p:txBody>
                <a:bodyPr/>
                <a:lstStyle/>
                <a:p>
                  <a:endParaRPr lang="zh-CN" altLang="en-US"/>
                </a:p>
              </p:txBody>
            </p:sp>
            <p:sp>
              <p:nvSpPr>
                <p:cNvPr id="10371" name="îsliḑé"/>
                <p:cNvSpPr/>
                <p:nvPr/>
              </p:nvSpPr>
              <p:spPr>
                <a:xfrm>
                  <a:off x="4811713" y="3775076"/>
                  <a:ext cx="79375" cy="173038"/>
                </a:xfrm>
                <a:custGeom>
                  <a:avLst/>
                  <a:gdLst/>
                  <a:ahLst/>
                  <a:cxnLst>
                    <a:cxn ang="0">
                      <a:pos x="56696" y="0"/>
                    </a:cxn>
                    <a:cxn ang="0">
                      <a:pos x="0" y="15046"/>
                    </a:cxn>
                    <a:cxn ang="0">
                      <a:pos x="0" y="48902"/>
                    </a:cxn>
                    <a:cxn ang="0">
                      <a:pos x="0" y="124135"/>
                    </a:cxn>
                    <a:cxn ang="0">
                      <a:pos x="0" y="157991"/>
                    </a:cxn>
                    <a:cxn ang="0">
                      <a:pos x="56696" y="173038"/>
                    </a:cxn>
                    <a:cxn ang="0">
                      <a:pos x="71815" y="173038"/>
                    </a:cxn>
                    <a:cxn ang="0">
                      <a:pos x="79375" y="0"/>
                    </a:cxn>
                    <a:cxn ang="0">
                      <a:pos x="56696" y="0"/>
                    </a:cxn>
                  </a:cxnLst>
                  <a:rect l="0" t="0" r="0" b="0"/>
                  <a:pathLst>
                    <a:path w="21" h="46">
                      <a:moveTo>
                        <a:pt x="15" y="0"/>
                      </a:moveTo>
                      <a:cubicBezTo>
                        <a:pt x="7" y="0"/>
                        <a:pt x="0" y="4"/>
                        <a:pt x="0" y="4"/>
                      </a:cubicBezTo>
                      <a:cubicBezTo>
                        <a:pt x="0" y="13"/>
                        <a:pt x="0" y="13"/>
                        <a:pt x="0" y="13"/>
                      </a:cubicBezTo>
                      <a:cubicBezTo>
                        <a:pt x="0" y="33"/>
                        <a:pt x="0" y="33"/>
                        <a:pt x="0" y="33"/>
                      </a:cubicBezTo>
                      <a:cubicBezTo>
                        <a:pt x="0" y="42"/>
                        <a:pt x="0" y="42"/>
                        <a:pt x="0" y="42"/>
                      </a:cubicBezTo>
                      <a:cubicBezTo>
                        <a:pt x="0" y="42"/>
                        <a:pt x="7" y="46"/>
                        <a:pt x="15" y="46"/>
                      </a:cubicBezTo>
                      <a:cubicBezTo>
                        <a:pt x="17" y="46"/>
                        <a:pt x="18" y="46"/>
                        <a:pt x="19" y="46"/>
                      </a:cubicBezTo>
                      <a:cubicBezTo>
                        <a:pt x="21" y="0"/>
                        <a:pt x="21" y="0"/>
                        <a:pt x="21" y="0"/>
                      </a:cubicBezTo>
                      <a:cubicBezTo>
                        <a:pt x="19" y="0"/>
                        <a:pt x="17" y="0"/>
                        <a:pt x="15" y="0"/>
                      </a:cubicBezTo>
                      <a:close/>
                    </a:path>
                  </a:pathLst>
                </a:custGeom>
                <a:solidFill>
                  <a:srgbClr val="F6950A"/>
                </a:solidFill>
                <a:ln w="9525">
                  <a:noFill/>
                </a:ln>
              </p:spPr>
              <p:txBody>
                <a:bodyPr/>
                <a:lstStyle/>
                <a:p>
                  <a:endParaRPr lang="zh-CN" altLang="en-US"/>
                </a:p>
              </p:txBody>
            </p:sp>
            <p:sp>
              <p:nvSpPr>
                <p:cNvPr id="10372" name="íŝ1îḍé"/>
                <p:cNvSpPr/>
                <p:nvPr/>
              </p:nvSpPr>
              <p:spPr>
                <a:xfrm>
                  <a:off x="4819651" y="3778251"/>
                  <a:ext cx="101600" cy="34925"/>
                </a:xfrm>
                <a:prstGeom prst="ellipse">
                  <a:avLst/>
                </a:prstGeom>
                <a:solidFill>
                  <a:srgbClr val="F7B24A"/>
                </a:solidFill>
                <a:ln w="9525">
                  <a:noFill/>
                </a:ln>
              </p:spPr>
              <p:txBody>
                <a:bodyPr anchor="ctr" anchorCtr="0"/>
                <a:lstStyle/>
                <a:p>
                  <a:pPr algn="ctr"/>
                  <a:endParaRPr lang="zh-CN">
                    <a:latin typeface="Arial" panose="020B0604020202020204" pitchFamily="34" charset="0"/>
                    <a:ea typeface="黑体" panose="02010609060101010101" pitchFamily="49" charset="-122"/>
                  </a:endParaRPr>
                </a:p>
              </p:txBody>
            </p:sp>
            <p:sp>
              <p:nvSpPr>
                <p:cNvPr id="10373" name="ïṥļïḍê"/>
                <p:cNvSpPr/>
                <p:nvPr/>
              </p:nvSpPr>
              <p:spPr>
                <a:xfrm>
                  <a:off x="4800601" y="3681413"/>
                  <a:ext cx="123825" cy="115888"/>
                </a:xfrm>
                <a:custGeom>
                  <a:avLst/>
                  <a:gdLst/>
                  <a:ahLst/>
                  <a:cxnLst>
                    <a:cxn ang="0">
                      <a:pos x="52531" y="112149"/>
                    </a:cxn>
                    <a:cxn ang="0">
                      <a:pos x="11256" y="48598"/>
                    </a:cxn>
                    <a:cxn ang="0">
                      <a:pos x="93806" y="11214"/>
                    </a:cxn>
                    <a:cxn ang="0">
                      <a:pos x="90054" y="112149"/>
                    </a:cxn>
                    <a:cxn ang="0">
                      <a:pos x="78797" y="33644"/>
                    </a:cxn>
                    <a:cxn ang="0">
                      <a:pos x="37522" y="71028"/>
                    </a:cxn>
                    <a:cxn ang="0">
                      <a:pos x="52531" y="112149"/>
                    </a:cxn>
                  </a:cxnLst>
                  <a:rect l="0" t="0" r="0" b="0"/>
                  <a:pathLst>
                    <a:path w="33" h="31">
                      <a:moveTo>
                        <a:pt x="14" y="30"/>
                      </a:moveTo>
                      <a:cubicBezTo>
                        <a:pt x="14" y="30"/>
                        <a:pt x="0" y="20"/>
                        <a:pt x="3" y="13"/>
                      </a:cubicBezTo>
                      <a:cubicBezTo>
                        <a:pt x="7" y="5"/>
                        <a:pt x="16" y="0"/>
                        <a:pt x="25" y="3"/>
                      </a:cubicBezTo>
                      <a:cubicBezTo>
                        <a:pt x="33" y="5"/>
                        <a:pt x="26" y="29"/>
                        <a:pt x="24" y="30"/>
                      </a:cubicBezTo>
                      <a:cubicBezTo>
                        <a:pt x="22" y="31"/>
                        <a:pt x="27" y="9"/>
                        <a:pt x="21" y="9"/>
                      </a:cubicBezTo>
                      <a:cubicBezTo>
                        <a:pt x="15" y="8"/>
                        <a:pt x="7" y="14"/>
                        <a:pt x="10" y="19"/>
                      </a:cubicBezTo>
                      <a:cubicBezTo>
                        <a:pt x="12" y="23"/>
                        <a:pt x="18" y="31"/>
                        <a:pt x="14" y="30"/>
                      </a:cubicBezTo>
                      <a:close/>
                    </a:path>
                  </a:pathLst>
                </a:custGeom>
                <a:solidFill>
                  <a:srgbClr val="F6950A"/>
                </a:solidFill>
                <a:ln w="9525">
                  <a:noFill/>
                </a:ln>
              </p:spPr>
              <p:txBody>
                <a:bodyPr/>
                <a:lstStyle/>
                <a:p>
                  <a:endParaRPr lang="zh-CN" altLang="en-US"/>
                </a:p>
              </p:txBody>
            </p:sp>
            <p:sp>
              <p:nvSpPr>
                <p:cNvPr id="10374" name="ïṣḷíḋè"/>
                <p:cNvSpPr/>
                <p:nvPr/>
              </p:nvSpPr>
              <p:spPr>
                <a:xfrm>
                  <a:off x="3967163" y="2722563"/>
                  <a:ext cx="134938" cy="168275"/>
                </a:xfrm>
                <a:custGeom>
                  <a:avLst/>
                  <a:gdLst/>
                  <a:ahLst/>
                  <a:cxnLst>
                    <a:cxn ang="0">
                      <a:pos x="123693" y="71049"/>
                    </a:cxn>
                    <a:cxn ang="0">
                      <a:pos x="134938" y="37394"/>
                    </a:cxn>
                    <a:cxn ang="0">
                      <a:pos x="104951" y="7478"/>
                    </a:cxn>
                    <a:cxn ang="0">
                      <a:pos x="63720" y="7478"/>
                    </a:cxn>
                    <a:cxn ang="0">
                      <a:pos x="22489" y="59831"/>
                    </a:cxn>
                    <a:cxn ang="0">
                      <a:pos x="3748" y="119662"/>
                    </a:cxn>
                    <a:cxn ang="0">
                      <a:pos x="33734" y="153317"/>
                    </a:cxn>
                    <a:cxn ang="0">
                      <a:pos x="78713" y="149577"/>
                    </a:cxn>
                    <a:cxn ang="0">
                      <a:pos x="123693" y="71049"/>
                    </a:cxn>
                    <a:cxn ang="0">
                      <a:pos x="74965" y="112183"/>
                    </a:cxn>
                    <a:cxn ang="0">
                      <a:pos x="52475" y="115922"/>
                    </a:cxn>
                    <a:cxn ang="0">
                      <a:pos x="33734" y="97225"/>
                    </a:cxn>
                    <a:cxn ang="0">
                      <a:pos x="44979" y="59831"/>
                    </a:cxn>
                    <a:cxn ang="0">
                      <a:pos x="71217" y="29915"/>
                    </a:cxn>
                    <a:cxn ang="0">
                      <a:pos x="93706" y="29915"/>
                    </a:cxn>
                    <a:cxn ang="0">
                      <a:pos x="108700" y="48612"/>
                    </a:cxn>
                    <a:cxn ang="0">
                      <a:pos x="104951" y="67310"/>
                    </a:cxn>
                    <a:cxn ang="0">
                      <a:pos x="74965" y="112183"/>
                    </a:cxn>
                  </a:cxnLst>
                  <a:rect l="0" t="0" r="0" b="0"/>
                  <a:pathLst>
                    <a:path w="36" h="45">
                      <a:moveTo>
                        <a:pt x="33" y="19"/>
                      </a:moveTo>
                      <a:cubicBezTo>
                        <a:pt x="34" y="17"/>
                        <a:pt x="36" y="13"/>
                        <a:pt x="36" y="10"/>
                      </a:cubicBezTo>
                      <a:cubicBezTo>
                        <a:pt x="35" y="7"/>
                        <a:pt x="30" y="3"/>
                        <a:pt x="28" y="2"/>
                      </a:cubicBezTo>
                      <a:cubicBezTo>
                        <a:pt x="24" y="0"/>
                        <a:pt x="20" y="0"/>
                        <a:pt x="17" y="2"/>
                      </a:cubicBezTo>
                      <a:cubicBezTo>
                        <a:pt x="13" y="6"/>
                        <a:pt x="9" y="11"/>
                        <a:pt x="6" y="16"/>
                      </a:cubicBezTo>
                      <a:cubicBezTo>
                        <a:pt x="4" y="20"/>
                        <a:pt x="0" y="27"/>
                        <a:pt x="1" y="32"/>
                      </a:cubicBezTo>
                      <a:cubicBezTo>
                        <a:pt x="2" y="36"/>
                        <a:pt x="6" y="39"/>
                        <a:pt x="9" y="41"/>
                      </a:cubicBezTo>
                      <a:cubicBezTo>
                        <a:pt x="13" y="44"/>
                        <a:pt x="17" y="45"/>
                        <a:pt x="21" y="40"/>
                      </a:cubicBezTo>
                      <a:cubicBezTo>
                        <a:pt x="25" y="34"/>
                        <a:pt x="29" y="27"/>
                        <a:pt x="33" y="19"/>
                      </a:cubicBezTo>
                      <a:close/>
                      <a:moveTo>
                        <a:pt x="20" y="30"/>
                      </a:moveTo>
                      <a:cubicBezTo>
                        <a:pt x="19" y="33"/>
                        <a:pt x="16" y="33"/>
                        <a:pt x="14" y="31"/>
                      </a:cubicBezTo>
                      <a:cubicBezTo>
                        <a:pt x="12" y="30"/>
                        <a:pt x="10" y="28"/>
                        <a:pt x="9" y="26"/>
                      </a:cubicBezTo>
                      <a:cubicBezTo>
                        <a:pt x="8" y="23"/>
                        <a:pt x="11" y="19"/>
                        <a:pt x="12" y="16"/>
                      </a:cubicBezTo>
                      <a:cubicBezTo>
                        <a:pt x="14" y="13"/>
                        <a:pt x="16" y="10"/>
                        <a:pt x="19" y="8"/>
                      </a:cubicBezTo>
                      <a:cubicBezTo>
                        <a:pt x="20" y="7"/>
                        <a:pt x="23" y="7"/>
                        <a:pt x="25" y="8"/>
                      </a:cubicBezTo>
                      <a:cubicBezTo>
                        <a:pt x="26" y="9"/>
                        <a:pt x="29" y="11"/>
                        <a:pt x="29" y="13"/>
                      </a:cubicBezTo>
                      <a:cubicBezTo>
                        <a:pt x="30" y="14"/>
                        <a:pt x="28" y="17"/>
                        <a:pt x="28" y="18"/>
                      </a:cubicBezTo>
                      <a:cubicBezTo>
                        <a:pt x="26" y="22"/>
                        <a:pt x="23" y="27"/>
                        <a:pt x="20" y="30"/>
                      </a:cubicBezTo>
                      <a:close/>
                    </a:path>
                  </a:pathLst>
                </a:custGeom>
                <a:solidFill>
                  <a:srgbClr val="F7B24A"/>
                </a:solidFill>
                <a:ln w="9525">
                  <a:noFill/>
                </a:ln>
              </p:spPr>
              <p:txBody>
                <a:bodyPr/>
                <a:lstStyle/>
                <a:p>
                  <a:endParaRPr lang="zh-CN" altLang="en-US"/>
                </a:p>
              </p:txBody>
            </p:sp>
            <p:sp>
              <p:nvSpPr>
                <p:cNvPr id="10375" name="îṣ1îḑé"/>
                <p:cNvSpPr/>
                <p:nvPr/>
              </p:nvSpPr>
              <p:spPr>
                <a:xfrm>
                  <a:off x="3967163" y="2774951"/>
                  <a:ext cx="93663" cy="115888"/>
                </a:xfrm>
                <a:custGeom>
                  <a:avLst/>
                  <a:gdLst/>
                  <a:ahLst/>
                  <a:cxnLst>
                    <a:cxn ang="0">
                      <a:pos x="78676" y="56074"/>
                    </a:cxn>
                    <a:cxn ang="0">
                      <a:pos x="74930" y="59813"/>
                    </a:cxn>
                    <a:cxn ang="0">
                      <a:pos x="52451" y="63551"/>
                    </a:cxn>
                    <a:cxn ang="0">
                      <a:pos x="33718" y="44859"/>
                    </a:cxn>
                    <a:cxn ang="0">
                      <a:pos x="41211" y="14953"/>
                    </a:cxn>
                    <a:cxn ang="0">
                      <a:pos x="29972" y="0"/>
                    </a:cxn>
                    <a:cxn ang="0">
                      <a:pos x="22479" y="7476"/>
                    </a:cxn>
                    <a:cxn ang="0">
                      <a:pos x="3746" y="67289"/>
                    </a:cxn>
                    <a:cxn ang="0">
                      <a:pos x="33718" y="100934"/>
                    </a:cxn>
                    <a:cxn ang="0">
                      <a:pos x="78676" y="97196"/>
                    </a:cxn>
                    <a:cxn ang="0">
                      <a:pos x="93663" y="74766"/>
                    </a:cxn>
                    <a:cxn ang="0">
                      <a:pos x="78676" y="56074"/>
                    </a:cxn>
                  </a:cxnLst>
                  <a:rect l="0" t="0" r="0" b="0"/>
                  <a:pathLst>
                    <a:path w="25" h="31">
                      <a:moveTo>
                        <a:pt x="21" y="15"/>
                      </a:moveTo>
                      <a:cubicBezTo>
                        <a:pt x="20" y="16"/>
                        <a:pt x="20" y="16"/>
                        <a:pt x="20" y="16"/>
                      </a:cubicBezTo>
                      <a:cubicBezTo>
                        <a:pt x="19" y="19"/>
                        <a:pt x="16" y="19"/>
                        <a:pt x="14" y="17"/>
                      </a:cubicBezTo>
                      <a:cubicBezTo>
                        <a:pt x="12" y="16"/>
                        <a:pt x="10" y="14"/>
                        <a:pt x="9" y="12"/>
                      </a:cubicBezTo>
                      <a:cubicBezTo>
                        <a:pt x="9" y="9"/>
                        <a:pt x="10" y="6"/>
                        <a:pt x="11" y="4"/>
                      </a:cubicBezTo>
                      <a:cubicBezTo>
                        <a:pt x="10" y="3"/>
                        <a:pt x="9" y="1"/>
                        <a:pt x="8" y="0"/>
                      </a:cubicBezTo>
                      <a:cubicBezTo>
                        <a:pt x="7" y="1"/>
                        <a:pt x="7" y="1"/>
                        <a:pt x="6" y="2"/>
                      </a:cubicBezTo>
                      <a:cubicBezTo>
                        <a:pt x="4" y="6"/>
                        <a:pt x="0" y="13"/>
                        <a:pt x="1" y="18"/>
                      </a:cubicBezTo>
                      <a:cubicBezTo>
                        <a:pt x="2" y="22"/>
                        <a:pt x="6" y="25"/>
                        <a:pt x="9" y="27"/>
                      </a:cubicBezTo>
                      <a:cubicBezTo>
                        <a:pt x="13" y="30"/>
                        <a:pt x="17" y="31"/>
                        <a:pt x="21" y="26"/>
                      </a:cubicBezTo>
                      <a:cubicBezTo>
                        <a:pt x="22" y="24"/>
                        <a:pt x="24" y="22"/>
                        <a:pt x="25" y="20"/>
                      </a:cubicBezTo>
                      <a:cubicBezTo>
                        <a:pt x="24" y="18"/>
                        <a:pt x="22" y="17"/>
                        <a:pt x="21" y="15"/>
                      </a:cubicBezTo>
                      <a:close/>
                    </a:path>
                  </a:pathLst>
                </a:custGeom>
                <a:solidFill>
                  <a:srgbClr val="F6950A"/>
                </a:solidFill>
                <a:ln w="9525">
                  <a:noFill/>
                </a:ln>
              </p:spPr>
              <p:txBody>
                <a:bodyPr/>
                <a:lstStyle/>
                <a:p>
                  <a:endParaRPr lang="zh-CN" altLang="en-US"/>
                </a:p>
              </p:txBody>
            </p:sp>
            <p:sp>
              <p:nvSpPr>
                <p:cNvPr id="10376" name="îŝḷiďê"/>
                <p:cNvSpPr/>
                <p:nvPr/>
              </p:nvSpPr>
              <p:spPr>
                <a:xfrm>
                  <a:off x="4052888" y="2632076"/>
                  <a:ext cx="131763" cy="168275"/>
                </a:xfrm>
                <a:custGeom>
                  <a:avLst/>
                  <a:gdLst/>
                  <a:ahLst/>
                  <a:cxnLst>
                    <a:cxn ang="0">
                      <a:pos x="3764" y="123401"/>
                    </a:cxn>
                    <a:cxn ang="0">
                      <a:pos x="7529" y="130880"/>
                    </a:cxn>
                    <a:cxn ang="0">
                      <a:pos x="79057" y="3739"/>
                    </a:cxn>
                    <a:cxn ang="0">
                      <a:pos x="52705" y="26176"/>
                    </a:cxn>
                    <a:cxn ang="0">
                      <a:pos x="26352" y="67310"/>
                    </a:cxn>
                    <a:cxn ang="0">
                      <a:pos x="7529" y="97225"/>
                    </a:cxn>
                    <a:cxn ang="0">
                      <a:pos x="3764" y="115922"/>
                    </a:cxn>
                    <a:cxn ang="0">
                      <a:pos x="3764" y="123401"/>
                    </a:cxn>
                  </a:cxnLst>
                  <a:rect l="0" t="0" r="0" b="0"/>
                  <a:pathLst>
                    <a:path w="35" h="45">
                      <a:moveTo>
                        <a:pt x="1" y="33"/>
                      </a:moveTo>
                      <a:cubicBezTo>
                        <a:pt x="1" y="33"/>
                        <a:pt x="1" y="34"/>
                        <a:pt x="2" y="35"/>
                      </a:cubicBezTo>
                      <a:cubicBezTo>
                        <a:pt x="10" y="45"/>
                        <a:pt x="35" y="0"/>
                        <a:pt x="21" y="1"/>
                      </a:cubicBezTo>
                      <a:cubicBezTo>
                        <a:pt x="18" y="1"/>
                        <a:pt x="16" y="5"/>
                        <a:pt x="14" y="7"/>
                      </a:cubicBezTo>
                      <a:cubicBezTo>
                        <a:pt x="11" y="11"/>
                        <a:pt x="9" y="14"/>
                        <a:pt x="7" y="18"/>
                      </a:cubicBezTo>
                      <a:cubicBezTo>
                        <a:pt x="5" y="20"/>
                        <a:pt x="4" y="23"/>
                        <a:pt x="2" y="26"/>
                      </a:cubicBezTo>
                      <a:cubicBezTo>
                        <a:pt x="2" y="28"/>
                        <a:pt x="1" y="29"/>
                        <a:pt x="1" y="31"/>
                      </a:cubicBezTo>
                      <a:cubicBezTo>
                        <a:pt x="0" y="31"/>
                        <a:pt x="0" y="32"/>
                        <a:pt x="1" y="33"/>
                      </a:cubicBezTo>
                      <a:close/>
                    </a:path>
                  </a:pathLst>
                </a:custGeom>
                <a:solidFill>
                  <a:srgbClr val="F7B24A"/>
                </a:solidFill>
                <a:ln w="9525">
                  <a:noFill/>
                </a:ln>
              </p:spPr>
              <p:txBody>
                <a:bodyPr/>
                <a:lstStyle/>
                <a:p>
                  <a:endParaRPr lang="zh-CN" altLang="en-US"/>
                </a:p>
              </p:txBody>
            </p:sp>
            <p:sp>
              <p:nvSpPr>
                <p:cNvPr id="10377" name="ïṧlíḑê"/>
                <p:cNvSpPr/>
                <p:nvPr/>
              </p:nvSpPr>
              <p:spPr>
                <a:xfrm>
                  <a:off x="4052888" y="2717801"/>
                  <a:ext cx="63500" cy="60325"/>
                </a:xfrm>
                <a:custGeom>
                  <a:avLst/>
                  <a:gdLst/>
                  <a:ahLst/>
                  <a:cxnLst>
                    <a:cxn ang="0">
                      <a:pos x="14941" y="0"/>
                    </a:cxn>
                    <a:cxn ang="0">
                      <a:pos x="7470" y="11310"/>
                    </a:cxn>
                    <a:cxn ang="0">
                      <a:pos x="3735" y="30162"/>
                    </a:cxn>
                    <a:cxn ang="0">
                      <a:pos x="3735" y="37703"/>
                    </a:cxn>
                    <a:cxn ang="0">
                      <a:pos x="7470" y="45243"/>
                    </a:cxn>
                    <a:cxn ang="0">
                      <a:pos x="63500" y="11310"/>
                    </a:cxn>
                    <a:cxn ang="0">
                      <a:pos x="14941" y="0"/>
                    </a:cxn>
                  </a:cxnLst>
                  <a:rect l="0" t="0" r="0" b="0"/>
                  <a:pathLst>
                    <a:path w="17" h="16">
                      <a:moveTo>
                        <a:pt x="4" y="0"/>
                      </a:moveTo>
                      <a:cubicBezTo>
                        <a:pt x="4" y="1"/>
                        <a:pt x="3" y="2"/>
                        <a:pt x="2" y="3"/>
                      </a:cubicBezTo>
                      <a:cubicBezTo>
                        <a:pt x="2" y="5"/>
                        <a:pt x="1" y="6"/>
                        <a:pt x="1" y="8"/>
                      </a:cubicBezTo>
                      <a:cubicBezTo>
                        <a:pt x="0" y="8"/>
                        <a:pt x="0" y="9"/>
                        <a:pt x="1" y="10"/>
                      </a:cubicBezTo>
                      <a:cubicBezTo>
                        <a:pt x="1" y="10"/>
                        <a:pt x="1" y="11"/>
                        <a:pt x="2" y="12"/>
                      </a:cubicBezTo>
                      <a:cubicBezTo>
                        <a:pt x="5" y="16"/>
                        <a:pt x="11" y="11"/>
                        <a:pt x="17" y="3"/>
                      </a:cubicBezTo>
                      <a:cubicBezTo>
                        <a:pt x="12" y="2"/>
                        <a:pt x="8" y="1"/>
                        <a:pt x="4" y="0"/>
                      </a:cubicBezTo>
                      <a:close/>
                    </a:path>
                  </a:pathLst>
                </a:custGeom>
                <a:solidFill>
                  <a:srgbClr val="F6950A"/>
                </a:solidFill>
                <a:ln w="9525">
                  <a:noFill/>
                </a:ln>
              </p:spPr>
              <p:txBody>
                <a:bodyPr/>
                <a:lstStyle/>
                <a:p>
                  <a:endParaRPr lang="zh-CN" altLang="en-US"/>
                </a:p>
              </p:txBody>
            </p:sp>
            <p:sp>
              <p:nvSpPr>
                <p:cNvPr id="10378" name="íṥlïdê"/>
                <p:cNvSpPr/>
                <p:nvPr/>
              </p:nvSpPr>
              <p:spPr>
                <a:xfrm>
                  <a:off x="3849688" y="2913063"/>
                  <a:ext cx="134938" cy="169863"/>
                </a:xfrm>
                <a:custGeom>
                  <a:avLst/>
                  <a:gdLst/>
                  <a:ahLst/>
                  <a:cxnLst>
                    <a:cxn ang="0">
                      <a:pos x="119944" y="75494"/>
                    </a:cxn>
                    <a:cxn ang="0">
                      <a:pos x="131189" y="41522"/>
                    </a:cxn>
                    <a:cxn ang="0">
                      <a:pos x="101203" y="7549"/>
                    </a:cxn>
                    <a:cxn ang="0">
                      <a:pos x="63720" y="11324"/>
                    </a:cxn>
                    <a:cxn ang="0">
                      <a:pos x="22489" y="64170"/>
                    </a:cxn>
                    <a:cxn ang="0">
                      <a:pos x="3748" y="124566"/>
                    </a:cxn>
                    <a:cxn ang="0">
                      <a:pos x="33734" y="158538"/>
                    </a:cxn>
                    <a:cxn ang="0">
                      <a:pos x="74965" y="154764"/>
                    </a:cxn>
                    <a:cxn ang="0">
                      <a:pos x="119944" y="75494"/>
                    </a:cxn>
                    <a:cxn ang="0">
                      <a:pos x="74965" y="117016"/>
                    </a:cxn>
                    <a:cxn ang="0">
                      <a:pos x="48727" y="117016"/>
                    </a:cxn>
                    <a:cxn ang="0">
                      <a:pos x="33734" y="98143"/>
                    </a:cxn>
                    <a:cxn ang="0">
                      <a:pos x="44979" y="64170"/>
                    </a:cxn>
                    <a:cxn ang="0">
                      <a:pos x="67469" y="30197"/>
                    </a:cxn>
                    <a:cxn ang="0">
                      <a:pos x="89958" y="30197"/>
                    </a:cxn>
                    <a:cxn ang="0">
                      <a:pos x="108700" y="49071"/>
                    </a:cxn>
                    <a:cxn ang="0">
                      <a:pos x="101203" y="67945"/>
                    </a:cxn>
                    <a:cxn ang="0">
                      <a:pos x="74965" y="117016"/>
                    </a:cxn>
                  </a:cxnLst>
                  <a:rect l="0" t="0" r="0" b="0"/>
                  <a:pathLst>
                    <a:path w="36" h="45">
                      <a:moveTo>
                        <a:pt x="32" y="20"/>
                      </a:moveTo>
                      <a:cubicBezTo>
                        <a:pt x="34" y="17"/>
                        <a:pt x="36" y="13"/>
                        <a:pt x="35" y="11"/>
                      </a:cubicBezTo>
                      <a:cubicBezTo>
                        <a:pt x="35" y="7"/>
                        <a:pt x="30" y="4"/>
                        <a:pt x="27" y="2"/>
                      </a:cubicBezTo>
                      <a:cubicBezTo>
                        <a:pt x="24" y="0"/>
                        <a:pt x="20" y="0"/>
                        <a:pt x="17" y="3"/>
                      </a:cubicBezTo>
                      <a:cubicBezTo>
                        <a:pt x="12" y="6"/>
                        <a:pt x="9" y="12"/>
                        <a:pt x="6" y="17"/>
                      </a:cubicBezTo>
                      <a:cubicBezTo>
                        <a:pt x="4" y="21"/>
                        <a:pt x="0" y="28"/>
                        <a:pt x="1" y="33"/>
                      </a:cubicBezTo>
                      <a:cubicBezTo>
                        <a:pt x="2" y="36"/>
                        <a:pt x="6" y="40"/>
                        <a:pt x="9" y="42"/>
                      </a:cubicBezTo>
                      <a:cubicBezTo>
                        <a:pt x="13" y="45"/>
                        <a:pt x="17" y="45"/>
                        <a:pt x="20" y="41"/>
                      </a:cubicBezTo>
                      <a:cubicBezTo>
                        <a:pt x="25" y="34"/>
                        <a:pt x="29" y="27"/>
                        <a:pt x="32" y="20"/>
                      </a:cubicBezTo>
                      <a:close/>
                      <a:moveTo>
                        <a:pt x="20" y="31"/>
                      </a:moveTo>
                      <a:cubicBezTo>
                        <a:pt x="18" y="33"/>
                        <a:pt x="16" y="33"/>
                        <a:pt x="13" y="31"/>
                      </a:cubicBezTo>
                      <a:cubicBezTo>
                        <a:pt x="12" y="30"/>
                        <a:pt x="9" y="28"/>
                        <a:pt x="9" y="26"/>
                      </a:cubicBezTo>
                      <a:cubicBezTo>
                        <a:pt x="8" y="23"/>
                        <a:pt x="10" y="19"/>
                        <a:pt x="12" y="17"/>
                      </a:cubicBezTo>
                      <a:cubicBezTo>
                        <a:pt x="13" y="14"/>
                        <a:pt x="15" y="11"/>
                        <a:pt x="18" y="8"/>
                      </a:cubicBezTo>
                      <a:cubicBezTo>
                        <a:pt x="20" y="7"/>
                        <a:pt x="22" y="7"/>
                        <a:pt x="24" y="8"/>
                      </a:cubicBezTo>
                      <a:cubicBezTo>
                        <a:pt x="26" y="9"/>
                        <a:pt x="29" y="11"/>
                        <a:pt x="29" y="13"/>
                      </a:cubicBezTo>
                      <a:cubicBezTo>
                        <a:pt x="29" y="15"/>
                        <a:pt x="28" y="17"/>
                        <a:pt x="27" y="18"/>
                      </a:cubicBezTo>
                      <a:cubicBezTo>
                        <a:pt x="25" y="23"/>
                        <a:pt x="23" y="27"/>
                        <a:pt x="20" y="31"/>
                      </a:cubicBezTo>
                      <a:close/>
                    </a:path>
                  </a:pathLst>
                </a:custGeom>
                <a:solidFill>
                  <a:srgbClr val="F7B24A"/>
                </a:solidFill>
                <a:ln w="9525">
                  <a:noFill/>
                </a:ln>
              </p:spPr>
              <p:txBody>
                <a:bodyPr/>
                <a:lstStyle/>
                <a:p>
                  <a:endParaRPr lang="zh-CN" altLang="en-US"/>
                </a:p>
              </p:txBody>
            </p:sp>
            <p:sp>
              <p:nvSpPr>
                <p:cNvPr id="10379" name="iṡḷîďê"/>
                <p:cNvSpPr/>
                <p:nvPr/>
              </p:nvSpPr>
              <p:spPr>
                <a:xfrm>
                  <a:off x="3849688" y="2967038"/>
                  <a:ext cx="93663" cy="115888"/>
                </a:xfrm>
                <a:custGeom>
                  <a:avLst/>
                  <a:gdLst/>
                  <a:ahLst/>
                  <a:cxnLst>
                    <a:cxn ang="0">
                      <a:pos x="78676" y="59813"/>
                    </a:cxn>
                    <a:cxn ang="0">
                      <a:pos x="74930" y="63551"/>
                    </a:cxn>
                    <a:cxn ang="0">
                      <a:pos x="48704" y="63551"/>
                    </a:cxn>
                    <a:cxn ang="0">
                      <a:pos x="33718" y="44859"/>
                    </a:cxn>
                    <a:cxn ang="0">
                      <a:pos x="41211" y="14953"/>
                    </a:cxn>
                    <a:cxn ang="0">
                      <a:pos x="26225" y="0"/>
                    </a:cxn>
                    <a:cxn ang="0">
                      <a:pos x="22479" y="11214"/>
                    </a:cxn>
                    <a:cxn ang="0">
                      <a:pos x="3746" y="71028"/>
                    </a:cxn>
                    <a:cxn ang="0">
                      <a:pos x="33718" y="104673"/>
                    </a:cxn>
                    <a:cxn ang="0">
                      <a:pos x="74930" y="100934"/>
                    </a:cxn>
                    <a:cxn ang="0">
                      <a:pos x="93663" y="74766"/>
                    </a:cxn>
                    <a:cxn ang="0">
                      <a:pos x="78676" y="59813"/>
                    </a:cxn>
                  </a:cxnLst>
                  <a:rect l="0" t="0" r="0" b="0"/>
                  <a:pathLst>
                    <a:path w="25" h="31">
                      <a:moveTo>
                        <a:pt x="21" y="16"/>
                      </a:moveTo>
                      <a:cubicBezTo>
                        <a:pt x="20" y="17"/>
                        <a:pt x="20" y="17"/>
                        <a:pt x="20" y="17"/>
                      </a:cubicBezTo>
                      <a:cubicBezTo>
                        <a:pt x="18" y="19"/>
                        <a:pt x="16" y="19"/>
                        <a:pt x="13" y="17"/>
                      </a:cubicBezTo>
                      <a:cubicBezTo>
                        <a:pt x="12" y="16"/>
                        <a:pt x="9" y="14"/>
                        <a:pt x="9" y="12"/>
                      </a:cubicBezTo>
                      <a:cubicBezTo>
                        <a:pt x="8" y="10"/>
                        <a:pt x="9" y="7"/>
                        <a:pt x="11" y="4"/>
                      </a:cubicBezTo>
                      <a:cubicBezTo>
                        <a:pt x="10" y="3"/>
                        <a:pt x="8" y="2"/>
                        <a:pt x="7" y="0"/>
                      </a:cubicBezTo>
                      <a:cubicBezTo>
                        <a:pt x="7" y="1"/>
                        <a:pt x="6" y="2"/>
                        <a:pt x="6" y="3"/>
                      </a:cubicBezTo>
                      <a:cubicBezTo>
                        <a:pt x="4" y="7"/>
                        <a:pt x="0" y="14"/>
                        <a:pt x="1" y="19"/>
                      </a:cubicBezTo>
                      <a:cubicBezTo>
                        <a:pt x="2" y="22"/>
                        <a:pt x="6" y="26"/>
                        <a:pt x="9" y="28"/>
                      </a:cubicBezTo>
                      <a:cubicBezTo>
                        <a:pt x="13" y="31"/>
                        <a:pt x="17" y="31"/>
                        <a:pt x="20" y="27"/>
                      </a:cubicBezTo>
                      <a:cubicBezTo>
                        <a:pt x="22" y="25"/>
                        <a:pt x="23" y="22"/>
                        <a:pt x="25" y="20"/>
                      </a:cubicBezTo>
                      <a:cubicBezTo>
                        <a:pt x="23" y="19"/>
                        <a:pt x="22" y="17"/>
                        <a:pt x="21" y="16"/>
                      </a:cubicBezTo>
                      <a:close/>
                    </a:path>
                  </a:pathLst>
                </a:custGeom>
                <a:solidFill>
                  <a:srgbClr val="F6950A"/>
                </a:solidFill>
                <a:ln w="9525">
                  <a:noFill/>
                </a:ln>
              </p:spPr>
              <p:txBody>
                <a:bodyPr/>
                <a:lstStyle/>
                <a:p>
                  <a:endParaRPr lang="zh-CN" altLang="en-US"/>
                </a:p>
              </p:txBody>
            </p:sp>
            <p:sp>
              <p:nvSpPr>
                <p:cNvPr id="10380" name="îsḻïḍe"/>
                <p:cNvSpPr/>
                <p:nvPr/>
              </p:nvSpPr>
              <p:spPr>
                <a:xfrm>
                  <a:off x="3937001" y="2827338"/>
                  <a:ext cx="127000" cy="165100"/>
                </a:xfrm>
                <a:custGeom>
                  <a:avLst/>
                  <a:gdLst/>
                  <a:ahLst/>
                  <a:cxnLst>
                    <a:cxn ang="0">
                      <a:pos x="0" y="120072"/>
                    </a:cxn>
                    <a:cxn ang="0">
                      <a:pos x="3735" y="127577"/>
                    </a:cxn>
                    <a:cxn ang="0">
                      <a:pos x="78441" y="0"/>
                    </a:cxn>
                    <a:cxn ang="0">
                      <a:pos x="48558" y="26265"/>
                    </a:cxn>
                    <a:cxn ang="0">
                      <a:pos x="22411" y="63788"/>
                    </a:cxn>
                    <a:cxn ang="0">
                      <a:pos x="7470" y="97559"/>
                    </a:cxn>
                    <a:cxn ang="0">
                      <a:pos x="0" y="112568"/>
                    </a:cxn>
                    <a:cxn ang="0">
                      <a:pos x="0" y="120072"/>
                    </a:cxn>
                  </a:cxnLst>
                  <a:rect l="0" t="0" r="0" b="0"/>
                  <a:pathLst>
                    <a:path w="34" h="44">
                      <a:moveTo>
                        <a:pt x="0" y="32"/>
                      </a:moveTo>
                      <a:cubicBezTo>
                        <a:pt x="0" y="33"/>
                        <a:pt x="1" y="34"/>
                        <a:pt x="1" y="34"/>
                      </a:cubicBezTo>
                      <a:cubicBezTo>
                        <a:pt x="9" y="44"/>
                        <a:pt x="34" y="0"/>
                        <a:pt x="21" y="0"/>
                      </a:cubicBezTo>
                      <a:cubicBezTo>
                        <a:pt x="17" y="1"/>
                        <a:pt x="15" y="4"/>
                        <a:pt x="13" y="7"/>
                      </a:cubicBezTo>
                      <a:cubicBezTo>
                        <a:pt x="11" y="10"/>
                        <a:pt x="8" y="13"/>
                        <a:pt x="6" y="17"/>
                      </a:cubicBezTo>
                      <a:cubicBezTo>
                        <a:pt x="5" y="20"/>
                        <a:pt x="3" y="23"/>
                        <a:pt x="2" y="26"/>
                      </a:cubicBezTo>
                      <a:cubicBezTo>
                        <a:pt x="1" y="27"/>
                        <a:pt x="0" y="29"/>
                        <a:pt x="0" y="30"/>
                      </a:cubicBezTo>
                      <a:cubicBezTo>
                        <a:pt x="0" y="31"/>
                        <a:pt x="0" y="31"/>
                        <a:pt x="0" y="32"/>
                      </a:cubicBezTo>
                      <a:close/>
                    </a:path>
                  </a:pathLst>
                </a:custGeom>
                <a:solidFill>
                  <a:srgbClr val="F7B24A"/>
                </a:solidFill>
                <a:ln w="9525">
                  <a:noFill/>
                </a:ln>
              </p:spPr>
              <p:txBody>
                <a:bodyPr/>
                <a:lstStyle/>
                <a:p>
                  <a:endParaRPr lang="zh-CN" altLang="en-US"/>
                </a:p>
              </p:txBody>
            </p:sp>
            <p:sp>
              <p:nvSpPr>
                <p:cNvPr id="10381" name="íṧ1îďé"/>
                <p:cNvSpPr/>
                <p:nvPr/>
              </p:nvSpPr>
              <p:spPr>
                <a:xfrm>
                  <a:off x="3937001" y="2909888"/>
                  <a:ext cx="60325" cy="60325"/>
                </a:xfrm>
                <a:custGeom>
                  <a:avLst/>
                  <a:gdLst/>
                  <a:ahLst/>
                  <a:cxnLst>
                    <a:cxn ang="0">
                      <a:pos x="15081" y="0"/>
                    </a:cxn>
                    <a:cxn ang="0">
                      <a:pos x="7540" y="15081"/>
                    </a:cxn>
                    <a:cxn ang="0">
                      <a:pos x="0" y="30162"/>
                    </a:cxn>
                    <a:cxn ang="0">
                      <a:pos x="0" y="37703"/>
                    </a:cxn>
                    <a:cxn ang="0">
                      <a:pos x="3770" y="45243"/>
                    </a:cxn>
                    <a:cxn ang="0">
                      <a:pos x="60325" y="11310"/>
                    </a:cxn>
                    <a:cxn ang="0">
                      <a:pos x="15081" y="0"/>
                    </a:cxn>
                  </a:cxnLst>
                  <a:rect l="0" t="0" r="0" b="0"/>
                  <a:pathLst>
                    <a:path w="16" h="16">
                      <a:moveTo>
                        <a:pt x="4" y="0"/>
                      </a:moveTo>
                      <a:cubicBezTo>
                        <a:pt x="3" y="1"/>
                        <a:pt x="2" y="3"/>
                        <a:pt x="2" y="4"/>
                      </a:cubicBezTo>
                      <a:cubicBezTo>
                        <a:pt x="1" y="5"/>
                        <a:pt x="0" y="7"/>
                        <a:pt x="0" y="8"/>
                      </a:cubicBezTo>
                      <a:cubicBezTo>
                        <a:pt x="0" y="9"/>
                        <a:pt x="0" y="9"/>
                        <a:pt x="0" y="10"/>
                      </a:cubicBezTo>
                      <a:cubicBezTo>
                        <a:pt x="0" y="11"/>
                        <a:pt x="1" y="12"/>
                        <a:pt x="1" y="12"/>
                      </a:cubicBezTo>
                      <a:cubicBezTo>
                        <a:pt x="5" y="16"/>
                        <a:pt x="11" y="11"/>
                        <a:pt x="16" y="3"/>
                      </a:cubicBezTo>
                      <a:cubicBezTo>
                        <a:pt x="12" y="2"/>
                        <a:pt x="8" y="1"/>
                        <a:pt x="4" y="0"/>
                      </a:cubicBezTo>
                      <a:close/>
                    </a:path>
                  </a:pathLst>
                </a:custGeom>
                <a:solidFill>
                  <a:srgbClr val="F6950A"/>
                </a:solidFill>
                <a:ln w="9525">
                  <a:noFill/>
                </a:ln>
              </p:spPr>
              <p:txBody>
                <a:bodyPr/>
                <a:lstStyle/>
                <a:p>
                  <a:endParaRPr lang="zh-CN" altLang="en-US"/>
                </a:p>
              </p:txBody>
            </p:sp>
            <p:sp>
              <p:nvSpPr>
                <p:cNvPr id="10382" name="ïṣļîďé"/>
                <p:cNvSpPr/>
                <p:nvPr/>
              </p:nvSpPr>
              <p:spPr>
                <a:xfrm>
                  <a:off x="3741738" y="3109913"/>
                  <a:ext cx="142875" cy="160338"/>
                </a:xfrm>
                <a:custGeom>
                  <a:avLst/>
                  <a:gdLst/>
                  <a:ahLst/>
                  <a:cxnLst>
                    <a:cxn ang="0">
                      <a:pos x="11279" y="111863"/>
                    </a:cxn>
                    <a:cxn ang="0">
                      <a:pos x="26319" y="149151"/>
                    </a:cxn>
                    <a:cxn ang="0">
                      <a:pos x="71437" y="156609"/>
                    </a:cxn>
                    <a:cxn ang="0">
                      <a:pos x="112796" y="111863"/>
                    </a:cxn>
                    <a:cxn ang="0">
                      <a:pos x="139115" y="48474"/>
                    </a:cxn>
                    <a:cxn ang="0">
                      <a:pos x="120315" y="14915"/>
                    </a:cxn>
                    <a:cxn ang="0">
                      <a:pos x="78957" y="3728"/>
                    </a:cxn>
                    <a:cxn ang="0">
                      <a:pos x="56398" y="29830"/>
                    </a:cxn>
                    <a:cxn ang="0">
                      <a:pos x="11279" y="111863"/>
                    </a:cxn>
                    <a:cxn ang="0">
                      <a:pos x="67677" y="44745"/>
                    </a:cxn>
                    <a:cxn ang="0">
                      <a:pos x="82717" y="29830"/>
                    </a:cxn>
                    <a:cxn ang="0">
                      <a:pos x="109036" y="37287"/>
                    </a:cxn>
                    <a:cxn ang="0">
                      <a:pos x="116555" y="55931"/>
                    </a:cxn>
                    <a:cxn ang="0">
                      <a:pos x="105276" y="93219"/>
                    </a:cxn>
                    <a:cxn ang="0">
                      <a:pos x="78957" y="119321"/>
                    </a:cxn>
                    <a:cxn ang="0">
                      <a:pos x="52638" y="115592"/>
                    </a:cxn>
                    <a:cxn ang="0">
                      <a:pos x="41358" y="93219"/>
                    </a:cxn>
                    <a:cxn ang="0">
                      <a:pos x="67677" y="44745"/>
                    </a:cxn>
                  </a:cxnLst>
                  <a:rect l="0" t="0" r="0" b="0"/>
                  <a:pathLst>
                    <a:path w="38" h="43">
                      <a:moveTo>
                        <a:pt x="3" y="30"/>
                      </a:moveTo>
                      <a:cubicBezTo>
                        <a:pt x="0" y="35"/>
                        <a:pt x="3" y="38"/>
                        <a:pt x="7" y="40"/>
                      </a:cubicBezTo>
                      <a:cubicBezTo>
                        <a:pt x="11" y="42"/>
                        <a:pt x="15" y="43"/>
                        <a:pt x="19" y="42"/>
                      </a:cubicBezTo>
                      <a:cubicBezTo>
                        <a:pt x="24" y="41"/>
                        <a:pt x="28" y="34"/>
                        <a:pt x="30" y="30"/>
                      </a:cubicBezTo>
                      <a:cubicBezTo>
                        <a:pt x="33" y="25"/>
                        <a:pt x="36" y="19"/>
                        <a:pt x="37" y="13"/>
                      </a:cubicBezTo>
                      <a:cubicBezTo>
                        <a:pt x="38" y="9"/>
                        <a:pt x="36" y="6"/>
                        <a:pt x="32" y="4"/>
                      </a:cubicBezTo>
                      <a:cubicBezTo>
                        <a:pt x="30" y="3"/>
                        <a:pt x="24" y="0"/>
                        <a:pt x="21" y="1"/>
                      </a:cubicBezTo>
                      <a:cubicBezTo>
                        <a:pt x="18" y="2"/>
                        <a:pt x="16" y="6"/>
                        <a:pt x="15" y="8"/>
                      </a:cubicBezTo>
                      <a:cubicBezTo>
                        <a:pt x="10" y="15"/>
                        <a:pt x="6" y="22"/>
                        <a:pt x="3" y="30"/>
                      </a:cubicBezTo>
                      <a:close/>
                      <a:moveTo>
                        <a:pt x="18" y="12"/>
                      </a:moveTo>
                      <a:cubicBezTo>
                        <a:pt x="19" y="11"/>
                        <a:pt x="20" y="9"/>
                        <a:pt x="22" y="8"/>
                      </a:cubicBezTo>
                      <a:cubicBezTo>
                        <a:pt x="24" y="7"/>
                        <a:pt x="27" y="9"/>
                        <a:pt x="29" y="10"/>
                      </a:cubicBezTo>
                      <a:cubicBezTo>
                        <a:pt x="31" y="11"/>
                        <a:pt x="32" y="13"/>
                        <a:pt x="31" y="15"/>
                      </a:cubicBezTo>
                      <a:cubicBezTo>
                        <a:pt x="31" y="19"/>
                        <a:pt x="29" y="22"/>
                        <a:pt x="28" y="25"/>
                      </a:cubicBezTo>
                      <a:cubicBezTo>
                        <a:pt x="26" y="27"/>
                        <a:pt x="24" y="31"/>
                        <a:pt x="21" y="32"/>
                      </a:cubicBezTo>
                      <a:cubicBezTo>
                        <a:pt x="19" y="33"/>
                        <a:pt x="16" y="32"/>
                        <a:pt x="14" y="31"/>
                      </a:cubicBezTo>
                      <a:cubicBezTo>
                        <a:pt x="11" y="29"/>
                        <a:pt x="10" y="28"/>
                        <a:pt x="11" y="25"/>
                      </a:cubicBezTo>
                      <a:cubicBezTo>
                        <a:pt x="13" y="20"/>
                        <a:pt x="16" y="16"/>
                        <a:pt x="18" y="12"/>
                      </a:cubicBezTo>
                      <a:close/>
                    </a:path>
                  </a:pathLst>
                </a:custGeom>
                <a:solidFill>
                  <a:srgbClr val="F7B24A"/>
                </a:solidFill>
                <a:ln w="9525">
                  <a:noFill/>
                </a:ln>
              </p:spPr>
              <p:txBody>
                <a:bodyPr/>
                <a:lstStyle/>
                <a:p>
                  <a:endParaRPr lang="zh-CN" altLang="en-US"/>
                </a:p>
              </p:txBody>
            </p:sp>
            <p:sp>
              <p:nvSpPr>
                <p:cNvPr id="10383" name="îṣ1ïďé"/>
                <p:cNvSpPr/>
                <p:nvPr/>
              </p:nvSpPr>
              <p:spPr>
                <a:xfrm>
                  <a:off x="3741738" y="3192463"/>
                  <a:ext cx="119063" cy="77788"/>
                </a:xfrm>
                <a:custGeom>
                  <a:avLst/>
                  <a:gdLst/>
                  <a:ahLst/>
                  <a:cxnLst>
                    <a:cxn ang="0">
                      <a:pos x="44648" y="7408"/>
                    </a:cxn>
                    <a:cxn ang="0">
                      <a:pos x="40927" y="11112"/>
                    </a:cxn>
                    <a:cxn ang="0">
                      <a:pos x="52090" y="33337"/>
                    </a:cxn>
                    <a:cxn ang="0">
                      <a:pos x="78135" y="37041"/>
                    </a:cxn>
                    <a:cxn ang="0">
                      <a:pos x="100459" y="18520"/>
                    </a:cxn>
                    <a:cxn ang="0">
                      <a:pos x="119063" y="18520"/>
                    </a:cxn>
                    <a:cxn ang="0">
                      <a:pos x="111621" y="29633"/>
                    </a:cxn>
                    <a:cxn ang="0">
                      <a:pos x="70693" y="74083"/>
                    </a:cxn>
                    <a:cxn ang="0">
                      <a:pos x="26045" y="66675"/>
                    </a:cxn>
                    <a:cxn ang="0">
                      <a:pos x="11162" y="29633"/>
                    </a:cxn>
                    <a:cxn ang="0">
                      <a:pos x="22324" y="0"/>
                    </a:cxn>
                    <a:cxn ang="0">
                      <a:pos x="44648" y="7408"/>
                    </a:cxn>
                  </a:cxnLst>
                  <a:rect l="0" t="0" r="0" b="0"/>
                  <a:pathLst>
                    <a:path w="32" h="21">
                      <a:moveTo>
                        <a:pt x="12" y="2"/>
                      </a:moveTo>
                      <a:cubicBezTo>
                        <a:pt x="11" y="3"/>
                        <a:pt x="11" y="3"/>
                        <a:pt x="11" y="3"/>
                      </a:cubicBezTo>
                      <a:cubicBezTo>
                        <a:pt x="10" y="6"/>
                        <a:pt x="11" y="7"/>
                        <a:pt x="14" y="9"/>
                      </a:cubicBezTo>
                      <a:cubicBezTo>
                        <a:pt x="16" y="10"/>
                        <a:pt x="19" y="11"/>
                        <a:pt x="21" y="10"/>
                      </a:cubicBezTo>
                      <a:cubicBezTo>
                        <a:pt x="23" y="10"/>
                        <a:pt x="25" y="7"/>
                        <a:pt x="27" y="5"/>
                      </a:cubicBezTo>
                      <a:cubicBezTo>
                        <a:pt x="28" y="5"/>
                        <a:pt x="30" y="5"/>
                        <a:pt x="32" y="5"/>
                      </a:cubicBezTo>
                      <a:cubicBezTo>
                        <a:pt x="31" y="6"/>
                        <a:pt x="31" y="7"/>
                        <a:pt x="30" y="8"/>
                      </a:cubicBezTo>
                      <a:cubicBezTo>
                        <a:pt x="28" y="12"/>
                        <a:pt x="24" y="19"/>
                        <a:pt x="19" y="20"/>
                      </a:cubicBezTo>
                      <a:cubicBezTo>
                        <a:pt x="15" y="21"/>
                        <a:pt x="11" y="20"/>
                        <a:pt x="7" y="18"/>
                      </a:cubicBezTo>
                      <a:cubicBezTo>
                        <a:pt x="3" y="16"/>
                        <a:pt x="0" y="13"/>
                        <a:pt x="3" y="8"/>
                      </a:cubicBezTo>
                      <a:cubicBezTo>
                        <a:pt x="4" y="5"/>
                        <a:pt x="5" y="3"/>
                        <a:pt x="6" y="0"/>
                      </a:cubicBezTo>
                      <a:cubicBezTo>
                        <a:pt x="8" y="1"/>
                        <a:pt x="10" y="1"/>
                        <a:pt x="12" y="2"/>
                      </a:cubicBezTo>
                      <a:close/>
                    </a:path>
                  </a:pathLst>
                </a:custGeom>
                <a:solidFill>
                  <a:srgbClr val="F6950A"/>
                </a:solidFill>
                <a:ln w="9525">
                  <a:noFill/>
                </a:ln>
              </p:spPr>
              <p:txBody>
                <a:bodyPr/>
                <a:lstStyle/>
                <a:p>
                  <a:endParaRPr lang="zh-CN" altLang="en-US"/>
                </a:p>
              </p:txBody>
            </p:sp>
            <p:sp>
              <p:nvSpPr>
                <p:cNvPr id="10384" name="iŝļíḍe"/>
                <p:cNvSpPr/>
                <p:nvPr/>
              </p:nvSpPr>
              <p:spPr>
                <a:xfrm>
                  <a:off x="3789363" y="2978151"/>
                  <a:ext cx="128588" cy="176213"/>
                </a:xfrm>
                <a:custGeom>
                  <a:avLst/>
                  <a:gdLst/>
                  <a:ahLst/>
                  <a:cxnLst>
                    <a:cxn ang="0">
                      <a:pos x="56730" y="172463"/>
                    </a:cxn>
                    <a:cxn ang="0">
                      <a:pos x="49166" y="172463"/>
                    </a:cxn>
                    <a:cxn ang="0">
                      <a:pos x="121024" y="44990"/>
                    </a:cxn>
                    <a:cxn ang="0">
                      <a:pos x="117242" y="82482"/>
                    </a:cxn>
                    <a:cxn ang="0">
                      <a:pos x="94550" y="123724"/>
                    </a:cxn>
                    <a:cxn ang="0">
                      <a:pos x="75640" y="157466"/>
                    </a:cxn>
                    <a:cxn ang="0">
                      <a:pos x="64294" y="168714"/>
                    </a:cxn>
                    <a:cxn ang="0">
                      <a:pos x="56730" y="172463"/>
                    </a:cxn>
                  </a:cxnLst>
                  <a:rect l="0" t="0" r="0" b="0"/>
                  <a:pathLst>
                    <a:path w="34" h="47">
                      <a:moveTo>
                        <a:pt x="15" y="46"/>
                      </a:moveTo>
                      <a:cubicBezTo>
                        <a:pt x="15" y="46"/>
                        <a:pt x="14" y="47"/>
                        <a:pt x="13" y="46"/>
                      </a:cubicBezTo>
                      <a:cubicBezTo>
                        <a:pt x="0" y="44"/>
                        <a:pt x="26" y="0"/>
                        <a:pt x="32" y="12"/>
                      </a:cubicBezTo>
                      <a:cubicBezTo>
                        <a:pt x="34" y="15"/>
                        <a:pt x="32" y="19"/>
                        <a:pt x="31" y="22"/>
                      </a:cubicBezTo>
                      <a:cubicBezTo>
                        <a:pt x="29" y="26"/>
                        <a:pt x="27" y="30"/>
                        <a:pt x="25" y="33"/>
                      </a:cubicBezTo>
                      <a:cubicBezTo>
                        <a:pt x="24" y="36"/>
                        <a:pt x="22" y="39"/>
                        <a:pt x="20" y="42"/>
                      </a:cubicBezTo>
                      <a:cubicBezTo>
                        <a:pt x="19" y="43"/>
                        <a:pt x="18" y="44"/>
                        <a:pt x="17" y="45"/>
                      </a:cubicBezTo>
                      <a:cubicBezTo>
                        <a:pt x="17" y="45"/>
                        <a:pt x="16" y="46"/>
                        <a:pt x="15" y="46"/>
                      </a:cubicBezTo>
                      <a:close/>
                    </a:path>
                  </a:pathLst>
                </a:custGeom>
                <a:solidFill>
                  <a:srgbClr val="F7B24A"/>
                </a:solidFill>
                <a:ln w="9525">
                  <a:noFill/>
                </a:ln>
              </p:spPr>
              <p:txBody>
                <a:bodyPr/>
                <a:lstStyle/>
                <a:p>
                  <a:endParaRPr lang="zh-CN" altLang="en-US"/>
                </a:p>
              </p:txBody>
            </p:sp>
            <p:sp>
              <p:nvSpPr>
                <p:cNvPr id="10385" name="ïşḻiḍê"/>
                <p:cNvSpPr/>
                <p:nvPr/>
              </p:nvSpPr>
              <p:spPr>
                <a:xfrm>
                  <a:off x="3819526" y="3086101"/>
                  <a:ext cx="52388" cy="68263"/>
                </a:xfrm>
                <a:custGeom>
                  <a:avLst/>
                  <a:gdLst/>
                  <a:ahLst/>
                  <a:cxnLst>
                    <a:cxn ang="0">
                      <a:pos x="52388" y="34131"/>
                    </a:cxn>
                    <a:cxn ang="0">
                      <a:pos x="44904" y="49301"/>
                    </a:cxn>
                    <a:cxn ang="0">
                      <a:pos x="33678" y="60678"/>
                    </a:cxn>
                    <a:cxn ang="0">
                      <a:pos x="26194" y="64470"/>
                    </a:cxn>
                    <a:cxn ang="0">
                      <a:pos x="18710" y="64470"/>
                    </a:cxn>
                    <a:cxn ang="0">
                      <a:pos x="18710" y="0"/>
                    </a:cxn>
                    <a:cxn ang="0">
                      <a:pos x="52388" y="34131"/>
                    </a:cxn>
                  </a:cxnLst>
                  <a:rect l="0" t="0" r="0" b="0"/>
                  <a:pathLst>
                    <a:path w="14" h="18">
                      <a:moveTo>
                        <a:pt x="14" y="9"/>
                      </a:moveTo>
                      <a:cubicBezTo>
                        <a:pt x="13" y="10"/>
                        <a:pt x="13" y="11"/>
                        <a:pt x="12" y="13"/>
                      </a:cubicBezTo>
                      <a:cubicBezTo>
                        <a:pt x="11" y="14"/>
                        <a:pt x="10" y="15"/>
                        <a:pt x="9" y="16"/>
                      </a:cubicBezTo>
                      <a:cubicBezTo>
                        <a:pt x="9" y="16"/>
                        <a:pt x="8" y="17"/>
                        <a:pt x="7" y="17"/>
                      </a:cubicBezTo>
                      <a:cubicBezTo>
                        <a:pt x="7" y="17"/>
                        <a:pt x="6" y="18"/>
                        <a:pt x="5" y="17"/>
                      </a:cubicBezTo>
                      <a:cubicBezTo>
                        <a:pt x="0" y="16"/>
                        <a:pt x="1" y="8"/>
                        <a:pt x="5" y="0"/>
                      </a:cubicBezTo>
                      <a:cubicBezTo>
                        <a:pt x="8" y="3"/>
                        <a:pt x="11" y="6"/>
                        <a:pt x="14" y="9"/>
                      </a:cubicBezTo>
                      <a:close/>
                    </a:path>
                  </a:pathLst>
                </a:custGeom>
                <a:solidFill>
                  <a:srgbClr val="F6950A"/>
                </a:solidFill>
                <a:ln w="9525">
                  <a:noFill/>
                </a:ln>
              </p:spPr>
              <p:txBody>
                <a:bodyPr/>
                <a:lstStyle/>
                <a:p>
                  <a:endParaRPr lang="zh-CN" altLang="en-US"/>
                </a:p>
              </p:txBody>
            </p:sp>
            <p:sp>
              <p:nvSpPr>
                <p:cNvPr id="10386" name="ïşľiďê"/>
                <p:cNvSpPr/>
                <p:nvPr/>
              </p:nvSpPr>
              <p:spPr>
                <a:xfrm>
                  <a:off x="3640138" y="3294063"/>
                  <a:ext cx="138113" cy="168275"/>
                </a:xfrm>
                <a:custGeom>
                  <a:avLst/>
                  <a:gdLst/>
                  <a:ahLst/>
                  <a:cxnLst>
                    <a:cxn ang="0">
                      <a:pos x="123181" y="74788"/>
                    </a:cxn>
                    <a:cxn ang="0">
                      <a:pos x="134380" y="37394"/>
                    </a:cxn>
                    <a:cxn ang="0">
                      <a:pos x="104517" y="7478"/>
                    </a:cxn>
                    <a:cxn ang="0">
                      <a:pos x="67190" y="11218"/>
                    </a:cxn>
                    <a:cxn ang="0">
                      <a:pos x="26129" y="63570"/>
                    </a:cxn>
                    <a:cxn ang="0">
                      <a:pos x="7465" y="123401"/>
                    </a:cxn>
                    <a:cxn ang="0">
                      <a:pos x="37327" y="157056"/>
                    </a:cxn>
                    <a:cxn ang="0">
                      <a:pos x="78388" y="153317"/>
                    </a:cxn>
                    <a:cxn ang="0">
                      <a:pos x="123181" y="74788"/>
                    </a:cxn>
                    <a:cxn ang="0">
                      <a:pos x="78388" y="115922"/>
                    </a:cxn>
                    <a:cxn ang="0">
                      <a:pos x="52258" y="115922"/>
                    </a:cxn>
                    <a:cxn ang="0">
                      <a:pos x="37327" y="97225"/>
                    </a:cxn>
                    <a:cxn ang="0">
                      <a:pos x="48526" y="59831"/>
                    </a:cxn>
                    <a:cxn ang="0">
                      <a:pos x="70922" y="29915"/>
                    </a:cxn>
                    <a:cxn ang="0">
                      <a:pos x="93319" y="29915"/>
                    </a:cxn>
                    <a:cxn ang="0">
                      <a:pos x="111983" y="48612"/>
                    </a:cxn>
                    <a:cxn ang="0">
                      <a:pos x="104517" y="67310"/>
                    </a:cxn>
                    <a:cxn ang="0">
                      <a:pos x="78388" y="115922"/>
                    </a:cxn>
                  </a:cxnLst>
                  <a:rect l="0" t="0" r="0" b="0"/>
                  <a:pathLst>
                    <a:path w="37" h="45">
                      <a:moveTo>
                        <a:pt x="33" y="20"/>
                      </a:moveTo>
                      <a:cubicBezTo>
                        <a:pt x="34" y="17"/>
                        <a:pt x="37" y="13"/>
                        <a:pt x="36" y="10"/>
                      </a:cubicBezTo>
                      <a:cubicBezTo>
                        <a:pt x="36" y="7"/>
                        <a:pt x="31" y="4"/>
                        <a:pt x="28" y="2"/>
                      </a:cubicBezTo>
                      <a:cubicBezTo>
                        <a:pt x="25" y="0"/>
                        <a:pt x="21" y="0"/>
                        <a:pt x="18" y="3"/>
                      </a:cubicBezTo>
                      <a:cubicBezTo>
                        <a:pt x="13" y="6"/>
                        <a:pt x="10" y="11"/>
                        <a:pt x="7" y="17"/>
                      </a:cubicBezTo>
                      <a:cubicBezTo>
                        <a:pt x="4" y="21"/>
                        <a:pt x="0" y="28"/>
                        <a:pt x="2" y="33"/>
                      </a:cubicBezTo>
                      <a:cubicBezTo>
                        <a:pt x="3" y="36"/>
                        <a:pt x="7" y="40"/>
                        <a:pt x="10" y="42"/>
                      </a:cubicBezTo>
                      <a:cubicBezTo>
                        <a:pt x="14" y="44"/>
                        <a:pt x="18" y="45"/>
                        <a:pt x="21" y="41"/>
                      </a:cubicBezTo>
                      <a:cubicBezTo>
                        <a:pt x="26" y="34"/>
                        <a:pt x="30" y="27"/>
                        <a:pt x="33" y="20"/>
                      </a:cubicBezTo>
                      <a:close/>
                      <a:moveTo>
                        <a:pt x="21" y="31"/>
                      </a:moveTo>
                      <a:cubicBezTo>
                        <a:pt x="19" y="33"/>
                        <a:pt x="17" y="33"/>
                        <a:pt x="14" y="31"/>
                      </a:cubicBezTo>
                      <a:cubicBezTo>
                        <a:pt x="12" y="30"/>
                        <a:pt x="10" y="28"/>
                        <a:pt x="10" y="26"/>
                      </a:cubicBezTo>
                      <a:cubicBezTo>
                        <a:pt x="9" y="23"/>
                        <a:pt x="11" y="19"/>
                        <a:pt x="13" y="16"/>
                      </a:cubicBezTo>
                      <a:cubicBezTo>
                        <a:pt x="14" y="13"/>
                        <a:pt x="16" y="10"/>
                        <a:pt x="19" y="8"/>
                      </a:cubicBezTo>
                      <a:cubicBezTo>
                        <a:pt x="21" y="7"/>
                        <a:pt x="23" y="7"/>
                        <a:pt x="25" y="8"/>
                      </a:cubicBezTo>
                      <a:cubicBezTo>
                        <a:pt x="27" y="9"/>
                        <a:pt x="30" y="11"/>
                        <a:pt x="30" y="13"/>
                      </a:cubicBezTo>
                      <a:cubicBezTo>
                        <a:pt x="30" y="15"/>
                        <a:pt x="29" y="17"/>
                        <a:pt x="28" y="18"/>
                      </a:cubicBezTo>
                      <a:cubicBezTo>
                        <a:pt x="26" y="23"/>
                        <a:pt x="24" y="27"/>
                        <a:pt x="21" y="31"/>
                      </a:cubicBezTo>
                      <a:close/>
                    </a:path>
                  </a:pathLst>
                </a:custGeom>
                <a:solidFill>
                  <a:srgbClr val="F7B24A"/>
                </a:solidFill>
                <a:ln w="9525">
                  <a:noFill/>
                </a:ln>
              </p:spPr>
              <p:txBody>
                <a:bodyPr/>
                <a:lstStyle/>
                <a:p>
                  <a:endParaRPr lang="zh-CN" altLang="en-US"/>
                </a:p>
              </p:txBody>
            </p:sp>
            <p:sp>
              <p:nvSpPr>
                <p:cNvPr id="10387" name="ïšļîdè"/>
                <p:cNvSpPr/>
                <p:nvPr/>
              </p:nvSpPr>
              <p:spPr>
                <a:xfrm>
                  <a:off x="3640138" y="3346451"/>
                  <a:ext cx="96838" cy="115888"/>
                </a:xfrm>
                <a:custGeom>
                  <a:avLst/>
                  <a:gdLst/>
                  <a:ahLst/>
                  <a:cxnLst>
                    <a:cxn ang="0">
                      <a:pos x="81939" y="59813"/>
                    </a:cxn>
                    <a:cxn ang="0">
                      <a:pos x="78215" y="63551"/>
                    </a:cxn>
                    <a:cxn ang="0">
                      <a:pos x="52143" y="63551"/>
                    </a:cxn>
                    <a:cxn ang="0">
                      <a:pos x="37245" y="44859"/>
                    </a:cxn>
                    <a:cxn ang="0">
                      <a:pos x="44694" y="14953"/>
                    </a:cxn>
                    <a:cxn ang="0">
                      <a:pos x="29796" y="0"/>
                    </a:cxn>
                    <a:cxn ang="0">
                      <a:pos x="26071" y="11214"/>
                    </a:cxn>
                    <a:cxn ang="0">
                      <a:pos x="7449" y="71028"/>
                    </a:cxn>
                    <a:cxn ang="0">
                      <a:pos x="37245" y="104673"/>
                    </a:cxn>
                    <a:cxn ang="0">
                      <a:pos x="78215" y="100934"/>
                    </a:cxn>
                    <a:cxn ang="0">
                      <a:pos x="96838" y="74766"/>
                    </a:cxn>
                    <a:cxn ang="0">
                      <a:pos x="81939" y="59813"/>
                    </a:cxn>
                  </a:cxnLst>
                  <a:rect l="0" t="0" r="0" b="0"/>
                  <a:pathLst>
                    <a:path w="26" h="31">
                      <a:moveTo>
                        <a:pt x="22" y="16"/>
                      </a:moveTo>
                      <a:cubicBezTo>
                        <a:pt x="21" y="17"/>
                        <a:pt x="21" y="17"/>
                        <a:pt x="21" y="17"/>
                      </a:cubicBezTo>
                      <a:cubicBezTo>
                        <a:pt x="19" y="19"/>
                        <a:pt x="17" y="19"/>
                        <a:pt x="14" y="17"/>
                      </a:cubicBezTo>
                      <a:cubicBezTo>
                        <a:pt x="12" y="16"/>
                        <a:pt x="10" y="14"/>
                        <a:pt x="10" y="12"/>
                      </a:cubicBezTo>
                      <a:cubicBezTo>
                        <a:pt x="9" y="10"/>
                        <a:pt x="10" y="7"/>
                        <a:pt x="12" y="4"/>
                      </a:cubicBezTo>
                      <a:cubicBezTo>
                        <a:pt x="10" y="3"/>
                        <a:pt x="9" y="1"/>
                        <a:pt x="8" y="0"/>
                      </a:cubicBezTo>
                      <a:cubicBezTo>
                        <a:pt x="8" y="1"/>
                        <a:pt x="7" y="2"/>
                        <a:pt x="7" y="3"/>
                      </a:cubicBezTo>
                      <a:cubicBezTo>
                        <a:pt x="4" y="7"/>
                        <a:pt x="0" y="14"/>
                        <a:pt x="2" y="19"/>
                      </a:cubicBezTo>
                      <a:cubicBezTo>
                        <a:pt x="3" y="22"/>
                        <a:pt x="7" y="26"/>
                        <a:pt x="10" y="28"/>
                      </a:cubicBezTo>
                      <a:cubicBezTo>
                        <a:pt x="14" y="30"/>
                        <a:pt x="18" y="31"/>
                        <a:pt x="21" y="27"/>
                      </a:cubicBezTo>
                      <a:cubicBezTo>
                        <a:pt x="23" y="24"/>
                        <a:pt x="24" y="22"/>
                        <a:pt x="26" y="20"/>
                      </a:cubicBezTo>
                      <a:cubicBezTo>
                        <a:pt x="24" y="18"/>
                        <a:pt x="23" y="17"/>
                        <a:pt x="22" y="16"/>
                      </a:cubicBezTo>
                      <a:close/>
                    </a:path>
                  </a:pathLst>
                </a:custGeom>
                <a:solidFill>
                  <a:srgbClr val="F6950A"/>
                </a:solidFill>
                <a:ln w="9525">
                  <a:noFill/>
                </a:ln>
              </p:spPr>
              <p:txBody>
                <a:bodyPr/>
                <a:lstStyle/>
                <a:p>
                  <a:endParaRPr lang="zh-CN" altLang="en-US"/>
                </a:p>
              </p:txBody>
            </p:sp>
            <p:sp>
              <p:nvSpPr>
                <p:cNvPr id="10388" name="iṩľiďe"/>
                <p:cNvSpPr/>
                <p:nvPr/>
              </p:nvSpPr>
              <p:spPr>
                <a:xfrm>
                  <a:off x="3729038" y="3206751"/>
                  <a:ext cx="128588" cy="165100"/>
                </a:xfrm>
                <a:custGeom>
                  <a:avLst/>
                  <a:gdLst/>
                  <a:ahLst/>
                  <a:cxnLst>
                    <a:cxn ang="0">
                      <a:pos x="0" y="120072"/>
                    </a:cxn>
                    <a:cxn ang="0">
                      <a:pos x="3782" y="127577"/>
                    </a:cxn>
                    <a:cxn ang="0">
                      <a:pos x="79422" y="0"/>
                    </a:cxn>
                    <a:cxn ang="0">
                      <a:pos x="49166" y="26265"/>
                    </a:cxn>
                    <a:cxn ang="0">
                      <a:pos x="22692" y="63788"/>
                    </a:cxn>
                    <a:cxn ang="0">
                      <a:pos x="7564" y="97559"/>
                    </a:cxn>
                    <a:cxn ang="0">
                      <a:pos x="0" y="112568"/>
                    </a:cxn>
                    <a:cxn ang="0">
                      <a:pos x="0" y="120072"/>
                    </a:cxn>
                  </a:cxnLst>
                  <a:rect l="0" t="0" r="0" b="0"/>
                  <a:pathLst>
                    <a:path w="34" h="44">
                      <a:moveTo>
                        <a:pt x="0" y="32"/>
                      </a:moveTo>
                      <a:cubicBezTo>
                        <a:pt x="0" y="33"/>
                        <a:pt x="0" y="34"/>
                        <a:pt x="1" y="34"/>
                      </a:cubicBezTo>
                      <a:cubicBezTo>
                        <a:pt x="9" y="44"/>
                        <a:pt x="34" y="0"/>
                        <a:pt x="21" y="0"/>
                      </a:cubicBezTo>
                      <a:cubicBezTo>
                        <a:pt x="17" y="0"/>
                        <a:pt x="15" y="4"/>
                        <a:pt x="13" y="7"/>
                      </a:cubicBezTo>
                      <a:cubicBezTo>
                        <a:pt x="11" y="10"/>
                        <a:pt x="8" y="13"/>
                        <a:pt x="6" y="17"/>
                      </a:cubicBezTo>
                      <a:cubicBezTo>
                        <a:pt x="5" y="20"/>
                        <a:pt x="3" y="23"/>
                        <a:pt x="2" y="26"/>
                      </a:cubicBezTo>
                      <a:cubicBezTo>
                        <a:pt x="1" y="27"/>
                        <a:pt x="0" y="28"/>
                        <a:pt x="0" y="30"/>
                      </a:cubicBezTo>
                      <a:cubicBezTo>
                        <a:pt x="0" y="31"/>
                        <a:pt x="0" y="31"/>
                        <a:pt x="0" y="32"/>
                      </a:cubicBezTo>
                      <a:close/>
                    </a:path>
                  </a:pathLst>
                </a:custGeom>
                <a:solidFill>
                  <a:srgbClr val="F7B24A"/>
                </a:solidFill>
                <a:ln w="9525">
                  <a:noFill/>
                </a:ln>
              </p:spPr>
              <p:txBody>
                <a:bodyPr/>
                <a:lstStyle/>
                <a:p>
                  <a:endParaRPr lang="zh-CN" altLang="en-US"/>
                </a:p>
              </p:txBody>
            </p:sp>
            <p:sp>
              <p:nvSpPr>
                <p:cNvPr id="10389" name="îš1iḓé"/>
                <p:cNvSpPr/>
                <p:nvPr/>
              </p:nvSpPr>
              <p:spPr>
                <a:xfrm>
                  <a:off x="3729038" y="3289301"/>
                  <a:ext cx="60325" cy="60325"/>
                </a:xfrm>
                <a:custGeom>
                  <a:avLst/>
                  <a:gdLst/>
                  <a:ahLst/>
                  <a:cxnLst>
                    <a:cxn ang="0">
                      <a:pos x="15081" y="0"/>
                    </a:cxn>
                    <a:cxn ang="0">
                      <a:pos x="7540" y="15081"/>
                    </a:cxn>
                    <a:cxn ang="0">
                      <a:pos x="0" y="30162"/>
                    </a:cxn>
                    <a:cxn ang="0">
                      <a:pos x="0" y="37703"/>
                    </a:cxn>
                    <a:cxn ang="0">
                      <a:pos x="3770" y="45243"/>
                    </a:cxn>
                    <a:cxn ang="0">
                      <a:pos x="60325" y="11310"/>
                    </a:cxn>
                    <a:cxn ang="0">
                      <a:pos x="15081" y="0"/>
                    </a:cxn>
                  </a:cxnLst>
                  <a:rect l="0" t="0" r="0" b="0"/>
                  <a:pathLst>
                    <a:path w="16" h="16">
                      <a:moveTo>
                        <a:pt x="4" y="0"/>
                      </a:moveTo>
                      <a:cubicBezTo>
                        <a:pt x="3" y="1"/>
                        <a:pt x="2" y="2"/>
                        <a:pt x="2" y="4"/>
                      </a:cubicBezTo>
                      <a:cubicBezTo>
                        <a:pt x="1" y="5"/>
                        <a:pt x="0" y="6"/>
                        <a:pt x="0" y="8"/>
                      </a:cubicBezTo>
                      <a:cubicBezTo>
                        <a:pt x="0" y="9"/>
                        <a:pt x="0" y="9"/>
                        <a:pt x="0" y="10"/>
                      </a:cubicBezTo>
                      <a:cubicBezTo>
                        <a:pt x="0" y="11"/>
                        <a:pt x="0" y="12"/>
                        <a:pt x="1" y="12"/>
                      </a:cubicBezTo>
                      <a:cubicBezTo>
                        <a:pt x="4" y="16"/>
                        <a:pt x="11" y="11"/>
                        <a:pt x="16" y="3"/>
                      </a:cubicBezTo>
                      <a:cubicBezTo>
                        <a:pt x="12" y="2"/>
                        <a:pt x="8" y="1"/>
                        <a:pt x="4" y="0"/>
                      </a:cubicBezTo>
                      <a:close/>
                    </a:path>
                  </a:pathLst>
                </a:custGeom>
                <a:solidFill>
                  <a:srgbClr val="F6950A"/>
                </a:solidFill>
                <a:ln w="9525">
                  <a:noFill/>
                </a:ln>
              </p:spPr>
              <p:txBody>
                <a:bodyPr/>
                <a:lstStyle/>
                <a:p>
                  <a:endParaRPr lang="zh-CN" altLang="en-US"/>
                </a:p>
              </p:txBody>
            </p:sp>
            <p:sp>
              <p:nvSpPr>
                <p:cNvPr id="10390" name="ísľïḓe"/>
                <p:cNvSpPr/>
                <p:nvPr/>
              </p:nvSpPr>
              <p:spPr>
                <a:xfrm>
                  <a:off x="3533776" y="3489326"/>
                  <a:ext cx="142875" cy="161925"/>
                </a:xfrm>
                <a:custGeom>
                  <a:avLst/>
                  <a:gdLst/>
                  <a:ahLst/>
                  <a:cxnLst>
                    <a:cxn ang="0">
                      <a:pos x="7519" y="109205"/>
                    </a:cxn>
                    <a:cxn ang="0">
                      <a:pos x="26319" y="150627"/>
                    </a:cxn>
                    <a:cxn ang="0">
                      <a:pos x="71437" y="158159"/>
                    </a:cxn>
                    <a:cxn ang="0">
                      <a:pos x="112796" y="112970"/>
                    </a:cxn>
                    <a:cxn ang="0">
                      <a:pos x="139115" y="48954"/>
                    </a:cxn>
                    <a:cxn ang="0">
                      <a:pos x="120315" y="15062"/>
                    </a:cxn>
                    <a:cxn ang="0">
                      <a:pos x="78957" y="3765"/>
                    </a:cxn>
                    <a:cxn ang="0">
                      <a:pos x="52638" y="30125"/>
                    </a:cxn>
                    <a:cxn ang="0">
                      <a:pos x="7519" y="109205"/>
                    </a:cxn>
                    <a:cxn ang="0">
                      <a:pos x="67677" y="45188"/>
                    </a:cxn>
                    <a:cxn ang="0">
                      <a:pos x="82717" y="30125"/>
                    </a:cxn>
                    <a:cxn ang="0">
                      <a:pos x="109036" y="37656"/>
                    </a:cxn>
                    <a:cxn ang="0">
                      <a:pos x="116555" y="56485"/>
                    </a:cxn>
                    <a:cxn ang="0">
                      <a:pos x="101516" y="94142"/>
                    </a:cxn>
                    <a:cxn ang="0">
                      <a:pos x="78957" y="120502"/>
                    </a:cxn>
                    <a:cxn ang="0">
                      <a:pos x="52638" y="116736"/>
                    </a:cxn>
                    <a:cxn ang="0">
                      <a:pos x="41358" y="94142"/>
                    </a:cxn>
                    <a:cxn ang="0">
                      <a:pos x="67677" y="45188"/>
                    </a:cxn>
                  </a:cxnLst>
                  <a:rect l="0" t="0" r="0" b="0"/>
                  <a:pathLst>
                    <a:path w="38" h="43">
                      <a:moveTo>
                        <a:pt x="2" y="29"/>
                      </a:moveTo>
                      <a:cubicBezTo>
                        <a:pt x="0" y="34"/>
                        <a:pt x="3" y="38"/>
                        <a:pt x="7" y="40"/>
                      </a:cubicBezTo>
                      <a:cubicBezTo>
                        <a:pt x="10" y="41"/>
                        <a:pt x="15" y="43"/>
                        <a:pt x="19" y="42"/>
                      </a:cubicBezTo>
                      <a:cubicBezTo>
                        <a:pt x="24" y="41"/>
                        <a:pt x="28" y="34"/>
                        <a:pt x="30" y="30"/>
                      </a:cubicBezTo>
                      <a:cubicBezTo>
                        <a:pt x="33" y="25"/>
                        <a:pt x="36" y="19"/>
                        <a:pt x="37" y="13"/>
                      </a:cubicBezTo>
                      <a:cubicBezTo>
                        <a:pt x="38" y="9"/>
                        <a:pt x="35" y="6"/>
                        <a:pt x="32" y="4"/>
                      </a:cubicBezTo>
                      <a:cubicBezTo>
                        <a:pt x="29" y="2"/>
                        <a:pt x="24" y="0"/>
                        <a:pt x="21" y="1"/>
                      </a:cubicBezTo>
                      <a:cubicBezTo>
                        <a:pt x="18" y="2"/>
                        <a:pt x="16" y="6"/>
                        <a:pt x="14" y="8"/>
                      </a:cubicBezTo>
                      <a:cubicBezTo>
                        <a:pt x="10" y="15"/>
                        <a:pt x="6" y="22"/>
                        <a:pt x="2" y="29"/>
                      </a:cubicBezTo>
                      <a:close/>
                      <a:moveTo>
                        <a:pt x="18" y="12"/>
                      </a:moveTo>
                      <a:cubicBezTo>
                        <a:pt x="19" y="11"/>
                        <a:pt x="20" y="8"/>
                        <a:pt x="22" y="8"/>
                      </a:cubicBezTo>
                      <a:cubicBezTo>
                        <a:pt x="24" y="7"/>
                        <a:pt x="27" y="9"/>
                        <a:pt x="29" y="10"/>
                      </a:cubicBezTo>
                      <a:cubicBezTo>
                        <a:pt x="30" y="11"/>
                        <a:pt x="32" y="13"/>
                        <a:pt x="31" y="15"/>
                      </a:cubicBezTo>
                      <a:cubicBezTo>
                        <a:pt x="31" y="18"/>
                        <a:pt x="29" y="22"/>
                        <a:pt x="27" y="25"/>
                      </a:cubicBezTo>
                      <a:cubicBezTo>
                        <a:pt x="26" y="27"/>
                        <a:pt x="24" y="31"/>
                        <a:pt x="21" y="32"/>
                      </a:cubicBezTo>
                      <a:cubicBezTo>
                        <a:pt x="19" y="32"/>
                        <a:pt x="16" y="32"/>
                        <a:pt x="14" y="31"/>
                      </a:cubicBezTo>
                      <a:cubicBezTo>
                        <a:pt x="11" y="29"/>
                        <a:pt x="10" y="27"/>
                        <a:pt x="11" y="25"/>
                      </a:cubicBezTo>
                      <a:cubicBezTo>
                        <a:pt x="13" y="20"/>
                        <a:pt x="15" y="16"/>
                        <a:pt x="18" y="12"/>
                      </a:cubicBezTo>
                      <a:close/>
                    </a:path>
                  </a:pathLst>
                </a:custGeom>
                <a:solidFill>
                  <a:srgbClr val="F7B24A"/>
                </a:solidFill>
                <a:ln w="9525">
                  <a:noFill/>
                </a:ln>
              </p:spPr>
              <p:txBody>
                <a:bodyPr/>
                <a:lstStyle/>
                <a:p>
                  <a:endParaRPr lang="zh-CN" altLang="en-US"/>
                </a:p>
              </p:txBody>
            </p:sp>
            <p:sp>
              <p:nvSpPr>
                <p:cNvPr id="10391" name="ïṧlïḓe"/>
                <p:cNvSpPr/>
                <p:nvPr/>
              </p:nvSpPr>
              <p:spPr>
                <a:xfrm>
                  <a:off x="3533776" y="3571876"/>
                  <a:ext cx="120650" cy="79375"/>
                </a:xfrm>
                <a:custGeom>
                  <a:avLst/>
                  <a:gdLst/>
                  <a:ahLst/>
                  <a:cxnLst>
                    <a:cxn ang="0">
                      <a:pos x="45243" y="3779"/>
                    </a:cxn>
                    <a:cxn ang="0">
                      <a:pos x="41473" y="11339"/>
                    </a:cxn>
                    <a:cxn ang="0">
                      <a:pos x="52784" y="34017"/>
                    </a:cxn>
                    <a:cxn ang="0">
                      <a:pos x="79176" y="37797"/>
                    </a:cxn>
                    <a:cxn ang="0">
                      <a:pos x="98028" y="15119"/>
                    </a:cxn>
                    <a:cxn ang="0">
                      <a:pos x="120650" y="18898"/>
                    </a:cxn>
                    <a:cxn ang="0">
                      <a:pos x="113109" y="30238"/>
                    </a:cxn>
                    <a:cxn ang="0">
                      <a:pos x="71635" y="75595"/>
                    </a:cxn>
                    <a:cxn ang="0">
                      <a:pos x="26392" y="68035"/>
                    </a:cxn>
                    <a:cxn ang="0">
                      <a:pos x="7540" y="26458"/>
                    </a:cxn>
                    <a:cxn ang="0">
                      <a:pos x="22621" y="0"/>
                    </a:cxn>
                    <a:cxn ang="0">
                      <a:pos x="45243" y="3779"/>
                    </a:cxn>
                  </a:cxnLst>
                  <a:rect l="0" t="0" r="0" b="0"/>
                  <a:pathLst>
                    <a:path w="32" h="21">
                      <a:moveTo>
                        <a:pt x="12" y="1"/>
                      </a:moveTo>
                      <a:cubicBezTo>
                        <a:pt x="11" y="2"/>
                        <a:pt x="11" y="2"/>
                        <a:pt x="11" y="3"/>
                      </a:cubicBezTo>
                      <a:cubicBezTo>
                        <a:pt x="10" y="5"/>
                        <a:pt x="11" y="7"/>
                        <a:pt x="14" y="9"/>
                      </a:cubicBezTo>
                      <a:cubicBezTo>
                        <a:pt x="16" y="10"/>
                        <a:pt x="19" y="10"/>
                        <a:pt x="21" y="10"/>
                      </a:cubicBezTo>
                      <a:cubicBezTo>
                        <a:pt x="23" y="9"/>
                        <a:pt x="25" y="7"/>
                        <a:pt x="26" y="4"/>
                      </a:cubicBezTo>
                      <a:cubicBezTo>
                        <a:pt x="28" y="5"/>
                        <a:pt x="30" y="5"/>
                        <a:pt x="32" y="5"/>
                      </a:cubicBezTo>
                      <a:cubicBezTo>
                        <a:pt x="31" y="6"/>
                        <a:pt x="31" y="7"/>
                        <a:pt x="30" y="8"/>
                      </a:cubicBezTo>
                      <a:cubicBezTo>
                        <a:pt x="28" y="12"/>
                        <a:pt x="24" y="19"/>
                        <a:pt x="19" y="20"/>
                      </a:cubicBezTo>
                      <a:cubicBezTo>
                        <a:pt x="15" y="21"/>
                        <a:pt x="10" y="19"/>
                        <a:pt x="7" y="18"/>
                      </a:cubicBezTo>
                      <a:cubicBezTo>
                        <a:pt x="3" y="16"/>
                        <a:pt x="0" y="12"/>
                        <a:pt x="2" y="7"/>
                      </a:cubicBezTo>
                      <a:cubicBezTo>
                        <a:pt x="3" y="5"/>
                        <a:pt x="5" y="3"/>
                        <a:pt x="6" y="0"/>
                      </a:cubicBezTo>
                      <a:cubicBezTo>
                        <a:pt x="8" y="1"/>
                        <a:pt x="10" y="1"/>
                        <a:pt x="12" y="1"/>
                      </a:cubicBezTo>
                      <a:close/>
                    </a:path>
                  </a:pathLst>
                </a:custGeom>
                <a:solidFill>
                  <a:srgbClr val="F6950A"/>
                </a:solidFill>
                <a:ln w="9525">
                  <a:noFill/>
                </a:ln>
              </p:spPr>
              <p:txBody>
                <a:bodyPr/>
                <a:lstStyle/>
                <a:p>
                  <a:endParaRPr lang="zh-CN" altLang="en-US"/>
                </a:p>
              </p:txBody>
            </p:sp>
            <p:sp>
              <p:nvSpPr>
                <p:cNvPr id="10392" name="iṩḷíde"/>
                <p:cNvSpPr/>
                <p:nvPr/>
              </p:nvSpPr>
              <p:spPr>
                <a:xfrm>
                  <a:off x="3582988" y="3357563"/>
                  <a:ext cx="128588" cy="173038"/>
                </a:xfrm>
                <a:custGeom>
                  <a:avLst/>
                  <a:gdLst/>
                  <a:ahLst/>
                  <a:cxnLst>
                    <a:cxn ang="0">
                      <a:pos x="56730" y="173038"/>
                    </a:cxn>
                    <a:cxn ang="0">
                      <a:pos x="49166" y="173038"/>
                    </a:cxn>
                    <a:cxn ang="0">
                      <a:pos x="121024" y="45140"/>
                    </a:cxn>
                    <a:cxn ang="0">
                      <a:pos x="117242" y="82757"/>
                    </a:cxn>
                    <a:cxn ang="0">
                      <a:pos x="94550" y="124135"/>
                    </a:cxn>
                    <a:cxn ang="0">
                      <a:pos x="75640" y="154229"/>
                    </a:cxn>
                    <a:cxn ang="0">
                      <a:pos x="64294" y="169276"/>
                    </a:cxn>
                    <a:cxn ang="0">
                      <a:pos x="56730" y="173038"/>
                    </a:cxn>
                  </a:cxnLst>
                  <a:rect l="0" t="0" r="0" b="0"/>
                  <a:pathLst>
                    <a:path w="34" h="46">
                      <a:moveTo>
                        <a:pt x="15" y="46"/>
                      </a:moveTo>
                      <a:cubicBezTo>
                        <a:pt x="15" y="46"/>
                        <a:pt x="14" y="46"/>
                        <a:pt x="13" y="46"/>
                      </a:cubicBezTo>
                      <a:cubicBezTo>
                        <a:pt x="0" y="44"/>
                        <a:pt x="26" y="0"/>
                        <a:pt x="32" y="12"/>
                      </a:cubicBezTo>
                      <a:cubicBezTo>
                        <a:pt x="34" y="15"/>
                        <a:pt x="32" y="19"/>
                        <a:pt x="31" y="22"/>
                      </a:cubicBezTo>
                      <a:cubicBezTo>
                        <a:pt x="29" y="26"/>
                        <a:pt x="27" y="29"/>
                        <a:pt x="25" y="33"/>
                      </a:cubicBezTo>
                      <a:cubicBezTo>
                        <a:pt x="24" y="36"/>
                        <a:pt x="22" y="38"/>
                        <a:pt x="20" y="41"/>
                      </a:cubicBezTo>
                      <a:cubicBezTo>
                        <a:pt x="19" y="43"/>
                        <a:pt x="18" y="44"/>
                        <a:pt x="17" y="45"/>
                      </a:cubicBezTo>
                      <a:cubicBezTo>
                        <a:pt x="16" y="45"/>
                        <a:pt x="16" y="46"/>
                        <a:pt x="15" y="46"/>
                      </a:cubicBezTo>
                      <a:close/>
                    </a:path>
                  </a:pathLst>
                </a:custGeom>
                <a:solidFill>
                  <a:srgbClr val="F7B24A"/>
                </a:solidFill>
                <a:ln w="9525">
                  <a:noFill/>
                </a:ln>
              </p:spPr>
              <p:txBody>
                <a:bodyPr/>
                <a:lstStyle/>
                <a:p>
                  <a:endParaRPr lang="zh-CN" altLang="en-US"/>
                </a:p>
              </p:txBody>
            </p:sp>
            <p:sp>
              <p:nvSpPr>
                <p:cNvPr id="10393" name="iṥļidê"/>
                <p:cNvSpPr/>
                <p:nvPr/>
              </p:nvSpPr>
              <p:spPr>
                <a:xfrm>
                  <a:off x="3613151" y="3467101"/>
                  <a:ext cx="52388" cy="63500"/>
                </a:xfrm>
                <a:custGeom>
                  <a:avLst/>
                  <a:gdLst/>
                  <a:ahLst/>
                  <a:cxnLst>
                    <a:cxn ang="0">
                      <a:pos x="52388" y="33617"/>
                    </a:cxn>
                    <a:cxn ang="0">
                      <a:pos x="44904" y="44823"/>
                    </a:cxn>
                    <a:cxn ang="0">
                      <a:pos x="33678" y="59764"/>
                    </a:cxn>
                    <a:cxn ang="0">
                      <a:pos x="26194" y="63500"/>
                    </a:cxn>
                    <a:cxn ang="0">
                      <a:pos x="18710" y="63500"/>
                    </a:cxn>
                    <a:cxn ang="0">
                      <a:pos x="18710" y="0"/>
                    </a:cxn>
                    <a:cxn ang="0">
                      <a:pos x="52388" y="33617"/>
                    </a:cxn>
                  </a:cxnLst>
                  <a:rect l="0" t="0" r="0" b="0"/>
                  <a:pathLst>
                    <a:path w="14" h="17">
                      <a:moveTo>
                        <a:pt x="14" y="9"/>
                      </a:moveTo>
                      <a:cubicBezTo>
                        <a:pt x="13" y="10"/>
                        <a:pt x="13" y="11"/>
                        <a:pt x="12" y="12"/>
                      </a:cubicBezTo>
                      <a:cubicBezTo>
                        <a:pt x="11" y="14"/>
                        <a:pt x="10" y="15"/>
                        <a:pt x="9" y="16"/>
                      </a:cubicBezTo>
                      <a:cubicBezTo>
                        <a:pt x="8" y="16"/>
                        <a:pt x="8" y="17"/>
                        <a:pt x="7" y="17"/>
                      </a:cubicBezTo>
                      <a:cubicBezTo>
                        <a:pt x="7" y="17"/>
                        <a:pt x="6" y="17"/>
                        <a:pt x="5" y="17"/>
                      </a:cubicBezTo>
                      <a:cubicBezTo>
                        <a:pt x="0" y="16"/>
                        <a:pt x="1" y="8"/>
                        <a:pt x="5" y="0"/>
                      </a:cubicBezTo>
                      <a:cubicBezTo>
                        <a:pt x="8" y="3"/>
                        <a:pt x="11" y="6"/>
                        <a:pt x="14" y="9"/>
                      </a:cubicBezTo>
                      <a:close/>
                    </a:path>
                  </a:pathLst>
                </a:custGeom>
                <a:solidFill>
                  <a:srgbClr val="F6950A"/>
                </a:solidFill>
                <a:ln w="9525">
                  <a:noFill/>
                </a:ln>
              </p:spPr>
              <p:txBody>
                <a:bodyPr/>
                <a:lstStyle/>
                <a:p>
                  <a:endParaRPr lang="zh-CN" altLang="en-US"/>
                </a:p>
              </p:txBody>
            </p:sp>
            <p:sp>
              <p:nvSpPr>
                <p:cNvPr id="10394" name="ïṣ1îḋé"/>
                <p:cNvSpPr/>
                <p:nvPr/>
              </p:nvSpPr>
              <p:spPr>
                <a:xfrm>
                  <a:off x="3481388" y="3549651"/>
                  <a:ext cx="128588" cy="176213"/>
                </a:xfrm>
                <a:custGeom>
                  <a:avLst/>
                  <a:gdLst/>
                  <a:ahLst/>
                  <a:cxnLst>
                    <a:cxn ang="0">
                      <a:pos x="56730" y="172463"/>
                    </a:cxn>
                    <a:cxn ang="0">
                      <a:pos x="49166" y="176213"/>
                    </a:cxn>
                    <a:cxn ang="0">
                      <a:pos x="121024" y="44990"/>
                    </a:cxn>
                    <a:cxn ang="0">
                      <a:pos x="113460" y="82482"/>
                    </a:cxn>
                    <a:cxn ang="0">
                      <a:pos x="94550" y="123724"/>
                    </a:cxn>
                    <a:cxn ang="0">
                      <a:pos x="75640" y="157466"/>
                    </a:cxn>
                    <a:cxn ang="0">
                      <a:pos x="64294" y="168714"/>
                    </a:cxn>
                    <a:cxn ang="0">
                      <a:pos x="56730" y="172463"/>
                    </a:cxn>
                  </a:cxnLst>
                  <a:rect l="0" t="0" r="0" b="0"/>
                  <a:pathLst>
                    <a:path w="34" h="47">
                      <a:moveTo>
                        <a:pt x="15" y="46"/>
                      </a:moveTo>
                      <a:cubicBezTo>
                        <a:pt x="14" y="47"/>
                        <a:pt x="13" y="47"/>
                        <a:pt x="13" y="47"/>
                      </a:cubicBezTo>
                      <a:cubicBezTo>
                        <a:pt x="0" y="44"/>
                        <a:pt x="26" y="0"/>
                        <a:pt x="32" y="12"/>
                      </a:cubicBezTo>
                      <a:cubicBezTo>
                        <a:pt x="34" y="16"/>
                        <a:pt x="32" y="19"/>
                        <a:pt x="30" y="22"/>
                      </a:cubicBezTo>
                      <a:cubicBezTo>
                        <a:pt x="29" y="26"/>
                        <a:pt x="27" y="30"/>
                        <a:pt x="25" y="33"/>
                      </a:cubicBezTo>
                      <a:cubicBezTo>
                        <a:pt x="23" y="36"/>
                        <a:pt x="21" y="39"/>
                        <a:pt x="20" y="42"/>
                      </a:cubicBezTo>
                      <a:cubicBezTo>
                        <a:pt x="19" y="43"/>
                        <a:pt x="18" y="44"/>
                        <a:pt x="17" y="45"/>
                      </a:cubicBezTo>
                      <a:cubicBezTo>
                        <a:pt x="16" y="46"/>
                        <a:pt x="16" y="46"/>
                        <a:pt x="15" y="46"/>
                      </a:cubicBezTo>
                      <a:close/>
                    </a:path>
                  </a:pathLst>
                </a:custGeom>
                <a:solidFill>
                  <a:srgbClr val="F7B24A"/>
                </a:solidFill>
                <a:ln w="9525">
                  <a:noFill/>
                </a:ln>
              </p:spPr>
              <p:txBody>
                <a:bodyPr/>
                <a:lstStyle/>
                <a:p>
                  <a:endParaRPr lang="zh-CN" altLang="en-US"/>
                </a:p>
              </p:txBody>
            </p:sp>
            <p:sp>
              <p:nvSpPr>
                <p:cNvPr id="10395" name="îṧ1îḓé"/>
                <p:cNvSpPr/>
                <p:nvPr/>
              </p:nvSpPr>
              <p:spPr>
                <a:xfrm>
                  <a:off x="3508376" y="3659188"/>
                  <a:ext cx="55563" cy="66675"/>
                </a:xfrm>
                <a:custGeom>
                  <a:avLst/>
                  <a:gdLst/>
                  <a:ahLst/>
                  <a:cxnLst>
                    <a:cxn ang="0">
                      <a:pos x="55563" y="33337"/>
                    </a:cxn>
                    <a:cxn ang="0">
                      <a:pos x="48154" y="48154"/>
                    </a:cxn>
                    <a:cxn ang="0">
                      <a:pos x="37042" y="59266"/>
                    </a:cxn>
                    <a:cxn ang="0">
                      <a:pos x="29633" y="62970"/>
                    </a:cxn>
                    <a:cxn ang="0">
                      <a:pos x="22225" y="66675"/>
                    </a:cxn>
                    <a:cxn ang="0">
                      <a:pos x="22225" y="0"/>
                    </a:cxn>
                    <a:cxn ang="0">
                      <a:pos x="55563" y="33337"/>
                    </a:cxn>
                  </a:cxnLst>
                  <a:rect l="0" t="0" r="0" b="0"/>
                  <a:pathLst>
                    <a:path w="15" h="18">
                      <a:moveTo>
                        <a:pt x="15" y="9"/>
                      </a:moveTo>
                      <a:cubicBezTo>
                        <a:pt x="14" y="10"/>
                        <a:pt x="13" y="11"/>
                        <a:pt x="13" y="13"/>
                      </a:cubicBezTo>
                      <a:cubicBezTo>
                        <a:pt x="12" y="14"/>
                        <a:pt x="11" y="15"/>
                        <a:pt x="10" y="16"/>
                      </a:cubicBezTo>
                      <a:cubicBezTo>
                        <a:pt x="9" y="17"/>
                        <a:pt x="9" y="17"/>
                        <a:pt x="8" y="17"/>
                      </a:cubicBezTo>
                      <a:cubicBezTo>
                        <a:pt x="7" y="18"/>
                        <a:pt x="6" y="18"/>
                        <a:pt x="6" y="18"/>
                      </a:cubicBezTo>
                      <a:cubicBezTo>
                        <a:pt x="0" y="17"/>
                        <a:pt x="2" y="8"/>
                        <a:pt x="6" y="0"/>
                      </a:cubicBezTo>
                      <a:cubicBezTo>
                        <a:pt x="9" y="3"/>
                        <a:pt x="12" y="6"/>
                        <a:pt x="15" y="9"/>
                      </a:cubicBezTo>
                      <a:close/>
                    </a:path>
                  </a:pathLst>
                </a:custGeom>
                <a:solidFill>
                  <a:srgbClr val="F6950A"/>
                </a:solidFill>
                <a:ln w="9525">
                  <a:noFill/>
                </a:ln>
              </p:spPr>
              <p:txBody>
                <a:bodyPr/>
                <a:lstStyle/>
                <a:p>
                  <a:endParaRPr lang="zh-CN" altLang="en-US"/>
                </a:p>
              </p:txBody>
            </p:sp>
            <p:sp>
              <p:nvSpPr>
                <p:cNvPr id="10396" name="iṡḷíďè"/>
                <p:cNvSpPr/>
                <p:nvPr/>
              </p:nvSpPr>
              <p:spPr>
                <a:xfrm>
                  <a:off x="4319588" y="2770188"/>
                  <a:ext cx="93663" cy="117475"/>
                </a:xfrm>
                <a:custGeom>
                  <a:avLst/>
                  <a:gdLst/>
                  <a:ahLst/>
                  <a:cxnLst>
                    <a:cxn ang="0">
                      <a:pos x="14986" y="60632"/>
                    </a:cxn>
                    <a:cxn ang="0">
                      <a:pos x="14986" y="64421"/>
                    </a:cxn>
                    <a:cxn ang="0">
                      <a:pos x="41211" y="64421"/>
                    </a:cxn>
                    <a:cxn ang="0">
                      <a:pos x="59944" y="45474"/>
                    </a:cxn>
                    <a:cxn ang="0">
                      <a:pos x="52451" y="15158"/>
                    </a:cxn>
                    <a:cxn ang="0">
                      <a:pos x="63690" y="0"/>
                    </a:cxn>
                    <a:cxn ang="0">
                      <a:pos x="67437" y="11368"/>
                    </a:cxn>
                    <a:cxn ang="0">
                      <a:pos x="86169" y="72000"/>
                    </a:cxn>
                    <a:cxn ang="0">
                      <a:pos x="59944" y="106106"/>
                    </a:cxn>
                    <a:cxn ang="0">
                      <a:pos x="14986" y="102316"/>
                    </a:cxn>
                    <a:cxn ang="0">
                      <a:pos x="0" y="75790"/>
                    </a:cxn>
                    <a:cxn ang="0">
                      <a:pos x="14986" y="60632"/>
                    </a:cxn>
                  </a:cxnLst>
                  <a:rect l="0" t="0" r="0" b="0"/>
                  <a:pathLst>
                    <a:path w="25" h="31">
                      <a:moveTo>
                        <a:pt x="4" y="16"/>
                      </a:moveTo>
                      <a:cubicBezTo>
                        <a:pt x="4" y="17"/>
                        <a:pt x="4" y="17"/>
                        <a:pt x="4" y="17"/>
                      </a:cubicBezTo>
                      <a:cubicBezTo>
                        <a:pt x="6" y="19"/>
                        <a:pt x="9" y="19"/>
                        <a:pt x="11" y="17"/>
                      </a:cubicBezTo>
                      <a:cubicBezTo>
                        <a:pt x="13" y="16"/>
                        <a:pt x="15" y="14"/>
                        <a:pt x="16" y="12"/>
                      </a:cubicBezTo>
                      <a:cubicBezTo>
                        <a:pt x="16" y="10"/>
                        <a:pt x="15" y="7"/>
                        <a:pt x="14" y="4"/>
                      </a:cubicBezTo>
                      <a:cubicBezTo>
                        <a:pt x="15" y="3"/>
                        <a:pt x="16" y="2"/>
                        <a:pt x="17" y="0"/>
                      </a:cubicBezTo>
                      <a:cubicBezTo>
                        <a:pt x="17" y="1"/>
                        <a:pt x="18" y="2"/>
                        <a:pt x="18" y="3"/>
                      </a:cubicBezTo>
                      <a:cubicBezTo>
                        <a:pt x="21" y="7"/>
                        <a:pt x="25" y="14"/>
                        <a:pt x="23" y="19"/>
                      </a:cubicBezTo>
                      <a:cubicBezTo>
                        <a:pt x="22" y="23"/>
                        <a:pt x="19" y="26"/>
                        <a:pt x="16" y="28"/>
                      </a:cubicBezTo>
                      <a:cubicBezTo>
                        <a:pt x="11" y="31"/>
                        <a:pt x="7" y="31"/>
                        <a:pt x="4" y="27"/>
                      </a:cubicBezTo>
                      <a:cubicBezTo>
                        <a:pt x="3" y="25"/>
                        <a:pt x="1" y="22"/>
                        <a:pt x="0" y="20"/>
                      </a:cubicBezTo>
                      <a:cubicBezTo>
                        <a:pt x="1" y="19"/>
                        <a:pt x="2" y="17"/>
                        <a:pt x="4" y="16"/>
                      </a:cubicBezTo>
                      <a:close/>
                    </a:path>
                  </a:pathLst>
                </a:custGeom>
                <a:solidFill>
                  <a:srgbClr val="F6950A"/>
                </a:solidFill>
                <a:ln w="9525">
                  <a:noFill/>
                </a:ln>
              </p:spPr>
              <p:txBody>
                <a:bodyPr/>
                <a:lstStyle/>
                <a:p>
                  <a:endParaRPr lang="zh-CN" altLang="en-US"/>
                </a:p>
              </p:txBody>
            </p:sp>
            <p:sp>
              <p:nvSpPr>
                <p:cNvPr id="10397" name="iś1íde"/>
                <p:cNvSpPr/>
                <p:nvPr/>
              </p:nvSpPr>
              <p:spPr>
                <a:xfrm>
                  <a:off x="4264026" y="2714626"/>
                  <a:ext cx="60325" cy="60325"/>
                </a:xfrm>
                <a:custGeom>
                  <a:avLst/>
                  <a:gdLst/>
                  <a:ahLst/>
                  <a:cxnLst>
                    <a:cxn ang="0">
                      <a:pos x="49014" y="0"/>
                    </a:cxn>
                    <a:cxn ang="0">
                      <a:pos x="56554" y="15081"/>
                    </a:cxn>
                    <a:cxn ang="0">
                      <a:pos x="60325" y="30162"/>
                    </a:cxn>
                    <a:cxn ang="0">
                      <a:pos x="60325" y="37703"/>
                    </a:cxn>
                    <a:cxn ang="0">
                      <a:pos x="56554" y="45243"/>
                    </a:cxn>
                    <a:cxn ang="0">
                      <a:pos x="0" y="11310"/>
                    </a:cxn>
                    <a:cxn ang="0">
                      <a:pos x="49014" y="0"/>
                    </a:cxn>
                  </a:cxnLst>
                  <a:rect l="0" t="0" r="0" b="0"/>
                  <a:pathLst>
                    <a:path w="16" h="16">
                      <a:moveTo>
                        <a:pt x="13" y="0"/>
                      </a:moveTo>
                      <a:cubicBezTo>
                        <a:pt x="13" y="1"/>
                        <a:pt x="14" y="3"/>
                        <a:pt x="15" y="4"/>
                      </a:cubicBezTo>
                      <a:cubicBezTo>
                        <a:pt x="15" y="5"/>
                        <a:pt x="16" y="7"/>
                        <a:pt x="16" y="8"/>
                      </a:cubicBezTo>
                      <a:cubicBezTo>
                        <a:pt x="16" y="9"/>
                        <a:pt x="16" y="9"/>
                        <a:pt x="16" y="10"/>
                      </a:cubicBezTo>
                      <a:cubicBezTo>
                        <a:pt x="16" y="11"/>
                        <a:pt x="16" y="12"/>
                        <a:pt x="15" y="12"/>
                      </a:cubicBezTo>
                      <a:cubicBezTo>
                        <a:pt x="12" y="16"/>
                        <a:pt x="5" y="11"/>
                        <a:pt x="0" y="3"/>
                      </a:cubicBezTo>
                      <a:cubicBezTo>
                        <a:pt x="4" y="2"/>
                        <a:pt x="9" y="1"/>
                        <a:pt x="13" y="0"/>
                      </a:cubicBezTo>
                      <a:close/>
                    </a:path>
                  </a:pathLst>
                </a:custGeom>
                <a:solidFill>
                  <a:srgbClr val="F6950A"/>
                </a:solidFill>
                <a:ln w="9525">
                  <a:noFill/>
                </a:ln>
              </p:spPr>
              <p:txBody>
                <a:bodyPr/>
                <a:lstStyle/>
                <a:p>
                  <a:endParaRPr lang="zh-CN" altLang="en-US"/>
                </a:p>
              </p:txBody>
            </p:sp>
            <p:sp>
              <p:nvSpPr>
                <p:cNvPr id="10398" name="ïṩḷiďè"/>
                <p:cNvSpPr/>
                <p:nvPr/>
              </p:nvSpPr>
              <p:spPr>
                <a:xfrm>
                  <a:off x="4437063" y="2967038"/>
                  <a:ext cx="93663" cy="115888"/>
                </a:xfrm>
                <a:custGeom>
                  <a:avLst/>
                  <a:gdLst/>
                  <a:ahLst/>
                  <a:cxnLst>
                    <a:cxn ang="0">
                      <a:pos x="14986" y="56074"/>
                    </a:cxn>
                    <a:cxn ang="0">
                      <a:pos x="18732" y="59813"/>
                    </a:cxn>
                    <a:cxn ang="0">
                      <a:pos x="41211" y="63551"/>
                    </a:cxn>
                    <a:cxn ang="0">
                      <a:pos x="59944" y="44859"/>
                    </a:cxn>
                    <a:cxn ang="0">
                      <a:pos x="52451" y="14953"/>
                    </a:cxn>
                    <a:cxn ang="0">
                      <a:pos x="63690" y="0"/>
                    </a:cxn>
                    <a:cxn ang="0">
                      <a:pos x="71183" y="7476"/>
                    </a:cxn>
                    <a:cxn ang="0">
                      <a:pos x="89916" y="67289"/>
                    </a:cxn>
                    <a:cxn ang="0">
                      <a:pos x="59944" y="100934"/>
                    </a:cxn>
                    <a:cxn ang="0">
                      <a:pos x="14986" y="97196"/>
                    </a:cxn>
                    <a:cxn ang="0">
                      <a:pos x="0" y="71028"/>
                    </a:cxn>
                    <a:cxn ang="0">
                      <a:pos x="14986" y="56074"/>
                    </a:cxn>
                  </a:cxnLst>
                  <a:rect l="0" t="0" r="0" b="0"/>
                  <a:pathLst>
                    <a:path w="25" h="31">
                      <a:moveTo>
                        <a:pt x="4" y="15"/>
                      </a:moveTo>
                      <a:cubicBezTo>
                        <a:pt x="5" y="16"/>
                        <a:pt x="5" y="16"/>
                        <a:pt x="5" y="16"/>
                      </a:cubicBezTo>
                      <a:cubicBezTo>
                        <a:pt x="6" y="19"/>
                        <a:pt x="9" y="19"/>
                        <a:pt x="11" y="17"/>
                      </a:cubicBezTo>
                      <a:cubicBezTo>
                        <a:pt x="13" y="16"/>
                        <a:pt x="15" y="14"/>
                        <a:pt x="16" y="12"/>
                      </a:cubicBezTo>
                      <a:cubicBezTo>
                        <a:pt x="16" y="9"/>
                        <a:pt x="15" y="6"/>
                        <a:pt x="14" y="4"/>
                      </a:cubicBezTo>
                      <a:cubicBezTo>
                        <a:pt x="15" y="3"/>
                        <a:pt x="16" y="1"/>
                        <a:pt x="17" y="0"/>
                      </a:cubicBezTo>
                      <a:cubicBezTo>
                        <a:pt x="18" y="1"/>
                        <a:pt x="18" y="1"/>
                        <a:pt x="19" y="2"/>
                      </a:cubicBezTo>
                      <a:cubicBezTo>
                        <a:pt x="21" y="6"/>
                        <a:pt x="25" y="13"/>
                        <a:pt x="24" y="18"/>
                      </a:cubicBezTo>
                      <a:cubicBezTo>
                        <a:pt x="23" y="22"/>
                        <a:pt x="19" y="25"/>
                        <a:pt x="16" y="27"/>
                      </a:cubicBezTo>
                      <a:cubicBezTo>
                        <a:pt x="11" y="30"/>
                        <a:pt x="8" y="31"/>
                        <a:pt x="4" y="26"/>
                      </a:cubicBezTo>
                      <a:cubicBezTo>
                        <a:pt x="3" y="24"/>
                        <a:pt x="1" y="22"/>
                        <a:pt x="0" y="19"/>
                      </a:cubicBezTo>
                      <a:cubicBezTo>
                        <a:pt x="1" y="18"/>
                        <a:pt x="3" y="17"/>
                        <a:pt x="4" y="15"/>
                      </a:cubicBezTo>
                      <a:close/>
                    </a:path>
                  </a:pathLst>
                </a:custGeom>
                <a:solidFill>
                  <a:srgbClr val="F6950A"/>
                </a:solidFill>
                <a:ln w="9525">
                  <a:noFill/>
                </a:ln>
              </p:spPr>
              <p:txBody>
                <a:bodyPr/>
                <a:lstStyle/>
                <a:p>
                  <a:endParaRPr lang="zh-CN" altLang="en-US"/>
                </a:p>
              </p:txBody>
            </p:sp>
            <p:sp>
              <p:nvSpPr>
                <p:cNvPr id="10399" name="iṩļîdê"/>
                <p:cNvSpPr/>
                <p:nvPr/>
              </p:nvSpPr>
              <p:spPr>
                <a:xfrm>
                  <a:off x="4379913" y="2909888"/>
                  <a:ext cx="63500" cy="60325"/>
                </a:xfrm>
                <a:custGeom>
                  <a:avLst/>
                  <a:gdLst/>
                  <a:ahLst/>
                  <a:cxnLst>
                    <a:cxn ang="0">
                      <a:pos x="48558" y="0"/>
                    </a:cxn>
                    <a:cxn ang="0">
                      <a:pos x="56029" y="11310"/>
                    </a:cxn>
                    <a:cxn ang="0">
                      <a:pos x="63500" y="30162"/>
                    </a:cxn>
                    <a:cxn ang="0">
                      <a:pos x="63500" y="37703"/>
                    </a:cxn>
                    <a:cxn ang="0">
                      <a:pos x="56029" y="45243"/>
                    </a:cxn>
                    <a:cxn ang="0">
                      <a:pos x="0" y="11310"/>
                    </a:cxn>
                    <a:cxn ang="0">
                      <a:pos x="48558" y="0"/>
                    </a:cxn>
                  </a:cxnLst>
                  <a:rect l="0" t="0" r="0" b="0"/>
                  <a:pathLst>
                    <a:path w="17" h="16">
                      <a:moveTo>
                        <a:pt x="13" y="0"/>
                      </a:moveTo>
                      <a:cubicBezTo>
                        <a:pt x="14" y="1"/>
                        <a:pt x="14" y="2"/>
                        <a:pt x="15" y="3"/>
                      </a:cubicBezTo>
                      <a:cubicBezTo>
                        <a:pt x="16" y="5"/>
                        <a:pt x="16" y="6"/>
                        <a:pt x="17" y="8"/>
                      </a:cubicBezTo>
                      <a:cubicBezTo>
                        <a:pt x="17" y="8"/>
                        <a:pt x="17" y="9"/>
                        <a:pt x="17" y="10"/>
                      </a:cubicBezTo>
                      <a:cubicBezTo>
                        <a:pt x="16" y="10"/>
                        <a:pt x="16" y="11"/>
                        <a:pt x="15" y="12"/>
                      </a:cubicBezTo>
                      <a:cubicBezTo>
                        <a:pt x="12" y="16"/>
                        <a:pt x="6" y="11"/>
                        <a:pt x="0" y="3"/>
                      </a:cubicBezTo>
                      <a:cubicBezTo>
                        <a:pt x="5" y="2"/>
                        <a:pt x="9" y="1"/>
                        <a:pt x="13" y="0"/>
                      </a:cubicBezTo>
                      <a:close/>
                    </a:path>
                  </a:pathLst>
                </a:custGeom>
                <a:solidFill>
                  <a:srgbClr val="F6950A"/>
                </a:solidFill>
                <a:ln w="9525">
                  <a:noFill/>
                </a:ln>
              </p:spPr>
              <p:txBody>
                <a:bodyPr/>
                <a:lstStyle/>
                <a:p>
                  <a:endParaRPr lang="zh-CN" altLang="en-US"/>
                </a:p>
              </p:txBody>
            </p:sp>
            <p:sp>
              <p:nvSpPr>
                <p:cNvPr id="10400" name="îşḷïḍé"/>
                <p:cNvSpPr/>
                <p:nvPr/>
              </p:nvSpPr>
              <p:spPr>
                <a:xfrm>
                  <a:off x="4514851" y="3192463"/>
                  <a:ext cx="120650" cy="77788"/>
                </a:xfrm>
                <a:custGeom>
                  <a:avLst/>
                  <a:gdLst/>
                  <a:ahLst/>
                  <a:cxnLst>
                    <a:cxn ang="0">
                      <a:pos x="79176" y="3704"/>
                    </a:cxn>
                    <a:cxn ang="0">
                      <a:pos x="79176" y="7408"/>
                    </a:cxn>
                    <a:cxn ang="0">
                      <a:pos x="67865" y="29633"/>
                    </a:cxn>
                    <a:cxn ang="0">
                      <a:pos x="41473" y="37041"/>
                    </a:cxn>
                    <a:cxn ang="0">
                      <a:pos x="22621" y="14816"/>
                    </a:cxn>
                    <a:cxn ang="0">
                      <a:pos x="0" y="18520"/>
                    </a:cxn>
                    <a:cxn ang="0">
                      <a:pos x="7540" y="25929"/>
                    </a:cxn>
                    <a:cxn ang="0">
                      <a:pos x="49014" y="74083"/>
                    </a:cxn>
                    <a:cxn ang="0">
                      <a:pos x="94257" y="66675"/>
                    </a:cxn>
                    <a:cxn ang="0">
                      <a:pos x="113109" y="25929"/>
                    </a:cxn>
                    <a:cxn ang="0">
                      <a:pos x="98028" y="0"/>
                    </a:cxn>
                    <a:cxn ang="0">
                      <a:pos x="79176" y="3704"/>
                    </a:cxn>
                  </a:cxnLst>
                  <a:rect l="0" t="0" r="0" b="0"/>
                  <a:pathLst>
                    <a:path w="32" h="21">
                      <a:moveTo>
                        <a:pt x="21" y="1"/>
                      </a:moveTo>
                      <a:cubicBezTo>
                        <a:pt x="21" y="2"/>
                        <a:pt x="21" y="2"/>
                        <a:pt x="21" y="2"/>
                      </a:cubicBezTo>
                      <a:cubicBezTo>
                        <a:pt x="22" y="5"/>
                        <a:pt x="21" y="7"/>
                        <a:pt x="18" y="8"/>
                      </a:cubicBezTo>
                      <a:cubicBezTo>
                        <a:pt x="16" y="9"/>
                        <a:pt x="14" y="10"/>
                        <a:pt x="11" y="10"/>
                      </a:cubicBezTo>
                      <a:cubicBezTo>
                        <a:pt x="9" y="9"/>
                        <a:pt x="7" y="6"/>
                        <a:pt x="6" y="4"/>
                      </a:cubicBezTo>
                      <a:cubicBezTo>
                        <a:pt x="4" y="4"/>
                        <a:pt x="2" y="5"/>
                        <a:pt x="0" y="5"/>
                      </a:cubicBezTo>
                      <a:cubicBezTo>
                        <a:pt x="1" y="6"/>
                        <a:pt x="1" y="7"/>
                        <a:pt x="2" y="7"/>
                      </a:cubicBezTo>
                      <a:cubicBezTo>
                        <a:pt x="4" y="11"/>
                        <a:pt x="8" y="19"/>
                        <a:pt x="13" y="20"/>
                      </a:cubicBezTo>
                      <a:cubicBezTo>
                        <a:pt x="17" y="21"/>
                        <a:pt x="22" y="19"/>
                        <a:pt x="25" y="18"/>
                      </a:cubicBezTo>
                      <a:cubicBezTo>
                        <a:pt x="29" y="15"/>
                        <a:pt x="32" y="12"/>
                        <a:pt x="30" y="7"/>
                      </a:cubicBezTo>
                      <a:cubicBezTo>
                        <a:pt x="29" y="5"/>
                        <a:pt x="27" y="2"/>
                        <a:pt x="26" y="0"/>
                      </a:cubicBezTo>
                      <a:cubicBezTo>
                        <a:pt x="24" y="0"/>
                        <a:pt x="22" y="1"/>
                        <a:pt x="21" y="1"/>
                      </a:cubicBezTo>
                      <a:close/>
                    </a:path>
                  </a:pathLst>
                </a:custGeom>
                <a:solidFill>
                  <a:srgbClr val="F6950A"/>
                </a:solidFill>
                <a:ln w="9525">
                  <a:noFill/>
                </a:ln>
              </p:spPr>
              <p:txBody>
                <a:bodyPr/>
                <a:lstStyle/>
                <a:p>
                  <a:endParaRPr lang="zh-CN" altLang="en-US"/>
                </a:p>
              </p:txBody>
            </p:sp>
            <p:sp>
              <p:nvSpPr>
                <p:cNvPr id="10401" name="ïṩ1îḍè"/>
                <p:cNvSpPr/>
                <p:nvPr/>
              </p:nvSpPr>
              <p:spPr>
                <a:xfrm>
                  <a:off x="4462463" y="2978151"/>
                  <a:ext cx="123825" cy="173038"/>
                </a:xfrm>
                <a:custGeom>
                  <a:avLst/>
                  <a:gdLst/>
                  <a:ahLst/>
                  <a:cxnLst>
                    <a:cxn ang="0">
                      <a:pos x="67540" y="173038"/>
                    </a:cxn>
                    <a:cxn ang="0">
                      <a:pos x="75045" y="173038"/>
                    </a:cxn>
                    <a:cxn ang="0">
                      <a:pos x="3752" y="45140"/>
                    </a:cxn>
                    <a:cxn ang="0">
                      <a:pos x="11256" y="78995"/>
                    </a:cxn>
                    <a:cxn ang="0">
                      <a:pos x="30018" y="124135"/>
                    </a:cxn>
                    <a:cxn ang="0">
                      <a:pos x="48779" y="154229"/>
                    </a:cxn>
                    <a:cxn ang="0">
                      <a:pos x="60036" y="169276"/>
                    </a:cxn>
                    <a:cxn ang="0">
                      <a:pos x="67540" y="173038"/>
                    </a:cxn>
                  </a:cxnLst>
                  <a:rect l="0" t="0" r="0" b="0"/>
                  <a:pathLst>
                    <a:path w="33" h="46">
                      <a:moveTo>
                        <a:pt x="18" y="46"/>
                      </a:moveTo>
                      <a:cubicBezTo>
                        <a:pt x="19" y="46"/>
                        <a:pt x="20" y="46"/>
                        <a:pt x="20" y="46"/>
                      </a:cubicBezTo>
                      <a:cubicBezTo>
                        <a:pt x="33" y="44"/>
                        <a:pt x="8" y="0"/>
                        <a:pt x="1" y="12"/>
                      </a:cubicBezTo>
                      <a:cubicBezTo>
                        <a:pt x="0" y="15"/>
                        <a:pt x="2" y="18"/>
                        <a:pt x="3" y="21"/>
                      </a:cubicBezTo>
                      <a:cubicBezTo>
                        <a:pt x="4" y="25"/>
                        <a:pt x="6" y="29"/>
                        <a:pt x="8" y="33"/>
                      </a:cubicBezTo>
                      <a:cubicBezTo>
                        <a:pt x="10" y="36"/>
                        <a:pt x="12" y="38"/>
                        <a:pt x="13" y="41"/>
                      </a:cubicBezTo>
                      <a:cubicBezTo>
                        <a:pt x="14" y="42"/>
                        <a:pt x="15" y="44"/>
                        <a:pt x="16" y="45"/>
                      </a:cubicBezTo>
                      <a:cubicBezTo>
                        <a:pt x="17" y="45"/>
                        <a:pt x="17" y="45"/>
                        <a:pt x="18" y="46"/>
                      </a:cubicBezTo>
                      <a:close/>
                    </a:path>
                  </a:pathLst>
                </a:custGeom>
                <a:solidFill>
                  <a:srgbClr val="F7B24A"/>
                </a:solidFill>
                <a:ln w="9525">
                  <a:noFill/>
                </a:ln>
              </p:spPr>
              <p:txBody>
                <a:bodyPr/>
                <a:lstStyle/>
                <a:p>
                  <a:endParaRPr lang="zh-CN" altLang="en-US"/>
                </a:p>
              </p:txBody>
            </p:sp>
            <p:sp>
              <p:nvSpPr>
                <p:cNvPr id="10402" name="ïṩļíde"/>
                <p:cNvSpPr/>
                <p:nvPr/>
              </p:nvSpPr>
              <p:spPr>
                <a:xfrm>
                  <a:off x="4503738" y="3082926"/>
                  <a:ext cx="57150" cy="68263"/>
                </a:xfrm>
                <a:custGeom>
                  <a:avLst/>
                  <a:gdLst/>
                  <a:ahLst/>
                  <a:cxnLst>
                    <a:cxn ang="0">
                      <a:pos x="0" y="37923"/>
                    </a:cxn>
                    <a:cxn ang="0">
                      <a:pos x="7620" y="49301"/>
                    </a:cxn>
                    <a:cxn ang="0">
                      <a:pos x="19050" y="64470"/>
                    </a:cxn>
                    <a:cxn ang="0">
                      <a:pos x="26670" y="68263"/>
                    </a:cxn>
                    <a:cxn ang="0">
                      <a:pos x="34290" y="68263"/>
                    </a:cxn>
                    <a:cxn ang="0">
                      <a:pos x="34290" y="0"/>
                    </a:cxn>
                    <a:cxn ang="0">
                      <a:pos x="0" y="37923"/>
                    </a:cxn>
                  </a:cxnLst>
                  <a:rect l="0" t="0" r="0" b="0"/>
                  <a:pathLst>
                    <a:path w="15" h="18">
                      <a:moveTo>
                        <a:pt x="0" y="10"/>
                      </a:moveTo>
                      <a:cubicBezTo>
                        <a:pt x="1" y="11"/>
                        <a:pt x="2" y="12"/>
                        <a:pt x="2" y="13"/>
                      </a:cubicBezTo>
                      <a:cubicBezTo>
                        <a:pt x="3" y="14"/>
                        <a:pt x="4" y="16"/>
                        <a:pt x="5" y="17"/>
                      </a:cubicBezTo>
                      <a:cubicBezTo>
                        <a:pt x="6" y="17"/>
                        <a:pt x="6" y="17"/>
                        <a:pt x="7" y="18"/>
                      </a:cubicBezTo>
                      <a:cubicBezTo>
                        <a:pt x="8" y="18"/>
                        <a:pt x="9" y="18"/>
                        <a:pt x="9" y="18"/>
                      </a:cubicBezTo>
                      <a:cubicBezTo>
                        <a:pt x="15" y="17"/>
                        <a:pt x="13" y="9"/>
                        <a:pt x="9" y="0"/>
                      </a:cubicBezTo>
                      <a:cubicBezTo>
                        <a:pt x="6" y="4"/>
                        <a:pt x="3" y="7"/>
                        <a:pt x="0" y="10"/>
                      </a:cubicBezTo>
                      <a:close/>
                    </a:path>
                  </a:pathLst>
                </a:custGeom>
                <a:solidFill>
                  <a:srgbClr val="F6950A"/>
                </a:solidFill>
                <a:ln w="9525">
                  <a:noFill/>
                </a:ln>
              </p:spPr>
              <p:txBody>
                <a:bodyPr/>
                <a:lstStyle/>
                <a:p>
                  <a:endParaRPr lang="zh-CN" altLang="en-US"/>
                </a:p>
              </p:txBody>
            </p:sp>
            <p:sp>
              <p:nvSpPr>
                <p:cNvPr id="10403" name="íšlíḋé"/>
                <p:cNvSpPr/>
                <p:nvPr/>
              </p:nvSpPr>
              <p:spPr>
                <a:xfrm>
                  <a:off x="4597401" y="3294063"/>
                  <a:ext cx="139700" cy="168275"/>
                </a:xfrm>
                <a:custGeom>
                  <a:avLst/>
                  <a:gdLst/>
                  <a:ahLst/>
                  <a:cxnLst>
                    <a:cxn ang="0">
                      <a:pos x="60410" y="149577"/>
                    </a:cxn>
                    <a:cxn ang="0">
                      <a:pos x="101943" y="153317"/>
                    </a:cxn>
                    <a:cxn ang="0">
                      <a:pos x="132148" y="123401"/>
                    </a:cxn>
                    <a:cxn ang="0">
                      <a:pos x="113270" y="59831"/>
                    </a:cxn>
                    <a:cxn ang="0">
                      <a:pos x="71737" y="7478"/>
                    </a:cxn>
                    <a:cxn ang="0">
                      <a:pos x="33981" y="7478"/>
                    </a:cxn>
                    <a:cxn ang="0">
                      <a:pos x="3775" y="37394"/>
                    </a:cxn>
                    <a:cxn ang="0">
                      <a:pos x="15102" y="71049"/>
                    </a:cxn>
                    <a:cxn ang="0">
                      <a:pos x="60410" y="149577"/>
                    </a:cxn>
                    <a:cxn ang="0">
                      <a:pos x="33981" y="67310"/>
                    </a:cxn>
                    <a:cxn ang="0">
                      <a:pos x="26429" y="48612"/>
                    </a:cxn>
                    <a:cxn ang="0">
                      <a:pos x="45308" y="29915"/>
                    </a:cxn>
                    <a:cxn ang="0">
                      <a:pos x="67962" y="29915"/>
                    </a:cxn>
                    <a:cxn ang="0">
                      <a:pos x="94391" y="59831"/>
                    </a:cxn>
                    <a:cxn ang="0">
                      <a:pos x="101943" y="97225"/>
                    </a:cxn>
                    <a:cxn ang="0">
                      <a:pos x="86840" y="115922"/>
                    </a:cxn>
                    <a:cxn ang="0">
                      <a:pos x="60410" y="112183"/>
                    </a:cxn>
                    <a:cxn ang="0">
                      <a:pos x="33981" y="67310"/>
                    </a:cxn>
                  </a:cxnLst>
                  <a:rect l="0" t="0" r="0" b="0"/>
                  <a:pathLst>
                    <a:path w="37" h="45">
                      <a:moveTo>
                        <a:pt x="16" y="40"/>
                      </a:moveTo>
                      <a:cubicBezTo>
                        <a:pt x="19" y="45"/>
                        <a:pt x="23" y="44"/>
                        <a:pt x="27" y="41"/>
                      </a:cubicBezTo>
                      <a:cubicBezTo>
                        <a:pt x="30" y="39"/>
                        <a:pt x="34" y="36"/>
                        <a:pt x="35" y="33"/>
                      </a:cubicBezTo>
                      <a:cubicBezTo>
                        <a:pt x="37" y="28"/>
                        <a:pt x="33" y="21"/>
                        <a:pt x="30" y="16"/>
                      </a:cubicBezTo>
                      <a:cubicBezTo>
                        <a:pt x="27" y="11"/>
                        <a:pt x="24" y="6"/>
                        <a:pt x="19" y="2"/>
                      </a:cubicBezTo>
                      <a:cubicBezTo>
                        <a:pt x="16" y="0"/>
                        <a:pt x="13" y="0"/>
                        <a:pt x="9" y="2"/>
                      </a:cubicBezTo>
                      <a:cubicBezTo>
                        <a:pt x="6" y="3"/>
                        <a:pt x="2" y="7"/>
                        <a:pt x="1" y="10"/>
                      </a:cubicBezTo>
                      <a:cubicBezTo>
                        <a:pt x="0" y="13"/>
                        <a:pt x="3" y="17"/>
                        <a:pt x="4" y="19"/>
                      </a:cubicBezTo>
                      <a:cubicBezTo>
                        <a:pt x="7" y="27"/>
                        <a:pt x="11" y="34"/>
                        <a:pt x="16" y="40"/>
                      </a:cubicBezTo>
                      <a:close/>
                      <a:moveTo>
                        <a:pt x="9" y="18"/>
                      </a:moveTo>
                      <a:cubicBezTo>
                        <a:pt x="8" y="17"/>
                        <a:pt x="7" y="14"/>
                        <a:pt x="7" y="13"/>
                      </a:cubicBezTo>
                      <a:cubicBezTo>
                        <a:pt x="8" y="11"/>
                        <a:pt x="10" y="9"/>
                        <a:pt x="12" y="8"/>
                      </a:cubicBezTo>
                      <a:cubicBezTo>
                        <a:pt x="14" y="7"/>
                        <a:pt x="16" y="7"/>
                        <a:pt x="18" y="8"/>
                      </a:cubicBezTo>
                      <a:cubicBezTo>
                        <a:pt x="21" y="10"/>
                        <a:pt x="23" y="13"/>
                        <a:pt x="25" y="16"/>
                      </a:cubicBezTo>
                      <a:cubicBezTo>
                        <a:pt x="26" y="19"/>
                        <a:pt x="28" y="23"/>
                        <a:pt x="27" y="26"/>
                      </a:cubicBezTo>
                      <a:cubicBezTo>
                        <a:pt x="27" y="28"/>
                        <a:pt x="25" y="30"/>
                        <a:pt x="23" y="31"/>
                      </a:cubicBezTo>
                      <a:cubicBezTo>
                        <a:pt x="20" y="33"/>
                        <a:pt x="18" y="33"/>
                        <a:pt x="16" y="30"/>
                      </a:cubicBezTo>
                      <a:cubicBezTo>
                        <a:pt x="13" y="27"/>
                        <a:pt x="11" y="22"/>
                        <a:pt x="9" y="18"/>
                      </a:cubicBezTo>
                      <a:close/>
                    </a:path>
                  </a:pathLst>
                </a:custGeom>
                <a:solidFill>
                  <a:srgbClr val="F7B24A"/>
                </a:solidFill>
                <a:ln w="9525">
                  <a:noFill/>
                </a:ln>
              </p:spPr>
              <p:txBody>
                <a:bodyPr/>
                <a:lstStyle/>
                <a:p>
                  <a:endParaRPr lang="zh-CN" altLang="en-US"/>
                </a:p>
              </p:txBody>
            </p:sp>
            <p:sp>
              <p:nvSpPr>
                <p:cNvPr id="10404" name="îslíḋé"/>
                <p:cNvSpPr/>
                <p:nvPr/>
              </p:nvSpPr>
              <p:spPr>
                <a:xfrm>
                  <a:off x="4586288" y="3289301"/>
                  <a:ext cx="60325" cy="60325"/>
                </a:xfrm>
                <a:custGeom>
                  <a:avLst/>
                  <a:gdLst/>
                  <a:ahLst/>
                  <a:cxnLst>
                    <a:cxn ang="0">
                      <a:pos x="49014" y="0"/>
                    </a:cxn>
                    <a:cxn ang="0">
                      <a:pos x="56554" y="11310"/>
                    </a:cxn>
                    <a:cxn ang="0">
                      <a:pos x="60325" y="30162"/>
                    </a:cxn>
                    <a:cxn ang="0">
                      <a:pos x="60325" y="37703"/>
                    </a:cxn>
                    <a:cxn ang="0">
                      <a:pos x="56554" y="45243"/>
                    </a:cxn>
                    <a:cxn ang="0">
                      <a:pos x="0" y="11310"/>
                    </a:cxn>
                    <a:cxn ang="0">
                      <a:pos x="49014" y="0"/>
                    </a:cxn>
                  </a:cxnLst>
                  <a:rect l="0" t="0" r="0" b="0"/>
                  <a:pathLst>
                    <a:path w="16" h="16">
                      <a:moveTo>
                        <a:pt x="13" y="0"/>
                      </a:moveTo>
                      <a:cubicBezTo>
                        <a:pt x="13" y="1"/>
                        <a:pt x="14" y="2"/>
                        <a:pt x="15" y="3"/>
                      </a:cubicBezTo>
                      <a:cubicBezTo>
                        <a:pt x="15" y="5"/>
                        <a:pt x="16" y="6"/>
                        <a:pt x="16" y="8"/>
                      </a:cubicBezTo>
                      <a:cubicBezTo>
                        <a:pt x="16" y="8"/>
                        <a:pt x="16" y="9"/>
                        <a:pt x="16" y="10"/>
                      </a:cubicBezTo>
                      <a:cubicBezTo>
                        <a:pt x="16" y="10"/>
                        <a:pt x="16" y="11"/>
                        <a:pt x="15" y="12"/>
                      </a:cubicBezTo>
                      <a:cubicBezTo>
                        <a:pt x="12" y="16"/>
                        <a:pt x="5" y="11"/>
                        <a:pt x="0" y="3"/>
                      </a:cubicBezTo>
                      <a:cubicBezTo>
                        <a:pt x="4" y="2"/>
                        <a:pt x="8" y="1"/>
                        <a:pt x="13" y="0"/>
                      </a:cubicBezTo>
                      <a:close/>
                    </a:path>
                  </a:pathLst>
                </a:custGeom>
                <a:solidFill>
                  <a:srgbClr val="F6950A"/>
                </a:solidFill>
                <a:ln w="9525">
                  <a:noFill/>
                </a:ln>
              </p:spPr>
              <p:txBody>
                <a:bodyPr/>
                <a:lstStyle/>
                <a:p>
                  <a:endParaRPr lang="zh-CN" altLang="en-US"/>
                </a:p>
              </p:txBody>
            </p:sp>
            <p:sp>
              <p:nvSpPr>
                <p:cNvPr id="10405" name="iṩļîḑê"/>
                <p:cNvSpPr/>
                <p:nvPr/>
              </p:nvSpPr>
              <p:spPr>
                <a:xfrm>
                  <a:off x="4722813" y="3571876"/>
                  <a:ext cx="119063" cy="79375"/>
                </a:xfrm>
                <a:custGeom>
                  <a:avLst/>
                  <a:gdLst/>
                  <a:ahLst/>
                  <a:cxnLst>
                    <a:cxn ang="0">
                      <a:pos x="74414" y="3779"/>
                    </a:cxn>
                    <a:cxn ang="0">
                      <a:pos x="78135" y="7559"/>
                    </a:cxn>
                    <a:cxn ang="0">
                      <a:pos x="66972" y="34017"/>
                    </a:cxn>
                    <a:cxn ang="0">
                      <a:pos x="40927" y="37797"/>
                    </a:cxn>
                    <a:cxn ang="0">
                      <a:pos x="18603" y="15119"/>
                    </a:cxn>
                    <a:cxn ang="0">
                      <a:pos x="0" y="18898"/>
                    </a:cxn>
                    <a:cxn ang="0">
                      <a:pos x="3720" y="26458"/>
                    </a:cxn>
                    <a:cxn ang="0">
                      <a:pos x="48369" y="75595"/>
                    </a:cxn>
                    <a:cxn ang="0">
                      <a:pos x="93017" y="68035"/>
                    </a:cxn>
                    <a:cxn ang="0">
                      <a:pos x="107900" y="26458"/>
                    </a:cxn>
                    <a:cxn ang="0">
                      <a:pos x="96738" y="0"/>
                    </a:cxn>
                    <a:cxn ang="0">
                      <a:pos x="74414" y="3779"/>
                    </a:cxn>
                  </a:cxnLst>
                  <a:rect l="0" t="0" r="0" b="0"/>
                  <a:pathLst>
                    <a:path w="32" h="21">
                      <a:moveTo>
                        <a:pt x="20" y="1"/>
                      </a:moveTo>
                      <a:cubicBezTo>
                        <a:pt x="20" y="2"/>
                        <a:pt x="21" y="2"/>
                        <a:pt x="21" y="2"/>
                      </a:cubicBezTo>
                      <a:cubicBezTo>
                        <a:pt x="22" y="5"/>
                        <a:pt x="21" y="7"/>
                        <a:pt x="18" y="9"/>
                      </a:cubicBezTo>
                      <a:cubicBezTo>
                        <a:pt x="16" y="9"/>
                        <a:pt x="13" y="10"/>
                        <a:pt x="11" y="10"/>
                      </a:cubicBezTo>
                      <a:cubicBezTo>
                        <a:pt x="9" y="9"/>
                        <a:pt x="7" y="7"/>
                        <a:pt x="5" y="4"/>
                      </a:cubicBezTo>
                      <a:cubicBezTo>
                        <a:pt x="4" y="4"/>
                        <a:pt x="2" y="5"/>
                        <a:pt x="0" y="5"/>
                      </a:cubicBezTo>
                      <a:cubicBezTo>
                        <a:pt x="1" y="6"/>
                        <a:pt x="1" y="7"/>
                        <a:pt x="1" y="7"/>
                      </a:cubicBezTo>
                      <a:cubicBezTo>
                        <a:pt x="4" y="12"/>
                        <a:pt x="8" y="19"/>
                        <a:pt x="13" y="20"/>
                      </a:cubicBezTo>
                      <a:cubicBezTo>
                        <a:pt x="17" y="21"/>
                        <a:pt x="21" y="19"/>
                        <a:pt x="25" y="18"/>
                      </a:cubicBezTo>
                      <a:cubicBezTo>
                        <a:pt x="29" y="16"/>
                        <a:pt x="32" y="12"/>
                        <a:pt x="29" y="7"/>
                      </a:cubicBezTo>
                      <a:cubicBezTo>
                        <a:pt x="28" y="5"/>
                        <a:pt x="27" y="2"/>
                        <a:pt x="26" y="0"/>
                      </a:cubicBezTo>
                      <a:cubicBezTo>
                        <a:pt x="24" y="1"/>
                        <a:pt x="22" y="1"/>
                        <a:pt x="20" y="1"/>
                      </a:cubicBezTo>
                      <a:close/>
                    </a:path>
                  </a:pathLst>
                </a:custGeom>
                <a:solidFill>
                  <a:srgbClr val="F6950A"/>
                </a:solidFill>
                <a:ln w="9525">
                  <a:noFill/>
                </a:ln>
              </p:spPr>
              <p:txBody>
                <a:bodyPr/>
                <a:lstStyle/>
                <a:p>
                  <a:endParaRPr lang="zh-CN" altLang="en-US"/>
                </a:p>
              </p:txBody>
            </p:sp>
            <p:sp>
              <p:nvSpPr>
                <p:cNvPr id="10406" name="í$ḷîḍè"/>
                <p:cNvSpPr/>
                <p:nvPr/>
              </p:nvSpPr>
              <p:spPr>
                <a:xfrm>
                  <a:off x="4710113" y="3462338"/>
                  <a:ext cx="53975" cy="68263"/>
                </a:xfrm>
                <a:custGeom>
                  <a:avLst/>
                  <a:gdLst/>
                  <a:ahLst/>
                  <a:cxnLst>
                    <a:cxn ang="0">
                      <a:pos x="0" y="37923"/>
                    </a:cxn>
                    <a:cxn ang="0">
                      <a:pos x="7710" y="49301"/>
                    </a:cxn>
                    <a:cxn ang="0">
                      <a:pos x="19276" y="64470"/>
                    </a:cxn>
                    <a:cxn ang="0">
                      <a:pos x="26987" y="68263"/>
                    </a:cxn>
                    <a:cxn ang="0">
                      <a:pos x="34698" y="68263"/>
                    </a:cxn>
                    <a:cxn ang="0">
                      <a:pos x="34698" y="0"/>
                    </a:cxn>
                    <a:cxn ang="0">
                      <a:pos x="0" y="37923"/>
                    </a:cxn>
                  </a:cxnLst>
                  <a:rect l="0" t="0" r="0" b="0"/>
                  <a:pathLst>
                    <a:path w="14" h="18">
                      <a:moveTo>
                        <a:pt x="0" y="10"/>
                      </a:moveTo>
                      <a:cubicBezTo>
                        <a:pt x="1" y="11"/>
                        <a:pt x="1" y="12"/>
                        <a:pt x="2" y="13"/>
                      </a:cubicBezTo>
                      <a:cubicBezTo>
                        <a:pt x="3" y="14"/>
                        <a:pt x="4" y="16"/>
                        <a:pt x="5" y="17"/>
                      </a:cubicBezTo>
                      <a:cubicBezTo>
                        <a:pt x="5" y="17"/>
                        <a:pt x="6" y="18"/>
                        <a:pt x="7" y="18"/>
                      </a:cubicBezTo>
                      <a:cubicBezTo>
                        <a:pt x="7" y="18"/>
                        <a:pt x="8" y="18"/>
                        <a:pt x="9" y="18"/>
                      </a:cubicBezTo>
                      <a:cubicBezTo>
                        <a:pt x="14" y="17"/>
                        <a:pt x="13" y="9"/>
                        <a:pt x="9" y="0"/>
                      </a:cubicBezTo>
                      <a:cubicBezTo>
                        <a:pt x="6" y="4"/>
                        <a:pt x="3" y="7"/>
                        <a:pt x="0" y="10"/>
                      </a:cubicBezTo>
                      <a:close/>
                    </a:path>
                  </a:pathLst>
                </a:custGeom>
                <a:solidFill>
                  <a:srgbClr val="F6950A"/>
                </a:solidFill>
                <a:ln w="9525">
                  <a:noFill/>
                </a:ln>
              </p:spPr>
              <p:txBody>
                <a:bodyPr/>
                <a:lstStyle/>
                <a:p>
                  <a:endParaRPr lang="zh-CN" altLang="en-US"/>
                </a:p>
              </p:txBody>
            </p:sp>
            <p:sp>
              <p:nvSpPr>
                <p:cNvPr id="10407" name="ïSļîḓé"/>
                <p:cNvSpPr/>
                <p:nvPr/>
              </p:nvSpPr>
              <p:spPr>
                <a:xfrm>
                  <a:off x="4811713" y="3659188"/>
                  <a:ext cx="52388" cy="66675"/>
                </a:xfrm>
                <a:custGeom>
                  <a:avLst/>
                  <a:gdLst/>
                  <a:ahLst/>
                  <a:cxnLst>
                    <a:cxn ang="0">
                      <a:pos x="0" y="33337"/>
                    </a:cxn>
                    <a:cxn ang="0">
                      <a:pos x="7484" y="48154"/>
                    </a:cxn>
                    <a:cxn ang="0">
                      <a:pos x="18710" y="59266"/>
                    </a:cxn>
                    <a:cxn ang="0">
                      <a:pos x="26194" y="62970"/>
                    </a:cxn>
                    <a:cxn ang="0">
                      <a:pos x="33678" y="66675"/>
                    </a:cxn>
                    <a:cxn ang="0">
                      <a:pos x="33678" y="0"/>
                    </a:cxn>
                    <a:cxn ang="0">
                      <a:pos x="0" y="33337"/>
                    </a:cxn>
                  </a:cxnLst>
                  <a:rect l="0" t="0" r="0" b="0"/>
                  <a:pathLst>
                    <a:path w="14" h="18">
                      <a:moveTo>
                        <a:pt x="0" y="9"/>
                      </a:moveTo>
                      <a:cubicBezTo>
                        <a:pt x="1" y="10"/>
                        <a:pt x="1" y="11"/>
                        <a:pt x="2" y="13"/>
                      </a:cubicBezTo>
                      <a:cubicBezTo>
                        <a:pt x="3" y="14"/>
                        <a:pt x="4" y="15"/>
                        <a:pt x="5" y="16"/>
                      </a:cubicBezTo>
                      <a:cubicBezTo>
                        <a:pt x="5" y="17"/>
                        <a:pt x="6" y="17"/>
                        <a:pt x="7" y="17"/>
                      </a:cubicBezTo>
                      <a:cubicBezTo>
                        <a:pt x="7" y="18"/>
                        <a:pt x="8" y="18"/>
                        <a:pt x="9" y="18"/>
                      </a:cubicBezTo>
                      <a:cubicBezTo>
                        <a:pt x="14" y="17"/>
                        <a:pt x="13" y="8"/>
                        <a:pt x="9" y="0"/>
                      </a:cubicBezTo>
                      <a:cubicBezTo>
                        <a:pt x="6" y="3"/>
                        <a:pt x="3" y="6"/>
                        <a:pt x="0" y="9"/>
                      </a:cubicBezTo>
                      <a:close/>
                    </a:path>
                  </a:pathLst>
                </a:custGeom>
                <a:solidFill>
                  <a:srgbClr val="F6950A"/>
                </a:solidFill>
                <a:ln w="9525">
                  <a:noFill/>
                </a:ln>
              </p:spPr>
              <p:txBody>
                <a:bodyPr/>
                <a:lstStyle/>
                <a:p>
                  <a:endParaRPr lang="zh-CN" altLang="en-US"/>
                </a:p>
              </p:txBody>
            </p:sp>
            <p:sp>
              <p:nvSpPr>
                <p:cNvPr id="10408" name="îṡḷíḑè"/>
                <p:cNvSpPr/>
                <p:nvPr/>
              </p:nvSpPr>
              <p:spPr>
                <a:xfrm>
                  <a:off x="4127501" y="2289176"/>
                  <a:ext cx="95250" cy="184150"/>
                </a:xfrm>
                <a:custGeom>
                  <a:avLst/>
                  <a:gdLst/>
                  <a:ahLst/>
                  <a:cxnLst>
                    <a:cxn ang="0">
                      <a:pos x="41910" y="184150"/>
                    </a:cxn>
                    <a:cxn ang="0">
                      <a:pos x="0" y="18790"/>
                    </a:cxn>
                    <a:cxn ang="0">
                      <a:pos x="95250" y="3758"/>
                    </a:cxn>
                    <a:cxn ang="0">
                      <a:pos x="76200" y="172875"/>
                    </a:cxn>
                    <a:cxn ang="0">
                      <a:pos x="41910" y="184150"/>
                    </a:cxn>
                  </a:cxnLst>
                  <a:rect l="0" t="0" r="0" b="0"/>
                  <a:pathLst>
                    <a:path w="25" h="49">
                      <a:moveTo>
                        <a:pt x="11" y="49"/>
                      </a:moveTo>
                      <a:cubicBezTo>
                        <a:pt x="0" y="5"/>
                        <a:pt x="0" y="5"/>
                        <a:pt x="0" y="5"/>
                      </a:cubicBezTo>
                      <a:cubicBezTo>
                        <a:pt x="0" y="5"/>
                        <a:pt x="17" y="0"/>
                        <a:pt x="25" y="1"/>
                      </a:cubicBezTo>
                      <a:cubicBezTo>
                        <a:pt x="20" y="46"/>
                        <a:pt x="20" y="46"/>
                        <a:pt x="20" y="46"/>
                      </a:cubicBezTo>
                      <a:lnTo>
                        <a:pt x="11" y="49"/>
                      </a:lnTo>
                      <a:close/>
                    </a:path>
                  </a:pathLst>
                </a:custGeom>
                <a:solidFill>
                  <a:srgbClr val="F47A0C"/>
                </a:solidFill>
                <a:ln w="9525">
                  <a:noFill/>
                </a:ln>
              </p:spPr>
              <p:txBody>
                <a:bodyPr/>
                <a:lstStyle/>
                <a:p>
                  <a:endParaRPr lang="zh-CN" altLang="en-US"/>
                </a:p>
              </p:txBody>
            </p:sp>
            <p:sp>
              <p:nvSpPr>
                <p:cNvPr id="10409" name="îṥ1iḓé"/>
                <p:cNvSpPr/>
                <p:nvPr/>
              </p:nvSpPr>
              <p:spPr>
                <a:xfrm>
                  <a:off x="4699001" y="3489326"/>
                  <a:ext cx="142875" cy="161925"/>
                </a:xfrm>
                <a:custGeom>
                  <a:avLst/>
                  <a:gdLst/>
                  <a:ahLst/>
                  <a:cxnLst>
                    <a:cxn ang="0">
                      <a:pos x="90236" y="30125"/>
                    </a:cxn>
                    <a:cxn ang="0">
                      <a:pos x="63917" y="3765"/>
                    </a:cxn>
                    <a:cxn ang="0">
                      <a:pos x="22559" y="15062"/>
                    </a:cxn>
                    <a:cxn ang="0">
                      <a:pos x="3759" y="48954"/>
                    </a:cxn>
                    <a:cxn ang="0">
                      <a:pos x="26319" y="109205"/>
                    </a:cxn>
                    <a:cxn ang="0">
                      <a:pos x="71437" y="158159"/>
                    </a:cxn>
                    <a:cxn ang="0">
                      <a:pos x="116555" y="150627"/>
                    </a:cxn>
                    <a:cxn ang="0">
                      <a:pos x="131595" y="109205"/>
                    </a:cxn>
                    <a:cxn ang="0">
                      <a:pos x="90236" y="30125"/>
                    </a:cxn>
                    <a:cxn ang="0">
                      <a:pos x="101516" y="90376"/>
                    </a:cxn>
                    <a:cxn ang="0">
                      <a:pos x="90236" y="116736"/>
                    </a:cxn>
                    <a:cxn ang="0">
                      <a:pos x="63917" y="120502"/>
                    </a:cxn>
                    <a:cxn ang="0">
                      <a:pos x="37598" y="90376"/>
                    </a:cxn>
                    <a:cxn ang="0">
                      <a:pos x="26319" y="56485"/>
                    </a:cxn>
                    <a:cxn ang="0">
                      <a:pos x="33838" y="33891"/>
                    </a:cxn>
                    <a:cxn ang="0">
                      <a:pos x="60157" y="30125"/>
                    </a:cxn>
                    <a:cxn ang="0">
                      <a:pos x="75197" y="45188"/>
                    </a:cxn>
                    <a:cxn ang="0">
                      <a:pos x="101516" y="90376"/>
                    </a:cxn>
                  </a:cxnLst>
                  <a:rect l="0" t="0" r="0" b="0"/>
                  <a:pathLst>
                    <a:path w="38" h="43">
                      <a:moveTo>
                        <a:pt x="24" y="8"/>
                      </a:moveTo>
                      <a:cubicBezTo>
                        <a:pt x="22" y="6"/>
                        <a:pt x="20" y="2"/>
                        <a:pt x="17" y="1"/>
                      </a:cubicBezTo>
                      <a:cubicBezTo>
                        <a:pt x="14" y="0"/>
                        <a:pt x="8" y="2"/>
                        <a:pt x="6" y="4"/>
                      </a:cubicBezTo>
                      <a:cubicBezTo>
                        <a:pt x="2" y="6"/>
                        <a:pt x="0" y="9"/>
                        <a:pt x="1" y="13"/>
                      </a:cubicBezTo>
                      <a:cubicBezTo>
                        <a:pt x="2" y="19"/>
                        <a:pt x="5" y="24"/>
                        <a:pt x="7" y="29"/>
                      </a:cubicBezTo>
                      <a:cubicBezTo>
                        <a:pt x="10" y="34"/>
                        <a:pt x="14" y="41"/>
                        <a:pt x="19" y="42"/>
                      </a:cubicBezTo>
                      <a:cubicBezTo>
                        <a:pt x="23" y="43"/>
                        <a:pt x="27" y="41"/>
                        <a:pt x="31" y="40"/>
                      </a:cubicBezTo>
                      <a:cubicBezTo>
                        <a:pt x="35" y="38"/>
                        <a:pt x="38" y="34"/>
                        <a:pt x="35" y="29"/>
                      </a:cubicBezTo>
                      <a:cubicBezTo>
                        <a:pt x="32" y="22"/>
                        <a:pt x="28" y="15"/>
                        <a:pt x="24" y="8"/>
                      </a:cubicBezTo>
                      <a:close/>
                      <a:moveTo>
                        <a:pt x="27" y="24"/>
                      </a:moveTo>
                      <a:cubicBezTo>
                        <a:pt x="28" y="27"/>
                        <a:pt x="27" y="29"/>
                        <a:pt x="24" y="31"/>
                      </a:cubicBezTo>
                      <a:cubicBezTo>
                        <a:pt x="22" y="31"/>
                        <a:pt x="19" y="32"/>
                        <a:pt x="17" y="32"/>
                      </a:cubicBezTo>
                      <a:cubicBezTo>
                        <a:pt x="14" y="31"/>
                        <a:pt x="12" y="27"/>
                        <a:pt x="10" y="24"/>
                      </a:cubicBezTo>
                      <a:cubicBezTo>
                        <a:pt x="9" y="22"/>
                        <a:pt x="7" y="18"/>
                        <a:pt x="7" y="15"/>
                      </a:cubicBezTo>
                      <a:cubicBezTo>
                        <a:pt x="6" y="12"/>
                        <a:pt x="7" y="11"/>
                        <a:pt x="9" y="9"/>
                      </a:cubicBezTo>
                      <a:cubicBezTo>
                        <a:pt x="11" y="8"/>
                        <a:pt x="14" y="7"/>
                        <a:pt x="16" y="8"/>
                      </a:cubicBezTo>
                      <a:cubicBezTo>
                        <a:pt x="18" y="8"/>
                        <a:pt x="19" y="11"/>
                        <a:pt x="20" y="12"/>
                      </a:cubicBezTo>
                      <a:cubicBezTo>
                        <a:pt x="22" y="16"/>
                        <a:pt x="25" y="20"/>
                        <a:pt x="27" y="24"/>
                      </a:cubicBezTo>
                      <a:close/>
                    </a:path>
                  </a:pathLst>
                </a:custGeom>
                <a:solidFill>
                  <a:srgbClr val="F7B24A"/>
                </a:solidFill>
                <a:ln w="9525">
                  <a:noFill/>
                </a:ln>
              </p:spPr>
              <p:txBody>
                <a:bodyPr/>
                <a:lstStyle/>
                <a:p>
                  <a:endParaRPr lang="zh-CN" altLang="en-US"/>
                </a:p>
              </p:txBody>
            </p:sp>
            <p:sp>
              <p:nvSpPr>
                <p:cNvPr id="10410" name="îṩ1îḓé"/>
                <p:cNvSpPr/>
                <p:nvPr/>
              </p:nvSpPr>
              <p:spPr>
                <a:xfrm>
                  <a:off x="4643438" y="3346451"/>
                  <a:ext cx="93663" cy="115888"/>
                </a:xfrm>
                <a:custGeom>
                  <a:avLst/>
                  <a:gdLst/>
                  <a:ahLst/>
                  <a:cxnLst>
                    <a:cxn ang="0">
                      <a:pos x="14986" y="56074"/>
                    </a:cxn>
                    <a:cxn ang="0">
                      <a:pos x="14986" y="59813"/>
                    </a:cxn>
                    <a:cxn ang="0">
                      <a:pos x="41211" y="63551"/>
                    </a:cxn>
                    <a:cxn ang="0">
                      <a:pos x="56197" y="44859"/>
                    </a:cxn>
                    <a:cxn ang="0">
                      <a:pos x="52451" y="14953"/>
                    </a:cxn>
                    <a:cxn ang="0">
                      <a:pos x="63690" y="0"/>
                    </a:cxn>
                    <a:cxn ang="0">
                      <a:pos x="67437" y="7476"/>
                    </a:cxn>
                    <a:cxn ang="0">
                      <a:pos x="86169" y="71028"/>
                    </a:cxn>
                    <a:cxn ang="0">
                      <a:pos x="56197" y="100934"/>
                    </a:cxn>
                    <a:cxn ang="0">
                      <a:pos x="14986" y="97196"/>
                    </a:cxn>
                    <a:cxn ang="0">
                      <a:pos x="0" y="74766"/>
                    </a:cxn>
                    <a:cxn ang="0">
                      <a:pos x="14986" y="56074"/>
                    </a:cxn>
                  </a:cxnLst>
                  <a:rect l="0" t="0" r="0" b="0"/>
                  <a:pathLst>
                    <a:path w="25" h="31">
                      <a:moveTo>
                        <a:pt x="4" y="15"/>
                      </a:moveTo>
                      <a:cubicBezTo>
                        <a:pt x="4" y="16"/>
                        <a:pt x="4" y="16"/>
                        <a:pt x="4" y="16"/>
                      </a:cubicBezTo>
                      <a:cubicBezTo>
                        <a:pt x="6" y="19"/>
                        <a:pt x="8" y="19"/>
                        <a:pt x="11" y="17"/>
                      </a:cubicBezTo>
                      <a:cubicBezTo>
                        <a:pt x="13" y="16"/>
                        <a:pt x="15" y="14"/>
                        <a:pt x="15" y="12"/>
                      </a:cubicBezTo>
                      <a:cubicBezTo>
                        <a:pt x="16" y="10"/>
                        <a:pt x="15" y="6"/>
                        <a:pt x="14" y="4"/>
                      </a:cubicBezTo>
                      <a:cubicBezTo>
                        <a:pt x="15" y="3"/>
                        <a:pt x="16" y="1"/>
                        <a:pt x="17" y="0"/>
                      </a:cubicBezTo>
                      <a:cubicBezTo>
                        <a:pt x="17" y="1"/>
                        <a:pt x="18" y="1"/>
                        <a:pt x="18" y="2"/>
                      </a:cubicBezTo>
                      <a:cubicBezTo>
                        <a:pt x="21" y="7"/>
                        <a:pt x="25" y="14"/>
                        <a:pt x="23" y="19"/>
                      </a:cubicBezTo>
                      <a:cubicBezTo>
                        <a:pt x="22" y="22"/>
                        <a:pt x="18" y="25"/>
                        <a:pt x="15" y="27"/>
                      </a:cubicBezTo>
                      <a:cubicBezTo>
                        <a:pt x="11" y="30"/>
                        <a:pt x="7" y="31"/>
                        <a:pt x="4" y="26"/>
                      </a:cubicBezTo>
                      <a:cubicBezTo>
                        <a:pt x="2" y="24"/>
                        <a:pt x="1" y="22"/>
                        <a:pt x="0" y="20"/>
                      </a:cubicBezTo>
                      <a:cubicBezTo>
                        <a:pt x="1" y="18"/>
                        <a:pt x="2" y="17"/>
                        <a:pt x="4" y="15"/>
                      </a:cubicBezTo>
                      <a:close/>
                    </a:path>
                  </a:pathLst>
                </a:custGeom>
                <a:solidFill>
                  <a:srgbClr val="F6950A"/>
                </a:solidFill>
                <a:ln w="9525">
                  <a:noFill/>
                </a:ln>
              </p:spPr>
              <p:txBody>
                <a:bodyPr/>
                <a:lstStyle/>
                <a:p>
                  <a:endParaRPr lang="zh-CN" altLang="en-US"/>
                </a:p>
              </p:txBody>
            </p:sp>
            <p:sp>
              <p:nvSpPr>
                <p:cNvPr id="10411" name="iŝḻidé"/>
                <p:cNvSpPr/>
                <p:nvPr/>
              </p:nvSpPr>
              <p:spPr>
                <a:xfrm>
                  <a:off x="4311651" y="2824163"/>
                  <a:ext cx="131763" cy="168275"/>
                </a:xfrm>
                <a:custGeom>
                  <a:avLst/>
                  <a:gdLst/>
                  <a:ahLst/>
                  <a:cxnLst>
                    <a:cxn ang="0">
                      <a:pos x="131763" y="123401"/>
                    </a:cxn>
                    <a:cxn ang="0">
                      <a:pos x="124233" y="130880"/>
                    </a:cxn>
                    <a:cxn ang="0">
                      <a:pos x="52705" y="3739"/>
                    </a:cxn>
                    <a:cxn ang="0">
                      <a:pos x="79057" y="26176"/>
                    </a:cxn>
                    <a:cxn ang="0">
                      <a:pos x="105410" y="63570"/>
                    </a:cxn>
                    <a:cxn ang="0">
                      <a:pos x="124233" y="97225"/>
                    </a:cxn>
                    <a:cxn ang="0">
                      <a:pos x="131763" y="115922"/>
                    </a:cxn>
                    <a:cxn ang="0">
                      <a:pos x="131763" y="123401"/>
                    </a:cxn>
                  </a:cxnLst>
                  <a:rect l="0" t="0" r="0" b="0"/>
                  <a:pathLst>
                    <a:path w="35" h="45">
                      <a:moveTo>
                        <a:pt x="35" y="33"/>
                      </a:moveTo>
                      <a:cubicBezTo>
                        <a:pt x="34" y="33"/>
                        <a:pt x="34" y="34"/>
                        <a:pt x="33" y="35"/>
                      </a:cubicBezTo>
                      <a:cubicBezTo>
                        <a:pt x="25" y="45"/>
                        <a:pt x="0" y="0"/>
                        <a:pt x="14" y="1"/>
                      </a:cubicBezTo>
                      <a:cubicBezTo>
                        <a:pt x="17" y="1"/>
                        <a:pt x="19" y="5"/>
                        <a:pt x="21" y="7"/>
                      </a:cubicBezTo>
                      <a:cubicBezTo>
                        <a:pt x="24" y="10"/>
                        <a:pt x="26" y="14"/>
                        <a:pt x="28" y="17"/>
                      </a:cubicBezTo>
                      <a:cubicBezTo>
                        <a:pt x="30" y="20"/>
                        <a:pt x="31" y="23"/>
                        <a:pt x="33" y="26"/>
                      </a:cubicBezTo>
                      <a:cubicBezTo>
                        <a:pt x="34" y="28"/>
                        <a:pt x="34" y="29"/>
                        <a:pt x="35" y="31"/>
                      </a:cubicBezTo>
                      <a:cubicBezTo>
                        <a:pt x="35" y="31"/>
                        <a:pt x="35" y="32"/>
                        <a:pt x="35" y="33"/>
                      </a:cubicBezTo>
                      <a:close/>
                    </a:path>
                  </a:pathLst>
                </a:custGeom>
                <a:solidFill>
                  <a:srgbClr val="F7B24A"/>
                </a:solidFill>
                <a:ln w="9525">
                  <a:noFill/>
                </a:ln>
              </p:spPr>
              <p:txBody>
                <a:bodyPr/>
                <a:lstStyle/>
                <a:p>
                  <a:endParaRPr lang="zh-CN" altLang="en-US"/>
                </a:p>
              </p:txBody>
            </p:sp>
            <p:sp>
              <p:nvSpPr>
                <p:cNvPr id="10412" name="îṩḷiďe"/>
                <p:cNvSpPr/>
                <p:nvPr/>
              </p:nvSpPr>
              <p:spPr>
                <a:xfrm>
                  <a:off x="4195763" y="2632076"/>
                  <a:ext cx="128588" cy="165100"/>
                </a:xfrm>
                <a:custGeom>
                  <a:avLst/>
                  <a:gdLst/>
                  <a:ahLst/>
                  <a:cxnLst>
                    <a:cxn ang="0">
                      <a:pos x="128588" y="120072"/>
                    </a:cxn>
                    <a:cxn ang="0">
                      <a:pos x="124806" y="127577"/>
                    </a:cxn>
                    <a:cxn ang="0">
                      <a:pos x="52948" y="0"/>
                    </a:cxn>
                    <a:cxn ang="0">
                      <a:pos x="79422" y="26265"/>
                    </a:cxn>
                    <a:cxn ang="0">
                      <a:pos x="105896" y="63788"/>
                    </a:cxn>
                    <a:cxn ang="0">
                      <a:pos x="124806" y="97559"/>
                    </a:cxn>
                    <a:cxn ang="0">
                      <a:pos x="128588" y="112568"/>
                    </a:cxn>
                    <a:cxn ang="0">
                      <a:pos x="128588" y="120072"/>
                    </a:cxn>
                  </a:cxnLst>
                  <a:rect l="0" t="0" r="0" b="0"/>
                  <a:pathLst>
                    <a:path w="34" h="44">
                      <a:moveTo>
                        <a:pt x="34" y="32"/>
                      </a:moveTo>
                      <a:cubicBezTo>
                        <a:pt x="34" y="33"/>
                        <a:pt x="34" y="34"/>
                        <a:pt x="33" y="34"/>
                      </a:cubicBezTo>
                      <a:cubicBezTo>
                        <a:pt x="25" y="44"/>
                        <a:pt x="0" y="0"/>
                        <a:pt x="14" y="0"/>
                      </a:cubicBezTo>
                      <a:cubicBezTo>
                        <a:pt x="17" y="0"/>
                        <a:pt x="19" y="4"/>
                        <a:pt x="21" y="7"/>
                      </a:cubicBezTo>
                      <a:cubicBezTo>
                        <a:pt x="24" y="10"/>
                        <a:pt x="26" y="13"/>
                        <a:pt x="28" y="17"/>
                      </a:cubicBezTo>
                      <a:cubicBezTo>
                        <a:pt x="30" y="20"/>
                        <a:pt x="31" y="23"/>
                        <a:pt x="33" y="26"/>
                      </a:cubicBezTo>
                      <a:cubicBezTo>
                        <a:pt x="33" y="27"/>
                        <a:pt x="34" y="29"/>
                        <a:pt x="34" y="30"/>
                      </a:cubicBezTo>
                      <a:cubicBezTo>
                        <a:pt x="34" y="31"/>
                        <a:pt x="34" y="31"/>
                        <a:pt x="34" y="32"/>
                      </a:cubicBezTo>
                      <a:close/>
                    </a:path>
                  </a:pathLst>
                </a:custGeom>
                <a:solidFill>
                  <a:srgbClr val="F7B24A"/>
                </a:solidFill>
                <a:ln w="9525">
                  <a:noFill/>
                </a:ln>
              </p:spPr>
              <p:txBody>
                <a:bodyPr/>
                <a:lstStyle/>
                <a:p>
                  <a:endParaRPr lang="zh-CN" altLang="en-US"/>
                </a:p>
              </p:txBody>
            </p:sp>
            <p:sp>
              <p:nvSpPr>
                <p:cNvPr id="10413" name="işḷiḍê"/>
                <p:cNvSpPr/>
                <p:nvPr/>
              </p:nvSpPr>
              <p:spPr>
                <a:xfrm>
                  <a:off x="4519613" y="3203576"/>
                  <a:ext cx="127000" cy="168275"/>
                </a:xfrm>
                <a:custGeom>
                  <a:avLst/>
                  <a:gdLst/>
                  <a:ahLst/>
                  <a:cxnLst>
                    <a:cxn ang="0">
                      <a:pos x="127000" y="123401"/>
                    </a:cxn>
                    <a:cxn ang="0">
                      <a:pos x="123264" y="130880"/>
                    </a:cxn>
                    <a:cxn ang="0">
                      <a:pos x="48558" y="3739"/>
                    </a:cxn>
                    <a:cxn ang="0">
                      <a:pos x="78441" y="26176"/>
                    </a:cxn>
                    <a:cxn ang="0">
                      <a:pos x="104588" y="67310"/>
                    </a:cxn>
                    <a:cxn ang="0">
                      <a:pos x="123264" y="97225"/>
                    </a:cxn>
                    <a:cxn ang="0">
                      <a:pos x="127000" y="115922"/>
                    </a:cxn>
                    <a:cxn ang="0">
                      <a:pos x="127000" y="123401"/>
                    </a:cxn>
                  </a:cxnLst>
                  <a:rect l="0" t="0" r="0" b="0"/>
                  <a:pathLst>
                    <a:path w="34" h="45">
                      <a:moveTo>
                        <a:pt x="34" y="33"/>
                      </a:moveTo>
                      <a:cubicBezTo>
                        <a:pt x="34" y="33"/>
                        <a:pt x="34" y="34"/>
                        <a:pt x="33" y="35"/>
                      </a:cubicBezTo>
                      <a:cubicBezTo>
                        <a:pt x="25" y="45"/>
                        <a:pt x="0" y="0"/>
                        <a:pt x="13" y="1"/>
                      </a:cubicBezTo>
                      <a:cubicBezTo>
                        <a:pt x="17" y="1"/>
                        <a:pt x="19" y="5"/>
                        <a:pt x="21" y="7"/>
                      </a:cubicBezTo>
                      <a:cubicBezTo>
                        <a:pt x="24" y="11"/>
                        <a:pt x="26" y="14"/>
                        <a:pt x="28" y="18"/>
                      </a:cubicBezTo>
                      <a:cubicBezTo>
                        <a:pt x="30" y="20"/>
                        <a:pt x="31" y="23"/>
                        <a:pt x="33" y="26"/>
                      </a:cubicBezTo>
                      <a:cubicBezTo>
                        <a:pt x="33" y="28"/>
                        <a:pt x="34" y="29"/>
                        <a:pt x="34" y="31"/>
                      </a:cubicBezTo>
                      <a:cubicBezTo>
                        <a:pt x="34" y="31"/>
                        <a:pt x="34" y="32"/>
                        <a:pt x="34" y="33"/>
                      </a:cubicBezTo>
                      <a:close/>
                    </a:path>
                  </a:pathLst>
                </a:custGeom>
                <a:solidFill>
                  <a:srgbClr val="F7B24A"/>
                </a:solidFill>
                <a:ln w="9525">
                  <a:noFill/>
                </a:ln>
              </p:spPr>
              <p:txBody>
                <a:bodyPr/>
                <a:lstStyle/>
                <a:p>
                  <a:endParaRPr lang="zh-CN" altLang="en-US"/>
                </a:p>
              </p:txBody>
            </p:sp>
            <p:sp>
              <p:nvSpPr>
                <p:cNvPr id="10414" name="íśḷiḍê"/>
                <p:cNvSpPr/>
                <p:nvPr/>
              </p:nvSpPr>
              <p:spPr>
                <a:xfrm>
                  <a:off x="4665663" y="3357563"/>
                  <a:ext cx="127000" cy="173038"/>
                </a:xfrm>
                <a:custGeom>
                  <a:avLst/>
                  <a:gdLst/>
                  <a:ahLst/>
                  <a:cxnLst>
                    <a:cxn ang="0">
                      <a:pos x="70970" y="173038"/>
                    </a:cxn>
                    <a:cxn ang="0">
                      <a:pos x="78441" y="173038"/>
                    </a:cxn>
                    <a:cxn ang="0">
                      <a:pos x="7470" y="45140"/>
                    </a:cxn>
                    <a:cxn ang="0">
                      <a:pos x="11205" y="82757"/>
                    </a:cxn>
                    <a:cxn ang="0">
                      <a:pos x="33617" y="124135"/>
                    </a:cxn>
                    <a:cxn ang="0">
                      <a:pos x="52294" y="154229"/>
                    </a:cxn>
                    <a:cxn ang="0">
                      <a:pos x="63500" y="169276"/>
                    </a:cxn>
                    <a:cxn ang="0">
                      <a:pos x="70970" y="173038"/>
                    </a:cxn>
                  </a:cxnLst>
                  <a:rect l="0" t="0" r="0" b="0"/>
                  <a:pathLst>
                    <a:path w="34" h="46">
                      <a:moveTo>
                        <a:pt x="19" y="46"/>
                      </a:moveTo>
                      <a:cubicBezTo>
                        <a:pt x="19" y="46"/>
                        <a:pt x="20" y="46"/>
                        <a:pt x="21" y="46"/>
                      </a:cubicBezTo>
                      <a:cubicBezTo>
                        <a:pt x="34" y="44"/>
                        <a:pt x="8" y="0"/>
                        <a:pt x="2" y="12"/>
                      </a:cubicBezTo>
                      <a:cubicBezTo>
                        <a:pt x="0" y="15"/>
                        <a:pt x="2" y="18"/>
                        <a:pt x="3" y="22"/>
                      </a:cubicBezTo>
                      <a:cubicBezTo>
                        <a:pt x="5" y="25"/>
                        <a:pt x="7" y="29"/>
                        <a:pt x="9" y="33"/>
                      </a:cubicBezTo>
                      <a:cubicBezTo>
                        <a:pt x="10" y="36"/>
                        <a:pt x="12" y="38"/>
                        <a:pt x="14" y="41"/>
                      </a:cubicBezTo>
                      <a:cubicBezTo>
                        <a:pt x="15" y="42"/>
                        <a:pt x="16" y="44"/>
                        <a:pt x="17" y="45"/>
                      </a:cubicBezTo>
                      <a:cubicBezTo>
                        <a:pt x="17" y="45"/>
                        <a:pt x="18" y="46"/>
                        <a:pt x="19" y="46"/>
                      </a:cubicBezTo>
                      <a:close/>
                    </a:path>
                  </a:pathLst>
                </a:custGeom>
                <a:solidFill>
                  <a:srgbClr val="F7B24A"/>
                </a:solidFill>
                <a:ln w="9525">
                  <a:noFill/>
                </a:ln>
              </p:spPr>
              <p:txBody>
                <a:bodyPr/>
                <a:lstStyle/>
                <a:p>
                  <a:endParaRPr lang="zh-CN" altLang="en-US"/>
                </a:p>
              </p:txBody>
            </p:sp>
            <p:sp>
              <p:nvSpPr>
                <p:cNvPr id="10415" name="íš1íḓè"/>
                <p:cNvSpPr/>
                <p:nvPr/>
              </p:nvSpPr>
              <p:spPr>
                <a:xfrm>
                  <a:off x="4278313" y="2717801"/>
                  <a:ext cx="134938" cy="169863"/>
                </a:xfrm>
                <a:custGeom>
                  <a:avLst/>
                  <a:gdLst/>
                  <a:ahLst/>
                  <a:cxnLst>
                    <a:cxn ang="0">
                      <a:pos x="56224" y="154764"/>
                    </a:cxn>
                    <a:cxn ang="0">
                      <a:pos x="101203" y="158538"/>
                    </a:cxn>
                    <a:cxn ang="0">
                      <a:pos x="127441" y="124566"/>
                    </a:cxn>
                    <a:cxn ang="0">
                      <a:pos x="108700" y="64170"/>
                    </a:cxn>
                    <a:cxn ang="0">
                      <a:pos x="71217" y="11324"/>
                    </a:cxn>
                    <a:cxn ang="0">
                      <a:pos x="29986" y="7549"/>
                    </a:cxn>
                    <a:cxn ang="0">
                      <a:pos x="0" y="37747"/>
                    </a:cxn>
                    <a:cxn ang="0">
                      <a:pos x="11244" y="75494"/>
                    </a:cxn>
                    <a:cxn ang="0">
                      <a:pos x="56224" y="154764"/>
                    </a:cxn>
                    <a:cxn ang="0">
                      <a:pos x="29986" y="67945"/>
                    </a:cxn>
                    <a:cxn ang="0">
                      <a:pos x="22489" y="49071"/>
                    </a:cxn>
                    <a:cxn ang="0">
                      <a:pos x="41231" y="30197"/>
                    </a:cxn>
                    <a:cxn ang="0">
                      <a:pos x="63720" y="30197"/>
                    </a:cxn>
                    <a:cxn ang="0">
                      <a:pos x="89958" y="64170"/>
                    </a:cxn>
                    <a:cxn ang="0">
                      <a:pos x="101203" y="98143"/>
                    </a:cxn>
                    <a:cxn ang="0">
                      <a:pos x="82462" y="117016"/>
                    </a:cxn>
                    <a:cxn ang="0">
                      <a:pos x="56224" y="117016"/>
                    </a:cxn>
                    <a:cxn ang="0">
                      <a:pos x="29986" y="67945"/>
                    </a:cxn>
                  </a:cxnLst>
                  <a:rect l="0" t="0" r="0" b="0"/>
                  <a:pathLst>
                    <a:path w="36" h="45">
                      <a:moveTo>
                        <a:pt x="15" y="41"/>
                      </a:moveTo>
                      <a:cubicBezTo>
                        <a:pt x="18" y="45"/>
                        <a:pt x="22" y="45"/>
                        <a:pt x="27" y="42"/>
                      </a:cubicBezTo>
                      <a:cubicBezTo>
                        <a:pt x="30" y="40"/>
                        <a:pt x="33" y="37"/>
                        <a:pt x="34" y="33"/>
                      </a:cubicBezTo>
                      <a:cubicBezTo>
                        <a:pt x="36" y="28"/>
                        <a:pt x="32" y="21"/>
                        <a:pt x="29" y="17"/>
                      </a:cubicBezTo>
                      <a:cubicBezTo>
                        <a:pt x="27" y="12"/>
                        <a:pt x="23" y="6"/>
                        <a:pt x="19" y="3"/>
                      </a:cubicBezTo>
                      <a:cubicBezTo>
                        <a:pt x="16" y="0"/>
                        <a:pt x="12" y="0"/>
                        <a:pt x="8" y="2"/>
                      </a:cubicBezTo>
                      <a:cubicBezTo>
                        <a:pt x="6" y="4"/>
                        <a:pt x="1" y="7"/>
                        <a:pt x="0" y="10"/>
                      </a:cubicBezTo>
                      <a:cubicBezTo>
                        <a:pt x="0" y="13"/>
                        <a:pt x="2" y="17"/>
                        <a:pt x="3" y="20"/>
                      </a:cubicBezTo>
                      <a:cubicBezTo>
                        <a:pt x="6" y="27"/>
                        <a:pt x="10" y="34"/>
                        <a:pt x="15" y="41"/>
                      </a:cubicBezTo>
                      <a:close/>
                      <a:moveTo>
                        <a:pt x="8" y="18"/>
                      </a:moveTo>
                      <a:cubicBezTo>
                        <a:pt x="7" y="17"/>
                        <a:pt x="6" y="15"/>
                        <a:pt x="6" y="13"/>
                      </a:cubicBezTo>
                      <a:cubicBezTo>
                        <a:pt x="7" y="11"/>
                        <a:pt x="10" y="9"/>
                        <a:pt x="11" y="8"/>
                      </a:cubicBezTo>
                      <a:cubicBezTo>
                        <a:pt x="13" y="7"/>
                        <a:pt x="16" y="7"/>
                        <a:pt x="17" y="8"/>
                      </a:cubicBezTo>
                      <a:cubicBezTo>
                        <a:pt x="20" y="11"/>
                        <a:pt x="22" y="14"/>
                        <a:pt x="24" y="17"/>
                      </a:cubicBezTo>
                      <a:cubicBezTo>
                        <a:pt x="25" y="19"/>
                        <a:pt x="27" y="23"/>
                        <a:pt x="27" y="26"/>
                      </a:cubicBezTo>
                      <a:cubicBezTo>
                        <a:pt x="26" y="28"/>
                        <a:pt x="24" y="30"/>
                        <a:pt x="22" y="31"/>
                      </a:cubicBezTo>
                      <a:cubicBezTo>
                        <a:pt x="20" y="33"/>
                        <a:pt x="17" y="33"/>
                        <a:pt x="15" y="31"/>
                      </a:cubicBezTo>
                      <a:cubicBezTo>
                        <a:pt x="13" y="27"/>
                        <a:pt x="10" y="23"/>
                        <a:pt x="8" y="18"/>
                      </a:cubicBezTo>
                      <a:close/>
                    </a:path>
                  </a:pathLst>
                </a:custGeom>
                <a:solidFill>
                  <a:srgbClr val="F7B24A"/>
                </a:solidFill>
                <a:ln w="9525">
                  <a:noFill/>
                </a:ln>
              </p:spPr>
              <p:txBody>
                <a:bodyPr/>
                <a:lstStyle/>
                <a:p>
                  <a:endParaRPr lang="zh-CN" altLang="en-US"/>
                </a:p>
              </p:txBody>
            </p:sp>
            <p:sp>
              <p:nvSpPr>
                <p:cNvPr id="10416" name="ïṣḷïḑé"/>
                <p:cNvSpPr/>
                <p:nvPr/>
              </p:nvSpPr>
              <p:spPr>
                <a:xfrm>
                  <a:off x="4495801" y="3109913"/>
                  <a:ext cx="139700" cy="160338"/>
                </a:xfrm>
                <a:custGeom>
                  <a:avLst/>
                  <a:gdLst/>
                  <a:ahLst/>
                  <a:cxnLst>
                    <a:cxn ang="0">
                      <a:pos x="86840" y="29830"/>
                    </a:cxn>
                    <a:cxn ang="0">
                      <a:pos x="60410" y="3728"/>
                    </a:cxn>
                    <a:cxn ang="0">
                      <a:pos x="18878" y="14915"/>
                    </a:cxn>
                    <a:cxn ang="0">
                      <a:pos x="0" y="48474"/>
                    </a:cxn>
                    <a:cxn ang="0">
                      <a:pos x="26429" y="108134"/>
                    </a:cxn>
                    <a:cxn ang="0">
                      <a:pos x="67962" y="156609"/>
                    </a:cxn>
                    <a:cxn ang="0">
                      <a:pos x="113270" y="149151"/>
                    </a:cxn>
                    <a:cxn ang="0">
                      <a:pos x="132148" y="108134"/>
                    </a:cxn>
                    <a:cxn ang="0">
                      <a:pos x="86840" y="29830"/>
                    </a:cxn>
                    <a:cxn ang="0">
                      <a:pos x="98167" y="89490"/>
                    </a:cxn>
                    <a:cxn ang="0">
                      <a:pos x="86840" y="111863"/>
                    </a:cxn>
                    <a:cxn ang="0">
                      <a:pos x="60410" y="119321"/>
                    </a:cxn>
                    <a:cxn ang="0">
                      <a:pos x="37756" y="89490"/>
                    </a:cxn>
                    <a:cxn ang="0">
                      <a:pos x="22654" y="55931"/>
                    </a:cxn>
                    <a:cxn ang="0">
                      <a:pos x="33981" y="33559"/>
                    </a:cxn>
                    <a:cxn ang="0">
                      <a:pos x="56635" y="29830"/>
                    </a:cxn>
                    <a:cxn ang="0">
                      <a:pos x="71737" y="44745"/>
                    </a:cxn>
                    <a:cxn ang="0">
                      <a:pos x="98167" y="89490"/>
                    </a:cxn>
                  </a:cxnLst>
                  <a:rect l="0" t="0" r="0" b="0"/>
                  <a:pathLst>
                    <a:path w="37" h="43">
                      <a:moveTo>
                        <a:pt x="23" y="8"/>
                      </a:moveTo>
                      <a:cubicBezTo>
                        <a:pt x="21" y="6"/>
                        <a:pt x="19" y="2"/>
                        <a:pt x="16" y="1"/>
                      </a:cubicBezTo>
                      <a:cubicBezTo>
                        <a:pt x="13" y="0"/>
                        <a:pt x="8" y="2"/>
                        <a:pt x="5" y="4"/>
                      </a:cubicBezTo>
                      <a:cubicBezTo>
                        <a:pt x="2" y="6"/>
                        <a:pt x="0" y="9"/>
                        <a:pt x="0" y="13"/>
                      </a:cubicBezTo>
                      <a:cubicBezTo>
                        <a:pt x="1" y="19"/>
                        <a:pt x="4" y="24"/>
                        <a:pt x="7" y="29"/>
                      </a:cubicBezTo>
                      <a:cubicBezTo>
                        <a:pt x="9" y="33"/>
                        <a:pt x="13" y="41"/>
                        <a:pt x="18" y="42"/>
                      </a:cubicBezTo>
                      <a:cubicBezTo>
                        <a:pt x="22" y="43"/>
                        <a:pt x="27" y="41"/>
                        <a:pt x="30" y="40"/>
                      </a:cubicBezTo>
                      <a:cubicBezTo>
                        <a:pt x="34" y="37"/>
                        <a:pt x="37" y="34"/>
                        <a:pt x="35" y="29"/>
                      </a:cubicBezTo>
                      <a:cubicBezTo>
                        <a:pt x="32" y="22"/>
                        <a:pt x="27" y="15"/>
                        <a:pt x="23" y="8"/>
                      </a:cubicBezTo>
                      <a:close/>
                      <a:moveTo>
                        <a:pt x="26" y="24"/>
                      </a:moveTo>
                      <a:cubicBezTo>
                        <a:pt x="27" y="27"/>
                        <a:pt x="26" y="29"/>
                        <a:pt x="23" y="30"/>
                      </a:cubicBezTo>
                      <a:cubicBezTo>
                        <a:pt x="21" y="31"/>
                        <a:pt x="19" y="32"/>
                        <a:pt x="16" y="32"/>
                      </a:cubicBezTo>
                      <a:cubicBezTo>
                        <a:pt x="13" y="31"/>
                        <a:pt x="11" y="27"/>
                        <a:pt x="10" y="24"/>
                      </a:cubicBezTo>
                      <a:cubicBezTo>
                        <a:pt x="8" y="21"/>
                        <a:pt x="6" y="18"/>
                        <a:pt x="6" y="15"/>
                      </a:cubicBezTo>
                      <a:cubicBezTo>
                        <a:pt x="6" y="12"/>
                        <a:pt x="7" y="11"/>
                        <a:pt x="9" y="9"/>
                      </a:cubicBezTo>
                      <a:cubicBezTo>
                        <a:pt x="10" y="8"/>
                        <a:pt x="14" y="7"/>
                        <a:pt x="15" y="8"/>
                      </a:cubicBezTo>
                      <a:cubicBezTo>
                        <a:pt x="17" y="8"/>
                        <a:pt x="18" y="11"/>
                        <a:pt x="19" y="12"/>
                      </a:cubicBezTo>
                      <a:cubicBezTo>
                        <a:pt x="22" y="16"/>
                        <a:pt x="24" y="20"/>
                        <a:pt x="26" y="24"/>
                      </a:cubicBezTo>
                      <a:close/>
                    </a:path>
                  </a:pathLst>
                </a:custGeom>
                <a:solidFill>
                  <a:srgbClr val="F7B24A"/>
                </a:solidFill>
                <a:ln w="9525">
                  <a:noFill/>
                </a:ln>
              </p:spPr>
              <p:txBody>
                <a:bodyPr/>
                <a:lstStyle/>
                <a:p>
                  <a:endParaRPr lang="zh-CN" altLang="en-US"/>
                </a:p>
              </p:txBody>
            </p:sp>
            <p:sp>
              <p:nvSpPr>
                <p:cNvPr id="10417" name="îṣ1ïḓê"/>
                <p:cNvSpPr/>
                <p:nvPr/>
              </p:nvSpPr>
              <p:spPr>
                <a:xfrm>
                  <a:off x="4767263" y="3549651"/>
                  <a:ext cx="127000" cy="176213"/>
                </a:xfrm>
                <a:custGeom>
                  <a:avLst/>
                  <a:gdLst/>
                  <a:ahLst/>
                  <a:cxnLst>
                    <a:cxn ang="0">
                      <a:pos x="70970" y="172463"/>
                    </a:cxn>
                    <a:cxn ang="0">
                      <a:pos x="78441" y="176213"/>
                    </a:cxn>
                    <a:cxn ang="0">
                      <a:pos x="7470" y="44990"/>
                    </a:cxn>
                    <a:cxn ang="0">
                      <a:pos x="11205" y="82482"/>
                    </a:cxn>
                    <a:cxn ang="0">
                      <a:pos x="33617" y="123724"/>
                    </a:cxn>
                    <a:cxn ang="0">
                      <a:pos x="52294" y="157466"/>
                    </a:cxn>
                    <a:cxn ang="0">
                      <a:pos x="63500" y="168714"/>
                    </a:cxn>
                    <a:cxn ang="0">
                      <a:pos x="70970" y="172463"/>
                    </a:cxn>
                  </a:cxnLst>
                  <a:rect l="0" t="0" r="0" b="0"/>
                  <a:pathLst>
                    <a:path w="34" h="47">
                      <a:moveTo>
                        <a:pt x="19" y="46"/>
                      </a:moveTo>
                      <a:cubicBezTo>
                        <a:pt x="19" y="47"/>
                        <a:pt x="20" y="47"/>
                        <a:pt x="21" y="47"/>
                      </a:cubicBezTo>
                      <a:cubicBezTo>
                        <a:pt x="34" y="44"/>
                        <a:pt x="8" y="0"/>
                        <a:pt x="2" y="12"/>
                      </a:cubicBezTo>
                      <a:cubicBezTo>
                        <a:pt x="0" y="15"/>
                        <a:pt x="2" y="19"/>
                        <a:pt x="3" y="22"/>
                      </a:cubicBezTo>
                      <a:cubicBezTo>
                        <a:pt x="5" y="26"/>
                        <a:pt x="7" y="30"/>
                        <a:pt x="9" y="33"/>
                      </a:cubicBezTo>
                      <a:cubicBezTo>
                        <a:pt x="10" y="36"/>
                        <a:pt x="12" y="39"/>
                        <a:pt x="14" y="42"/>
                      </a:cubicBezTo>
                      <a:cubicBezTo>
                        <a:pt x="15" y="43"/>
                        <a:pt x="16" y="44"/>
                        <a:pt x="17" y="45"/>
                      </a:cubicBezTo>
                      <a:cubicBezTo>
                        <a:pt x="17" y="46"/>
                        <a:pt x="18" y="46"/>
                        <a:pt x="19" y="46"/>
                      </a:cubicBezTo>
                      <a:close/>
                    </a:path>
                  </a:pathLst>
                </a:custGeom>
                <a:solidFill>
                  <a:srgbClr val="F7B24A"/>
                </a:solidFill>
                <a:ln w="9525">
                  <a:noFill/>
                </a:ln>
              </p:spPr>
              <p:txBody>
                <a:bodyPr/>
                <a:lstStyle/>
                <a:p>
                  <a:endParaRPr lang="zh-CN" altLang="en-US"/>
                </a:p>
              </p:txBody>
            </p:sp>
            <p:sp>
              <p:nvSpPr>
                <p:cNvPr id="10418" name="i$ľîḋe"/>
                <p:cNvSpPr/>
                <p:nvPr/>
              </p:nvSpPr>
              <p:spPr>
                <a:xfrm>
                  <a:off x="4395788" y="2913063"/>
                  <a:ext cx="134938" cy="169863"/>
                </a:xfrm>
                <a:custGeom>
                  <a:avLst/>
                  <a:gdLst/>
                  <a:ahLst/>
                  <a:cxnLst>
                    <a:cxn ang="0">
                      <a:pos x="56224" y="150989"/>
                    </a:cxn>
                    <a:cxn ang="0">
                      <a:pos x="101203" y="154764"/>
                    </a:cxn>
                    <a:cxn ang="0">
                      <a:pos x="131189" y="120791"/>
                    </a:cxn>
                    <a:cxn ang="0">
                      <a:pos x="112448" y="60395"/>
                    </a:cxn>
                    <a:cxn ang="0">
                      <a:pos x="71217" y="7549"/>
                    </a:cxn>
                    <a:cxn ang="0">
                      <a:pos x="33734" y="7549"/>
                    </a:cxn>
                    <a:cxn ang="0">
                      <a:pos x="0" y="37747"/>
                    </a:cxn>
                    <a:cxn ang="0">
                      <a:pos x="11244" y="71719"/>
                    </a:cxn>
                    <a:cxn ang="0">
                      <a:pos x="56224" y="150989"/>
                    </a:cxn>
                    <a:cxn ang="0">
                      <a:pos x="29986" y="67945"/>
                    </a:cxn>
                    <a:cxn ang="0">
                      <a:pos x="26237" y="49071"/>
                    </a:cxn>
                    <a:cxn ang="0">
                      <a:pos x="41231" y="30197"/>
                    </a:cxn>
                    <a:cxn ang="0">
                      <a:pos x="67469" y="30197"/>
                    </a:cxn>
                    <a:cxn ang="0">
                      <a:pos x="89958" y="60395"/>
                    </a:cxn>
                    <a:cxn ang="0">
                      <a:pos x="101203" y="98143"/>
                    </a:cxn>
                    <a:cxn ang="0">
                      <a:pos x="82462" y="117016"/>
                    </a:cxn>
                    <a:cxn ang="0">
                      <a:pos x="59972" y="113242"/>
                    </a:cxn>
                    <a:cxn ang="0">
                      <a:pos x="29986" y="67945"/>
                    </a:cxn>
                  </a:cxnLst>
                  <a:rect l="0" t="0" r="0" b="0"/>
                  <a:pathLst>
                    <a:path w="36" h="45">
                      <a:moveTo>
                        <a:pt x="15" y="40"/>
                      </a:moveTo>
                      <a:cubicBezTo>
                        <a:pt x="19" y="45"/>
                        <a:pt x="22" y="44"/>
                        <a:pt x="27" y="41"/>
                      </a:cubicBezTo>
                      <a:cubicBezTo>
                        <a:pt x="30" y="39"/>
                        <a:pt x="34" y="36"/>
                        <a:pt x="35" y="32"/>
                      </a:cubicBezTo>
                      <a:cubicBezTo>
                        <a:pt x="36" y="27"/>
                        <a:pt x="32" y="20"/>
                        <a:pt x="30" y="16"/>
                      </a:cubicBezTo>
                      <a:cubicBezTo>
                        <a:pt x="27" y="11"/>
                        <a:pt x="23" y="6"/>
                        <a:pt x="19" y="2"/>
                      </a:cubicBezTo>
                      <a:cubicBezTo>
                        <a:pt x="16" y="0"/>
                        <a:pt x="12" y="0"/>
                        <a:pt x="9" y="2"/>
                      </a:cubicBezTo>
                      <a:cubicBezTo>
                        <a:pt x="6" y="3"/>
                        <a:pt x="1" y="7"/>
                        <a:pt x="0" y="10"/>
                      </a:cubicBezTo>
                      <a:cubicBezTo>
                        <a:pt x="0" y="13"/>
                        <a:pt x="2" y="17"/>
                        <a:pt x="3" y="19"/>
                      </a:cubicBezTo>
                      <a:cubicBezTo>
                        <a:pt x="7" y="27"/>
                        <a:pt x="11" y="34"/>
                        <a:pt x="15" y="40"/>
                      </a:cubicBezTo>
                      <a:close/>
                      <a:moveTo>
                        <a:pt x="8" y="18"/>
                      </a:moveTo>
                      <a:cubicBezTo>
                        <a:pt x="8" y="16"/>
                        <a:pt x="6" y="14"/>
                        <a:pt x="7" y="13"/>
                      </a:cubicBezTo>
                      <a:cubicBezTo>
                        <a:pt x="7" y="11"/>
                        <a:pt x="10" y="9"/>
                        <a:pt x="11" y="8"/>
                      </a:cubicBezTo>
                      <a:cubicBezTo>
                        <a:pt x="13" y="7"/>
                        <a:pt x="16" y="6"/>
                        <a:pt x="18" y="8"/>
                      </a:cubicBezTo>
                      <a:cubicBezTo>
                        <a:pt x="20" y="10"/>
                        <a:pt x="22" y="13"/>
                        <a:pt x="24" y="16"/>
                      </a:cubicBezTo>
                      <a:cubicBezTo>
                        <a:pt x="25" y="19"/>
                        <a:pt x="28" y="23"/>
                        <a:pt x="27" y="26"/>
                      </a:cubicBezTo>
                      <a:cubicBezTo>
                        <a:pt x="26" y="28"/>
                        <a:pt x="24" y="30"/>
                        <a:pt x="22" y="31"/>
                      </a:cubicBezTo>
                      <a:cubicBezTo>
                        <a:pt x="20" y="33"/>
                        <a:pt x="17" y="33"/>
                        <a:pt x="16" y="30"/>
                      </a:cubicBezTo>
                      <a:cubicBezTo>
                        <a:pt x="13" y="27"/>
                        <a:pt x="10" y="22"/>
                        <a:pt x="8" y="18"/>
                      </a:cubicBezTo>
                      <a:close/>
                    </a:path>
                  </a:pathLst>
                </a:custGeom>
                <a:solidFill>
                  <a:srgbClr val="F7B24A"/>
                </a:solidFill>
                <a:ln w="9525">
                  <a:noFill/>
                </a:ln>
              </p:spPr>
              <p:txBody>
                <a:bodyPr/>
                <a:lstStyle/>
                <a:p>
                  <a:endParaRPr lang="zh-CN" altLang="en-US"/>
                </a:p>
              </p:txBody>
            </p:sp>
          </p:grpSp>
          <p:sp>
            <p:nvSpPr>
              <p:cNvPr id="276" name="矩形: 圆角 275"/>
              <p:cNvSpPr>
                <a:spLocks noChangeAspect="1"/>
              </p:cNvSpPr>
              <p:nvPr/>
            </p:nvSpPr>
            <p:spPr>
              <a:xfrm>
                <a:off x="6740271" y="5363213"/>
                <a:ext cx="595249" cy="295796"/>
              </a:xfrm>
              <a:prstGeom prst="roundRect">
                <a:avLst/>
              </a:prstGeom>
              <a:solidFill>
                <a:schemeClr val="bg1"/>
              </a:solidFill>
              <a:ln>
                <a:gradFill>
                  <a:gsLst>
                    <a:gs pos="23000">
                      <a:schemeClr val="accent1">
                        <a:lumMod val="5000"/>
                        <a:lumOff val="95000"/>
                      </a:schemeClr>
                    </a:gs>
                    <a:gs pos="0">
                      <a:schemeClr val="bg1">
                        <a:lumMod val="75000"/>
                      </a:schemeClr>
                    </a:gs>
                    <a:gs pos="86000">
                      <a:schemeClr val="bg1">
                        <a:lumMod val="95000"/>
                      </a:schemeClr>
                    </a:gs>
                    <a:gs pos="100000">
                      <a:schemeClr val="bg1">
                        <a:lumMod val="65000"/>
                      </a:schemeClr>
                    </a:gs>
                  </a:gsLst>
                  <a:lin ang="6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strike="noStrike" noProof="1">
                    <a:solidFill>
                      <a:schemeClr val="tx1"/>
                    </a:solidFill>
                    <a:latin typeface="微软雅黑" panose="020B0503020204020204" charset="-122"/>
                    <a:ea typeface="微软雅黑" panose="020B0503020204020204" charset="-122"/>
                  </a:rPr>
                  <a:t>商品</a:t>
                </a:r>
                <a:r>
                  <a:rPr lang="en-US" altLang="zh-CN" sz="1600" b="1" strike="noStrike" noProof="1">
                    <a:solidFill>
                      <a:schemeClr val="tx1"/>
                    </a:solidFill>
                    <a:latin typeface="微软雅黑" panose="020B0503020204020204" charset="-122"/>
                    <a:ea typeface="微软雅黑" panose="020B0503020204020204" charset="-122"/>
                  </a:rPr>
                  <a:t>B</a:t>
                </a:r>
                <a:endParaRPr lang="zh-CN" altLang="en-US" sz="1600" b="1" strike="noStrike" noProof="1">
                  <a:solidFill>
                    <a:schemeClr val="tx1"/>
                  </a:solidFill>
                  <a:latin typeface="微软雅黑" panose="020B0503020204020204" charset="-122"/>
                  <a:ea typeface="微软雅黑" panose="020B0503020204020204" charset="-122"/>
                </a:endParaRPr>
              </a:p>
            </p:txBody>
          </p:sp>
          <p:sp>
            <p:nvSpPr>
              <p:cNvPr id="10420" name="文本框 5"/>
              <p:cNvSpPr/>
              <p:nvPr/>
            </p:nvSpPr>
            <p:spPr>
              <a:xfrm flipH="1">
                <a:off x="5904303" y="5153062"/>
                <a:ext cx="343145" cy="1058331"/>
              </a:xfrm>
              <a:prstGeom prst="roundRect">
                <a:avLst>
                  <a:gd name="adj" fmla="val 16667"/>
                </a:avLst>
              </a:prstGeom>
              <a:noFill/>
              <a:ln w="9525">
                <a:noFill/>
              </a:ln>
            </p:spPr>
            <p:txBody>
              <a:bodyPr vert="eaVert" wrap="square" anchor="t" anchorCtr="0">
                <a:spAutoFit/>
              </a:bodyPr>
              <a:lstStyle/>
              <a:p>
                <a:pPr algn="ctr"/>
                <a:r>
                  <a:rPr lang="zh-CN" altLang="en-US" b="1" dirty="0">
                    <a:latin typeface="微软雅黑" panose="020B0503020204020204" charset="-122"/>
                    <a:ea typeface="微软雅黑" panose="020B0503020204020204" charset="-122"/>
                  </a:rPr>
                  <a:t>等价交换</a:t>
                </a:r>
              </a:p>
            </p:txBody>
          </p:sp>
          <p:sp>
            <p:nvSpPr>
              <p:cNvPr id="3" name="矩形: 圆角 1"/>
              <p:cNvSpPr>
                <a:spLocks noChangeAspect="1"/>
              </p:cNvSpPr>
              <p:nvPr/>
            </p:nvSpPr>
            <p:spPr>
              <a:xfrm>
                <a:off x="4875862" y="5322103"/>
                <a:ext cx="584848" cy="308143"/>
              </a:xfrm>
              <a:prstGeom prst="roundRect">
                <a:avLst/>
              </a:prstGeom>
              <a:solidFill>
                <a:schemeClr val="bg1"/>
              </a:solidFill>
              <a:ln>
                <a:gradFill>
                  <a:gsLst>
                    <a:gs pos="23000">
                      <a:schemeClr val="accent1">
                        <a:lumMod val="5000"/>
                        <a:lumOff val="95000"/>
                      </a:schemeClr>
                    </a:gs>
                    <a:gs pos="0">
                      <a:schemeClr val="bg1">
                        <a:lumMod val="75000"/>
                      </a:schemeClr>
                    </a:gs>
                    <a:gs pos="86000">
                      <a:schemeClr val="bg1">
                        <a:lumMod val="95000"/>
                      </a:schemeClr>
                    </a:gs>
                    <a:gs pos="100000">
                      <a:schemeClr val="bg1">
                        <a:lumMod val="65000"/>
                      </a:schemeClr>
                    </a:gs>
                  </a:gsLst>
                  <a:lin ang="6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strike="noStrike" noProof="1">
                    <a:solidFill>
                      <a:schemeClr val="tx1"/>
                    </a:solidFill>
                    <a:latin typeface="微软雅黑" panose="020B0503020204020204" charset="-122"/>
                    <a:ea typeface="微软雅黑" panose="020B0503020204020204" charset="-122"/>
                  </a:rPr>
                  <a:t>商品</a:t>
                </a:r>
                <a:r>
                  <a:rPr lang="en-US" altLang="zh-CN" sz="1600" b="1" strike="noStrike" noProof="1">
                    <a:solidFill>
                      <a:schemeClr val="tx1"/>
                    </a:solidFill>
                    <a:latin typeface="微软雅黑" panose="020B0503020204020204" charset="-122"/>
                    <a:ea typeface="微软雅黑" panose="020B0503020204020204" charset="-122"/>
                  </a:rPr>
                  <a:t>A</a:t>
                </a:r>
                <a:endParaRPr lang="zh-CN" altLang="en-US" sz="1600" b="1" strike="noStrike" noProof="1">
                  <a:solidFill>
                    <a:schemeClr val="tx1"/>
                  </a:solidFill>
                  <a:latin typeface="微软雅黑" panose="020B0503020204020204" charset="-122"/>
                  <a:ea typeface="微软雅黑" panose="020B0503020204020204" charset="-122"/>
                </a:endParaRPr>
              </a:p>
            </p:txBody>
          </p:sp>
        </p:grpSp>
      </p:grpSp>
      <p:grpSp>
        <p:nvGrpSpPr>
          <p:cNvPr id="6" name="组合 5"/>
          <p:cNvGrpSpPr/>
          <p:nvPr/>
        </p:nvGrpSpPr>
        <p:grpSpPr>
          <a:xfrm>
            <a:off x="1330325" y="3814836"/>
            <a:ext cx="5438775" cy="1800225"/>
            <a:chOff x="1330325" y="3814836"/>
            <a:chExt cx="5438775" cy="1800225"/>
          </a:xfrm>
        </p:grpSpPr>
        <p:grpSp>
          <p:nvGrpSpPr>
            <p:cNvPr id="4" name="组合 3"/>
            <p:cNvGrpSpPr/>
            <p:nvPr/>
          </p:nvGrpSpPr>
          <p:grpSpPr>
            <a:xfrm>
              <a:off x="3384550" y="4402211"/>
              <a:ext cx="1335087" cy="657225"/>
              <a:chOff x="3005121" y="4382869"/>
              <a:chExt cx="1632341" cy="657927"/>
            </a:xfrm>
          </p:grpSpPr>
          <p:sp>
            <p:nvSpPr>
              <p:cNvPr id="302" name="任意多边形: 形状 301"/>
              <p:cNvSpPr/>
              <p:nvPr/>
            </p:nvSpPr>
            <p:spPr>
              <a:xfrm>
                <a:off x="3005121" y="4382869"/>
                <a:ext cx="1632341" cy="657927"/>
              </a:xfrm>
              <a:custGeom>
                <a:avLst/>
                <a:gdLst>
                  <a:gd name="connsiteX0" fmla="*/ 0 w 1049819"/>
                  <a:gd name="connsiteY0" fmla="*/ 0 h 400981"/>
                  <a:gd name="connsiteX1" fmla="*/ 72879 w 1049819"/>
                  <a:gd name="connsiteY1" fmla="*/ 34073 h 400981"/>
                  <a:gd name="connsiteX2" fmla="*/ 291830 w 1049819"/>
                  <a:gd name="connsiteY2" fmla="*/ 87527 h 400981"/>
                  <a:gd name="connsiteX3" fmla="*/ 425139 w 1049819"/>
                  <a:gd name="connsiteY3" fmla="*/ 95306 h 400981"/>
                  <a:gd name="connsiteX4" fmla="*/ 458875 w 1049819"/>
                  <a:gd name="connsiteY4" fmla="*/ 95224 h 400981"/>
                  <a:gd name="connsiteX5" fmla="*/ 689371 w 1049819"/>
                  <a:gd name="connsiteY5" fmla="*/ 94618 h 400981"/>
                  <a:gd name="connsiteX6" fmla="*/ 689371 w 1049819"/>
                  <a:gd name="connsiteY6" fmla="*/ 11883 h 400981"/>
                  <a:gd name="connsiteX7" fmla="*/ 1049819 w 1049819"/>
                  <a:gd name="connsiteY7" fmla="*/ 203989 h 400981"/>
                  <a:gd name="connsiteX8" fmla="*/ 689371 w 1049819"/>
                  <a:gd name="connsiteY8" fmla="*/ 396096 h 400981"/>
                  <a:gd name="connsiteX9" fmla="*/ 689371 w 1049819"/>
                  <a:gd name="connsiteY9" fmla="*/ 313360 h 400981"/>
                  <a:gd name="connsiteX10" fmla="*/ 466350 w 1049819"/>
                  <a:gd name="connsiteY10" fmla="*/ 312754 h 400981"/>
                  <a:gd name="connsiteX11" fmla="*/ 409132 w 1049819"/>
                  <a:gd name="connsiteY11" fmla="*/ 312611 h 400981"/>
                  <a:gd name="connsiteX12" fmla="*/ 348007 w 1049819"/>
                  <a:gd name="connsiteY12" fmla="*/ 314538 h 400981"/>
                  <a:gd name="connsiteX13" fmla="*/ 55452 w 1049819"/>
                  <a:gd name="connsiteY13" fmla="*/ 374126 h 400981"/>
                  <a:gd name="connsiteX14" fmla="*/ 0 w 1049819"/>
                  <a:gd name="connsiteY14" fmla="*/ 400981 h 400981"/>
                  <a:gd name="connsiteX15" fmla="*/ 0 w 1049819"/>
                  <a:gd name="connsiteY15" fmla="*/ 0 h 4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819" h="400981">
                    <a:moveTo>
                      <a:pt x="0" y="0"/>
                    </a:moveTo>
                    <a:lnTo>
                      <a:pt x="72879" y="34073"/>
                    </a:lnTo>
                    <a:cubicBezTo>
                      <a:pt x="136027" y="58692"/>
                      <a:pt x="208372" y="77271"/>
                      <a:pt x="291830" y="87527"/>
                    </a:cubicBezTo>
                    <a:lnTo>
                      <a:pt x="425139" y="95306"/>
                    </a:lnTo>
                    <a:lnTo>
                      <a:pt x="458875" y="95224"/>
                    </a:lnTo>
                    <a:cubicBezTo>
                      <a:pt x="592856" y="94887"/>
                      <a:pt x="689371" y="94618"/>
                      <a:pt x="689371" y="94618"/>
                    </a:cubicBezTo>
                    <a:lnTo>
                      <a:pt x="689371" y="11883"/>
                    </a:lnTo>
                    <a:lnTo>
                      <a:pt x="1049819" y="203989"/>
                    </a:lnTo>
                    <a:lnTo>
                      <a:pt x="689371" y="396096"/>
                    </a:lnTo>
                    <a:lnTo>
                      <a:pt x="689371" y="313360"/>
                    </a:lnTo>
                    <a:cubicBezTo>
                      <a:pt x="689371" y="313360"/>
                      <a:pt x="596842" y="313090"/>
                      <a:pt x="466350" y="312754"/>
                    </a:cubicBezTo>
                    <a:lnTo>
                      <a:pt x="409132" y="312611"/>
                    </a:lnTo>
                    <a:lnTo>
                      <a:pt x="348007" y="314538"/>
                    </a:lnTo>
                    <a:cubicBezTo>
                      <a:pt x="231065" y="322166"/>
                      <a:pt x="135178" y="343504"/>
                      <a:pt x="55452" y="374126"/>
                    </a:cubicBezTo>
                    <a:lnTo>
                      <a:pt x="0" y="400981"/>
                    </a:lnTo>
                    <a:lnTo>
                      <a:pt x="0" y="0"/>
                    </a:lnTo>
                    <a:close/>
                  </a:path>
                </a:pathLst>
              </a:custGeom>
              <a:gradFill>
                <a:gsLst>
                  <a:gs pos="0">
                    <a:srgbClr val="E55003"/>
                  </a:gs>
                  <a:gs pos="100000">
                    <a:srgbClr val="E37A1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solidFill>
                    <a:schemeClr val="bg1"/>
                  </a:solidFill>
                  <a:effectLst>
                    <a:outerShdw blurRad="38100" dist="38100" dir="2700000" algn="tl">
                      <a:srgbClr val="000000">
                        <a:alpha val="43137"/>
                      </a:srgbClr>
                    </a:outerShdw>
                  </a:effectLst>
                </a:endParaRPr>
              </a:p>
            </p:txBody>
          </p:sp>
          <p:sp>
            <p:nvSpPr>
              <p:cNvPr id="283" name="Rectangle 43"/>
              <p:cNvSpPr/>
              <p:nvPr/>
            </p:nvSpPr>
            <p:spPr>
              <a:xfrm>
                <a:off x="3364588" y="4560203"/>
                <a:ext cx="802519" cy="311496"/>
              </a:xfrm>
              <a:prstGeom prst="rect">
                <a:avLst/>
              </a:prstGeom>
            </p:spPr>
            <p:txBody>
              <a:bodyPr wrap="square">
                <a:spAutoFit/>
              </a:bodyPr>
              <a:lstStyle/>
              <a:p>
                <a:pPr fontAlgn="auto">
                  <a:lnSpc>
                    <a:spcPct val="89000"/>
                  </a:lnSpc>
                </a:pPr>
                <a:r>
                  <a:rPr lang="zh-CN" altLang="en-US" sz="1600"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决定</a:t>
                </a:r>
                <a:endParaRPr lang="en-US" sz="1600"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9" name="组合 8"/>
            <p:cNvGrpSpPr/>
            <p:nvPr/>
          </p:nvGrpSpPr>
          <p:grpSpPr>
            <a:xfrm>
              <a:off x="1330325" y="3814836"/>
              <a:ext cx="2058987" cy="1800225"/>
              <a:chOff x="951277" y="3676532"/>
              <a:chExt cx="2057623" cy="1800000"/>
            </a:xfrm>
          </p:grpSpPr>
          <p:grpSp>
            <p:nvGrpSpPr>
              <p:cNvPr id="284" name="组合 283"/>
              <p:cNvGrpSpPr>
                <a:grpSpLocks noChangeAspect="1"/>
              </p:cNvGrpSpPr>
              <p:nvPr/>
            </p:nvGrpSpPr>
            <p:grpSpPr>
              <a:xfrm>
                <a:off x="951277" y="3676532"/>
                <a:ext cx="2057623" cy="1800000"/>
                <a:chOff x="2134452" y="2467496"/>
                <a:chExt cx="1925176" cy="1684136"/>
              </a:xfrm>
              <a:effectLst>
                <a:outerShdw blurRad="76200" dist="38100" dir="2700000" algn="tl" rotWithShape="0">
                  <a:schemeClr val="tx1">
                    <a:lumMod val="95000"/>
                    <a:lumOff val="5000"/>
                    <a:alpha val="30000"/>
                  </a:schemeClr>
                </a:outerShdw>
              </a:effectLst>
            </p:grpSpPr>
            <p:grpSp>
              <p:nvGrpSpPr>
                <p:cNvPr id="285" name="组合 284"/>
                <p:cNvGrpSpPr/>
                <p:nvPr/>
              </p:nvGrpSpPr>
              <p:grpSpPr>
                <a:xfrm>
                  <a:off x="2134452" y="2467496"/>
                  <a:ext cx="1925176" cy="1684136"/>
                  <a:chOff x="3375399" y="2380027"/>
                  <a:chExt cx="2725026" cy="2383841"/>
                </a:xfrm>
              </p:grpSpPr>
              <p:sp>
                <p:nvSpPr>
                  <p:cNvPr id="287" name="ïšļïdê"/>
                  <p:cNvSpPr/>
                  <p:nvPr/>
                </p:nvSpPr>
                <p:spPr>
                  <a:xfrm>
                    <a:off x="4737912" y="2380027"/>
                    <a:ext cx="1362513" cy="2383841"/>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1" fmla="*/ 0 w 2727503"/>
                      <a:gd name="connsiteY0-2" fmla="*/ 0 h 1414156"/>
                      <a:gd name="connsiteX1-3" fmla="*/ 2419494 w 2727503"/>
                      <a:gd name="connsiteY1-4" fmla="*/ 0 h 1414156"/>
                      <a:gd name="connsiteX2-5" fmla="*/ 2727503 w 2727503"/>
                      <a:gd name="connsiteY2-6" fmla="*/ 1414156 h 1414156"/>
                      <a:gd name="connsiteX3-7" fmla="*/ 0 w 2727503"/>
                      <a:gd name="connsiteY3-8" fmla="*/ 605633 h 1414156"/>
                      <a:gd name="connsiteX4-9" fmla="*/ 0 w 2727503"/>
                      <a:gd name="connsiteY4-10" fmla="*/ 0 h 1414156"/>
                      <a:gd name="connsiteX0-11" fmla="*/ 0 w 2737127"/>
                      <a:gd name="connsiteY0-12" fmla="*/ 0 h 1414156"/>
                      <a:gd name="connsiteX1-13" fmla="*/ 2737127 w 2737127"/>
                      <a:gd name="connsiteY1-14" fmla="*/ 981777 h 1414156"/>
                      <a:gd name="connsiteX2-15" fmla="*/ 2727503 w 2737127"/>
                      <a:gd name="connsiteY2-16" fmla="*/ 1414156 h 1414156"/>
                      <a:gd name="connsiteX3-17" fmla="*/ 0 w 2737127"/>
                      <a:gd name="connsiteY3-18" fmla="*/ 605633 h 1414156"/>
                      <a:gd name="connsiteX4-19" fmla="*/ 0 w 2737127"/>
                      <a:gd name="connsiteY4-20" fmla="*/ 0 h 1414156"/>
                      <a:gd name="connsiteX0-21" fmla="*/ 0 w 2737127"/>
                      <a:gd name="connsiteY0-22" fmla="*/ 0 h 1414156"/>
                      <a:gd name="connsiteX1-23" fmla="*/ 2737127 w 2737127"/>
                      <a:gd name="connsiteY1-24" fmla="*/ 596766 h 1414156"/>
                      <a:gd name="connsiteX2-25" fmla="*/ 2727503 w 2737127"/>
                      <a:gd name="connsiteY2-26" fmla="*/ 1414156 h 1414156"/>
                      <a:gd name="connsiteX3-27" fmla="*/ 0 w 2737127"/>
                      <a:gd name="connsiteY3-28" fmla="*/ 605633 h 1414156"/>
                      <a:gd name="connsiteX4-29" fmla="*/ 0 w 2737127"/>
                      <a:gd name="connsiteY4-30" fmla="*/ 0 h 1414156"/>
                      <a:gd name="connsiteX0-31" fmla="*/ 0 w 2753637"/>
                      <a:gd name="connsiteY0-32" fmla="*/ 0 h 961768"/>
                      <a:gd name="connsiteX1-33" fmla="*/ 2737127 w 2753637"/>
                      <a:gd name="connsiteY1-34" fmla="*/ 596766 h 961768"/>
                      <a:gd name="connsiteX2-35" fmla="*/ 2753637 w 2753637"/>
                      <a:gd name="connsiteY2-36" fmla="*/ 961768 h 961768"/>
                      <a:gd name="connsiteX3-37" fmla="*/ 0 w 2753637"/>
                      <a:gd name="connsiteY3-38" fmla="*/ 605633 h 961768"/>
                      <a:gd name="connsiteX4-39" fmla="*/ 0 w 2753637"/>
                      <a:gd name="connsiteY4-40" fmla="*/ 0 h 961768"/>
                      <a:gd name="connsiteX0-41" fmla="*/ 0 w 2737127"/>
                      <a:gd name="connsiteY0-42" fmla="*/ 0 h 952243"/>
                      <a:gd name="connsiteX1-43" fmla="*/ 2737127 w 2737127"/>
                      <a:gd name="connsiteY1-44" fmla="*/ 596766 h 952243"/>
                      <a:gd name="connsiteX2-45" fmla="*/ 2734242 w 2737127"/>
                      <a:gd name="connsiteY2-46" fmla="*/ 952243 h 952243"/>
                      <a:gd name="connsiteX3-47" fmla="*/ 0 w 2737127"/>
                      <a:gd name="connsiteY3-48" fmla="*/ 605633 h 952243"/>
                      <a:gd name="connsiteX4-49" fmla="*/ 0 w 2737127"/>
                      <a:gd name="connsiteY4-50" fmla="*/ 0 h 952243"/>
                      <a:gd name="connsiteX0-51" fmla="*/ 0 w 2737127"/>
                      <a:gd name="connsiteY0-52" fmla="*/ 0 h 2404900"/>
                      <a:gd name="connsiteX1-53" fmla="*/ 2737127 w 2737127"/>
                      <a:gd name="connsiteY1-54" fmla="*/ 596766 h 2404900"/>
                      <a:gd name="connsiteX2-55" fmla="*/ 2734242 w 2737127"/>
                      <a:gd name="connsiteY2-56" fmla="*/ 952243 h 2404900"/>
                      <a:gd name="connsiteX3-57" fmla="*/ 64793 w 2737127"/>
                      <a:gd name="connsiteY3-58" fmla="*/ 2404900 h 2404900"/>
                      <a:gd name="connsiteX4-59" fmla="*/ 0 w 2737127"/>
                      <a:gd name="connsiteY4-60" fmla="*/ 0 h 2404900"/>
                      <a:gd name="connsiteX0-61" fmla="*/ 0 w 4683477"/>
                      <a:gd name="connsiteY0-62" fmla="*/ 0 h 2404900"/>
                      <a:gd name="connsiteX1-63" fmla="*/ 2737127 w 4683477"/>
                      <a:gd name="connsiteY1-64" fmla="*/ 596766 h 2404900"/>
                      <a:gd name="connsiteX2-65" fmla="*/ 4683477 w 4683477"/>
                      <a:gd name="connsiteY2-66" fmla="*/ 1647291 h 2404900"/>
                      <a:gd name="connsiteX3-67" fmla="*/ 64793 w 4683477"/>
                      <a:gd name="connsiteY3-68" fmla="*/ 2404900 h 2404900"/>
                      <a:gd name="connsiteX4-69" fmla="*/ 0 w 4683477"/>
                      <a:gd name="connsiteY4-70" fmla="*/ 0 h 2404900"/>
                      <a:gd name="connsiteX0-71" fmla="*/ 0 w 4683490"/>
                      <a:gd name="connsiteY0-72" fmla="*/ 0 h 2404900"/>
                      <a:gd name="connsiteX1-73" fmla="*/ 4635066 w 4683490"/>
                      <a:gd name="connsiteY1-74" fmla="*/ 974322 h 2404900"/>
                      <a:gd name="connsiteX2-75" fmla="*/ 4683477 w 4683490"/>
                      <a:gd name="connsiteY2-76" fmla="*/ 1647291 h 2404900"/>
                      <a:gd name="connsiteX3-77" fmla="*/ 64793 w 4683490"/>
                      <a:gd name="connsiteY3-78" fmla="*/ 2404900 h 2404900"/>
                      <a:gd name="connsiteX4-79" fmla="*/ 0 w 4683490"/>
                      <a:gd name="connsiteY4-80" fmla="*/ 0 h 2404900"/>
                      <a:gd name="connsiteX0-81" fmla="*/ 0 w 4683490"/>
                      <a:gd name="connsiteY0-82" fmla="*/ 0 h 2383448"/>
                      <a:gd name="connsiteX1-83" fmla="*/ 4635066 w 4683490"/>
                      <a:gd name="connsiteY1-84" fmla="*/ 974322 h 2383448"/>
                      <a:gd name="connsiteX2-85" fmla="*/ 4683477 w 4683490"/>
                      <a:gd name="connsiteY2-86" fmla="*/ 1647291 h 2383448"/>
                      <a:gd name="connsiteX3-87" fmla="*/ 470883 w 4683490"/>
                      <a:gd name="connsiteY3-88" fmla="*/ 2383448 h 2383448"/>
                      <a:gd name="connsiteX4-89" fmla="*/ 0 w 4683490"/>
                      <a:gd name="connsiteY4-90" fmla="*/ 0 h 2383448"/>
                      <a:gd name="connsiteX0-91" fmla="*/ 0 w 4683490"/>
                      <a:gd name="connsiteY0-92" fmla="*/ 0 h 2361996"/>
                      <a:gd name="connsiteX1-93" fmla="*/ 4635066 w 4683490"/>
                      <a:gd name="connsiteY1-94" fmla="*/ 974322 h 2361996"/>
                      <a:gd name="connsiteX2-95" fmla="*/ 4683477 w 4683490"/>
                      <a:gd name="connsiteY2-96" fmla="*/ 1647291 h 2361996"/>
                      <a:gd name="connsiteX3-97" fmla="*/ 673 w 4683490"/>
                      <a:gd name="connsiteY3-98" fmla="*/ 2361996 h 2361996"/>
                      <a:gd name="connsiteX4-99" fmla="*/ 0 w 4683490"/>
                      <a:gd name="connsiteY4-100" fmla="*/ 0 h 2361996"/>
                      <a:gd name="connsiteX0-101" fmla="*/ 0 w 4683490"/>
                      <a:gd name="connsiteY0-102" fmla="*/ 0 h 2372722"/>
                      <a:gd name="connsiteX1-103" fmla="*/ 4635066 w 4683490"/>
                      <a:gd name="connsiteY1-104" fmla="*/ 974322 h 2372722"/>
                      <a:gd name="connsiteX2-105" fmla="*/ 4683477 w 4683490"/>
                      <a:gd name="connsiteY2-106" fmla="*/ 1647291 h 2372722"/>
                      <a:gd name="connsiteX3-107" fmla="*/ 11360 w 4683490"/>
                      <a:gd name="connsiteY3-108" fmla="*/ 2372722 h 2372722"/>
                      <a:gd name="connsiteX4-109" fmla="*/ 0 w 4683490"/>
                      <a:gd name="connsiteY4-110" fmla="*/ 0 h 2372722"/>
                      <a:gd name="connsiteX0-111" fmla="*/ 0 w 4683490"/>
                      <a:gd name="connsiteY0-112" fmla="*/ 0 h 2383448"/>
                      <a:gd name="connsiteX1-113" fmla="*/ 4635066 w 4683490"/>
                      <a:gd name="connsiteY1-114" fmla="*/ 974322 h 2383448"/>
                      <a:gd name="connsiteX2-115" fmla="*/ 4683477 w 4683490"/>
                      <a:gd name="connsiteY2-116" fmla="*/ 1647291 h 2383448"/>
                      <a:gd name="connsiteX3-117" fmla="*/ 3346 w 4683490"/>
                      <a:gd name="connsiteY3-118" fmla="*/ 2383448 h 2383448"/>
                      <a:gd name="connsiteX4-119" fmla="*/ 0 w 4683490"/>
                      <a:gd name="connsiteY4-120" fmla="*/ 0 h 2383448"/>
                      <a:gd name="connsiteX0-121" fmla="*/ 0 w 4683722"/>
                      <a:gd name="connsiteY0-122" fmla="*/ 0 h 2383448"/>
                      <a:gd name="connsiteX1-123" fmla="*/ 4683157 w 4683722"/>
                      <a:gd name="connsiteY1-124" fmla="*/ 985049 h 2383448"/>
                      <a:gd name="connsiteX2-125" fmla="*/ 4683477 w 4683722"/>
                      <a:gd name="connsiteY2-126" fmla="*/ 1647291 h 2383448"/>
                      <a:gd name="connsiteX3-127" fmla="*/ 3346 w 4683722"/>
                      <a:gd name="connsiteY3-128" fmla="*/ 2383448 h 2383448"/>
                      <a:gd name="connsiteX4-129" fmla="*/ 0 w 4683722"/>
                      <a:gd name="connsiteY4-130" fmla="*/ 0 h 2383448"/>
                      <a:gd name="connsiteX0-131" fmla="*/ 0 w 4683722"/>
                      <a:gd name="connsiteY0-132" fmla="*/ 0 h 2383448"/>
                      <a:gd name="connsiteX1-133" fmla="*/ 4683157 w 4683722"/>
                      <a:gd name="connsiteY1-134" fmla="*/ 778572 h 2383448"/>
                      <a:gd name="connsiteX2-135" fmla="*/ 4683477 w 4683722"/>
                      <a:gd name="connsiteY2-136" fmla="*/ 1647291 h 2383448"/>
                      <a:gd name="connsiteX3-137" fmla="*/ 3346 w 4683722"/>
                      <a:gd name="connsiteY3-138" fmla="*/ 2383448 h 2383448"/>
                      <a:gd name="connsiteX4-139" fmla="*/ 0 w 4683722"/>
                      <a:gd name="connsiteY4-140" fmla="*/ 0 h 23834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83722" h="2383448">
                        <a:moveTo>
                          <a:pt x="0" y="0"/>
                        </a:moveTo>
                        <a:lnTo>
                          <a:pt x="4683157" y="778572"/>
                        </a:lnTo>
                        <a:cubicBezTo>
                          <a:pt x="4682195" y="897064"/>
                          <a:pt x="4684439" y="1528799"/>
                          <a:pt x="4683477" y="1647291"/>
                        </a:cubicBezTo>
                        <a:lnTo>
                          <a:pt x="3346" y="2383448"/>
                        </a:lnTo>
                        <a:cubicBezTo>
                          <a:pt x="3122" y="1596116"/>
                          <a:pt x="224" y="787332"/>
                          <a:pt x="0" y="0"/>
                        </a:cubicBezTo>
                        <a:close/>
                      </a:path>
                    </a:pathLst>
                  </a:custGeom>
                  <a:solidFill>
                    <a:srgbClr val="E5500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sp>
                <p:nvSpPr>
                  <p:cNvPr id="288" name="í$lîḍê"/>
                  <p:cNvSpPr/>
                  <p:nvPr/>
                </p:nvSpPr>
                <p:spPr>
                  <a:xfrm flipH="1">
                    <a:off x="3375399" y="2380027"/>
                    <a:ext cx="1362513" cy="2383841"/>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1" fmla="*/ 0 w 2727503"/>
                      <a:gd name="connsiteY0-2" fmla="*/ 0 h 1414156"/>
                      <a:gd name="connsiteX1-3" fmla="*/ 2419494 w 2727503"/>
                      <a:gd name="connsiteY1-4" fmla="*/ 0 h 1414156"/>
                      <a:gd name="connsiteX2-5" fmla="*/ 2727503 w 2727503"/>
                      <a:gd name="connsiteY2-6" fmla="*/ 1414156 h 1414156"/>
                      <a:gd name="connsiteX3-7" fmla="*/ 0 w 2727503"/>
                      <a:gd name="connsiteY3-8" fmla="*/ 605633 h 1414156"/>
                      <a:gd name="connsiteX4-9" fmla="*/ 0 w 2727503"/>
                      <a:gd name="connsiteY4-10" fmla="*/ 0 h 1414156"/>
                      <a:gd name="connsiteX0-11" fmla="*/ 0 w 2737127"/>
                      <a:gd name="connsiteY0-12" fmla="*/ 0 h 1414156"/>
                      <a:gd name="connsiteX1-13" fmla="*/ 2737127 w 2737127"/>
                      <a:gd name="connsiteY1-14" fmla="*/ 981777 h 1414156"/>
                      <a:gd name="connsiteX2-15" fmla="*/ 2727503 w 2737127"/>
                      <a:gd name="connsiteY2-16" fmla="*/ 1414156 h 1414156"/>
                      <a:gd name="connsiteX3-17" fmla="*/ 0 w 2737127"/>
                      <a:gd name="connsiteY3-18" fmla="*/ 605633 h 1414156"/>
                      <a:gd name="connsiteX4-19" fmla="*/ 0 w 2737127"/>
                      <a:gd name="connsiteY4-20" fmla="*/ 0 h 1414156"/>
                      <a:gd name="connsiteX0-21" fmla="*/ 0 w 2737127"/>
                      <a:gd name="connsiteY0-22" fmla="*/ 0 h 1414156"/>
                      <a:gd name="connsiteX1-23" fmla="*/ 2737127 w 2737127"/>
                      <a:gd name="connsiteY1-24" fmla="*/ 596766 h 1414156"/>
                      <a:gd name="connsiteX2-25" fmla="*/ 2727503 w 2737127"/>
                      <a:gd name="connsiteY2-26" fmla="*/ 1414156 h 1414156"/>
                      <a:gd name="connsiteX3-27" fmla="*/ 0 w 2737127"/>
                      <a:gd name="connsiteY3-28" fmla="*/ 605633 h 1414156"/>
                      <a:gd name="connsiteX4-29" fmla="*/ 0 w 2737127"/>
                      <a:gd name="connsiteY4-30" fmla="*/ 0 h 1414156"/>
                      <a:gd name="connsiteX0-31" fmla="*/ 0 w 2753637"/>
                      <a:gd name="connsiteY0-32" fmla="*/ 0 h 961768"/>
                      <a:gd name="connsiteX1-33" fmla="*/ 2737127 w 2753637"/>
                      <a:gd name="connsiteY1-34" fmla="*/ 596766 h 961768"/>
                      <a:gd name="connsiteX2-35" fmla="*/ 2753637 w 2753637"/>
                      <a:gd name="connsiteY2-36" fmla="*/ 961768 h 961768"/>
                      <a:gd name="connsiteX3-37" fmla="*/ 0 w 2753637"/>
                      <a:gd name="connsiteY3-38" fmla="*/ 605633 h 961768"/>
                      <a:gd name="connsiteX4-39" fmla="*/ 0 w 2753637"/>
                      <a:gd name="connsiteY4-40" fmla="*/ 0 h 961768"/>
                      <a:gd name="connsiteX0-41" fmla="*/ 0 w 2737127"/>
                      <a:gd name="connsiteY0-42" fmla="*/ 0 h 952243"/>
                      <a:gd name="connsiteX1-43" fmla="*/ 2737127 w 2737127"/>
                      <a:gd name="connsiteY1-44" fmla="*/ 596766 h 952243"/>
                      <a:gd name="connsiteX2-45" fmla="*/ 2734242 w 2737127"/>
                      <a:gd name="connsiteY2-46" fmla="*/ 952243 h 952243"/>
                      <a:gd name="connsiteX3-47" fmla="*/ 0 w 2737127"/>
                      <a:gd name="connsiteY3-48" fmla="*/ 605633 h 952243"/>
                      <a:gd name="connsiteX4-49" fmla="*/ 0 w 2737127"/>
                      <a:gd name="connsiteY4-50" fmla="*/ 0 h 952243"/>
                      <a:gd name="connsiteX0-51" fmla="*/ 0 w 2737127"/>
                      <a:gd name="connsiteY0-52" fmla="*/ 0 h 2404900"/>
                      <a:gd name="connsiteX1-53" fmla="*/ 2737127 w 2737127"/>
                      <a:gd name="connsiteY1-54" fmla="*/ 596766 h 2404900"/>
                      <a:gd name="connsiteX2-55" fmla="*/ 2734242 w 2737127"/>
                      <a:gd name="connsiteY2-56" fmla="*/ 952243 h 2404900"/>
                      <a:gd name="connsiteX3-57" fmla="*/ 64793 w 2737127"/>
                      <a:gd name="connsiteY3-58" fmla="*/ 2404900 h 2404900"/>
                      <a:gd name="connsiteX4-59" fmla="*/ 0 w 2737127"/>
                      <a:gd name="connsiteY4-60" fmla="*/ 0 h 2404900"/>
                      <a:gd name="connsiteX0-61" fmla="*/ 0 w 4683477"/>
                      <a:gd name="connsiteY0-62" fmla="*/ 0 h 2404900"/>
                      <a:gd name="connsiteX1-63" fmla="*/ 2737127 w 4683477"/>
                      <a:gd name="connsiteY1-64" fmla="*/ 596766 h 2404900"/>
                      <a:gd name="connsiteX2-65" fmla="*/ 4683477 w 4683477"/>
                      <a:gd name="connsiteY2-66" fmla="*/ 1647291 h 2404900"/>
                      <a:gd name="connsiteX3-67" fmla="*/ 64793 w 4683477"/>
                      <a:gd name="connsiteY3-68" fmla="*/ 2404900 h 2404900"/>
                      <a:gd name="connsiteX4-69" fmla="*/ 0 w 4683477"/>
                      <a:gd name="connsiteY4-70" fmla="*/ 0 h 2404900"/>
                      <a:gd name="connsiteX0-71" fmla="*/ 0 w 4683490"/>
                      <a:gd name="connsiteY0-72" fmla="*/ 0 h 2404900"/>
                      <a:gd name="connsiteX1-73" fmla="*/ 4635066 w 4683490"/>
                      <a:gd name="connsiteY1-74" fmla="*/ 974322 h 2404900"/>
                      <a:gd name="connsiteX2-75" fmla="*/ 4683477 w 4683490"/>
                      <a:gd name="connsiteY2-76" fmla="*/ 1647291 h 2404900"/>
                      <a:gd name="connsiteX3-77" fmla="*/ 64793 w 4683490"/>
                      <a:gd name="connsiteY3-78" fmla="*/ 2404900 h 2404900"/>
                      <a:gd name="connsiteX4-79" fmla="*/ 0 w 4683490"/>
                      <a:gd name="connsiteY4-80" fmla="*/ 0 h 2404900"/>
                      <a:gd name="connsiteX0-81" fmla="*/ 0 w 4683490"/>
                      <a:gd name="connsiteY0-82" fmla="*/ 0 h 2383448"/>
                      <a:gd name="connsiteX1-83" fmla="*/ 4635066 w 4683490"/>
                      <a:gd name="connsiteY1-84" fmla="*/ 974322 h 2383448"/>
                      <a:gd name="connsiteX2-85" fmla="*/ 4683477 w 4683490"/>
                      <a:gd name="connsiteY2-86" fmla="*/ 1647291 h 2383448"/>
                      <a:gd name="connsiteX3-87" fmla="*/ 470883 w 4683490"/>
                      <a:gd name="connsiteY3-88" fmla="*/ 2383448 h 2383448"/>
                      <a:gd name="connsiteX4-89" fmla="*/ 0 w 4683490"/>
                      <a:gd name="connsiteY4-90" fmla="*/ 0 h 2383448"/>
                      <a:gd name="connsiteX0-91" fmla="*/ 0 w 4683490"/>
                      <a:gd name="connsiteY0-92" fmla="*/ 0 h 2361996"/>
                      <a:gd name="connsiteX1-93" fmla="*/ 4635066 w 4683490"/>
                      <a:gd name="connsiteY1-94" fmla="*/ 974322 h 2361996"/>
                      <a:gd name="connsiteX2-95" fmla="*/ 4683477 w 4683490"/>
                      <a:gd name="connsiteY2-96" fmla="*/ 1647291 h 2361996"/>
                      <a:gd name="connsiteX3-97" fmla="*/ 673 w 4683490"/>
                      <a:gd name="connsiteY3-98" fmla="*/ 2361996 h 2361996"/>
                      <a:gd name="connsiteX4-99" fmla="*/ 0 w 4683490"/>
                      <a:gd name="connsiteY4-100" fmla="*/ 0 h 2361996"/>
                      <a:gd name="connsiteX0-101" fmla="*/ 0 w 4683490"/>
                      <a:gd name="connsiteY0-102" fmla="*/ 0 h 2372722"/>
                      <a:gd name="connsiteX1-103" fmla="*/ 4635066 w 4683490"/>
                      <a:gd name="connsiteY1-104" fmla="*/ 974322 h 2372722"/>
                      <a:gd name="connsiteX2-105" fmla="*/ 4683477 w 4683490"/>
                      <a:gd name="connsiteY2-106" fmla="*/ 1647291 h 2372722"/>
                      <a:gd name="connsiteX3-107" fmla="*/ 11360 w 4683490"/>
                      <a:gd name="connsiteY3-108" fmla="*/ 2372722 h 2372722"/>
                      <a:gd name="connsiteX4-109" fmla="*/ 0 w 4683490"/>
                      <a:gd name="connsiteY4-110" fmla="*/ 0 h 2372722"/>
                      <a:gd name="connsiteX0-111" fmla="*/ 0 w 4683490"/>
                      <a:gd name="connsiteY0-112" fmla="*/ 0 h 2383448"/>
                      <a:gd name="connsiteX1-113" fmla="*/ 4635066 w 4683490"/>
                      <a:gd name="connsiteY1-114" fmla="*/ 974322 h 2383448"/>
                      <a:gd name="connsiteX2-115" fmla="*/ 4683477 w 4683490"/>
                      <a:gd name="connsiteY2-116" fmla="*/ 1647291 h 2383448"/>
                      <a:gd name="connsiteX3-117" fmla="*/ 3346 w 4683490"/>
                      <a:gd name="connsiteY3-118" fmla="*/ 2383448 h 2383448"/>
                      <a:gd name="connsiteX4-119" fmla="*/ 0 w 4683490"/>
                      <a:gd name="connsiteY4-120" fmla="*/ 0 h 2383448"/>
                      <a:gd name="connsiteX0-121" fmla="*/ 0 w 4683722"/>
                      <a:gd name="connsiteY0-122" fmla="*/ 0 h 2383448"/>
                      <a:gd name="connsiteX1-123" fmla="*/ 4683157 w 4683722"/>
                      <a:gd name="connsiteY1-124" fmla="*/ 985049 h 2383448"/>
                      <a:gd name="connsiteX2-125" fmla="*/ 4683477 w 4683722"/>
                      <a:gd name="connsiteY2-126" fmla="*/ 1647291 h 2383448"/>
                      <a:gd name="connsiteX3-127" fmla="*/ 3346 w 4683722"/>
                      <a:gd name="connsiteY3-128" fmla="*/ 2383448 h 2383448"/>
                      <a:gd name="connsiteX4-129" fmla="*/ 0 w 4683722"/>
                      <a:gd name="connsiteY4-130" fmla="*/ 0 h 2383448"/>
                      <a:gd name="connsiteX0-131" fmla="*/ 0 w 4683722"/>
                      <a:gd name="connsiteY0-132" fmla="*/ 0 h 2383448"/>
                      <a:gd name="connsiteX1-133" fmla="*/ 4683157 w 4683722"/>
                      <a:gd name="connsiteY1-134" fmla="*/ 778572 h 2383448"/>
                      <a:gd name="connsiteX2-135" fmla="*/ 4683477 w 4683722"/>
                      <a:gd name="connsiteY2-136" fmla="*/ 1647291 h 2383448"/>
                      <a:gd name="connsiteX3-137" fmla="*/ 3346 w 4683722"/>
                      <a:gd name="connsiteY3-138" fmla="*/ 2383448 h 2383448"/>
                      <a:gd name="connsiteX4-139" fmla="*/ 0 w 4683722"/>
                      <a:gd name="connsiteY4-140" fmla="*/ 0 h 23834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83722" h="2383448">
                        <a:moveTo>
                          <a:pt x="0" y="0"/>
                        </a:moveTo>
                        <a:lnTo>
                          <a:pt x="4683157" y="778572"/>
                        </a:lnTo>
                        <a:cubicBezTo>
                          <a:pt x="4682195" y="897064"/>
                          <a:pt x="4684439" y="1528799"/>
                          <a:pt x="4683477" y="1647291"/>
                        </a:cubicBezTo>
                        <a:lnTo>
                          <a:pt x="3346" y="2383448"/>
                        </a:lnTo>
                        <a:cubicBezTo>
                          <a:pt x="3122" y="1596116"/>
                          <a:pt x="224" y="787332"/>
                          <a:pt x="0" y="0"/>
                        </a:cubicBezTo>
                        <a:close/>
                      </a:path>
                    </a:pathLst>
                  </a:custGeom>
                  <a:solidFill>
                    <a:srgbClr val="F096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sp>
                <p:nvSpPr>
                  <p:cNvPr id="289" name="îš1îḍê"/>
                  <p:cNvSpPr/>
                  <p:nvPr/>
                </p:nvSpPr>
                <p:spPr>
                  <a:xfrm rot="2700000" flipH="1">
                    <a:off x="3894452" y="2729398"/>
                    <a:ext cx="1686923" cy="1686921"/>
                  </a:xfrm>
                  <a:prstGeom prst="rect">
                    <a:avLst/>
                  </a:prstGeom>
                  <a:solidFill>
                    <a:srgbClr val="E37A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grpSp>
            <p:sp>
              <p:nvSpPr>
                <p:cNvPr id="286" name="矩形 285"/>
                <p:cNvSpPr/>
                <p:nvPr/>
              </p:nvSpPr>
              <p:spPr>
                <a:xfrm>
                  <a:off x="2581622" y="3185406"/>
                  <a:ext cx="1030838" cy="601322"/>
                </a:xfrm>
                <a:prstGeom prst="rect">
                  <a:avLst/>
                </a:prstGeom>
              </p:spPr>
              <p:txBody>
                <a:bodyPr wrap="none" anchor="ctr">
                  <a:spAutoFit/>
                </a:bodyPr>
                <a:lstStyle/>
                <a:p>
                  <a:pPr algn="ctr" fontAlgn="auto"/>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社会必要</a:t>
                  </a:r>
                  <a:endParaRPr lang="en-US" altLang="zh-CN"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fontAlgn="auto"/>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劳动时间</a:t>
                  </a:r>
                  <a:endPar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10432" name="clock-symbol-of-circular-shape_55191"/>
              <p:cNvSpPr>
                <a:spLocks noChangeAspect="1"/>
              </p:cNvSpPr>
              <p:nvPr/>
            </p:nvSpPr>
            <p:spPr>
              <a:xfrm>
                <a:off x="1736461" y="3970138"/>
                <a:ext cx="487255" cy="486000"/>
              </a:xfrm>
              <a:custGeom>
                <a:avLst/>
                <a:gdLst/>
                <a:ahLst/>
                <a:cxnLst>
                  <a:cxn ang="0">
                    <a:pos x="476924" y="259857"/>
                  </a:cxn>
                  <a:cxn ang="0">
                    <a:pos x="484571" y="262660"/>
                  </a:cxn>
                  <a:cxn ang="0">
                    <a:pos x="487201" y="270414"/>
                  </a:cxn>
                  <a:cxn ang="0">
                    <a:pos x="457088" y="362142"/>
                  </a:cxn>
                  <a:cxn ang="0">
                    <a:pos x="450994" y="366734"/>
                  </a:cxn>
                  <a:cxn ang="0">
                    <a:pos x="443466" y="365303"/>
                  </a:cxn>
                  <a:cxn ang="0">
                    <a:pos x="407020" y="340313"/>
                  </a:cxn>
                  <a:cxn ang="0">
                    <a:pos x="404033" y="327968"/>
                  </a:cxn>
                  <a:cxn ang="0">
                    <a:pos x="423451" y="271845"/>
                  </a:cxn>
                  <a:cxn ang="0">
                    <a:pos x="431935" y="263973"/>
                  </a:cxn>
                  <a:cxn ang="0">
                    <a:pos x="187146" y="133856"/>
                  </a:cxn>
                  <a:cxn ang="0">
                    <a:pos x="202431" y="143448"/>
                  </a:cxn>
                  <a:cxn ang="0">
                    <a:pos x="247506" y="206828"/>
                  </a:cxn>
                  <a:cxn ang="0">
                    <a:pos x="268581" y="217680"/>
                  </a:cxn>
                  <a:cxn ang="0">
                    <a:pos x="319209" y="217680"/>
                  </a:cxn>
                  <a:cxn ang="0">
                    <a:pos x="342792" y="241231"/>
                  </a:cxn>
                  <a:cxn ang="0">
                    <a:pos x="319209" y="264783"/>
                  </a:cxn>
                  <a:cxn ang="0">
                    <a:pos x="268641" y="264783"/>
                  </a:cxn>
                  <a:cxn ang="0">
                    <a:pos x="243028" y="276111"/>
                  </a:cxn>
                  <a:cxn ang="0">
                    <a:pos x="208162" y="241231"/>
                  </a:cxn>
                  <a:cxn ang="0">
                    <a:pos x="208938" y="234017"/>
                  </a:cxn>
                  <a:cxn ang="0">
                    <a:pos x="163922" y="170756"/>
                  </a:cxn>
                  <a:cxn ang="0">
                    <a:pos x="169535" y="137903"/>
                  </a:cxn>
                  <a:cxn ang="0">
                    <a:pos x="187146" y="133856"/>
                  </a:cxn>
                  <a:cxn ang="0">
                    <a:pos x="455225" y="124940"/>
                  </a:cxn>
                  <a:cxn ang="0">
                    <a:pos x="461673" y="129831"/>
                  </a:cxn>
                  <a:cxn ang="0">
                    <a:pos x="485557" y="201583"/>
                  </a:cxn>
                  <a:cxn ang="0">
                    <a:pos x="483705" y="208920"/>
                  </a:cxn>
                  <a:cxn ang="0">
                    <a:pos x="477078" y="212558"/>
                  </a:cxn>
                  <a:cxn ang="0">
                    <a:pos x="433132" y="216554"/>
                  </a:cxn>
                  <a:cxn ang="0">
                    <a:pos x="422922" y="208860"/>
                  </a:cxn>
                  <a:cxn ang="0">
                    <a:pos x="409368" y="166095"/>
                  </a:cxn>
                  <a:cxn ang="0">
                    <a:pos x="412055" y="154762"/>
                  </a:cxn>
                  <a:cxn ang="0">
                    <a:pos x="447343" y="126729"/>
                  </a:cxn>
                  <a:cxn ang="0">
                    <a:pos x="455225" y="124940"/>
                  </a:cxn>
                  <a:cxn ang="0">
                    <a:pos x="371811" y="37405"/>
                  </a:cxn>
                  <a:cxn ang="0">
                    <a:pos x="379692" y="38597"/>
                  </a:cxn>
                  <a:cxn ang="0">
                    <a:pos x="421662" y="73771"/>
                  </a:cxn>
                  <a:cxn ang="0">
                    <a:pos x="424229" y="80926"/>
                  </a:cxn>
                  <a:cxn ang="0">
                    <a:pos x="420707" y="87663"/>
                  </a:cxn>
                  <a:cxn ang="0">
                    <a:pos x="386021" y="115146"/>
                  </a:cxn>
                  <a:cxn ang="0">
                    <a:pos x="373423" y="114431"/>
                  </a:cxn>
                  <a:cxn ang="0">
                    <a:pos x="350737" y="94876"/>
                  </a:cxn>
                  <a:cxn ang="0">
                    <a:pos x="347692" y="83370"/>
                  </a:cxn>
                  <a:cxn ang="0">
                    <a:pos x="365782" y="42651"/>
                  </a:cxn>
                  <a:cxn ang="0">
                    <a:pos x="371811" y="37405"/>
                  </a:cxn>
                  <a:cxn ang="0">
                    <a:pos x="210118" y="104"/>
                  </a:cxn>
                  <a:cxn ang="0">
                    <a:pos x="217700" y="2310"/>
                  </a:cxn>
                  <a:cxn ang="0">
                    <a:pos x="220925" y="9465"/>
                  </a:cxn>
                  <a:cxn ang="0">
                    <a:pos x="220925" y="54119"/>
                  </a:cxn>
                  <a:cxn ang="0">
                    <a:pos x="213103" y="63420"/>
                  </a:cxn>
                  <a:cxn ang="0">
                    <a:pos x="63709" y="226060"/>
                  </a:cxn>
                  <a:cxn ang="0">
                    <a:pos x="84966" y="226060"/>
                  </a:cxn>
                  <a:cxn ang="0">
                    <a:pos x="100670" y="241800"/>
                  </a:cxn>
                  <a:cxn ang="0">
                    <a:pos x="84966" y="257480"/>
                  </a:cxn>
                  <a:cxn ang="0">
                    <a:pos x="63770" y="257480"/>
                  </a:cxn>
                  <a:cxn ang="0">
                    <a:pos x="228806" y="422327"/>
                  </a:cxn>
                  <a:cxn ang="0">
                    <a:pos x="228806" y="401162"/>
                  </a:cxn>
                  <a:cxn ang="0">
                    <a:pos x="244570" y="385422"/>
                  </a:cxn>
                  <a:cxn ang="0">
                    <a:pos x="260273" y="401162"/>
                  </a:cxn>
                  <a:cxn ang="0">
                    <a:pos x="260273" y="422327"/>
                  </a:cxn>
                  <a:cxn ang="0">
                    <a:pos x="364884" y="377314"/>
                  </a:cxn>
                  <a:cxn ang="0">
                    <a:pos x="376528" y="376539"/>
                  </a:cxn>
                  <a:cxn ang="0">
                    <a:pos x="413727" y="401997"/>
                  </a:cxn>
                  <a:cxn ang="0">
                    <a:pos x="417788" y="409032"/>
                  </a:cxn>
                  <a:cxn ang="0">
                    <a:pos x="414922" y="416604"/>
                  </a:cxn>
                  <a:cxn ang="0">
                    <a:pos x="244570" y="486000"/>
                  </a:cxn>
                  <a:cxn ang="0">
                    <a:pos x="0" y="241800"/>
                  </a:cxn>
                  <a:cxn ang="0">
                    <a:pos x="210118" y="104"/>
                  </a:cxn>
                  <a:cxn ang="0">
                    <a:pos x="278987" y="102"/>
                  </a:cxn>
                  <a:cxn ang="0">
                    <a:pos x="317624" y="8983"/>
                  </a:cxn>
                  <a:cxn ang="0">
                    <a:pos x="323357" y="14109"/>
                  </a:cxn>
                  <a:cxn ang="0">
                    <a:pos x="323417" y="21857"/>
                  </a:cxn>
                  <a:cxn ang="0">
                    <a:pos x="305442" y="62209"/>
                  </a:cxn>
                  <a:cxn ang="0">
                    <a:pos x="294215" y="67514"/>
                  </a:cxn>
                  <a:cxn ang="0">
                    <a:pos x="276001" y="63341"/>
                  </a:cxn>
                  <a:cxn ang="0">
                    <a:pos x="268178" y="54043"/>
                  </a:cxn>
                  <a:cxn ang="0">
                    <a:pos x="268178" y="9460"/>
                  </a:cxn>
                  <a:cxn ang="0">
                    <a:pos x="271463" y="2307"/>
                  </a:cxn>
                  <a:cxn ang="0">
                    <a:pos x="278987" y="102"/>
                  </a:cxn>
                </a:cxnLst>
                <a:rect l="0" t="0" r="0" b="0"/>
                <a:pathLst>
                  <a:path w="608744" h="607178">
                    <a:moveTo>
                      <a:pt x="595838" y="324650"/>
                    </a:moveTo>
                    <a:cubicBezTo>
                      <a:pt x="599346" y="324352"/>
                      <a:pt x="602855" y="325619"/>
                      <a:pt x="605392" y="328152"/>
                    </a:cubicBezTo>
                    <a:cubicBezTo>
                      <a:pt x="607856" y="330760"/>
                      <a:pt x="609050" y="334262"/>
                      <a:pt x="608677" y="337839"/>
                    </a:cubicBezTo>
                    <a:cubicBezTo>
                      <a:pt x="603825" y="379118"/>
                      <a:pt x="590762" y="417864"/>
                      <a:pt x="571056" y="452438"/>
                    </a:cubicBezTo>
                    <a:cubicBezTo>
                      <a:pt x="569414" y="455344"/>
                      <a:pt x="566652" y="457430"/>
                      <a:pt x="563442" y="458175"/>
                    </a:cubicBezTo>
                    <a:cubicBezTo>
                      <a:pt x="560233" y="458920"/>
                      <a:pt x="556799" y="458250"/>
                      <a:pt x="554037" y="456387"/>
                    </a:cubicBezTo>
                    <a:lnTo>
                      <a:pt x="508504" y="425166"/>
                    </a:lnTo>
                    <a:cubicBezTo>
                      <a:pt x="503429" y="421739"/>
                      <a:pt x="501861" y="415033"/>
                      <a:pt x="504772" y="409743"/>
                    </a:cubicBezTo>
                    <a:cubicBezTo>
                      <a:pt x="516491" y="388209"/>
                      <a:pt x="524851" y="364663"/>
                      <a:pt x="529032" y="339627"/>
                    </a:cubicBezTo>
                    <a:cubicBezTo>
                      <a:pt x="529927" y="334337"/>
                      <a:pt x="534257" y="330313"/>
                      <a:pt x="539631" y="329792"/>
                    </a:cubicBezTo>
                    <a:close/>
                    <a:moveTo>
                      <a:pt x="233809" y="167232"/>
                    </a:moveTo>
                    <a:cubicBezTo>
                      <a:pt x="241249" y="168489"/>
                      <a:pt x="248205" y="172586"/>
                      <a:pt x="252904" y="179216"/>
                    </a:cubicBezTo>
                    <a:lnTo>
                      <a:pt x="309218" y="258399"/>
                    </a:lnTo>
                    <a:cubicBezTo>
                      <a:pt x="319586" y="259740"/>
                      <a:pt x="328835" y="264656"/>
                      <a:pt x="335548" y="271956"/>
                    </a:cubicBezTo>
                    <a:lnTo>
                      <a:pt x="398799" y="271956"/>
                    </a:lnTo>
                    <a:cubicBezTo>
                      <a:pt x="415060" y="271956"/>
                      <a:pt x="428262" y="285141"/>
                      <a:pt x="428262" y="301380"/>
                    </a:cubicBezTo>
                    <a:cubicBezTo>
                      <a:pt x="428262" y="317619"/>
                      <a:pt x="415060" y="330804"/>
                      <a:pt x="398799" y="330804"/>
                    </a:cubicBezTo>
                    <a:lnTo>
                      <a:pt x="335623" y="330804"/>
                    </a:lnTo>
                    <a:cubicBezTo>
                      <a:pt x="327642" y="339445"/>
                      <a:pt x="316304" y="344957"/>
                      <a:pt x="303624" y="344957"/>
                    </a:cubicBezTo>
                    <a:cubicBezTo>
                      <a:pt x="279532" y="344957"/>
                      <a:pt x="260064" y="325441"/>
                      <a:pt x="260064" y="301380"/>
                    </a:cubicBezTo>
                    <a:cubicBezTo>
                      <a:pt x="260064" y="298251"/>
                      <a:pt x="260363" y="295272"/>
                      <a:pt x="261034" y="292367"/>
                    </a:cubicBezTo>
                    <a:lnTo>
                      <a:pt x="204794" y="213332"/>
                    </a:lnTo>
                    <a:cubicBezTo>
                      <a:pt x="195396" y="200073"/>
                      <a:pt x="198529" y="181674"/>
                      <a:pt x="211806" y="172288"/>
                    </a:cubicBezTo>
                    <a:cubicBezTo>
                      <a:pt x="218444" y="167558"/>
                      <a:pt x="226369" y="165975"/>
                      <a:pt x="233809" y="167232"/>
                    </a:cubicBezTo>
                    <a:close/>
                    <a:moveTo>
                      <a:pt x="568728" y="156093"/>
                    </a:moveTo>
                    <a:cubicBezTo>
                      <a:pt x="572234" y="156838"/>
                      <a:pt x="575143" y="159074"/>
                      <a:pt x="576784" y="162203"/>
                    </a:cubicBezTo>
                    <a:cubicBezTo>
                      <a:pt x="591107" y="189849"/>
                      <a:pt x="601327" y="220028"/>
                      <a:pt x="606623" y="251846"/>
                    </a:cubicBezTo>
                    <a:cubicBezTo>
                      <a:pt x="607145" y="255050"/>
                      <a:pt x="606324" y="258404"/>
                      <a:pt x="604310" y="261012"/>
                    </a:cubicBezTo>
                    <a:cubicBezTo>
                      <a:pt x="602296" y="263545"/>
                      <a:pt x="599312" y="265259"/>
                      <a:pt x="596030" y="265557"/>
                    </a:cubicBezTo>
                    <a:lnTo>
                      <a:pt x="541127" y="270550"/>
                    </a:lnTo>
                    <a:cubicBezTo>
                      <a:pt x="535010" y="271146"/>
                      <a:pt x="529490" y="266973"/>
                      <a:pt x="528371" y="260937"/>
                    </a:cubicBezTo>
                    <a:cubicBezTo>
                      <a:pt x="524940" y="242234"/>
                      <a:pt x="519196" y="224350"/>
                      <a:pt x="511438" y="207509"/>
                    </a:cubicBezTo>
                    <a:cubicBezTo>
                      <a:pt x="509200" y="202591"/>
                      <a:pt x="510617" y="196704"/>
                      <a:pt x="514795" y="193351"/>
                    </a:cubicBezTo>
                    <a:lnTo>
                      <a:pt x="558881" y="158328"/>
                    </a:lnTo>
                    <a:cubicBezTo>
                      <a:pt x="561641" y="156167"/>
                      <a:pt x="565296" y="155348"/>
                      <a:pt x="568728" y="156093"/>
                    </a:cubicBezTo>
                    <a:close/>
                    <a:moveTo>
                      <a:pt x="464517" y="46732"/>
                    </a:moveTo>
                    <a:cubicBezTo>
                      <a:pt x="467874" y="45689"/>
                      <a:pt x="471454" y="46285"/>
                      <a:pt x="474363" y="48221"/>
                    </a:cubicBezTo>
                    <a:cubicBezTo>
                      <a:pt x="493457" y="60883"/>
                      <a:pt x="511059" y="75631"/>
                      <a:pt x="526797" y="92166"/>
                    </a:cubicBezTo>
                    <a:cubicBezTo>
                      <a:pt x="529109" y="94549"/>
                      <a:pt x="530228" y="97752"/>
                      <a:pt x="530004" y="101104"/>
                    </a:cubicBezTo>
                    <a:cubicBezTo>
                      <a:pt x="529781" y="104381"/>
                      <a:pt x="528214" y="107510"/>
                      <a:pt x="525604" y="109521"/>
                    </a:cubicBezTo>
                    <a:lnTo>
                      <a:pt x="482269" y="143857"/>
                    </a:lnTo>
                    <a:cubicBezTo>
                      <a:pt x="477570" y="147656"/>
                      <a:pt x="470782" y="147209"/>
                      <a:pt x="466531" y="142963"/>
                    </a:cubicBezTo>
                    <a:cubicBezTo>
                      <a:pt x="457730" y="134025"/>
                      <a:pt x="448332" y="125907"/>
                      <a:pt x="438188" y="118533"/>
                    </a:cubicBezTo>
                    <a:cubicBezTo>
                      <a:pt x="433713" y="115256"/>
                      <a:pt x="432072" y="109297"/>
                      <a:pt x="434384" y="104158"/>
                    </a:cubicBezTo>
                    <a:lnTo>
                      <a:pt x="456984" y="53286"/>
                    </a:lnTo>
                    <a:cubicBezTo>
                      <a:pt x="458401" y="50083"/>
                      <a:pt x="461161" y="47700"/>
                      <a:pt x="464517" y="46732"/>
                    </a:cubicBezTo>
                    <a:close/>
                    <a:moveTo>
                      <a:pt x="262508" y="131"/>
                    </a:moveTo>
                    <a:cubicBezTo>
                      <a:pt x="265939" y="-390"/>
                      <a:pt x="269370" y="653"/>
                      <a:pt x="271981" y="2887"/>
                    </a:cubicBezTo>
                    <a:cubicBezTo>
                      <a:pt x="274518" y="5122"/>
                      <a:pt x="276010" y="8399"/>
                      <a:pt x="276010" y="11825"/>
                    </a:cubicBezTo>
                    <a:lnTo>
                      <a:pt x="276010" y="67614"/>
                    </a:lnTo>
                    <a:cubicBezTo>
                      <a:pt x="276010" y="73349"/>
                      <a:pt x="271907" y="78191"/>
                      <a:pt x="266237" y="79233"/>
                    </a:cubicBezTo>
                    <a:cubicBezTo>
                      <a:pt x="166128" y="96737"/>
                      <a:pt x="88472" y="179862"/>
                      <a:pt x="79595" y="282426"/>
                    </a:cubicBezTo>
                    <a:lnTo>
                      <a:pt x="106152" y="282426"/>
                    </a:lnTo>
                    <a:cubicBezTo>
                      <a:pt x="116968" y="282426"/>
                      <a:pt x="125771" y="291216"/>
                      <a:pt x="125771" y="302090"/>
                    </a:cubicBezTo>
                    <a:cubicBezTo>
                      <a:pt x="125771" y="312965"/>
                      <a:pt x="116968" y="321680"/>
                      <a:pt x="106152" y="321680"/>
                    </a:cubicBezTo>
                    <a:lnTo>
                      <a:pt x="79670" y="321680"/>
                    </a:lnTo>
                    <a:cubicBezTo>
                      <a:pt x="89069" y="430949"/>
                      <a:pt x="176422" y="518170"/>
                      <a:pt x="285856" y="527629"/>
                    </a:cubicBezTo>
                    <a:lnTo>
                      <a:pt x="285856" y="501187"/>
                    </a:lnTo>
                    <a:cubicBezTo>
                      <a:pt x="285856" y="490312"/>
                      <a:pt x="294659" y="481523"/>
                      <a:pt x="305550" y="481523"/>
                    </a:cubicBezTo>
                    <a:cubicBezTo>
                      <a:pt x="316367" y="481523"/>
                      <a:pt x="325169" y="490312"/>
                      <a:pt x="325169" y="501187"/>
                    </a:cubicBezTo>
                    <a:lnTo>
                      <a:pt x="325169" y="527629"/>
                    </a:lnTo>
                    <a:cubicBezTo>
                      <a:pt x="375149" y="523309"/>
                      <a:pt x="420430" y="502826"/>
                      <a:pt x="455863" y="471393"/>
                    </a:cubicBezTo>
                    <a:cubicBezTo>
                      <a:pt x="459966" y="467744"/>
                      <a:pt x="465934" y="467371"/>
                      <a:pt x="470410" y="470425"/>
                    </a:cubicBezTo>
                    <a:lnTo>
                      <a:pt x="516884" y="502230"/>
                    </a:lnTo>
                    <a:cubicBezTo>
                      <a:pt x="519793" y="504241"/>
                      <a:pt x="521658" y="507444"/>
                      <a:pt x="521957" y="511019"/>
                    </a:cubicBezTo>
                    <a:cubicBezTo>
                      <a:pt x="522255" y="514520"/>
                      <a:pt x="520912" y="518021"/>
                      <a:pt x="518376" y="520479"/>
                    </a:cubicBezTo>
                    <a:cubicBezTo>
                      <a:pt x="463398" y="574033"/>
                      <a:pt x="388428" y="607178"/>
                      <a:pt x="305550" y="607178"/>
                    </a:cubicBezTo>
                    <a:cubicBezTo>
                      <a:pt x="136811" y="607178"/>
                      <a:pt x="0" y="470574"/>
                      <a:pt x="0" y="302090"/>
                    </a:cubicBezTo>
                    <a:cubicBezTo>
                      <a:pt x="0" y="148206"/>
                      <a:pt x="114134" y="20987"/>
                      <a:pt x="262508" y="131"/>
                    </a:cubicBezTo>
                    <a:close/>
                    <a:moveTo>
                      <a:pt x="348549" y="128"/>
                    </a:moveTo>
                    <a:cubicBezTo>
                      <a:pt x="365111" y="2510"/>
                      <a:pt x="381226" y="6308"/>
                      <a:pt x="396819" y="11223"/>
                    </a:cubicBezTo>
                    <a:cubicBezTo>
                      <a:pt x="400027" y="12191"/>
                      <a:pt x="402639" y="14574"/>
                      <a:pt x="403981" y="17627"/>
                    </a:cubicBezTo>
                    <a:cubicBezTo>
                      <a:pt x="405399" y="20680"/>
                      <a:pt x="405399" y="24180"/>
                      <a:pt x="404056" y="27307"/>
                    </a:cubicBezTo>
                    <a:lnTo>
                      <a:pt x="381599" y="77721"/>
                    </a:lnTo>
                    <a:cubicBezTo>
                      <a:pt x="379212" y="83082"/>
                      <a:pt x="373244" y="85912"/>
                      <a:pt x="367573" y="84348"/>
                    </a:cubicBezTo>
                    <a:cubicBezTo>
                      <a:pt x="360187" y="82188"/>
                      <a:pt x="352578" y="80476"/>
                      <a:pt x="344818" y="79135"/>
                    </a:cubicBezTo>
                    <a:cubicBezTo>
                      <a:pt x="339148" y="78167"/>
                      <a:pt x="335045" y="73253"/>
                      <a:pt x="335045" y="67519"/>
                    </a:cubicBezTo>
                    <a:lnTo>
                      <a:pt x="335045" y="11819"/>
                    </a:lnTo>
                    <a:cubicBezTo>
                      <a:pt x="335045" y="8393"/>
                      <a:pt x="336537" y="5117"/>
                      <a:pt x="339148" y="2883"/>
                    </a:cubicBezTo>
                    <a:cubicBezTo>
                      <a:pt x="341685" y="649"/>
                      <a:pt x="345191" y="-319"/>
                      <a:pt x="348549" y="128"/>
                    </a:cubicBezTo>
                    <a:close/>
                  </a:path>
                </a:pathLst>
              </a:custGeom>
              <a:solidFill>
                <a:schemeClr val="bg1"/>
              </a:solidFill>
              <a:ln w="9525">
                <a:noFill/>
              </a:ln>
            </p:spPr>
            <p:txBody>
              <a:bodyPr/>
              <a:lstStyle/>
              <a:p>
                <a:endParaRPr lang="zh-CN" altLang="en-US"/>
              </a:p>
            </p:txBody>
          </p:sp>
        </p:grpSp>
        <p:grpSp>
          <p:nvGrpSpPr>
            <p:cNvPr id="8" name="组合 7"/>
            <p:cNvGrpSpPr/>
            <p:nvPr/>
          </p:nvGrpSpPr>
          <p:grpSpPr>
            <a:xfrm>
              <a:off x="4711700" y="3814836"/>
              <a:ext cx="2057400" cy="1800225"/>
              <a:chOff x="4632346" y="3681807"/>
              <a:chExt cx="2057622" cy="1800000"/>
            </a:xfrm>
          </p:grpSpPr>
          <p:grpSp>
            <p:nvGrpSpPr>
              <p:cNvPr id="291" name="组合 290"/>
              <p:cNvGrpSpPr>
                <a:grpSpLocks noChangeAspect="1"/>
              </p:cNvGrpSpPr>
              <p:nvPr/>
            </p:nvGrpSpPr>
            <p:grpSpPr>
              <a:xfrm>
                <a:off x="4632346" y="3681807"/>
                <a:ext cx="2057622" cy="1800000"/>
                <a:chOff x="2134452" y="2467496"/>
                <a:chExt cx="1925176" cy="1684136"/>
              </a:xfrm>
              <a:effectLst>
                <a:outerShdw blurRad="76200" dist="38100" dir="2700000" algn="tl" rotWithShape="0">
                  <a:schemeClr val="bg2">
                    <a:lumMod val="25000"/>
                    <a:alpha val="30000"/>
                  </a:schemeClr>
                </a:outerShdw>
              </a:effectLst>
            </p:grpSpPr>
            <p:grpSp>
              <p:nvGrpSpPr>
                <p:cNvPr id="292" name="组合 291"/>
                <p:cNvGrpSpPr/>
                <p:nvPr/>
              </p:nvGrpSpPr>
              <p:grpSpPr>
                <a:xfrm>
                  <a:off x="2134452" y="2467496"/>
                  <a:ext cx="1925176" cy="1684136"/>
                  <a:chOff x="3375399" y="2380027"/>
                  <a:chExt cx="2725026" cy="2383841"/>
                </a:xfrm>
              </p:grpSpPr>
              <p:sp>
                <p:nvSpPr>
                  <p:cNvPr id="294" name="ïšļïdê"/>
                  <p:cNvSpPr/>
                  <p:nvPr/>
                </p:nvSpPr>
                <p:spPr>
                  <a:xfrm>
                    <a:off x="4737912" y="2380027"/>
                    <a:ext cx="1362513" cy="2383841"/>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1" fmla="*/ 0 w 2727503"/>
                      <a:gd name="connsiteY0-2" fmla="*/ 0 h 1414156"/>
                      <a:gd name="connsiteX1-3" fmla="*/ 2419494 w 2727503"/>
                      <a:gd name="connsiteY1-4" fmla="*/ 0 h 1414156"/>
                      <a:gd name="connsiteX2-5" fmla="*/ 2727503 w 2727503"/>
                      <a:gd name="connsiteY2-6" fmla="*/ 1414156 h 1414156"/>
                      <a:gd name="connsiteX3-7" fmla="*/ 0 w 2727503"/>
                      <a:gd name="connsiteY3-8" fmla="*/ 605633 h 1414156"/>
                      <a:gd name="connsiteX4-9" fmla="*/ 0 w 2727503"/>
                      <a:gd name="connsiteY4-10" fmla="*/ 0 h 1414156"/>
                      <a:gd name="connsiteX0-11" fmla="*/ 0 w 2737127"/>
                      <a:gd name="connsiteY0-12" fmla="*/ 0 h 1414156"/>
                      <a:gd name="connsiteX1-13" fmla="*/ 2737127 w 2737127"/>
                      <a:gd name="connsiteY1-14" fmla="*/ 981777 h 1414156"/>
                      <a:gd name="connsiteX2-15" fmla="*/ 2727503 w 2737127"/>
                      <a:gd name="connsiteY2-16" fmla="*/ 1414156 h 1414156"/>
                      <a:gd name="connsiteX3-17" fmla="*/ 0 w 2737127"/>
                      <a:gd name="connsiteY3-18" fmla="*/ 605633 h 1414156"/>
                      <a:gd name="connsiteX4-19" fmla="*/ 0 w 2737127"/>
                      <a:gd name="connsiteY4-20" fmla="*/ 0 h 1414156"/>
                      <a:gd name="connsiteX0-21" fmla="*/ 0 w 2737127"/>
                      <a:gd name="connsiteY0-22" fmla="*/ 0 h 1414156"/>
                      <a:gd name="connsiteX1-23" fmla="*/ 2737127 w 2737127"/>
                      <a:gd name="connsiteY1-24" fmla="*/ 596766 h 1414156"/>
                      <a:gd name="connsiteX2-25" fmla="*/ 2727503 w 2737127"/>
                      <a:gd name="connsiteY2-26" fmla="*/ 1414156 h 1414156"/>
                      <a:gd name="connsiteX3-27" fmla="*/ 0 w 2737127"/>
                      <a:gd name="connsiteY3-28" fmla="*/ 605633 h 1414156"/>
                      <a:gd name="connsiteX4-29" fmla="*/ 0 w 2737127"/>
                      <a:gd name="connsiteY4-30" fmla="*/ 0 h 1414156"/>
                      <a:gd name="connsiteX0-31" fmla="*/ 0 w 2753637"/>
                      <a:gd name="connsiteY0-32" fmla="*/ 0 h 961768"/>
                      <a:gd name="connsiteX1-33" fmla="*/ 2737127 w 2753637"/>
                      <a:gd name="connsiteY1-34" fmla="*/ 596766 h 961768"/>
                      <a:gd name="connsiteX2-35" fmla="*/ 2753637 w 2753637"/>
                      <a:gd name="connsiteY2-36" fmla="*/ 961768 h 961768"/>
                      <a:gd name="connsiteX3-37" fmla="*/ 0 w 2753637"/>
                      <a:gd name="connsiteY3-38" fmla="*/ 605633 h 961768"/>
                      <a:gd name="connsiteX4-39" fmla="*/ 0 w 2753637"/>
                      <a:gd name="connsiteY4-40" fmla="*/ 0 h 961768"/>
                      <a:gd name="connsiteX0-41" fmla="*/ 0 w 2737127"/>
                      <a:gd name="connsiteY0-42" fmla="*/ 0 h 952243"/>
                      <a:gd name="connsiteX1-43" fmla="*/ 2737127 w 2737127"/>
                      <a:gd name="connsiteY1-44" fmla="*/ 596766 h 952243"/>
                      <a:gd name="connsiteX2-45" fmla="*/ 2734242 w 2737127"/>
                      <a:gd name="connsiteY2-46" fmla="*/ 952243 h 952243"/>
                      <a:gd name="connsiteX3-47" fmla="*/ 0 w 2737127"/>
                      <a:gd name="connsiteY3-48" fmla="*/ 605633 h 952243"/>
                      <a:gd name="connsiteX4-49" fmla="*/ 0 w 2737127"/>
                      <a:gd name="connsiteY4-50" fmla="*/ 0 h 952243"/>
                      <a:gd name="connsiteX0-51" fmla="*/ 0 w 2737127"/>
                      <a:gd name="connsiteY0-52" fmla="*/ 0 h 2404900"/>
                      <a:gd name="connsiteX1-53" fmla="*/ 2737127 w 2737127"/>
                      <a:gd name="connsiteY1-54" fmla="*/ 596766 h 2404900"/>
                      <a:gd name="connsiteX2-55" fmla="*/ 2734242 w 2737127"/>
                      <a:gd name="connsiteY2-56" fmla="*/ 952243 h 2404900"/>
                      <a:gd name="connsiteX3-57" fmla="*/ 64793 w 2737127"/>
                      <a:gd name="connsiteY3-58" fmla="*/ 2404900 h 2404900"/>
                      <a:gd name="connsiteX4-59" fmla="*/ 0 w 2737127"/>
                      <a:gd name="connsiteY4-60" fmla="*/ 0 h 2404900"/>
                      <a:gd name="connsiteX0-61" fmla="*/ 0 w 4683477"/>
                      <a:gd name="connsiteY0-62" fmla="*/ 0 h 2404900"/>
                      <a:gd name="connsiteX1-63" fmla="*/ 2737127 w 4683477"/>
                      <a:gd name="connsiteY1-64" fmla="*/ 596766 h 2404900"/>
                      <a:gd name="connsiteX2-65" fmla="*/ 4683477 w 4683477"/>
                      <a:gd name="connsiteY2-66" fmla="*/ 1647291 h 2404900"/>
                      <a:gd name="connsiteX3-67" fmla="*/ 64793 w 4683477"/>
                      <a:gd name="connsiteY3-68" fmla="*/ 2404900 h 2404900"/>
                      <a:gd name="connsiteX4-69" fmla="*/ 0 w 4683477"/>
                      <a:gd name="connsiteY4-70" fmla="*/ 0 h 2404900"/>
                      <a:gd name="connsiteX0-71" fmla="*/ 0 w 4683490"/>
                      <a:gd name="connsiteY0-72" fmla="*/ 0 h 2404900"/>
                      <a:gd name="connsiteX1-73" fmla="*/ 4635066 w 4683490"/>
                      <a:gd name="connsiteY1-74" fmla="*/ 974322 h 2404900"/>
                      <a:gd name="connsiteX2-75" fmla="*/ 4683477 w 4683490"/>
                      <a:gd name="connsiteY2-76" fmla="*/ 1647291 h 2404900"/>
                      <a:gd name="connsiteX3-77" fmla="*/ 64793 w 4683490"/>
                      <a:gd name="connsiteY3-78" fmla="*/ 2404900 h 2404900"/>
                      <a:gd name="connsiteX4-79" fmla="*/ 0 w 4683490"/>
                      <a:gd name="connsiteY4-80" fmla="*/ 0 h 2404900"/>
                      <a:gd name="connsiteX0-81" fmla="*/ 0 w 4683490"/>
                      <a:gd name="connsiteY0-82" fmla="*/ 0 h 2383448"/>
                      <a:gd name="connsiteX1-83" fmla="*/ 4635066 w 4683490"/>
                      <a:gd name="connsiteY1-84" fmla="*/ 974322 h 2383448"/>
                      <a:gd name="connsiteX2-85" fmla="*/ 4683477 w 4683490"/>
                      <a:gd name="connsiteY2-86" fmla="*/ 1647291 h 2383448"/>
                      <a:gd name="connsiteX3-87" fmla="*/ 470883 w 4683490"/>
                      <a:gd name="connsiteY3-88" fmla="*/ 2383448 h 2383448"/>
                      <a:gd name="connsiteX4-89" fmla="*/ 0 w 4683490"/>
                      <a:gd name="connsiteY4-90" fmla="*/ 0 h 2383448"/>
                      <a:gd name="connsiteX0-91" fmla="*/ 0 w 4683490"/>
                      <a:gd name="connsiteY0-92" fmla="*/ 0 h 2361996"/>
                      <a:gd name="connsiteX1-93" fmla="*/ 4635066 w 4683490"/>
                      <a:gd name="connsiteY1-94" fmla="*/ 974322 h 2361996"/>
                      <a:gd name="connsiteX2-95" fmla="*/ 4683477 w 4683490"/>
                      <a:gd name="connsiteY2-96" fmla="*/ 1647291 h 2361996"/>
                      <a:gd name="connsiteX3-97" fmla="*/ 673 w 4683490"/>
                      <a:gd name="connsiteY3-98" fmla="*/ 2361996 h 2361996"/>
                      <a:gd name="connsiteX4-99" fmla="*/ 0 w 4683490"/>
                      <a:gd name="connsiteY4-100" fmla="*/ 0 h 2361996"/>
                      <a:gd name="connsiteX0-101" fmla="*/ 0 w 4683490"/>
                      <a:gd name="connsiteY0-102" fmla="*/ 0 h 2372722"/>
                      <a:gd name="connsiteX1-103" fmla="*/ 4635066 w 4683490"/>
                      <a:gd name="connsiteY1-104" fmla="*/ 974322 h 2372722"/>
                      <a:gd name="connsiteX2-105" fmla="*/ 4683477 w 4683490"/>
                      <a:gd name="connsiteY2-106" fmla="*/ 1647291 h 2372722"/>
                      <a:gd name="connsiteX3-107" fmla="*/ 11360 w 4683490"/>
                      <a:gd name="connsiteY3-108" fmla="*/ 2372722 h 2372722"/>
                      <a:gd name="connsiteX4-109" fmla="*/ 0 w 4683490"/>
                      <a:gd name="connsiteY4-110" fmla="*/ 0 h 2372722"/>
                      <a:gd name="connsiteX0-111" fmla="*/ 0 w 4683490"/>
                      <a:gd name="connsiteY0-112" fmla="*/ 0 h 2383448"/>
                      <a:gd name="connsiteX1-113" fmla="*/ 4635066 w 4683490"/>
                      <a:gd name="connsiteY1-114" fmla="*/ 974322 h 2383448"/>
                      <a:gd name="connsiteX2-115" fmla="*/ 4683477 w 4683490"/>
                      <a:gd name="connsiteY2-116" fmla="*/ 1647291 h 2383448"/>
                      <a:gd name="connsiteX3-117" fmla="*/ 3346 w 4683490"/>
                      <a:gd name="connsiteY3-118" fmla="*/ 2383448 h 2383448"/>
                      <a:gd name="connsiteX4-119" fmla="*/ 0 w 4683490"/>
                      <a:gd name="connsiteY4-120" fmla="*/ 0 h 2383448"/>
                      <a:gd name="connsiteX0-121" fmla="*/ 0 w 4683722"/>
                      <a:gd name="connsiteY0-122" fmla="*/ 0 h 2383448"/>
                      <a:gd name="connsiteX1-123" fmla="*/ 4683157 w 4683722"/>
                      <a:gd name="connsiteY1-124" fmla="*/ 985049 h 2383448"/>
                      <a:gd name="connsiteX2-125" fmla="*/ 4683477 w 4683722"/>
                      <a:gd name="connsiteY2-126" fmla="*/ 1647291 h 2383448"/>
                      <a:gd name="connsiteX3-127" fmla="*/ 3346 w 4683722"/>
                      <a:gd name="connsiteY3-128" fmla="*/ 2383448 h 2383448"/>
                      <a:gd name="connsiteX4-129" fmla="*/ 0 w 4683722"/>
                      <a:gd name="connsiteY4-130" fmla="*/ 0 h 2383448"/>
                      <a:gd name="connsiteX0-131" fmla="*/ 0 w 4683722"/>
                      <a:gd name="connsiteY0-132" fmla="*/ 0 h 2383448"/>
                      <a:gd name="connsiteX1-133" fmla="*/ 4683157 w 4683722"/>
                      <a:gd name="connsiteY1-134" fmla="*/ 778572 h 2383448"/>
                      <a:gd name="connsiteX2-135" fmla="*/ 4683477 w 4683722"/>
                      <a:gd name="connsiteY2-136" fmla="*/ 1647291 h 2383448"/>
                      <a:gd name="connsiteX3-137" fmla="*/ 3346 w 4683722"/>
                      <a:gd name="connsiteY3-138" fmla="*/ 2383448 h 2383448"/>
                      <a:gd name="connsiteX4-139" fmla="*/ 0 w 4683722"/>
                      <a:gd name="connsiteY4-140" fmla="*/ 0 h 23834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83722" h="2383448">
                        <a:moveTo>
                          <a:pt x="0" y="0"/>
                        </a:moveTo>
                        <a:lnTo>
                          <a:pt x="4683157" y="778572"/>
                        </a:lnTo>
                        <a:cubicBezTo>
                          <a:pt x="4682195" y="897064"/>
                          <a:pt x="4684439" y="1528799"/>
                          <a:pt x="4683477" y="1647291"/>
                        </a:cubicBezTo>
                        <a:lnTo>
                          <a:pt x="3346" y="2383448"/>
                        </a:lnTo>
                        <a:cubicBezTo>
                          <a:pt x="3122" y="1596116"/>
                          <a:pt x="224" y="787332"/>
                          <a:pt x="0" y="0"/>
                        </a:cubicBezTo>
                        <a:close/>
                      </a:path>
                    </a:pathLst>
                  </a:custGeom>
                  <a:solidFill>
                    <a:srgbClr val="3C48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sp>
                <p:nvSpPr>
                  <p:cNvPr id="295" name="í$lîḍê"/>
                  <p:cNvSpPr/>
                  <p:nvPr/>
                </p:nvSpPr>
                <p:spPr>
                  <a:xfrm flipH="1">
                    <a:off x="3375399" y="2380027"/>
                    <a:ext cx="1362513" cy="2383841"/>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1" fmla="*/ 0 w 2727503"/>
                      <a:gd name="connsiteY0-2" fmla="*/ 0 h 1414156"/>
                      <a:gd name="connsiteX1-3" fmla="*/ 2419494 w 2727503"/>
                      <a:gd name="connsiteY1-4" fmla="*/ 0 h 1414156"/>
                      <a:gd name="connsiteX2-5" fmla="*/ 2727503 w 2727503"/>
                      <a:gd name="connsiteY2-6" fmla="*/ 1414156 h 1414156"/>
                      <a:gd name="connsiteX3-7" fmla="*/ 0 w 2727503"/>
                      <a:gd name="connsiteY3-8" fmla="*/ 605633 h 1414156"/>
                      <a:gd name="connsiteX4-9" fmla="*/ 0 w 2727503"/>
                      <a:gd name="connsiteY4-10" fmla="*/ 0 h 1414156"/>
                      <a:gd name="connsiteX0-11" fmla="*/ 0 w 2737127"/>
                      <a:gd name="connsiteY0-12" fmla="*/ 0 h 1414156"/>
                      <a:gd name="connsiteX1-13" fmla="*/ 2737127 w 2737127"/>
                      <a:gd name="connsiteY1-14" fmla="*/ 981777 h 1414156"/>
                      <a:gd name="connsiteX2-15" fmla="*/ 2727503 w 2737127"/>
                      <a:gd name="connsiteY2-16" fmla="*/ 1414156 h 1414156"/>
                      <a:gd name="connsiteX3-17" fmla="*/ 0 w 2737127"/>
                      <a:gd name="connsiteY3-18" fmla="*/ 605633 h 1414156"/>
                      <a:gd name="connsiteX4-19" fmla="*/ 0 w 2737127"/>
                      <a:gd name="connsiteY4-20" fmla="*/ 0 h 1414156"/>
                      <a:gd name="connsiteX0-21" fmla="*/ 0 w 2737127"/>
                      <a:gd name="connsiteY0-22" fmla="*/ 0 h 1414156"/>
                      <a:gd name="connsiteX1-23" fmla="*/ 2737127 w 2737127"/>
                      <a:gd name="connsiteY1-24" fmla="*/ 596766 h 1414156"/>
                      <a:gd name="connsiteX2-25" fmla="*/ 2727503 w 2737127"/>
                      <a:gd name="connsiteY2-26" fmla="*/ 1414156 h 1414156"/>
                      <a:gd name="connsiteX3-27" fmla="*/ 0 w 2737127"/>
                      <a:gd name="connsiteY3-28" fmla="*/ 605633 h 1414156"/>
                      <a:gd name="connsiteX4-29" fmla="*/ 0 w 2737127"/>
                      <a:gd name="connsiteY4-30" fmla="*/ 0 h 1414156"/>
                      <a:gd name="connsiteX0-31" fmla="*/ 0 w 2753637"/>
                      <a:gd name="connsiteY0-32" fmla="*/ 0 h 961768"/>
                      <a:gd name="connsiteX1-33" fmla="*/ 2737127 w 2753637"/>
                      <a:gd name="connsiteY1-34" fmla="*/ 596766 h 961768"/>
                      <a:gd name="connsiteX2-35" fmla="*/ 2753637 w 2753637"/>
                      <a:gd name="connsiteY2-36" fmla="*/ 961768 h 961768"/>
                      <a:gd name="connsiteX3-37" fmla="*/ 0 w 2753637"/>
                      <a:gd name="connsiteY3-38" fmla="*/ 605633 h 961768"/>
                      <a:gd name="connsiteX4-39" fmla="*/ 0 w 2753637"/>
                      <a:gd name="connsiteY4-40" fmla="*/ 0 h 961768"/>
                      <a:gd name="connsiteX0-41" fmla="*/ 0 w 2737127"/>
                      <a:gd name="connsiteY0-42" fmla="*/ 0 h 952243"/>
                      <a:gd name="connsiteX1-43" fmla="*/ 2737127 w 2737127"/>
                      <a:gd name="connsiteY1-44" fmla="*/ 596766 h 952243"/>
                      <a:gd name="connsiteX2-45" fmla="*/ 2734242 w 2737127"/>
                      <a:gd name="connsiteY2-46" fmla="*/ 952243 h 952243"/>
                      <a:gd name="connsiteX3-47" fmla="*/ 0 w 2737127"/>
                      <a:gd name="connsiteY3-48" fmla="*/ 605633 h 952243"/>
                      <a:gd name="connsiteX4-49" fmla="*/ 0 w 2737127"/>
                      <a:gd name="connsiteY4-50" fmla="*/ 0 h 952243"/>
                      <a:gd name="connsiteX0-51" fmla="*/ 0 w 2737127"/>
                      <a:gd name="connsiteY0-52" fmla="*/ 0 h 2404900"/>
                      <a:gd name="connsiteX1-53" fmla="*/ 2737127 w 2737127"/>
                      <a:gd name="connsiteY1-54" fmla="*/ 596766 h 2404900"/>
                      <a:gd name="connsiteX2-55" fmla="*/ 2734242 w 2737127"/>
                      <a:gd name="connsiteY2-56" fmla="*/ 952243 h 2404900"/>
                      <a:gd name="connsiteX3-57" fmla="*/ 64793 w 2737127"/>
                      <a:gd name="connsiteY3-58" fmla="*/ 2404900 h 2404900"/>
                      <a:gd name="connsiteX4-59" fmla="*/ 0 w 2737127"/>
                      <a:gd name="connsiteY4-60" fmla="*/ 0 h 2404900"/>
                      <a:gd name="connsiteX0-61" fmla="*/ 0 w 4683477"/>
                      <a:gd name="connsiteY0-62" fmla="*/ 0 h 2404900"/>
                      <a:gd name="connsiteX1-63" fmla="*/ 2737127 w 4683477"/>
                      <a:gd name="connsiteY1-64" fmla="*/ 596766 h 2404900"/>
                      <a:gd name="connsiteX2-65" fmla="*/ 4683477 w 4683477"/>
                      <a:gd name="connsiteY2-66" fmla="*/ 1647291 h 2404900"/>
                      <a:gd name="connsiteX3-67" fmla="*/ 64793 w 4683477"/>
                      <a:gd name="connsiteY3-68" fmla="*/ 2404900 h 2404900"/>
                      <a:gd name="connsiteX4-69" fmla="*/ 0 w 4683477"/>
                      <a:gd name="connsiteY4-70" fmla="*/ 0 h 2404900"/>
                      <a:gd name="connsiteX0-71" fmla="*/ 0 w 4683490"/>
                      <a:gd name="connsiteY0-72" fmla="*/ 0 h 2404900"/>
                      <a:gd name="connsiteX1-73" fmla="*/ 4635066 w 4683490"/>
                      <a:gd name="connsiteY1-74" fmla="*/ 974322 h 2404900"/>
                      <a:gd name="connsiteX2-75" fmla="*/ 4683477 w 4683490"/>
                      <a:gd name="connsiteY2-76" fmla="*/ 1647291 h 2404900"/>
                      <a:gd name="connsiteX3-77" fmla="*/ 64793 w 4683490"/>
                      <a:gd name="connsiteY3-78" fmla="*/ 2404900 h 2404900"/>
                      <a:gd name="connsiteX4-79" fmla="*/ 0 w 4683490"/>
                      <a:gd name="connsiteY4-80" fmla="*/ 0 h 2404900"/>
                      <a:gd name="connsiteX0-81" fmla="*/ 0 w 4683490"/>
                      <a:gd name="connsiteY0-82" fmla="*/ 0 h 2383448"/>
                      <a:gd name="connsiteX1-83" fmla="*/ 4635066 w 4683490"/>
                      <a:gd name="connsiteY1-84" fmla="*/ 974322 h 2383448"/>
                      <a:gd name="connsiteX2-85" fmla="*/ 4683477 w 4683490"/>
                      <a:gd name="connsiteY2-86" fmla="*/ 1647291 h 2383448"/>
                      <a:gd name="connsiteX3-87" fmla="*/ 470883 w 4683490"/>
                      <a:gd name="connsiteY3-88" fmla="*/ 2383448 h 2383448"/>
                      <a:gd name="connsiteX4-89" fmla="*/ 0 w 4683490"/>
                      <a:gd name="connsiteY4-90" fmla="*/ 0 h 2383448"/>
                      <a:gd name="connsiteX0-91" fmla="*/ 0 w 4683490"/>
                      <a:gd name="connsiteY0-92" fmla="*/ 0 h 2361996"/>
                      <a:gd name="connsiteX1-93" fmla="*/ 4635066 w 4683490"/>
                      <a:gd name="connsiteY1-94" fmla="*/ 974322 h 2361996"/>
                      <a:gd name="connsiteX2-95" fmla="*/ 4683477 w 4683490"/>
                      <a:gd name="connsiteY2-96" fmla="*/ 1647291 h 2361996"/>
                      <a:gd name="connsiteX3-97" fmla="*/ 673 w 4683490"/>
                      <a:gd name="connsiteY3-98" fmla="*/ 2361996 h 2361996"/>
                      <a:gd name="connsiteX4-99" fmla="*/ 0 w 4683490"/>
                      <a:gd name="connsiteY4-100" fmla="*/ 0 h 2361996"/>
                      <a:gd name="connsiteX0-101" fmla="*/ 0 w 4683490"/>
                      <a:gd name="connsiteY0-102" fmla="*/ 0 h 2372722"/>
                      <a:gd name="connsiteX1-103" fmla="*/ 4635066 w 4683490"/>
                      <a:gd name="connsiteY1-104" fmla="*/ 974322 h 2372722"/>
                      <a:gd name="connsiteX2-105" fmla="*/ 4683477 w 4683490"/>
                      <a:gd name="connsiteY2-106" fmla="*/ 1647291 h 2372722"/>
                      <a:gd name="connsiteX3-107" fmla="*/ 11360 w 4683490"/>
                      <a:gd name="connsiteY3-108" fmla="*/ 2372722 h 2372722"/>
                      <a:gd name="connsiteX4-109" fmla="*/ 0 w 4683490"/>
                      <a:gd name="connsiteY4-110" fmla="*/ 0 h 2372722"/>
                      <a:gd name="connsiteX0-111" fmla="*/ 0 w 4683490"/>
                      <a:gd name="connsiteY0-112" fmla="*/ 0 h 2383448"/>
                      <a:gd name="connsiteX1-113" fmla="*/ 4635066 w 4683490"/>
                      <a:gd name="connsiteY1-114" fmla="*/ 974322 h 2383448"/>
                      <a:gd name="connsiteX2-115" fmla="*/ 4683477 w 4683490"/>
                      <a:gd name="connsiteY2-116" fmla="*/ 1647291 h 2383448"/>
                      <a:gd name="connsiteX3-117" fmla="*/ 3346 w 4683490"/>
                      <a:gd name="connsiteY3-118" fmla="*/ 2383448 h 2383448"/>
                      <a:gd name="connsiteX4-119" fmla="*/ 0 w 4683490"/>
                      <a:gd name="connsiteY4-120" fmla="*/ 0 h 2383448"/>
                      <a:gd name="connsiteX0-121" fmla="*/ 0 w 4683722"/>
                      <a:gd name="connsiteY0-122" fmla="*/ 0 h 2383448"/>
                      <a:gd name="connsiteX1-123" fmla="*/ 4683157 w 4683722"/>
                      <a:gd name="connsiteY1-124" fmla="*/ 985049 h 2383448"/>
                      <a:gd name="connsiteX2-125" fmla="*/ 4683477 w 4683722"/>
                      <a:gd name="connsiteY2-126" fmla="*/ 1647291 h 2383448"/>
                      <a:gd name="connsiteX3-127" fmla="*/ 3346 w 4683722"/>
                      <a:gd name="connsiteY3-128" fmla="*/ 2383448 h 2383448"/>
                      <a:gd name="connsiteX4-129" fmla="*/ 0 w 4683722"/>
                      <a:gd name="connsiteY4-130" fmla="*/ 0 h 2383448"/>
                      <a:gd name="connsiteX0-131" fmla="*/ 0 w 4683722"/>
                      <a:gd name="connsiteY0-132" fmla="*/ 0 h 2383448"/>
                      <a:gd name="connsiteX1-133" fmla="*/ 4683157 w 4683722"/>
                      <a:gd name="connsiteY1-134" fmla="*/ 778572 h 2383448"/>
                      <a:gd name="connsiteX2-135" fmla="*/ 4683477 w 4683722"/>
                      <a:gd name="connsiteY2-136" fmla="*/ 1647291 h 2383448"/>
                      <a:gd name="connsiteX3-137" fmla="*/ 3346 w 4683722"/>
                      <a:gd name="connsiteY3-138" fmla="*/ 2383448 h 2383448"/>
                      <a:gd name="connsiteX4-139" fmla="*/ 0 w 4683722"/>
                      <a:gd name="connsiteY4-140" fmla="*/ 0 h 23834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83722" h="2383448">
                        <a:moveTo>
                          <a:pt x="0" y="0"/>
                        </a:moveTo>
                        <a:lnTo>
                          <a:pt x="4683157" y="778572"/>
                        </a:lnTo>
                        <a:cubicBezTo>
                          <a:pt x="4682195" y="897064"/>
                          <a:pt x="4684439" y="1528799"/>
                          <a:pt x="4683477" y="1647291"/>
                        </a:cubicBezTo>
                        <a:lnTo>
                          <a:pt x="3346" y="2383448"/>
                        </a:lnTo>
                        <a:cubicBezTo>
                          <a:pt x="3122" y="1596116"/>
                          <a:pt x="224" y="787332"/>
                          <a:pt x="0" y="0"/>
                        </a:cubicBezTo>
                        <a:close/>
                      </a:path>
                    </a:pathLst>
                  </a:custGeom>
                  <a:solidFill>
                    <a:srgbClr val="6A9B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sp>
                <p:nvSpPr>
                  <p:cNvPr id="296" name="îš1îḍê"/>
                  <p:cNvSpPr/>
                  <p:nvPr/>
                </p:nvSpPr>
                <p:spPr>
                  <a:xfrm rot="2700000" flipH="1">
                    <a:off x="3894452" y="2729399"/>
                    <a:ext cx="1686923" cy="1686921"/>
                  </a:xfrm>
                  <a:prstGeom prst="rect">
                    <a:avLst/>
                  </a:prstGeom>
                  <a:solidFill>
                    <a:srgbClr val="43679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fontAlgn="auto"/>
                    <a:endParaRPr/>
                  </a:p>
                </p:txBody>
              </p:sp>
            </p:grpSp>
            <p:sp>
              <p:nvSpPr>
                <p:cNvPr id="293" name="矩形 292"/>
                <p:cNvSpPr/>
                <p:nvPr/>
              </p:nvSpPr>
              <p:spPr>
                <a:xfrm>
                  <a:off x="2686689" y="3271900"/>
                  <a:ext cx="820701" cy="604727"/>
                </a:xfrm>
                <a:prstGeom prst="rect">
                  <a:avLst/>
                </a:prstGeom>
              </p:spPr>
              <p:txBody>
                <a:bodyPr wrap="none" anchor="ctr">
                  <a:spAutoFit/>
                </a:bodyPr>
                <a:lstStyle/>
                <a:p>
                  <a:pPr algn="ctr" fontAlgn="auto"/>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商品的</a:t>
                  </a:r>
                  <a:endParaRPr lang="en-US" altLang="zh-CN"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fontAlgn="auto"/>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价值量</a:t>
                  </a:r>
                  <a:endParaRPr lang="zh-CN" altLang="en-US" b="1" strike="noStrike" noProof="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10435" name="dollars-coins-stacks-sketch_59771"/>
              <p:cNvSpPr>
                <a:spLocks noChangeAspect="1"/>
              </p:cNvSpPr>
              <p:nvPr/>
            </p:nvSpPr>
            <p:spPr>
              <a:xfrm>
                <a:off x="5412802" y="3943138"/>
                <a:ext cx="496711" cy="540000"/>
              </a:xfrm>
              <a:custGeom>
                <a:avLst/>
                <a:gdLst/>
                <a:ahLst/>
                <a:cxnLst>
                  <a:cxn ang="0">
                    <a:pos x="228644" y="247279"/>
                  </a:cxn>
                  <a:cxn ang="0">
                    <a:pos x="225490" y="250425"/>
                  </a:cxn>
                  <a:cxn ang="0">
                    <a:pos x="225490" y="272458"/>
                  </a:cxn>
                  <a:cxn ang="0">
                    <a:pos x="184492" y="319671"/>
                  </a:cxn>
                  <a:cxn ang="0">
                    <a:pos x="230221" y="366885"/>
                  </a:cxn>
                  <a:cxn ang="0">
                    <a:pos x="255451" y="390492"/>
                  </a:cxn>
                  <a:cxn ang="0">
                    <a:pos x="231798" y="406229"/>
                  </a:cxn>
                  <a:cxn ang="0">
                    <a:pos x="193953" y="395213"/>
                  </a:cxn>
                  <a:cxn ang="0">
                    <a:pos x="190800" y="395213"/>
                  </a:cxn>
                  <a:cxn ang="0">
                    <a:pos x="189223" y="398360"/>
                  </a:cxn>
                  <a:cxn ang="0">
                    <a:pos x="181339" y="421967"/>
                  </a:cxn>
                  <a:cxn ang="0">
                    <a:pos x="182915" y="425115"/>
                  </a:cxn>
                  <a:cxn ang="0">
                    <a:pos x="223914" y="436131"/>
                  </a:cxn>
                  <a:cxn ang="0">
                    <a:pos x="223914" y="458163"/>
                  </a:cxn>
                  <a:cxn ang="0">
                    <a:pos x="227067" y="461311"/>
                  </a:cxn>
                  <a:cxn ang="0">
                    <a:pos x="247567" y="461311"/>
                  </a:cxn>
                  <a:cxn ang="0">
                    <a:pos x="250720" y="458163"/>
                  </a:cxn>
                  <a:cxn ang="0">
                    <a:pos x="250720" y="434557"/>
                  </a:cxn>
                  <a:cxn ang="0">
                    <a:pos x="293296" y="387344"/>
                  </a:cxn>
                  <a:cxn ang="0">
                    <a:pos x="250720" y="336983"/>
                  </a:cxn>
                  <a:cxn ang="0">
                    <a:pos x="220760" y="314950"/>
                  </a:cxn>
                  <a:cxn ang="0">
                    <a:pos x="242836" y="300787"/>
                  </a:cxn>
                  <a:cxn ang="0">
                    <a:pos x="275950" y="308656"/>
                  </a:cxn>
                  <a:cxn ang="0">
                    <a:pos x="277527" y="308656"/>
                  </a:cxn>
                  <a:cxn ang="0">
                    <a:pos x="280681" y="307081"/>
                  </a:cxn>
                  <a:cxn ang="0">
                    <a:pos x="286988" y="283475"/>
                  </a:cxn>
                  <a:cxn ang="0">
                    <a:pos x="285411" y="280327"/>
                  </a:cxn>
                  <a:cxn ang="0">
                    <a:pos x="252297" y="270885"/>
                  </a:cxn>
                  <a:cxn ang="0">
                    <a:pos x="252297" y="250425"/>
                  </a:cxn>
                  <a:cxn ang="0">
                    <a:pos x="249143" y="247279"/>
                  </a:cxn>
                  <a:cxn ang="0">
                    <a:pos x="316948" y="181180"/>
                  </a:cxn>
                  <a:cxn ang="0">
                    <a:pos x="496711" y="395213"/>
                  </a:cxn>
                  <a:cxn ang="0">
                    <a:pos x="249143" y="540000"/>
                  </a:cxn>
                  <a:cxn ang="0">
                    <a:pos x="0" y="395213"/>
                  </a:cxn>
                  <a:cxn ang="0">
                    <a:pos x="159262" y="187475"/>
                  </a:cxn>
                  <a:cxn ang="0">
                    <a:pos x="238106" y="206360"/>
                  </a:cxn>
                  <a:cxn ang="0">
                    <a:pos x="316948" y="181180"/>
                  </a:cxn>
                  <a:cxn ang="0">
                    <a:pos x="228716" y="151"/>
                  </a:cxn>
                  <a:cxn ang="0">
                    <a:pos x="260247" y="28669"/>
                  </a:cxn>
                  <a:cxn ang="0">
                    <a:pos x="298083" y="30243"/>
                  </a:cxn>
                  <a:cxn ang="0">
                    <a:pos x="324884" y="58564"/>
                  </a:cxn>
                  <a:cxn ang="0">
                    <a:pos x="302813" y="146676"/>
                  </a:cxn>
                  <a:cxn ang="0">
                    <a:pos x="236599" y="174997"/>
                  </a:cxn>
                  <a:cxn ang="0">
                    <a:pos x="162503" y="157690"/>
                  </a:cxn>
                  <a:cxn ang="0">
                    <a:pos x="127819" y="75872"/>
                  </a:cxn>
                  <a:cxn ang="0">
                    <a:pos x="151467" y="45977"/>
                  </a:cxn>
                  <a:cxn ang="0">
                    <a:pos x="201915" y="27096"/>
                  </a:cxn>
                  <a:cxn ang="0">
                    <a:pos x="228716" y="151"/>
                  </a:cxn>
                </a:cxnLst>
                <a:rect l="0" t="0" r="0" b="0"/>
                <a:pathLst>
                  <a:path w="508891" h="553242">
                    <a:moveTo>
                      <a:pt x="234251" y="253343"/>
                    </a:moveTo>
                    <a:cubicBezTo>
                      <a:pt x="231020" y="253343"/>
                      <a:pt x="231020" y="254955"/>
                      <a:pt x="231020" y="256567"/>
                    </a:cubicBezTo>
                    <a:lnTo>
                      <a:pt x="231020" y="279140"/>
                    </a:lnTo>
                    <a:cubicBezTo>
                      <a:pt x="203556" y="285590"/>
                      <a:pt x="189017" y="303326"/>
                      <a:pt x="189017" y="327511"/>
                    </a:cubicBezTo>
                    <a:cubicBezTo>
                      <a:pt x="189017" y="354921"/>
                      <a:pt x="211634" y="367820"/>
                      <a:pt x="235867" y="375882"/>
                    </a:cubicBezTo>
                    <a:cubicBezTo>
                      <a:pt x="255253" y="383944"/>
                      <a:pt x="261715" y="390393"/>
                      <a:pt x="261715" y="400068"/>
                    </a:cubicBezTo>
                    <a:cubicBezTo>
                      <a:pt x="261715" y="409742"/>
                      <a:pt x="252022" y="416191"/>
                      <a:pt x="237482" y="416191"/>
                    </a:cubicBezTo>
                    <a:cubicBezTo>
                      <a:pt x="219712" y="416191"/>
                      <a:pt x="205172" y="409742"/>
                      <a:pt x="198710" y="404905"/>
                    </a:cubicBezTo>
                    <a:cubicBezTo>
                      <a:pt x="197094" y="404905"/>
                      <a:pt x="197094" y="404905"/>
                      <a:pt x="195479" y="404905"/>
                    </a:cubicBezTo>
                    <a:cubicBezTo>
                      <a:pt x="193863" y="406517"/>
                      <a:pt x="193863" y="406517"/>
                      <a:pt x="193863" y="408129"/>
                    </a:cubicBezTo>
                    <a:lnTo>
                      <a:pt x="185786" y="432315"/>
                    </a:lnTo>
                    <a:cubicBezTo>
                      <a:pt x="185786" y="433927"/>
                      <a:pt x="187401" y="435540"/>
                      <a:pt x="187401" y="435540"/>
                    </a:cubicBezTo>
                    <a:cubicBezTo>
                      <a:pt x="197094" y="441989"/>
                      <a:pt x="213250" y="446826"/>
                      <a:pt x="229405" y="446826"/>
                    </a:cubicBezTo>
                    <a:lnTo>
                      <a:pt x="229405" y="469399"/>
                    </a:lnTo>
                    <a:cubicBezTo>
                      <a:pt x="229405" y="471012"/>
                      <a:pt x="229405" y="472624"/>
                      <a:pt x="232636" y="472624"/>
                    </a:cubicBezTo>
                    <a:lnTo>
                      <a:pt x="253638" y="472624"/>
                    </a:lnTo>
                    <a:cubicBezTo>
                      <a:pt x="255253" y="472624"/>
                      <a:pt x="256869" y="471012"/>
                      <a:pt x="256869" y="469399"/>
                    </a:cubicBezTo>
                    <a:lnTo>
                      <a:pt x="256869" y="445214"/>
                    </a:lnTo>
                    <a:cubicBezTo>
                      <a:pt x="284333" y="440377"/>
                      <a:pt x="300488" y="421028"/>
                      <a:pt x="300488" y="396843"/>
                    </a:cubicBezTo>
                    <a:cubicBezTo>
                      <a:pt x="300488" y="372657"/>
                      <a:pt x="287564" y="356534"/>
                      <a:pt x="256869" y="345247"/>
                    </a:cubicBezTo>
                    <a:cubicBezTo>
                      <a:pt x="234251" y="337186"/>
                      <a:pt x="226174" y="330736"/>
                      <a:pt x="226174" y="322674"/>
                    </a:cubicBezTo>
                    <a:cubicBezTo>
                      <a:pt x="226174" y="313000"/>
                      <a:pt x="234251" y="308163"/>
                      <a:pt x="248791" y="308163"/>
                    </a:cubicBezTo>
                    <a:cubicBezTo>
                      <a:pt x="264946" y="308163"/>
                      <a:pt x="276255" y="313000"/>
                      <a:pt x="282717" y="316225"/>
                    </a:cubicBezTo>
                    <a:cubicBezTo>
                      <a:pt x="282717" y="317837"/>
                      <a:pt x="284333" y="317837"/>
                      <a:pt x="284333" y="316225"/>
                    </a:cubicBezTo>
                    <a:cubicBezTo>
                      <a:pt x="285948" y="316225"/>
                      <a:pt x="285948" y="316225"/>
                      <a:pt x="287564" y="314612"/>
                    </a:cubicBezTo>
                    <a:lnTo>
                      <a:pt x="294026" y="290427"/>
                    </a:lnTo>
                    <a:cubicBezTo>
                      <a:pt x="294026" y="288815"/>
                      <a:pt x="294026" y="287202"/>
                      <a:pt x="292410" y="287202"/>
                    </a:cubicBezTo>
                    <a:cubicBezTo>
                      <a:pt x="285948" y="283978"/>
                      <a:pt x="274640" y="279140"/>
                      <a:pt x="258484" y="277528"/>
                    </a:cubicBezTo>
                    <a:lnTo>
                      <a:pt x="258484" y="256567"/>
                    </a:lnTo>
                    <a:cubicBezTo>
                      <a:pt x="258484" y="254955"/>
                      <a:pt x="256869" y="253343"/>
                      <a:pt x="255253" y="253343"/>
                    </a:cubicBezTo>
                    <a:close/>
                    <a:moveTo>
                      <a:pt x="324721" y="185623"/>
                    </a:moveTo>
                    <a:cubicBezTo>
                      <a:pt x="418421" y="213034"/>
                      <a:pt x="508891" y="306551"/>
                      <a:pt x="508891" y="404905"/>
                    </a:cubicBezTo>
                    <a:cubicBezTo>
                      <a:pt x="508891" y="520995"/>
                      <a:pt x="441039" y="553242"/>
                      <a:pt x="255253" y="553242"/>
                    </a:cubicBezTo>
                    <a:cubicBezTo>
                      <a:pt x="67852" y="553242"/>
                      <a:pt x="0" y="522607"/>
                      <a:pt x="0" y="404905"/>
                    </a:cubicBezTo>
                    <a:cubicBezTo>
                      <a:pt x="0" y="313000"/>
                      <a:pt x="74314" y="222708"/>
                      <a:pt x="163168" y="192073"/>
                    </a:cubicBezTo>
                    <a:cubicBezTo>
                      <a:pt x="166399" y="190461"/>
                      <a:pt x="184170" y="213034"/>
                      <a:pt x="243945" y="211421"/>
                    </a:cubicBezTo>
                    <a:cubicBezTo>
                      <a:pt x="310181" y="208197"/>
                      <a:pt x="319874" y="184011"/>
                      <a:pt x="324721" y="185623"/>
                    </a:cubicBezTo>
                    <a:close/>
                    <a:moveTo>
                      <a:pt x="234325" y="155"/>
                    </a:moveTo>
                    <a:cubicBezTo>
                      <a:pt x="246439" y="-1255"/>
                      <a:pt x="259361" y="6805"/>
                      <a:pt x="266629" y="29373"/>
                    </a:cubicBezTo>
                    <a:cubicBezTo>
                      <a:pt x="276320" y="55165"/>
                      <a:pt x="295702" y="34209"/>
                      <a:pt x="305393" y="30985"/>
                    </a:cubicBezTo>
                    <a:cubicBezTo>
                      <a:pt x="342542" y="18089"/>
                      <a:pt x="340927" y="45493"/>
                      <a:pt x="332851" y="60001"/>
                    </a:cubicBezTo>
                    <a:cubicBezTo>
                      <a:pt x="328005" y="66449"/>
                      <a:pt x="307008" y="113197"/>
                      <a:pt x="310239" y="150273"/>
                    </a:cubicBezTo>
                    <a:cubicBezTo>
                      <a:pt x="311854" y="169617"/>
                      <a:pt x="265014" y="179289"/>
                      <a:pt x="242401" y="179289"/>
                    </a:cubicBezTo>
                    <a:cubicBezTo>
                      <a:pt x="219789" y="180901"/>
                      <a:pt x="174564" y="174453"/>
                      <a:pt x="166488" y="161557"/>
                    </a:cubicBezTo>
                    <a:cubicBezTo>
                      <a:pt x="158412" y="147049"/>
                      <a:pt x="135800" y="85793"/>
                      <a:pt x="130954" y="77733"/>
                    </a:cubicBezTo>
                    <a:cubicBezTo>
                      <a:pt x="121263" y="61613"/>
                      <a:pt x="124493" y="43881"/>
                      <a:pt x="155182" y="47105"/>
                    </a:cubicBezTo>
                    <a:cubicBezTo>
                      <a:pt x="179409" y="48717"/>
                      <a:pt x="202022" y="47105"/>
                      <a:pt x="206867" y="27761"/>
                    </a:cubicBezTo>
                    <a:cubicBezTo>
                      <a:pt x="210905" y="12447"/>
                      <a:pt x="222211" y="1566"/>
                      <a:pt x="234325" y="155"/>
                    </a:cubicBezTo>
                    <a:close/>
                  </a:path>
                </a:pathLst>
              </a:custGeom>
              <a:solidFill>
                <a:schemeClr val="bg1"/>
              </a:solidFill>
              <a:ln w="9525">
                <a:noFill/>
              </a:ln>
            </p:spPr>
            <p:txBody>
              <a:bodyPr/>
              <a:lstStyle/>
              <a:p>
                <a:endParaRPr lang="zh-CN" altLang="en-US"/>
              </a:p>
            </p:txBody>
          </p:sp>
        </p:grpSp>
      </p:grpSp>
      <p:sp>
        <p:nvSpPr>
          <p:cNvPr id="211" name="文本框 210"/>
          <p:cNvSpPr txBox="1"/>
          <p:nvPr/>
        </p:nvSpPr>
        <p:spPr>
          <a:xfrm>
            <a:off x="2908300" y="726004"/>
            <a:ext cx="6375400" cy="540341"/>
          </a:xfrm>
          <a:prstGeom prst="rect">
            <a:avLst/>
          </a:prstGeom>
          <a:noFill/>
        </p:spPr>
        <p:txBody>
          <a:bodyPr wrap="square">
            <a:spAutoFit/>
          </a:bodyPr>
          <a:lstStyle/>
          <a:p>
            <a:pPr algn="ctr">
              <a:lnSpc>
                <a:spcPct val="150000"/>
              </a:lnSpc>
            </a:pPr>
            <a:r>
              <a:rPr lang="zh-CN" altLang="en-US" sz="22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（二）</a:t>
            </a:r>
            <a:r>
              <a:rPr lang="zh-CN" altLang="zh-CN" sz="2200" b="1" kern="100" dirty="0">
                <a:solidFill>
                  <a:schemeClr val="tx1">
                    <a:lumMod val="85000"/>
                    <a:lumOff val="15000"/>
                  </a:schemeClr>
                </a:solidFill>
                <a:latin typeface="微软雅黑" panose="020B0503020204020204" charset="-122"/>
                <a:ea typeface="微软雅黑" panose="020B0503020204020204" charset="-122"/>
                <a:cs typeface="Times New Roman" panose="02020603050405020304" pitchFamily="18" charset="0"/>
              </a:rPr>
              <a:t>为什么说价值规律是商品经济的基本规律</a:t>
            </a:r>
          </a:p>
        </p:txBody>
      </p:sp>
      <p:grpSp>
        <p:nvGrpSpPr>
          <p:cNvPr id="206" name="组合 205"/>
          <p:cNvGrpSpPr/>
          <p:nvPr/>
        </p:nvGrpSpPr>
        <p:grpSpPr>
          <a:xfrm>
            <a:off x="3566226" y="1623781"/>
            <a:ext cx="5059548" cy="400110"/>
            <a:chOff x="1131850" y="3079821"/>
            <a:chExt cx="5059548" cy="400110"/>
          </a:xfrm>
        </p:grpSpPr>
        <p:sp>
          <p:nvSpPr>
            <p:cNvPr id="207" name="文本框 206"/>
            <p:cNvSpPr txBox="1"/>
            <p:nvPr/>
          </p:nvSpPr>
          <p:spPr>
            <a:xfrm>
              <a:off x="1383666" y="3079821"/>
              <a:ext cx="4807732"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价值规律贯穿于商品经济的全部过程</a:t>
              </a:r>
            </a:p>
          </p:txBody>
        </p:sp>
        <p:grpSp>
          <p:nvGrpSpPr>
            <p:cNvPr id="208" name="组合 207"/>
            <p:cNvGrpSpPr/>
            <p:nvPr/>
          </p:nvGrpSpPr>
          <p:grpSpPr>
            <a:xfrm>
              <a:off x="1131850" y="3158981"/>
              <a:ext cx="263338" cy="243183"/>
              <a:chOff x="1164218" y="3158981"/>
              <a:chExt cx="263338" cy="243183"/>
            </a:xfrm>
          </p:grpSpPr>
          <p:grpSp>
            <p:nvGrpSpPr>
              <p:cNvPr id="209" name="组合 208"/>
              <p:cNvGrpSpPr/>
              <p:nvPr/>
            </p:nvGrpSpPr>
            <p:grpSpPr>
              <a:xfrm>
                <a:off x="1164220" y="3158981"/>
                <a:ext cx="263336" cy="240802"/>
                <a:chOff x="1164220" y="3158981"/>
                <a:chExt cx="263336" cy="240802"/>
              </a:xfrm>
            </p:grpSpPr>
            <p:sp>
              <p:nvSpPr>
                <p:cNvPr id="212" name="平行四边形 211"/>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直角三角形 216"/>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平行四边形 217"/>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0" name="直角三角形 209"/>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670961"/>
            <a:ext cx="11838587" cy="4069437"/>
            <a:chOff x="-145775" y="2820711"/>
            <a:chExt cx="11838587" cy="4069437"/>
          </a:xfrm>
        </p:grpSpPr>
        <p:grpSp>
          <p:nvGrpSpPr>
            <p:cNvPr id="9" name="组合 8"/>
            <p:cNvGrpSpPr/>
            <p:nvPr/>
          </p:nvGrpSpPr>
          <p:grpSpPr>
            <a:xfrm>
              <a:off x="-145775" y="2820711"/>
              <a:ext cx="11838587" cy="4069437"/>
              <a:chOff x="-130861" y="2519073"/>
              <a:chExt cx="11838587" cy="4069437"/>
            </a:xfrm>
          </p:grpSpPr>
          <p:sp>
            <p:nvSpPr>
              <p:cNvPr id="18" name="对角圆角矩形 6"/>
              <p:cNvSpPr/>
              <p:nvPr/>
            </p:nvSpPr>
            <p:spPr bwMode="auto">
              <a:xfrm flipV="1">
                <a:off x="-130861" y="2519073"/>
                <a:ext cx="11838587" cy="4069437"/>
              </a:xfrm>
              <a:prstGeom prst="cube">
                <a:avLst>
                  <a:gd name="adj" fmla="val 1899"/>
                </a:avLst>
              </a:prstGeom>
              <a:solidFill>
                <a:schemeClr val="bg1"/>
              </a:solidFill>
              <a:ln w="12700">
                <a:solidFill>
                  <a:schemeClr val="bg1">
                    <a:lumMod val="95000"/>
                  </a:schemeClr>
                </a:solidFill>
              </a:ln>
              <a:effectLst>
                <a:outerShdw blurRad="381000" dist="38100" dir="8100000" algn="tr" rotWithShape="0">
                  <a:schemeClr val="bg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等腰三角形 18"/>
              <p:cNvSpPr>
                <a:spLocks noChangeAspect="1"/>
              </p:cNvSpPr>
              <p:nvPr/>
            </p:nvSpPr>
            <p:spPr>
              <a:xfrm>
                <a:off x="11281673" y="6127029"/>
                <a:ext cx="360000" cy="371117"/>
              </a:xfrm>
              <a:prstGeom prst="triangle">
                <a:avLst>
                  <a:gd name="adj" fmla="val 100000"/>
                </a:avLst>
              </a:prstGeom>
              <a:solidFill>
                <a:srgbClr val="E177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flipH="1">
              <a:off x="-145774" y="3108817"/>
              <a:ext cx="1652730" cy="653369"/>
              <a:chOff x="0" y="4877560"/>
              <a:chExt cx="1800000" cy="535013"/>
            </a:xfrm>
          </p:grpSpPr>
          <p:sp>
            <p:nvSpPr>
              <p:cNvPr id="15" name="矩形 14"/>
              <p:cNvSpPr/>
              <p:nvPr/>
            </p:nvSpPr>
            <p:spPr>
              <a:xfrm>
                <a:off x="0" y="4877560"/>
                <a:ext cx="1800000" cy="72000"/>
              </a:xfrm>
              <a:prstGeom prst="rect">
                <a:avLst/>
              </a:prstGeom>
              <a:solidFill>
                <a:srgbClr val="E3AC3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5268573"/>
                <a:ext cx="1800000" cy="144000"/>
              </a:xfrm>
              <a:prstGeom prst="rect">
                <a:avLst/>
              </a:prstGeom>
              <a:solidFill>
                <a:srgbClr val="D6C3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5020230"/>
                <a:ext cx="1800000" cy="177674"/>
              </a:xfrm>
              <a:prstGeom prst="rect">
                <a:avLst/>
              </a:prstGeom>
              <a:solidFill>
                <a:srgbClr val="E37A17">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a:off x="338242" y="1285254"/>
            <a:ext cx="3285634" cy="4455144"/>
            <a:chOff x="461087" y="1639108"/>
            <a:chExt cx="2899752" cy="3931909"/>
          </a:xfrm>
        </p:grpSpPr>
        <p:grpSp>
          <p:nvGrpSpPr>
            <p:cNvPr id="22" name="组合 21"/>
            <p:cNvGrpSpPr/>
            <p:nvPr/>
          </p:nvGrpSpPr>
          <p:grpSpPr>
            <a:xfrm>
              <a:off x="461087" y="1639108"/>
              <a:ext cx="2899752" cy="3931909"/>
              <a:chOff x="422987" y="2445958"/>
              <a:chExt cx="2899752" cy="3931909"/>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87" y="2445958"/>
                <a:ext cx="2899752" cy="3931909"/>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644" y="2445958"/>
                <a:ext cx="2243095" cy="3263693"/>
              </a:xfrm>
              <a:prstGeom prst="rect">
                <a:avLst/>
              </a:prstGeom>
            </p:spPr>
          </p:pic>
        </p:grpSp>
        <p:pic>
          <p:nvPicPr>
            <p:cNvPr id="23"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087" r="15673"/>
            <a:stretch>
              <a:fillRect/>
            </a:stretch>
          </p:blipFill>
          <p:spPr bwMode="auto">
            <a:xfrm>
              <a:off x="1123217" y="1639108"/>
              <a:ext cx="2166083" cy="319125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p:cNvSpPr txBox="1"/>
          <p:nvPr/>
        </p:nvSpPr>
        <p:spPr>
          <a:xfrm>
            <a:off x="3828880" y="2117744"/>
            <a:ext cx="7583653" cy="3262432"/>
          </a:xfrm>
          <a:prstGeom prst="rect">
            <a:avLst/>
          </a:prstGeom>
          <a:noFill/>
        </p:spPr>
        <p:txBody>
          <a:bodyPr wrap="square">
            <a:spAutoFit/>
          </a:bodyPr>
          <a:lstStyle/>
          <a:p>
            <a:pPr indent="457200" algn="just">
              <a:lnSpc>
                <a:spcPct val="150000"/>
              </a:lnSpc>
            </a:pPr>
            <a:r>
              <a:rPr lang="zh-CN" altLang="zh-CN" sz="2200" b="1" kern="100" dirty="0">
                <a:latin typeface="楷体" panose="02010609060101010101" pitchFamily="49" charset="-122"/>
                <a:ea typeface="楷体" panose="02010609060101010101" pitchFamily="49" charset="-122"/>
              </a:rPr>
              <a:t>“</a:t>
            </a:r>
            <a:r>
              <a:rPr lang="zh-CN" altLang="en-US" sz="2200" b="1" kern="100" dirty="0">
                <a:latin typeface="楷体" panose="02010609060101010101" pitchFamily="49" charset="-122"/>
                <a:ea typeface="楷体" panose="02010609060101010101" pitchFamily="49" charset="-122"/>
              </a:rPr>
              <a:t>在私人劳动产品的偶然的不断变动的交换比例中，生产这些产品的</a:t>
            </a:r>
            <a:r>
              <a:rPr lang="zh-CN" altLang="en-US" sz="2200" b="1" kern="100" dirty="0">
                <a:solidFill>
                  <a:srgbClr val="FF0000"/>
                </a:solidFill>
                <a:latin typeface="楷体" panose="02010609060101010101" pitchFamily="49" charset="-122"/>
                <a:ea typeface="楷体" panose="02010609060101010101" pitchFamily="49" charset="-122"/>
              </a:rPr>
              <a:t>社会必要劳动时间</a:t>
            </a:r>
            <a:r>
              <a:rPr lang="zh-CN" altLang="en-US" sz="2200" b="1" kern="100" dirty="0">
                <a:latin typeface="楷体" panose="02010609060101010101" pitchFamily="49" charset="-122"/>
                <a:ea typeface="楷体" panose="02010609060101010101" pitchFamily="49" charset="-122"/>
              </a:rPr>
              <a:t>作为起调节作用的自然规律</a:t>
            </a:r>
            <a:r>
              <a:rPr lang="zh-CN" altLang="en-US" sz="2200" b="1" kern="100" dirty="0">
                <a:solidFill>
                  <a:srgbClr val="0000FF"/>
                </a:solidFill>
                <a:latin typeface="楷体" panose="02010609060101010101" pitchFamily="49" charset="-122"/>
                <a:ea typeface="楷体" panose="02010609060101010101" pitchFamily="49" charset="-122"/>
              </a:rPr>
              <a:t>强制</a:t>
            </a:r>
            <a:r>
              <a:rPr lang="zh-CN" altLang="en-US" sz="2200" b="1" kern="100" dirty="0">
                <a:latin typeface="楷体" panose="02010609060101010101" pitchFamily="49" charset="-122"/>
                <a:ea typeface="楷体" panose="02010609060101010101" pitchFamily="49" charset="-122"/>
              </a:rPr>
              <a:t>地为自己开辟道路，就像房屋倒在人的头上时重力定律强制地为自己开辟道路一样。因此，</a:t>
            </a:r>
            <a:r>
              <a:rPr lang="zh-CN" altLang="en-US" sz="2200" b="1" kern="100" dirty="0">
                <a:solidFill>
                  <a:srgbClr val="0000FF"/>
                </a:solidFill>
                <a:latin typeface="楷体" panose="02010609060101010101" pitchFamily="49" charset="-122"/>
                <a:ea typeface="楷体" panose="02010609060101010101" pitchFamily="49" charset="-122"/>
              </a:rPr>
              <a:t>价值量</a:t>
            </a:r>
            <a:r>
              <a:rPr lang="zh-CN" altLang="en-US" sz="2200" b="1" kern="100" dirty="0">
                <a:latin typeface="楷体" panose="02010609060101010101" pitchFamily="49" charset="-122"/>
                <a:ea typeface="楷体" panose="02010609060101010101" pitchFamily="49" charset="-122"/>
              </a:rPr>
              <a:t>由劳动时间决定是一个隐藏在商品</a:t>
            </a:r>
            <a:r>
              <a:rPr lang="zh-CN" altLang="en-US" sz="2200" b="1" kern="100" dirty="0">
                <a:solidFill>
                  <a:srgbClr val="FF0000"/>
                </a:solidFill>
                <a:latin typeface="楷体" panose="02010609060101010101" pitchFamily="49" charset="-122"/>
                <a:ea typeface="楷体" panose="02010609060101010101" pitchFamily="49" charset="-122"/>
              </a:rPr>
              <a:t>相对价值</a:t>
            </a:r>
            <a:r>
              <a:rPr lang="zh-CN" altLang="en-US" sz="2200" b="1" kern="100" dirty="0">
                <a:latin typeface="楷体" panose="02010609060101010101" pitchFamily="49" charset="-122"/>
                <a:ea typeface="楷体" panose="02010609060101010101" pitchFamily="49" charset="-122"/>
              </a:rPr>
              <a:t>的表面运动后面的秘密</a:t>
            </a:r>
            <a:r>
              <a:rPr lang="zh-CN" altLang="zh-CN" sz="2200" b="1" kern="100" dirty="0">
                <a:latin typeface="楷体" panose="02010609060101010101" pitchFamily="49" charset="-122"/>
                <a:ea typeface="楷体" panose="02010609060101010101" pitchFamily="49" charset="-122"/>
              </a:rPr>
              <a:t>。”</a:t>
            </a:r>
          </a:p>
          <a:p>
            <a:pPr indent="457200" algn="r">
              <a:lnSpc>
                <a:spcPct val="150000"/>
              </a:lnSpc>
              <a:spcBef>
                <a:spcPts val="600"/>
              </a:spcBef>
            </a:pPr>
            <a:r>
              <a:rPr lang="en-US" altLang="zh-CN" sz="24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马克思：</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资本论</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第一卷</a:t>
            </a:r>
            <a:endParaRPr lang="zh-CN" altLang="zh-CN" sz="2200" b="1" kern="1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flipH="1">
            <a:off x="0" y="2878872"/>
            <a:ext cx="12192000" cy="2828748"/>
            <a:chOff x="-1" y="2460123"/>
            <a:chExt cx="12192000" cy="2746981"/>
          </a:xfrm>
        </p:grpSpPr>
        <p:sp>
          <p:nvSpPr>
            <p:cNvPr id="23" name="矩形: 圆顶角 22"/>
            <p:cNvSpPr/>
            <p:nvPr/>
          </p:nvSpPr>
          <p:spPr>
            <a:xfrm flipH="1">
              <a:off x="-1" y="2516463"/>
              <a:ext cx="12191999" cy="2634303"/>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23"/>
            <p:cNvSpPr/>
            <p:nvPr/>
          </p:nvSpPr>
          <p:spPr>
            <a:xfrm flipH="1">
              <a:off x="0" y="2460123"/>
              <a:ext cx="12191999" cy="29749"/>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顶角 24"/>
            <p:cNvSpPr/>
            <p:nvPr/>
          </p:nvSpPr>
          <p:spPr>
            <a:xfrm>
              <a:off x="0" y="5177356"/>
              <a:ext cx="12191999" cy="29748"/>
            </a:xfrm>
            <a:prstGeom prst="round2SameRect">
              <a:avLst>
                <a:gd name="adj1" fmla="val 0"/>
                <a:gd name="adj2" fmla="val 0"/>
              </a:avLst>
            </a:prstGeom>
            <a:gradFill>
              <a:gsLst>
                <a:gs pos="0">
                  <a:srgbClr val="FDCF93"/>
                </a:gs>
                <a:gs pos="100000">
                  <a:srgbClr val="FFF2D8"/>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256061" y="2130584"/>
            <a:ext cx="9679878" cy="3000215"/>
            <a:chOff x="1489600" y="2532482"/>
            <a:chExt cx="9296666" cy="2596830"/>
          </a:xfrm>
        </p:grpSpPr>
        <p:sp>
          <p:nvSpPr>
            <p:cNvPr id="27" name="矩形 26"/>
            <p:cNvSpPr/>
            <p:nvPr/>
          </p:nvSpPr>
          <p:spPr>
            <a:xfrm>
              <a:off x="1573464" y="2532482"/>
              <a:ext cx="9212802" cy="2513652"/>
            </a:xfrm>
            <a:prstGeom prst="rect">
              <a:avLst/>
            </a:prstGeom>
            <a:gradFill>
              <a:gsLst>
                <a:gs pos="0">
                  <a:srgbClr val="E17751"/>
                </a:gs>
                <a:gs pos="100000">
                  <a:schemeClr val="bg1">
                    <a:alpha val="80000"/>
                  </a:schemeClr>
                </a:gs>
              </a:gsLst>
              <a:lin ang="5400000" scaled="0"/>
            </a:gradFill>
            <a:ln w="19050">
              <a:gradFill>
                <a:gsLst>
                  <a:gs pos="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489600" y="2615660"/>
              <a:ext cx="9212802" cy="2513652"/>
            </a:xfrm>
            <a:prstGeom prst="rect">
              <a:avLst/>
            </a:prstGeom>
            <a:gradFill>
              <a:gsLst>
                <a:gs pos="83000">
                  <a:schemeClr val="bg1"/>
                </a:gs>
                <a:gs pos="100000">
                  <a:schemeClr val="bg1">
                    <a:alpha val="32000"/>
                  </a:schemeClr>
                </a:gs>
              </a:gsLst>
              <a:lin ang="4800000" scaled="0"/>
            </a:gradFill>
            <a:ln w="19050">
              <a:gradFill>
                <a:gsLst>
                  <a:gs pos="1000">
                    <a:srgbClr val="E17751"/>
                  </a:gs>
                  <a:gs pos="35398">
                    <a:srgbClr val="E55003">
                      <a:alpha val="0"/>
                      <a:lumMod val="0"/>
                      <a:lumOff val="100000"/>
                    </a:srgbClr>
                  </a:gs>
                  <a:gs pos="70000">
                    <a:srgbClr val="E55003">
                      <a:alpha val="0"/>
                      <a:lumMod val="0"/>
                      <a:lumOff val="100000"/>
                    </a:srgbClr>
                  </a:gs>
                  <a:gs pos="100000">
                    <a:srgbClr val="E17751"/>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915003" y="2505599"/>
            <a:ext cx="8274672" cy="2346283"/>
          </a:xfrm>
          <a:prstGeom prst="rect">
            <a:avLst/>
          </a:prstGeom>
          <a:noFill/>
        </p:spPr>
        <p:txBody>
          <a:bodyPr wrap="square">
            <a:spAutoFit/>
          </a:bodyPr>
          <a:lstStyle/>
          <a:p>
            <a:pPr indent="499745" algn="just">
              <a:lnSpc>
                <a:spcPct val="150000"/>
              </a:lnSpc>
            </a:pPr>
            <a:r>
              <a:rPr lang="zh-CN" altLang="zh-CN" sz="20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商品的价值量由生产商品的社会必要劳动时间决定</a:t>
            </a:r>
            <a:r>
              <a:rPr lang="zh-CN"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，这是价值决定的规律，它对</a:t>
            </a:r>
            <a:r>
              <a:rPr lang="zh-CN" altLang="zh-CN" sz="20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商品生产</a:t>
            </a:r>
            <a:r>
              <a:rPr lang="zh-CN" altLang="zh-CN" sz="20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起着决定</a:t>
            </a:r>
            <a:r>
              <a:rPr lang="zh-CN" altLang="zh-CN" sz="2000" kern="100" dirty="0">
                <a:effectLst/>
                <a:latin typeface="微软雅黑" panose="020B0503020204020204" charset="-122"/>
                <a:ea typeface="微软雅黑" panose="020B0503020204020204" charset="-122"/>
                <a:cs typeface="Times New Roman" panose="02020603050405020304" pitchFamily="18" charset="0"/>
              </a:rPr>
              <a:t>作用。</a:t>
            </a:r>
          </a:p>
          <a:p>
            <a:pPr indent="457200" algn="just">
              <a:lnSpc>
                <a:spcPct val="150000"/>
              </a:lnSpc>
            </a:pPr>
            <a:r>
              <a:rPr lang="zh-CN" altLang="zh-CN" sz="2000" kern="100" dirty="0">
                <a:effectLst/>
                <a:latin typeface="微软雅黑" panose="020B0503020204020204" charset="-122"/>
                <a:ea typeface="微软雅黑" panose="020B0503020204020204" charset="-122"/>
                <a:cs typeface="Times New Roman" panose="02020603050405020304" pitchFamily="18" charset="0"/>
              </a:rPr>
              <a:t>在商品经济社会，一种商品的价值量并不由某个生产者的主观意志决定，而是通过市场上的交换和竞争形成的，社会只承认生产这种商品的</a:t>
            </a:r>
            <a:r>
              <a:rPr lang="zh-CN" altLang="zh-CN" sz="2000" b="1" kern="100" dirty="0">
                <a:effectLst/>
                <a:latin typeface="微软雅黑" panose="020B0503020204020204" charset="-122"/>
                <a:ea typeface="微软雅黑" panose="020B0503020204020204" charset="-122"/>
                <a:cs typeface="Times New Roman" panose="02020603050405020304" pitchFamily="18" charset="0"/>
              </a:rPr>
              <a:t>社会必要劳动时间</a:t>
            </a:r>
            <a:r>
              <a:rPr lang="zh-CN" altLang="zh-CN" sz="2000" kern="100" dirty="0">
                <a:effectLst/>
                <a:latin typeface="微软雅黑" panose="020B0503020204020204" charset="-122"/>
                <a:ea typeface="微软雅黑" panose="020B0503020204020204" charset="-122"/>
                <a:cs typeface="Times New Roman" panose="02020603050405020304" pitchFamily="18" charset="0"/>
              </a:rPr>
              <a:t>。</a:t>
            </a:r>
          </a:p>
        </p:txBody>
      </p:sp>
      <p:grpSp>
        <p:nvGrpSpPr>
          <p:cNvPr id="14" name="组合 13"/>
          <p:cNvGrpSpPr/>
          <p:nvPr/>
        </p:nvGrpSpPr>
        <p:grpSpPr>
          <a:xfrm>
            <a:off x="4089189" y="879727"/>
            <a:ext cx="4013622" cy="400110"/>
            <a:chOff x="1131850" y="3079821"/>
            <a:chExt cx="4013622" cy="400110"/>
          </a:xfrm>
        </p:grpSpPr>
        <p:sp>
          <p:nvSpPr>
            <p:cNvPr id="15" name="文本框 14"/>
            <p:cNvSpPr txBox="1"/>
            <p:nvPr/>
          </p:nvSpPr>
          <p:spPr>
            <a:xfrm>
              <a:off x="1383666" y="3079821"/>
              <a:ext cx="3761806" cy="400110"/>
            </a:xfrm>
            <a:prstGeom prst="rect">
              <a:avLst/>
            </a:prstGeom>
            <a:noFill/>
          </p:spPr>
          <p:txBody>
            <a:bodyPr wrap="square" rtlCol="0">
              <a:spAutoFit/>
            </a:bodyPr>
            <a:lstStyle/>
            <a:p>
              <a:r>
                <a:rPr kumimoji="1" lang="zh-CN" altLang="en-US" sz="2000" b="1" dirty="0">
                  <a:solidFill>
                    <a:schemeClr val="tx1">
                      <a:lumMod val="95000"/>
                      <a:lumOff val="5000"/>
                    </a:schemeClr>
                  </a:solidFill>
                  <a:latin typeface="微软雅黑" panose="020B0503020204020204" charset="-122"/>
                  <a:ea typeface="微软雅黑" panose="020B0503020204020204" charset="-122"/>
                </a:rPr>
                <a:t>价值决定规律支配商品生产</a:t>
              </a:r>
            </a:p>
          </p:txBody>
        </p:sp>
        <p:grpSp>
          <p:nvGrpSpPr>
            <p:cNvPr id="16" name="组合 15"/>
            <p:cNvGrpSpPr/>
            <p:nvPr/>
          </p:nvGrpSpPr>
          <p:grpSpPr>
            <a:xfrm>
              <a:off x="1131850" y="3158981"/>
              <a:ext cx="263338" cy="243183"/>
              <a:chOff x="1164218" y="3158981"/>
              <a:chExt cx="263338" cy="243183"/>
            </a:xfrm>
          </p:grpSpPr>
          <p:grpSp>
            <p:nvGrpSpPr>
              <p:cNvPr id="29" name="组合 28"/>
              <p:cNvGrpSpPr/>
              <p:nvPr/>
            </p:nvGrpSpPr>
            <p:grpSpPr>
              <a:xfrm>
                <a:off x="1164220" y="3158981"/>
                <a:ext cx="263336" cy="240802"/>
                <a:chOff x="1164220" y="3158981"/>
                <a:chExt cx="263336" cy="240802"/>
              </a:xfrm>
            </p:grpSpPr>
            <p:sp>
              <p:nvSpPr>
                <p:cNvPr id="31" name="平行四边形 30"/>
                <p:cNvSpPr/>
                <p:nvPr/>
              </p:nvSpPr>
              <p:spPr>
                <a:xfrm flipH="1">
                  <a:off x="1251999" y="3159969"/>
                  <a:ext cx="175557" cy="239814"/>
                </a:xfrm>
                <a:prstGeom prst="parallelogram">
                  <a:avLst>
                    <a:gd name="adj" fmla="val 58470"/>
                  </a:avLst>
                </a:prstGeom>
                <a:solidFill>
                  <a:srgbClr val="FED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p:cNvSpPr/>
                <p:nvPr/>
              </p:nvSpPr>
              <p:spPr>
                <a:xfrm flipH="1" flipV="1">
                  <a:off x="1339776" y="3158981"/>
                  <a:ext cx="87778" cy="187866"/>
                </a:xfrm>
                <a:prstGeom prst="rtTriangle">
                  <a:avLst/>
                </a:prstGeom>
                <a:solidFill>
                  <a:srgbClr val="F2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H="1">
                  <a:off x="1164220" y="3159969"/>
                  <a:ext cx="175557" cy="239814"/>
                </a:xfrm>
                <a:prstGeom prst="parallelogram">
                  <a:avLst>
                    <a:gd name="adj" fmla="val 58470"/>
                  </a:avLst>
                </a:prstGeom>
                <a:solidFill>
                  <a:srgbClr val="E89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直角三角形 29"/>
              <p:cNvSpPr/>
              <p:nvPr/>
            </p:nvSpPr>
            <p:spPr>
              <a:xfrm>
                <a:off x="1164218" y="3214298"/>
                <a:ext cx="87778" cy="187866"/>
              </a:xfrm>
              <a:prstGeom prst="rtTriangle">
                <a:avLst/>
              </a:prstGeom>
              <a:solidFill>
                <a:srgbClr val="985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YzNjBkOTgyNWQ1YTMxYzM3MzMwNWFiODNmOWIzYWM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0"/>
  <p:tag name="KSO_WM_UNIT_ID" val="257*l_i*1_10"/>
  <p:tag name="KSO_WM_UNIT_CLEAR" val="1"/>
  <p:tag name="KSO_WM_UNIT_LAYERLEVEL" val="1_1"/>
  <p:tag name="KSO_WM_BEAUTIFY_FLAG" val="#wm#"/>
  <p:tag name="KSO_WM_DIAGRAM_GROUP_CODE" val="l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1"/>
  <p:tag name="KSO_WM_UNIT_ID" val="257*l_i*1_11"/>
  <p:tag name="KSO_WM_UNIT_CLEAR" val="1"/>
  <p:tag name="KSO_WM_UNIT_LAYERLEVEL" val="1_1"/>
  <p:tag name="KSO_WM_BEAUTIFY_FLAG" val="#wm#"/>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2"/>
  <p:tag name="KSO_WM_UNIT_ID" val="257*l_i*1_12"/>
  <p:tag name="KSO_WM_UNIT_CLEAR" val="1"/>
  <p:tag name="KSO_WM_UNIT_LAYERLEVEL" val="1_1"/>
  <p:tag name="KSO_WM_BEAUTIFY_FLAG" val="#wm#"/>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3"/>
  <p:tag name="KSO_WM_UNIT_ID" val="257*l_i*1_13"/>
  <p:tag name="KSO_WM_UNIT_CLEAR" val="1"/>
  <p:tag name="KSO_WM_UNIT_LAYERLEVEL" val="1_1"/>
  <p:tag name="KSO_WM_BEAUTIFY_FLAG" val="#wm#"/>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8"/>
  <p:tag name="KSO_WM_UNIT_ID" val="257*l_i*1_18"/>
  <p:tag name="KSO_WM_UNIT_CLEAR" val="1"/>
  <p:tag name="KSO_WM_UNIT_LAYERLEVEL" val="1_1"/>
  <p:tag name="KSO_WM_BEAUTIFY_FLAG" val="#wm#"/>
  <p:tag name="KSO_WM_DIAGRAM_GROUP_CODE" val="l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9"/>
  <p:tag name="KSO_WM_UNIT_ID" val="257*l_i*1_19"/>
  <p:tag name="KSO_WM_UNIT_CLEAR" val="1"/>
  <p:tag name="KSO_WM_UNIT_LAYERLEVEL" val="1_1"/>
  <p:tag name="KSO_WM_BEAUTIFY_FLAG" val="#wm#"/>
  <p:tag name="KSO_WM_DIAGRAM_GROUP_CODE" val="l1-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0"/>
  <p:tag name="KSO_WM_UNIT_ID" val="257*l_i*1_20"/>
  <p:tag name="KSO_WM_UNIT_CLEAR" val="1"/>
  <p:tag name="KSO_WM_UNIT_LAYERLEVEL" val="1_1"/>
  <p:tag name="KSO_WM_BEAUTIFY_FLAG" val="#wm#"/>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1"/>
  <p:tag name="KSO_WM_UNIT_ID" val="257*l_i*1_21"/>
  <p:tag name="KSO_WM_UNIT_CLEAR" val="1"/>
  <p:tag name="KSO_WM_UNIT_LAYERLEVEL" val="1_1"/>
  <p:tag name="KSO_WM_BEAUTIFY_FLAG" val="#wm#"/>
  <p:tag name="KSO_WM_DIAGRAM_GROUP_CODE" val="l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2"/>
  <p:tag name="KSO_WM_UNIT_ID" val="257*l_i*1_22"/>
  <p:tag name="KSO_WM_UNIT_CLEAR" val="1"/>
  <p:tag name="KSO_WM_UNIT_LAYERLEVEL" val="1_1"/>
  <p:tag name="KSO_WM_BEAUTIFY_FLAG" val="#wm#"/>
  <p:tag name="KSO_WM_DIAGRAM_GROUP_CODE" val="l1-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3"/>
  <p:tag name="KSO_WM_UNIT_ID" val="257*l_i*1_23"/>
  <p:tag name="KSO_WM_UNIT_CLEAR" val="1"/>
  <p:tag name="KSO_WM_UNIT_LAYERLEVEL" val="1_1"/>
  <p:tag name="KSO_WM_BEAUTIFY_FLAG" val="#wm#"/>
  <p:tag name="KSO_WM_DIAGRAM_GROUP_CODE" val="l1-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REFSHAPE" val="816233132"/>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REFSHAPE" val="816233132"/>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REFSHAPE" val="81623313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REFSHAPE" val="816233132"/>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REFSHAPE" val="816233132"/>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0.xml><?xml version="1.0" encoding="utf-8"?>
<p:tagLst xmlns:a="http://schemas.openxmlformats.org/drawingml/2006/main" xmlns:r="http://schemas.openxmlformats.org/officeDocument/2006/relationships" xmlns:p="http://schemas.openxmlformats.org/presentationml/2006/main">
  <p:tag name="REFSHAPE" val="816233132"/>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REFSHAPE" val="816233132"/>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REFSHAPE" val="816233132"/>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REFSHAPE" val="816233132"/>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REFSHAPE" val="816233132"/>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REFSHAPE" val="816233132"/>
</p:tagLst>
</file>

<file path=ppt/tags/tag40.xml><?xml version="1.0" encoding="utf-8"?>
<p:tagLst xmlns:a="http://schemas.openxmlformats.org/drawingml/2006/main" xmlns:r="http://schemas.openxmlformats.org/officeDocument/2006/relationships" xmlns:p="http://schemas.openxmlformats.org/presentationml/2006/main">
  <p:tag name="REFSHAPE" val="816233132"/>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REFSHAPE" val="816233132"/>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xml><?xml version="1.0" encoding="utf-8"?>
<p:tagLst xmlns:a="http://schemas.openxmlformats.org/drawingml/2006/main" xmlns:r="http://schemas.openxmlformats.org/officeDocument/2006/relationships" xmlns:p="http://schemas.openxmlformats.org/presentationml/2006/main">
  <p:tag name="REFSHAPE" val="816233132"/>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TIMING" val="|2"/>
</p:tagLst>
</file>

<file path=ppt/tags/tag46.xml><?xml version="1.0" encoding="utf-8"?>
<p:tagLst xmlns:a="http://schemas.openxmlformats.org/drawingml/2006/main" xmlns:r="http://schemas.openxmlformats.org/officeDocument/2006/relationships" xmlns:p="http://schemas.openxmlformats.org/presentationml/2006/main">
  <p:tag name="REFSHAPE" val="816233132"/>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10"/>
  <p:tag name="KSO_WM_UNIT_TYPE" val="h_f"/>
  <p:tag name="KSO_WM_UNIT_INDEX" val="1_1"/>
  <p:tag name="KSO_WM_UNIT_ID" val="custom160010_16*h_f*1_1"/>
  <p:tag name="KSO_WM_UNIT_LAYERLEVEL" val="1_1"/>
  <p:tag name="KSO_WM_UNIT_VALUE" val="84"/>
  <p:tag name="KSO_WM_UNIT_HIGHLIGHT" val="0"/>
  <p:tag name="KSO_WM_UNIT_COMPATIBLE" val="0"/>
  <p:tag name="KSO_WM_UNIT_CLEAR" val="0"/>
  <p:tag name="KSO_WM_BEAUTIFY_FLAG" val="#wm#"/>
  <p:tag name="KSO_WM_TAG_VERSION" val="1.0"/>
  <p:tag name="KSO_WM_UNIT_PRESET_TEXT" val="请在此输入您的文本。请在此输入您的文本。"/>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TIMING" val="|0.8|1|0.6|0.5"/>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10"/>
  <p:tag name="KSO_WM_UNIT_TYPE" val="h_f"/>
  <p:tag name="KSO_WM_UNIT_INDEX" val="1_1"/>
  <p:tag name="KSO_WM_UNIT_ID" val="custom160010_16*h_f*1_1"/>
  <p:tag name="KSO_WM_UNIT_LAYERLEVEL" val="1_1"/>
  <p:tag name="KSO_WM_UNIT_VALUE" val="84"/>
  <p:tag name="KSO_WM_UNIT_HIGHLIGHT" val="0"/>
  <p:tag name="KSO_WM_UNIT_COMPATIBLE" val="0"/>
  <p:tag name="KSO_WM_UNIT_CLEAR" val="0"/>
  <p:tag name="KSO_WM_BEAUTIFY_FLAG" val="#wm#"/>
  <p:tag name="KSO_WM_TAG_VERSION" val="1.0"/>
  <p:tag name="KSO_WM_UNIT_PRESET_TEXT" val="请在此输入您的文本。请在此输入您的文本。"/>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
  <p:tag name="KSO_WM_UNIT_ID" val="257*l_i*1_1"/>
  <p:tag name="KSO_WM_UNIT_CLEAR" val="1"/>
  <p:tag name="KSO_WM_UNIT_LAYERLEVEL" val="1_1"/>
  <p:tag name="KSO_WM_BEAUTIFY_FLAG" val="#wm#"/>
  <p:tag name="KSO_WM_DIAGRAM_GROUP_CODE" val="l1-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10"/>
  <p:tag name="KSO_WM_UNIT_TYPE" val="h_f"/>
  <p:tag name="KSO_WM_UNIT_INDEX" val="2_1"/>
  <p:tag name="KSO_WM_UNIT_ID" val="custom160010_16*h_f*2_1"/>
  <p:tag name="KSO_WM_UNIT_LAYERLEVEL" val="1_1"/>
  <p:tag name="KSO_WM_UNIT_VALUE" val="84"/>
  <p:tag name="KSO_WM_UNIT_HIGHLIGHT" val="0"/>
  <p:tag name="KSO_WM_UNIT_COMPATIBLE" val="0"/>
  <p:tag name="KSO_WM_UNIT_CLEAR" val="0"/>
  <p:tag name="KSO_WM_BEAUTIFY_FLAG" val="#wm#"/>
  <p:tag name="KSO_WM_TAG_VERSION" val="1.0"/>
  <p:tag name="KSO_WM_UNIT_PRESET_TEXT" val="请在此输入您的文本。请在此输入您的文本。"/>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010"/>
  <p:tag name="KSO_WM_UNIT_TYPE" val="h_f"/>
  <p:tag name="KSO_WM_UNIT_INDEX" val="2_1"/>
  <p:tag name="KSO_WM_UNIT_ID" val="custom160010_16*h_f*2_1"/>
  <p:tag name="KSO_WM_UNIT_LAYERLEVEL" val="1_1"/>
  <p:tag name="KSO_WM_UNIT_VALUE" val="84"/>
  <p:tag name="KSO_WM_UNIT_HIGHLIGHT" val="0"/>
  <p:tag name="KSO_WM_UNIT_COMPATIBLE" val="0"/>
  <p:tag name="KSO_WM_UNIT_CLEAR" val="0"/>
  <p:tag name="KSO_WM_BEAUTIFY_FLAG" val="#wm#"/>
  <p:tag name="KSO_WM_TAG_VERSION" val="1.0"/>
  <p:tag name="KSO_WM_UNIT_PRESET_TEXT" val="请在此输入您的文本。请在此输入您的文本。"/>
</p:tagLst>
</file>

<file path=ppt/tags/tag52.xml><?xml version="1.0" encoding="utf-8"?>
<p:tagLst xmlns:a="http://schemas.openxmlformats.org/drawingml/2006/main" xmlns:r="http://schemas.openxmlformats.org/officeDocument/2006/relationships" xmlns:p="http://schemas.openxmlformats.org/presentationml/2006/main">
  <p:tag name="REFSHAPE" val="816233132"/>
</p:tagLst>
</file>

<file path=ppt/tags/tag53.xml><?xml version="1.0" encoding="utf-8"?>
<p:tagLst xmlns:a="http://schemas.openxmlformats.org/drawingml/2006/main" xmlns:r="http://schemas.openxmlformats.org/officeDocument/2006/relationships" xmlns:p="http://schemas.openxmlformats.org/presentationml/2006/main">
  <p:tag name="REFSHAPE" val="816233132"/>
</p:tagLst>
</file>

<file path=ppt/tags/tag54.xml><?xml version="1.0" encoding="utf-8"?>
<p:tagLst xmlns:a="http://schemas.openxmlformats.org/drawingml/2006/main" xmlns:r="http://schemas.openxmlformats.org/officeDocument/2006/relationships" xmlns:p="http://schemas.openxmlformats.org/presentationml/2006/main">
  <p:tag name="REFSHAPE" val="816233132"/>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REFSHAPE" val="816233132"/>
</p:tagLst>
</file>

<file path=ppt/tags/tag57.xml><?xml version="1.0" encoding="utf-8"?>
<p:tagLst xmlns:a="http://schemas.openxmlformats.org/drawingml/2006/main" xmlns:r="http://schemas.openxmlformats.org/officeDocument/2006/relationships" xmlns:p="http://schemas.openxmlformats.org/presentationml/2006/main">
  <p:tag name="REFSHAPE" val="816233132"/>
</p:tagLst>
</file>

<file path=ppt/tags/tag58.xml><?xml version="1.0" encoding="utf-8"?>
<p:tagLst xmlns:a="http://schemas.openxmlformats.org/drawingml/2006/main" xmlns:r="http://schemas.openxmlformats.org/officeDocument/2006/relationships" xmlns:p="http://schemas.openxmlformats.org/presentationml/2006/main">
  <p:tag name="REFSHAPE" val="816233132"/>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160010_16"/>
  <p:tag name="KSO_WM_SLIDE_INDEX" val="16"/>
  <p:tag name="KSO_WM_SLIDE_LAYOUT" val="a_h"/>
  <p:tag name="KSO_WM_SLIDE_LAYOUT_CNT" val="1_2"/>
  <p:tag name="KSO_WM_SLIDE_TYPE" val="text"/>
  <p:tag name="KSO_WM_BEAUTIFY_FLAG" val="#wm#"/>
  <p:tag name="KSO_WM_SLIDE_POSITION" val="194*159"/>
  <p:tag name="KSO_WM_SLIDE_SIZE" val="567*356"/>
  <p:tag name="KSO_WM_SLIDE_ITEM_CNT" val="2"/>
  <p:tag name="KSO_WM_TEMPLATE_CATEGORY" val="custom"/>
  <p:tag name="KSO_WM_TEMPLATE_INDEX" val="160010"/>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
  <p:tag name="KSO_WM_UNIT_ID" val="257*l_i*1_2"/>
  <p:tag name="KSO_WM_UNIT_CLEAR" val="1"/>
  <p:tag name="KSO_WM_UNIT_LAYERLEVEL" val="1_1"/>
  <p:tag name="KSO_WM_BEAUTIFY_FLAG" val="#wm#"/>
  <p:tag name="KSO_WM_DIAGRAM_GROUP_CODE" val="l1-1"/>
</p:tagLst>
</file>

<file path=ppt/tags/tag60.xml><?xml version="1.0" encoding="utf-8"?>
<p:tagLst xmlns:a="http://schemas.openxmlformats.org/drawingml/2006/main" xmlns:r="http://schemas.openxmlformats.org/officeDocument/2006/relationships" xmlns:p="http://schemas.openxmlformats.org/presentationml/2006/main">
  <p:tag name="REFSHAPE" val="816233132"/>
</p:tagLst>
</file>

<file path=ppt/tags/tag61.xml><?xml version="1.0" encoding="utf-8"?>
<p:tagLst xmlns:a="http://schemas.openxmlformats.org/drawingml/2006/main" xmlns:r="http://schemas.openxmlformats.org/officeDocument/2006/relationships" xmlns:p="http://schemas.openxmlformats.org/presentationml/2006/main">
  <p:tag name="REFSHAPE" val="816233132"/>
</p:tagLst>
</file>

<file path=ppt/tags/tag62.xml><?xml version="1.0" encoding="utf-8"?>
<p:tagLst xmlns:a="http://schemas.openxmlformats.org/drawingml/2006/main" xmlns:r="http://schemas.openxmlformats.org/officeDocument/2006/relationships" xmlns:p="http://schemas.openxmlformats.org/presentationml/2006/main">
  <p:tag name="REFSHAPE" val="816233132"/>
</p:tagLst>
</file>

<file path=ppt/tags/tag63.xml><?xml version="1.0" encoding="utf-8"?>
<p:tagLst xmlns:a="http://schemas.openxmlformats.org/drawingml/2006/main" xmlns:r="http://schemas.openxmlformats.org/officeDocument/2006/relationships" xmlns:p="http://schemas.openxmlformats.org/presentationml/2006/main">
  <p:tag name="REFSHAPE" val="816233132"/>
</p:tagLst>
</file>

<file path=ppt/tags/tag64.xml><?xml version="1.0" encoding="utf-8"?>
<p:tagLst xmlns:a="http://schemas.openxmlformats.org/drawingml/2006/main" xmlns:r="http://schemas.openxmlformats.org/officeDocument/2006/relationships" xmlns:p="http://schemas.openxmlformats.org/presentationml/2006/main">
  <p:tag name="REFSHAPE" val="816233132"/>
</p:tagLst>
</file>

<file path=ppt/tags/tag65.xml><?xml version="1.0" encoding="utf-8"?>
<p:tagLst xmlns:a="http://schemas.openxmlformats.org/drawingml/2006/main" xmlns:r="http://schemas.openxmlformats.org/officeDocument/2006/relationships" xmlns:p="http://schemas.openxmlformats.org/presentationml/2006/main">
  <p:tag name="REFSHAPE" val="816233132"/>
</p:tagLst>
</file>

<file path=ppt/tags/tag66.xml><?xml version="1.0" encoding="utf-8"?>
<p:tagLst xmlns:a="http://schemas.openxmlformats.org/drawingml/2006/main" xmlns:r="http://schemas.openxmlformats.org/officeDocument/2006/relationships" xmlns:p="http://schemas.openxmlformats.org/presentationml/2006/main">
  <p:tag name="REFSHAPE" val="816233132"/>
</p:tagLst>
</file>

<file path=ppt/tags/tag67.xml><?xml version="1.0" encoding="utf-8"?>
<p:tagLst xmlns:a="http://schemas.openxmlformats.org/drawingml/2006/main" xmlns:r="http://schemas.openxmlformats.org/officeDocument/2006/relationships" xmlns:p="http://schemas.openxmlformats.org/presentationml/2006/main">
  <p:tag name="REFSHAPE" val="816233132"/>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REFSHAPE" val="81623313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3"/>
  <p:tag name="KSO_WM_UNIT_ID" val="257*l_i*1_3"/>
  <p:tag name="KSO_WM_UNIT_CLEAR" val="1"/>
  <p:tag name="KSO_WM_UNIT_LAYERLEVEL" val="1_1"/>
  <p:tag name="KSO_WM_BEAUTIFY_FLAG" val="#wm#"/>
  <p:tag name="KSO_WM_DIAGRAM_GROUP_CODE" val="l1-1"/>
</p:tagLst>
</file>

<file path=ppt/tags/tag70.xml><?xml version="1.0" encoding="utf-8"?>
<p:tagLst xmlns:a="http://schemas.openxmlformats.org/drawingml/2006/main" xmlns:r="http://schemas.openxmlformats.org/officeDocument/2006/relationships" xmlns:p="http://schemas.openxmlformats.org/presentationml/2006/main">
  <p:tag name="REFSHAPE" val="816233132"/>
</p:tagLst>
</file>

<file path=ppt/tags/tag71.xml><?xml version="1.0" encoding="utf-8"?>
<p:tagLst xmlns:a="http://schemas.openxmlformats.org/drawingml/2006/main" xmlns:r="http://schemas.openxmlformats.org/officeDocument/2006/relationships" xmlns:p="http://schemas.openxmlformats.org/presentationml/2006/main">
  <p:tag name="REFSHAPE" val="816233132"/>
</p:tagLst>
</file>

<file path=ppt/tags/tag72.xml><?xml version="1.0" encoding="utf-8"?>
<p:tagLst xmlns:a="http://schemas.openxmlformats.org/drawingml/2006/main" xmlns:r="http://schemas.openxmlformats.org/officeDocument/2006/relationships" xmlns:p="http://schemas.openxmlformats.org/presentationml/2006/main">
  <p:tag name="REFSHAPE" val="816233132"/>
</p:tagLst>
</file>

<file path=ppt/tags/tag73.xml><?xml version="1.0" encoding="utf-8"?>
<p:tagLst xmlns:a="http://schemas.openxmlformats.org/drawingml/2006/main" xmlns:r="http://schemas.openxmlformats.org/officeDocument/2006/relationships" xmlns:p="http://schemas.openxmlformats.org/presentationml/2006/main">
  <p:tag name="ISLIDE.DIAGRAM" val="1088;"/>
</p:tagLst>
</file>

<file path=ppt/tags/tag74.xml><?xml version="1.0" encoding="utf-8"?>
<p:tagLst xmlns:a="http://schemas.openxmlformats.org/drawingml/2006/main" xmlns:r="http://schemas.openxmlformats.org/officeDocument/2006/relationships" xmlns:p="http://schemas.openxmlformats.org/presentationml/2006/main">
  <p:tag name="ISLIDE.VECTOR" val="#308547;"/>
</p:tagLst>
</file>

<file path=ppt/tags/tag75.xml><?xml version="1.0" encoding="utf-8"?>
<p:tagLst xmlns:a="http://schemas.openxmlformats.org/drawingml/2006/main" xmlns:r="http://schemas.openxmlformats.org/officeDocument/2006/relationships" xmlns:p="http://schemas.openxmlformats.org/presentationml/2006/main">
  <p:tag name="ISLIDE.ICON" val="#402761;#145514;#370512;#62271;#54491;#154861;#137135;#166996;"/>
</p:tagLst>
</file>

<file path=ppt/tags/tag76.xml><?xml version="1.0" encoding="utf-8"?>
<p:tagLst xmlns:a="http://schemas.openxmlformats.org/drawingml/2006/main" xmlns:r="http://schemas.openxmlformats.org/officeDocument/2006/relationships" xmlns:p="http://schemas.openxmlformats.org/presentationml/2006/main">
  <p:tag name="ISLIDE.ICON" val="#402761;#145514;#370512;#62271;#54491;#154861;#137135;#166996;"/>
</p:tagLst>
</file>

<file path=ppt/tags/tag77.xml><?xml version="1.0" encoding="utf-8"?>
<p:tagLst xmlns:a="http://schemas.openxmlformats.org/drawingml/2006/main" xmlns:r="http://schemas.openxmlformats.org/officeDocument/2006/relationships" xmlns:p="http://schemas.openxmlformats.org/presentationml/2006/main">
  <p:tag name="ISLIDE.ICON" val="#402761;#145514;#370512;#62271;#54491;#154861;#137135;#166996;"/>
</p:tagLst>
</file>

<file path=ppt/tags/tag78.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Sub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8"/>
  <p:tag name="KSO_WM_UNIT_ID" val="257*l_i*1_8"/>
  <p:tag name="KSO_WM_UNIT_CLEAR" val="1"/>
  <p:tag name="KSO_WM_UNIT_LAYERLEVEL" val="1_1"/>
  <p:tag name="KSO_WM_BEAUTIFY_FLAG" val="#wm#"/>
  <p:tag name="KSO_WM_DIAGRAM_GROUP_CODE" val="l1-1"/>
</p:tagLst>
</file>

<file path=ppt/tags/tag80.xml><?xml version="1.0" encoding="utf-8"?>
<p:tagLst xmlns:a="http://schemas.openxmlformats.org/drawingml/2006/main" xmlns:r="http://schemas.openxmlformats.org/officeDocument/2006/relationships" xmlns:p="http://schemas.openxmlformats.org/presentationml/2006/main">
  <p:tag name="ISLIDE.VECTOR" val="217454;"/>
</p:tagLst>
</file>

<file path=ppt/tags/tag8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8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9"/>
  <p:tag name="KSO_WM_UNIT_ID" val="257*l_i*1_9"/>
  <p:tag name="KSO_WM_UNIT_CLEAR" val="1"/>
  <p:tag name="KSO_WM_UNIT_LAYERLEVEL" val="1_1"/>
  <p:tag name="KSO_WM_BEAUTIFY_FLAG" val="#wm#"/>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2_Maple">
  <a:themeElements>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fontScheme name="18_Maple">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lnDef>
  </a:objectDefaults>
  <a:extraClrSchemeLst>
    <a:extraClrScheme>
      <a:clrScheme name="18_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18_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18_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18_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18_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18_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18_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18_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0_Maple">
  <a:themeElements>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fontScheme name="18_Maple">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lnDef>
  </a:objectDefaults>
  <a:extraClrSchemeLst>
    <a:extraClrScheme>
      <a:clrScheme name="18_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18_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18_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18_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18_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18_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18_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18_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1_Maple">
  <a:themeElements>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fontScheme name="18_Maple">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solidFill>
          <a:schemeClr val="bg1"/>
        </a:solidFill>
        <a:ln w="9525" cap="flat" cmpd="sng" algn="ctr">
          <a:solidFill>
            <a:srgbClr val="008080"/>
          </a:solidFill>
          <a:prstDash val="solid"/>
          <a:round/>
          <a:headEnd type="none" w="med" len="med"/>
          <a:tailEnd type="none" w="med" len="med"/>
        </a:ln>
      </a:spPr>
      <a:bodyPr vert="horz" wrap="non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3200" b="1" i="0" u="none" strike="noStrike" cap="none" normalizeH="0" baseline="0" smtClean="0">
            <a:ln>
              <a:noFill/>
            </a:ln>
            <a:solidFill>
              <a:srgbClr val="000000"/>
            </a:solidFill>
            <a:effectLst/>
            <a:latin typeface="楷体_GB2312" pitchFamily="49" charset="-122"/>
            <a:ea typeface="楷体_GB2312" pitchFamily="49" charset="-122"/>
          </a:defRPr>
        </a:defPPr>
      </a:lstStyle>
    </a:lnDef>
  </a:objectDefaults>
  <a:extraClrSchemeLst>
    <a:extraClrScheme>
      <a:clrScheme name="18_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18_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18_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18_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18_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18_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18_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18_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18_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2082</TotalTime>
  <Words>21331</Words>
  <Application>Microsoft Office PowerPoint</Application>
  <PresentationFormat>宽屏</PresentationFormat>
  <Paragraphs>1926</Paragraphs>
  <Slides>242</Slides>
  <Notes>163</Notes>
  <HiddenSlides>0</HiddenSlides>
  <MMClips>0</MMClips>
  <ScaleCrop>false</ScaleCrop>
  <HeadingPairs>
    <vt:vector size="8" baseType="variant">
      <vt:variant>
        <vt:lpstr>已用的字体</vt:lpstr>
      </vt:variant>
      <vt:variant>
        <vt:i4>26</vt:i4>
      </vt:variant>
      <vt:variant>
        <vt:lpstr>主题</vt:lpstr>
      </vt:variant>
      <vt:variant>
        <vt:i4>12</vt:i4>
      </vt:variant>
      <vt:variant>
        <vt:lpstr>嵌入 OLE 服务器</vt:lpstr>
      </vt:variant>
      <vt:variant>
        <vt:i4>2</vt:i4>
      </vt:variant>
      <vt:variant>
        <vt:lpstr>幻灯片标题</vt:lpstr>
      </vt:variant>
      <vt:variant>
        <vt:i4>242</vt:i4>
      </vt:variant>
    </vt:vector>
  </HeadingPairs>
  <TitlesOfParts>
    <vt:vector size="282" baseType="lpstr">
      <vt:lpstr>等线</vt:lpstr>
      <vt:lpstr>等线 Light</vt:lpstr>
      <vt:lpstr>方正大标宋简体</vt:lpstr>
      <vt:lpstr>方正魏碑简体</vt:lpstr>
      <vt:lpstr>仿宋</vt:lpstr>
      <vt:lpstr>黑体</vt:lpstr>
      <vt:lpstr>华文仿宋</vt:lpstr>
      <vt:lpstr>华文楷体</vt:lpstr>
      <vt:lpstr>华文新魏</vt:lpstr>
      <vt:lpstr>华文中宋</vt:lpstr>
      <vt:lpstr>楷体</vt:lpstr>
      <vt:lpstr>楷体_GB2312</vt:lpstr>
      <vt:lpstr>隶书</vt:lpstr>
      <vt:lpstr>宋体</vt:lpstr>
      <vt:lpstr>微软雅黑</vt:lpstr>
      <vt:lpstr>微软雅黑</vt:lpstr>
      <vt:lpstr>Arial</vt:lpstr>
      <vt:lpstr>Calibri</vt:lpstr>
      <vt:lpstr>Century Gothic</vt:lpstr>
      <vt:lpstr>Monotype Sorts</vt:lpstr>
      <vt:lpstr>Times New Roman</vt:lpstr>
      <vt:lpstr>Verdana</vt:lpstr>
      <vt:lpstr>Wingdings</vt:lpstr>
      <vt:lpstr>Wingdings 2</vt:lpstr>
      <vt:lpstr>Wingdings 3</vt:lpstr>
      <vt:lpstr>字魂36号-正文宋楷</vt:lpstr>
      <vt:lpstr>Office 主题​​</vt:lpstr>
      <vt:lpstr>1_Profile</vt:lpstr>
      <vt:lpstr>Office 主题</vt:lpstr>
      <vt:lpstr>Profile</vt:lpstr>
      <vt:lpstr>1_Office 主题​​</vt:lpstr>
      <vt:lpstr>2_Office 主题​​</vt:lpstr>
      <vt:lpstr>1_Office 主题</vt:lpstr>
      <vt:lpstr>20_Maple</vt:lpstr>
      <vt:lpstr>21_Maple</vt:lpstr>
      <vt:lpstr>22_Maple</vt:lpstr>
      <vt:lpstr>2_Office 主题</vt:lpstr>
      <vt:lpstr>2_Profile</vt:lpstr>
      <vt:lpstr>Microsoft 公式 3.0</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商品经济产生的历史过程</vt:lpstr>
      <vt:lpstr>历史发展的序列</vt:lpstr>
      <vt:lpstr>世界史上商品经济的发展</vt:lpstr>
      <vt:lpstr>PowerPoint 演示文稿</vt:lpstr>
      <vt:lpstr>PowerPoint 演示文稿</vt:lpstr>
      <vt:lpstr>PowerPoint 演示文稿</vt:lpstr>
      <vt:lpstr>PowerPoint 演示文稿</vt:lpstr>
      <vt:lpstr>中国的商品经济发展史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价值形式的两极 A=B </vt:lpstr>
      <vt:lpstr>价值形式的两极：A=B</vt:lpstr>
      <vt:lpstr>相对价值形式与等价形式的“相对”与“绝对”？</vt:lpstr>
      <vt:lpstr>相对价值形式（A）包括 价值的“质”与“量”的规定性</vt:lpstr>
      <vt:lpstr>等价形式（B）本身不具有价值的量的规定性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市场经济或商品经济三大规律： 价值规律、价格规律和价值决定价格规律</vt:lpstr>
      <vt:lpstr>市场经济或商品经济三大规律： 价值规律、价格规律和价值决定价格规律</vt:lpstr>
      <vt:lpstr>市场经济三大规律： 价值规律、价格规律和价值决定价格规律</vt:lpstr>
      <vt:lpstr>价值规律、价格规律和价值决定价格规律</vt:lpstr>
      <vt:lpstr>商品经济的特点：骗与被骗</vt:lpstr>
      <vt:lpstr>价值规律、价格规律和价值决定价格规律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2.从三环节看，什么是资本？总结：</vt:lpstr>
      <vt:lpstr>3.现象学来看，资本是一种形式规定</vt:lpstr>
      <vt:lpstr> 资本是一种生产要素吗？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1.经济危机的“可能性”</vt:lpstr>
      <vt:lpstr>1.经济危机的“可能性”</vt:lpstr>
      <vt:lpstr>2.危机向“现实性”的转化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小丽 莫</cp:lastModifiedBy>
  <cp:revision>29</cp:revision>
  <dcterms:created xsi:type="dcterms:W3CDTF">2022-06-05T03:31:00Z</dcterms:created>
  <dcterms:modified xsi:type="dcterms:W3CDTF">2023-12-05T04:21:05Z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B29290CA3B5645F481EE2EC7BE951DEA</vt:lpwstr>
  </property>
</Properties>
</file>